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43"/>
  </p:notesMasterIdLst>
  <p:sldIdLst>
    <p:sldId id="256" r:id="rId5"/>
    <p:sldId id="634" r:id="rId6"/>
    <p:sldId id="741" r:id="rId7"/>
    <p:sldId id="640" r:id="rId8"/>
    <p:sldId id="642" r:id="rId9"/>
    <p:sldId id="643" r:id="rId10"/>
    <p:sldId id="644" r:id="rId11"/>
    <p:sldId id="645" r:id="rId12"/>
    <p:sldId id="646" r:id="rId13"/>
    <p:sldId id="647" r:id="rId14"/>
    <p:sldId id="648" r:id="rId15"/>
    <p:sldId id="649" r:id="rId16"/>
    <p:sldId id="650" r:id="rId17"/>
    <p:sldId id="651" r:id="rId18"/>
    <p:sldId id="579" r:id="rId19"/>
    <p:sldId id="652" r:id="rId20"/>
    <p:sldId id="654" r:id="rId21"/>
    <p:sldId id="735" r:id="rId22"/>
    <p:sldId id="736" r:id="rId23"/>
    <p:sldId id="653" r:id="rId24"/>
    <p:sldId id="737" r:id="rId25"/>
    <p:sldId id="738" r:id="rId26"/>
    <p:sldId id="739" r:id="rId27"/>
    <p:sldId id="740" r:id="rId28"/>
    <p:sldId id="655" r:id="rId29"/>
    <p:sldId id="715" r:id="rId30"/>
    <p:sldId id="716" r:id="rId31"/>
    <p:sldId id="717" r:id="rId32"/>
    <p:sldId id="719" r:id="rId33"/>
    <p:sldId id="656" r:id="rId34"/>
    <p:sldId id="657" r:id="rId35"/>
    <p:sldId id="659" r:id="rId36"/>
    <p:sldId id="660" r:id="rId37"/>
    <p:sldId id="661" r:id="rId38"/>
    <p:sldId id="663" r:id="rId39"/>
    <p:sldId id="662" r:id="rId40"/>
    <p:sldId id="731" r:id="rId41"/>
    <p:sldId id="338"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a Bajcsy" initials="" lastIdx="2" clrIdx="0"/>
  <p:cmAuthor id="2" name="Kim, Tae-Hoon" initials="KTH" lastIdx="1" clrIdx="1">
    <p:extLst>
      <p:ext uri="{19B8F6BF-5375-455C-9EA6-DF929625EA0E}">
        <p15:presenceInfo xmlns:p15="http://schemas.microsoft.com/office/powerpoint/2012/main" userId="S::kim1347@purdue.edu::6d877507-0ebc-4363-8cb3-e0657ebe1a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558FE8"/>
    <a:srgbClr val="DC6B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20D67D-A9B3-4224-A3F8-477FF2412F00}" v="8" dt="2021-10-04T01:03:36.310"/>
    <p1510:client id="{8FD95F89-CA8E-443C-9211-338995DB0E0D}" v="161" dt="2021-10-03T23:14:12.1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04" autoAdjust="0"/>
    <p:restoredTop sz="81830" autoAdjust="0"/>
  </p:normalViewPr>
  <p:slideViewPr>
    <p:cSldViewPr snapToGrid="0">
      <p:cViewPr varScale="1">
        <p:scale>
          <a:sx n="91" d="100"/>
          <a:sy n="91" d="100"/>
        </p:scale>
        <p:origin x="1008" y="78"/>
      </p:cViewPr>
      <p:guideLst/>
    </p:cSldViewPr>
  </p:slideViewPr>
  <p:notesTextViewPr>
    <p:cViewPr>
      <p:scale>
        <a:sx n="1" d="1"/>
        <a:sy n="1" d="1"/>
      </p:scale>
      <p:origin x="0" y="0"/>
    </p:cViewPr>
  </p:notesTextViewPr>
  <p:notesViewPr>
    <p:cSldViewPr snapToGrid="0">
      <p:cViewPr varScale="1">
        <p:scale>
          <a:sx n="74" d="100"/>
          <a:sy n="74" d="100"/>
        </p:scale>
        <p:origin x="1732"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Stefanek" userId="fdb22ca49ea2e8f7" providerId="LiveId" clId="{6120D67D-A9B3-4224-A3F8-477FF2412F00}"/>
    <pc:docChg chg="custSel modSld">
      <pc:chgData name="George Stefanek" userId="fdb22ca49ea2e8f7" providerId="LiveId" clId="{6120D67D-A9B3-4224-A3F8-477FF2412F00}" dt="2021-10-04T17:28:34.778" v="137" actId="27636"/>
      <pc:docMkLst>
        <pc:docMk/>
      </pc:docMkLst>
      <pc:sldChg chg="modSp mod">
        <pc:chgData name="George Stefanek" userId="fdb22ca49ea2e8f7" providerId="LiveId" clId="{6120D67D-A9B3-4224-A3F8-477FF2412F00}" dt="2021-10-04T00:44:17.804" v="28" actId="207"/>
        <pc:sldMkLst>
          <pc:docMk/>
          <pc:sldMk cId="211489037" sldId="634"/>
        </pc:sldMkLst>
        <pc:spChg chg="mod">
          <ac:chgData name="George Stefanek" userId="fdb22ca49ea2e8f7" providerId="LiveId" clId="{6120D67D-A9B3-4224-A3F8-477FF2412F00}" dt="2021-10-04T00:44:17.804" v="28" actId="207"/>
          <ac:spMkLst>
            <pc:docMk/>
            <pc:sldMk cId="211489037" sldId="634"/>
            <ac:spMk id="3" creationId="{74CD6C41-24E3-4357-A75E-8EE01F991356}"/>
          </ac:spMkLst>
        </pc:spChg>
      </pc:sldChg>
      <pc:sldChg chg="modSp">
        <pc:chgData name="George Stefanek" userId="fdb22ca49ea2e8f7" providerId="LiveId" clId="{6120D67D-A9B3-4224-A3F8-477FF2412F00}" dt="2021-10-04T00:50:44.441" v="36" actId="6549"/>
        <pc:sldMkLst>
          <pc:docMk/>
          <pc:sldMk cId="1979714847" sldId="642"/>
        </pc:sldMkLst>
        <pc:spChg chg="mod">
          <ac:chgData name="George Stefanek" userId="fdb22ca49ea2e8f7" providerId="LiveId" clId="{6120D67D-A9B3-4224-A3F8-477FF2412F00}" dt="2021-10-04T00:50:44.441" v="36" actId="6549"/>
          <ac:spMkLst>
            <pc:docMk/>
            <pc:sldMk cId="1979714847" sldId="642"/>
            <ac:spMk id="3" creationId="{26E3C118-BCA7-4F13-A7DB-67C907539568}"/>
          </ac:spMkLst>
        </pc:spChg>
      </pc:sldChg>
      <pc:sldChg chg="modSp mod">
        <pc:chgData name="George Stefanek" userId="fdb22ca49ea2e8f7" providerId="LiveId" clId="{6120D67D-A9B3-4224-A3F8-477FF2412F00}" dt="2021-10-04T01:03:36.310" v="46" actId="20577"/>
        <pc:sldMkLst>
          <pc:docMk/>
          <pc:sldMk cId="3624681122" sldId="649"/>
        </pc:sldMkLst>
        <pc:spChg chg="mod">
          <ac:chgData name="George Stefanek" userId="fdb22ca49ea2e8f7" providerId="LiveId" clId="{6120D67D-A9B3-4224-A3F8-477FF2412F00}" dt="2021-10-04T01:03:07.780" v="40" actId="20577"/>
          <ac:spMkLst>
            <pc:docMk/>
            <pc:sldMk cId="3624681122" sldId="649"/>
            <ac:spMk id="2" creationId="{FADE82FF-B532-414B-996E-A04D7D506969}"/>
          </ac:spMkLst>
        </pc:spChg>
        <pc:spChg chg="mod">
          <ac:chgData name="George Stefanek" userId="fdb22ca49ea2e8f7" providerId="LiveId" clId="{6120D67D-A9B3-4224-A3F8-477FF2412F00}" dt="2021-10-04T01:03:36.310" v="46" actId="20577"/>
          <ac:spMkLst>
            <pc:docMk/>
            <pc:sldMk cId="3624681122" sldId="649"/>
            <ac:spMk id="3" creationId="{99F470C8-2D00-49D3-B969-1DE0BC013CCE}"/>
          </ac:spMkLst>
        </pc:spChg>
      </pc:sldChg>
      <pc:sldChg chg="modSp mod">
        <pc:chgData name="George Stefanek" userId="fdb22ca49ea2e8f7" providerId="LiveId" clId="{6120D67D-A9B3-4224-A3F8-477FF2412F00}" dt="2021-10-04T17:28:34.778" v="137" actId="27636"/>
        <pc:sldMkLst>
          <pc:docMk/>
          <pc:sldMk cId="942249716" sldId="656"/>
        </pc:sldMkLst>
        <pc:spChg chg="mod">
          <ac:chgData name="George Stefanek" userId="fdb22ca49ea2e8f7" providerId="LiveId" clId="{6120D67D-A9B3-4224-A3F8-477FF2412F00}" dt="2021-10-04T17:28:34.778" v="137" actId="27636"/>
          <ac:spMkLst>
            <pc:docMk/>
            <pc:sldMk cId="942249716" sldId="656"/>
            <ac:spMk id="3" creationId="{407088F0-A9F9-4ED1-9D9C-A9A2261C2B97}"/>
          </ac:spMkLst>
        </pc:spChg>
      </pc:sldChg>
      <pc:sldChg chg="modSp mod">
        <pc:chgData name="George Stefanek" userId="fdb22ca49ea2e8f7" providerId="LiveId" clId="{6120D67D-A9B3-4224-A3F8-477FF2412F00}" dt="2021-10-04T17:06:18.845" v="77" actId="207"/>
        <pc:sldMkLst>
          <pc:docMk/>
          <pc:sldMk cId="1035060651" sldId="736"/>
        </pc:sldMkLst>
        <pc:spChg chg="mod">
          <ac:chgData name="George Stefanek" userId="fdb22ca49ea2e8f7" providerId="LiveId" clId="{6120D67D-A9B3-4224-A3F8-477FF2412F00}" dt="2021-10-04T17:06:18.845" v="77" actId="207"/>
          <ac:spMkLst>
            <pc:docMk/>
            <pc:sldMk cId="1035060651" sldId="736"/>
            <ac:spMk id="4" creationId="{5F98B5D5-3FC2-43F2-AE7B-27E8508B1E37}"/>
          </ac:spMkLst>
        </pc:spChg>
      </pc:sldChg>
      <pc:sldChg chg="modSp mod">
        <pc:chgData name="George Stefanek" userId="fdb22ca49ea2e8f7" providerId="LiveId" clId="{6120D67D-A9B3-4224-A3F8-477FF2412F00}" dt="2021-10-04T17:15:00.755" v="93" actId="27636"/>
        <pc:sldMkLst>
          <pc:docMk/>
          <pc:sldMk cId="4001327586" sldId="737"/>
        </pc:sldMkLst>
        <pc:spChg chg="mod">
          <ac:chgData name="George Stefanek" userId="fdb22ca49ea2e8f7" providerId="LiveId" clId="{6120D67D-A9B3-4224-A3F8-477FF2412F00}" dt="2021-10-04T17:15:00.755" v="93" actId="27636"/>
          <ac:spMkLst>
            <pc:docMk/>
            <pc:sldMk cId="4001327586" sldId="737"/>
            <ac:spMk id="3" creationId="{AB9B43FB-DFBC-45AA-9065-C540ACC0FA17}"/>
          </ac:spMkLst>
        </pc:spChg>
      </pc:sldChg>
      <pc:sldChg chg="modSp mod">
        <pc:chgData name="George Stefanek" userId="fdb22ca49ea2e8f7" providerId="LiveId" clId="{6120D67D-A9B3-4224-A3F8-477FF2412F00}" dt="2021-10-04T17:24:06.559" v="116" actId="20577"/>
        <pc:sldMkLst>
          <pc:docMk/>
          <pc:sldMk cId="1594658732" sldId="738"/>
        </pc:sldMkLst>
        <pc:spChg chg="mod">
          <ac:chgData name="George Stefanek" userId="fdb22ca49ea2e8f7" providerId="LiveId" clId="{6120D67D-A9B3-4224-A3F8-477FF2412F00}" dt="2021-10-04T17:24:06.559" v="116" actId="20577"/>
          <ac:spMkLst>
            <pc:docMk/>
            <pc:sldMk cId="1594658732" sldId="738"/>
            <ac:spMk id="3" creationId="{4F625462-1D8D-4B46-9D73-440900E79AEB}"/>
          </ac:spMkLst>
        </pc:spChg>
      </pc:sldChg>
      <pc:sldChg chg="modSp mod">
        <pc:chgData name="George Stefanek" userId="fdb22ca49ea2e8f7" providerId="LiveId" clId="{6120D67D-A9B3-4224-A3F8-477FF2412F00}" dt="2021-10-04T00:45:20.488" v="34" actId="207"/>
        <pc:sldMkLst>
          <pc:docMk/>
          <pc:sldMk cId="1135701198" sldId="741"/>
        </pc:sldMkLst>
        <pc:spChg chg="mod">
          <ac:chgData name="George Stefanek" userId="fdb22ca49ea2e8f7" providerId="LiveId" clId="{6120D67D-A9B3-4224-A3F8-477FF2412F00}" dt="2021-10-04T00:45:20.488" v="34" actId="207"/>
          <ac:spMkLst>
            <pc:docMk/>
            <pc:sldMk cId="1135701198" sldId="741"/>
            <ac:spMk id="3" creationId="{3DA8E894-10C2-4376-8885-624B568971D4}"/>
          </ac:spMkLst>
        </pc:spChg>
      </pc:sldChg>
    </pc:docChg>
  </pc:docChgLst>
  <pc:docChgLst>
    <pc:chgData name="George Stefanek" userId="fdb22ca49ea2e8f7" providerId="LiveId" clId="{8FD95F89-CA8E-443C-9211-338995DB0E0D}"/>
    <pc:docChg chg="undo custSel addSld delSld modSld sldOrd">
      <pc:chgData name="George Stefanek" userId="fdb22ca49ea2e8f7" providerId="LiveId" clId="{8FD95F89-CA8E-443C-9211-338995DB0E0D}" dt="2021-10-03T23:19:07.173" v="8977" actId="2696"/>
      <pc:docMkLst>
        <pc:docMk/>
      </pc:docMkLst>
      <pc:sldChg chg="modSp mod delDesignElem">
        <pc:chgData name="George Stefanek" userId="fdb22ca49ea2e8f7" providerId="LiveId" clId="{8FD95F89-CA8E-443C-9211-338995DB0E0D}" dt="2021-10-03T22:24:54.170" v="7368" actId="20577"/>
        <pc:sldMkLst>
          <pc:docMk/>
          <pc:sldMk cId="964700932" sldId="256"/>
        </pc:sldMkLst>
        <pc:spChg chg="mod">
          <ac:chgData name="George Stefanek" userId="fdb22ca49ea2e8f7" providerId="LiveId" clId="{8FD95F89-CA8E-443C-9211-338995DB0E0D}" dt="2021-10-03T22:20:41.888" v="7263" actId="14100"/>
          <ac:spMkLst>
            <pc:docMk/>
            <pc:sldMk cId="964700932" sldId="256"/>
            <ac:spMk id="2" creationId="{977706CB-36B8-4A22-8FF4-379391389DB1}"/>
          </ac:spMkLst>
        </pc:spChg>
        <pc:spChg chg="mod">
          <ac:chgData name="George Stefanek" userId="fdb22ca49ea2e8f7" providerId="LiveId" clId="{8FD95F89-CA8E-443C-9211-338995DB0E0D}" dt="2021-10-03T22:24:54.170" v="7368" actId="20577"/>
          <ac:spMkLst>
            <pc:docMk/>
            <pc:sldMk cId="964700932" sldId="256"/>
            <ac:spMk id="3" creationId="{6E1CE2D1-63D4-4865-93FE-15D6FAF72EDF}"/>
          </ac:spMkLst>
        </pc:spChg>
        <pc:picChg chg="mod">
          <ac:chgData name="George Stefanek" userId="fdb22ca49ea2e8f7" providerId="LiveId" clId="{8FD95F89-CA8E-443C-9211-338995DB0E0D}" dt="2021-10-03T22:20:34.080" v="7261" actId="1076"/>
          <ac:picMkLst>
            <pc:docMk/>
            <pc:sldMk cId="964700932" sldId="256"/>
            <ac:picMk id="4" creationId="{AAD9B0D5-803A-4097-AB0F-D8C9B4678097}"/>
          </ac:picMkLst>
        </pc:picChg>
      </pc:sldChg>
      <pc:sldChg chg="modSp del mod">
        <pc:chgData name="George Stefanek" userId="fdb22ca49ea2e8f7" providerId="LiveId" clId="{8FD95F89-CA8E-443C-9211-338995DB0E0D}" dt="2021-10-03T22:22:24.337" v="7308" actId="2696"/>
        <pc:sldMkLst>
          <pc:docMk/>
          <pc:sldMk cId="895915843" sldId="266"/>
        </pc:sldMkLst>
        <pc:spChg chg="mod">
          <ac:chgData name="George Stefanek" userId="fdb22ca49ea2e8f7" providerId="LiveId" clId="{8FD95F89-CA8E-443C-9211-338995DB0E0D}" dt="2021-10-02T16:56:49.118" v="23" actId="20577"/>
          <ac:spMkLst>
            <pc:docMk/>
            <pc:sldMk cId="895915843" sldId="266"/>
            <ac:spMk id="3" creationId="{255E1F2F-E259-4EA8-9FFD-3A10AF541859}"/>
          </ac:spMkLst>
        </pc:spChg>
      </pc:sldChg>
      <pc:sldChg chg="add del">
        <pc:chgData name="George Stefanek" userId="fdb22ca49ea2e8f7" providerId="LiveId" clId="{8FD95F89-CA8E-443C-9211-338995DB0E0D}" dt="2021-10-03T22:42:36.637" v="8209" actId="2696"/>
        <pc:sldMkLst>
          <pc:docMk/>
          <pc:sldMk cId="1984123413" sldId="339"/>
        </pc:sldMkLst>
      </pc:sldChg>
      <pc:sldChg chg="addSp modSp mod">
        <pc:chgData name="George Stefanek" userId="fdb22ca49ea2e8f7" providerId="LiveId" clId="{8FD95F89-CA8E-443C-9211-338995DB0E0D}" dt="2021-10-03T23:10:59.917" v="8939" actId="14100"/>
        <pc:sldMkLst>
          <pc:docMk/>
          <pc:sldMk cId="2507700022" sldId="579"/>
        </pc:sldMkLst>
        <pc:spChg chg="add mod">
          <ac:chgData name="George Stefanek" userId="fdb22ca49ea2e8f7" providerId="LiveId" clId="{8FD95F89-CA8E-443C-9211-338995DB0E0D}" dt="2021-10-03T23:10:59.917" v="8939" actId="14100"/>
          <ac:spMkLst>
            <pc:docMk/>
            <pc:sldMk cId="2507700022" sldId="579"/>
            <ac:spMk id="2" creationId="{1B33CE21-D495-4FFB-A3C9-A39BDB6B69AE}"/>
          </ac:spMkLst>
        </pc:spChg>
        <pc:spChg chg="mod">
          <ac:chgData name="George Stefanek" userId="fdb22ca49ea2e8f7" providerId="LiveId" clId="{8FD95F89-CA8E-443C-9211-338995DB0E0D}" dt="2021-10-03T23:10:04.383" v="8845" actId="20577"/>
          <ac:spMkLst>
            <pc:docMk/>
            <pc:sldMk cId="2507700022" sldId="579"/>
            <ac:spMk id="19458" creationId="{00000000-0000-0000-0000-000000000000}"/>
          </ac:spMkLst>
        </pc:spChg>
      </pc:sldChg>
      <pc:sldChg chg="del">
        <pc:chgData name="George Stefanek" userId="fdb22ca49ea2e8f7" providerId="LiveId" clId="{8FD95F89-CA8E-443C-9211-338995DB0E0D}" dt="2021-10-03T23:16:15.037" v="8968" actId="2696"/>
        <pc:sldMkLst>
          <pc:docMk/>
          <pc:sldMk cId="0" sldId="611"/>
        </pc:sldMkLst>
      </pc:sldChg>
      <pc:sldChg chg="delSp modSp mod">
        <pc:chgData name="George Stefanek" userId="fdb22ca49ea2e8f7" providerId="LiveId" clId="{8FD95F89-CA8E-443C-9211-338995DB0E0D}" dt="2021-10-03T22:40:24.657" v="8199" actId="6549"/>
        <pc:sldMkLst>
          <pc:docMk/>
          <pc:sldMk cId="211489037" sldId="634"/>
        </pc:sldMkLst>
        <pc:spChg chg="mod">
          <ac:chgData name="George Stefanek" userId="fdb22ca49ea2e8f7" providerId="LiveId" clId="{8FD95F89-CA8E-443C-9211-338995DB0E0D}" dt="2021-10-03T22:40:24.657" v="8199" actId="6549"/>
          <ac:spMkLst>
            <pc:docMk/>
            <pc:sldMk cId="211489037" sldId="634"/>
            <ac:spMk id="3" creationId="{74CD6C41-24E3-4357-A75E-8EE01F991356}"/>
          </ac:spMkLst>
        </pc:spChg>
        <pc:grpChg chg="del">
          <ac:chgData name="George Stefanek" userId="fdb22ca49ea2e8f7" providerId="LiveId" clId="{8FD95F89-CA8E-443C-9211-338995DB0E0D}" dt="2021-10-03T22:27:34.921" v="7402" actId="478"/>
          <ac:grpSpMkLst>
            <pc:docMk/>
            <pc:sldMk cId="211489037" sldId="634"/>
            <ac:grpSpMk id="5" creationId="{4F326F45-C9E1-4673-BA6E-ED7F24371916}"/>
          </ac:grpSpMkLst>
        </pc:grpChg>
        <pc:picChg chg="del">
          <ac:chgData name="George Stefanek" userId="fdb22ca49ea2e8f7" providerId="LiveId" clId="{8FD95F89-CA8E-443C-9211-338995DB0E0D}" dt="2021-10-03T22:27:39.105" v="7403" actId="478"/>
          <ac:picMkLst>
            <pc:docMk/>
            <pc:sldMk cId="211489037" sldId="634"/>
            <ac:picMk id="4" creationId="{3C2AAC8A-7E6E-4A70-98F2-B2DFE2497697}"/>
          </ac:picMkLst>
        </pc:picChg>
      </pc:sldChg>
      <pc:sldChg chg="modSp add del mod">
        <pc:chgData name="George Stefanek" userId="fdb22ca49ea2e8f7" providerId="LiveId" clId="{8FD95F89-CA8E-443C-9211-338995DB0E0D}" dt="2021-10-03T22:42:14.837" v="8207" actId="2696"/>
        <pc:sldMkLst>
          <pc:docMk/>
          <pc:sldMk cId="134866621" sldId="635"/>
        </pc:sldMkLst>
        <pc:spChg chg="mod">
          <ac:chgData name="George Stefanek" userId="fdb22ca49ea2e8f7" providerId="LiveId" clId="{8FD95F89-CA8E-443C-9211-338995DB0E0D}" dt="2021-10-03T22:42:00.675" v="8205" actId="27636"/>
          <ac:spMkLst>
            <pc:docMk/>
            <pc:sldMk cId="134866621" sldId="635"/>
            <ac:spMk id="3" creationId="{05E43B3B-1C9E-4FAC-8757-D77EA5A8DE3F}"/>
          </ac:spMkLst>
        </pc:spChg>
      </pc:sldChg>
      <pc:sldChg chg="del">
        <pc:chgData name="George Stefanek" userId="fdb22ca49ea2e8f7" providerId="LiveId" clId="{8FD95F89-CA8E-443C-9211-338995DB0E0D}" dt="2021-10-03T22:42:17.814" v="8208" actId="2696"/>
        <pc:sldMkLst>
          <pc:docMk/>
          <pc:sldMk cId="2254492101" sldId="637"/>
        </pc:sldMkLst>
      </pc:sldChg>
      <pc:sldChg chg="ord">
        <pc:chgData name="George Stefanek" userId="fdb22ca49ea2e8f7" providerId="LiveId" clId="{8FD95F89-CA8E-443C-9211-338995DB0E0D}" dt="2021-10-03T22:30:15.060" v="7537"/>
        <pc:sldMkLst>
          <pc:docMk/>
          <pc:sldMk cId="4112519590" sldId="640"/>
        </pc:sldMkLst>
      </pc:sldChg>
      <pc:sldChg chg="delSp modSp mod delAnim">
        <pc:chgData name="George Stefanek" userId="fdb22ca49ea2e8f7" providerId="LiveId" clId="{8FD95F89-CA8E-443C-9211-338995DB0E0D}" dt="2021-10-03T22:46:34.825" v="8216" actId="478"/>
        <pc:sldMkLst>
          <pc:docMk/>
          <pc:sldMk cId="313525532" sldId="645"/>
        </pc:sldMkLst>
        <pc:spChg chg="del">
          <ac:chgData name="George Stefanek" userId="fdb22ca49ea2e8f7" providerId="LiveId" clId="{8FD95F89-CA8E-443C-9211-338995DB0E0D}" dt="2021-10-03T22:46:34.825" v="8216" actId="478"/>
          <ac:spMkLst>
            <pc:docMk/>
            <pc:sldMk cId="313525532" sldId="645"/>
            <ac:spMk id="17" creationId="{53EED368-5CB4-4EF7-AF7A-D2226CFCB47F}"/>
          </ac:spMkLst>
        </pc:spChg>
        <pc:spChg chg="del">
          <ac:chgData name="George Stefanek" userId="fdb22ca49ea2e8f7" providerId="LiveId" clId="{8FD95F89-CA8E-443C-9211-338995DB0E0D}" dt="2021-10-03T22:46:24.985" v="8210" actId="478"/>
          <ac:spMkLst>
            <pc:docMk/>
            <pc:sldMk cId="313525532" sldId="645"/>
            <ac:spMk id="18" creationId="{C354D4F2-908B-44C3-92E5-E53EECD0C8A2}"/>
          </ac:spMkLst>
        </pc:spChg>
        <pc:spChg chg="del">
          <ac:chgData name="George Stefanek" userId="fdb22ca49ea2e8f7" providerId="LiveId" clId="{8FD95F89-CA8E-443C-9211-338995DB0E0D}" dt="2021-10-03T22:46:27.530" v="8211" actId="478"/>
          <ac:spMkLst>
            <pc:docMk/>
            <pc:sldMk cId="313525532" sldId="645"/>
            <ac:spMk id="19" creationId="{8863BFE7-EA4A-46FC-BC96-A609A29E5D00}"/>
          </ac:spMkLst>
        </pc:spChg>
        <pc:spChg chg="del mod">
          <ac:chgData name="George Stefanek" userId="fdb22ca49ea2e8f7" providerId="LiveId" clId="{8FD95F89-CA8E-443C-9211-338995DB0E0D}" dt="2021-10-03T22:46:31.689" v="8215" actId="478"/>
          <ac:spMkLst>
            <pc:docMk/>
            <pc:sldMk cId="313525532" sldId="645"/>
            <ac:spMk id="20" creationId="{C65C9E0F-314D-4A7D-8F1A-A32D43CA1CA2}"/>
          </ac:spMkLst>
        </pc:spChg>
        <pc:cxnChg chg="del">
          <ac:chgData name="George Stefanek" userId="fdb22ca49ea2e8f7" providerId="LiveId" clId="{8FD95F89-CA8E-443C-9211-338995DB0E0D}" dt="2021-10-03T22:46:28.577" v="8212" actId="478"/>
          <ac:cxnSpMkLst>
            <pc:docMk/>
            <pc:sldMk cId="313525532" sldId="645"/>
            <ac:cxnSpMk id="22" creationId="{E612A686-82CC-48B3-B4E4-493C14D1886A}"/>
          </ac:cxnSpMkLst>
        </pc:cxnChg>
        <pc:cxnChg chg="del">
          <ac:chgData name="George Stefanek" userId="fdb22ca49ea2e8f7" providerId="LiveId" clId="{8FD95F89-CA8E-443C-9211-338995DB0E0D}" dt="2021-10-03T22:46:29.561" v="8213" actId="478"/>
          <ac:cxnSpMkLst>
            <pc:docMk/>
            <pc:sldMk cId="313525532" sldId="645"/>
            <ac:cxnSpMk id="24" creationId="{FCD811D1-DF08-4FFB-A62C-FB4BCC3F7D20}"/>
          </ac:cxnSpMkLst>
        </pc:cxnChg>
      </pc:sldChg>
      <pc:sldChg chg="addSp delSp modSp mod">
        <pc:chgData name="George Stefanek" userId="fdb22ca49ea2e8f7" providerId="LiveId" clId="{8FD95F89-CA8E-443C-9211-338995DB0E0D}" dt="2021-10-03T22:53:28.800" v="8682" actId="20577"/>
        <pc:sldMkLst>
          <pc:docMk/>
          <pc:sldMk cId="3116003774" sldId="647"/>
        </pc:sldMkLst>
        <pc:spChg chg="mod">
          <ac:chgData name="George Stefanek" userId="fdb22ca49ea2e8f7" providerId="LiveId" clId="{8FD95F89-CA8E-443C-9211-338995DB0E0D}" dt="2021-10-03T22:47:59.972" v="8223" actId="20577"/>
          <ac:spMkLst>
            <pc:docMk/>
            <pc:sldMk cId="3116003774" sldId="647"/>
            <ac:spMk id="2" creationId="{A0E19E5D-97EF-44A2-975C-F340680DD799}"/>
          </ac:spMkLst>
        </pc:spChg>
        <pc:spChg chg="mod">
          <ac:chgData name="George Stefanek" userId="fdb22ca49ea2e8f7" providerId="LiveId" clId="{8FD95F89-CA8E-443C-9211-338995DB0E0D}" dt="2021-10-03T22:52:29.366" v="8499" actId="1076"/>
          <ac:spMkLst>
            <pc:docMk/>
            <pc:sldMk cId="3116003774" sldId="647"/>
            <ac:spMk id="3" creationId="{C199B296-D4D1-4E21-AD16-A69A99B0AA3A}"/>
          </ac:spMkLst>
        </pc:spChg>
        <pc:spChg chg="add del mod">
          <ac:chgData name="George Stefanek" userId="fdb22ca49ea2e8f7" providerId="LiveId" clId="{8FD95F89-CA8E-443C-9211-338995DB0E0D}" dt="2021-10-03T22:51:56.619" v="8496" actId="767"/>
          <ac:spMkLst>
            <pc:docMk/>
            <pc:sldMk cId="3116003774" sldId="647"/>
            <ac:spMk id="4" creationId="{99A9DD08-C417-4B95-A262-F92B6F2B4C5B}"/>
          </ac:spMkLst>
        </pc:spChg>
        <pc:spChg chg="add mod">
          <ac:chgData name="George Stefanek" userId="fdb22ca49ea2e8f7" providerId="LiveId" clId="{8FD95F89-CA8E-443C-9211-338995DB0E0D}" dt="2021-10-03T22:53:28.800" v="8682" actId="20577"/>
          <ac:spMkLst>
            <pc:docMk/>
            <pc:sldMk cId="3116003774" sldId="647"/>
            <ac:spMk id="5" creationId="{E9470CA3-7A72-4800-A9B7-851F1ACDC1E8}"/>
          </ac:spMkLst>
        </pc:spChg>
        <pc:spChg chg="mod">
          <ac:chgData name="George Stefanek" userId="fdb22ca49ea2e8f7" providerId="LiveId" clId="{8FD95F89-CA8E-443C-9211-338995DB0E0D}" dt="2021-10-03T22:52:29.366" v="8499" actId="1076"/>
          <ac:spMkLst>
            <pc:docMk/>
            <pc:sldMk cId="3116003774" sldId="647"/>
            <ac:spMk id="33" creationId="{C459B8F5-5F1C-461B-BB7A-A4705E74ED3A}"/>
          </ac:spMkLst>
        </pc:spChg>
        <pc:spChg chg="mod">
          <ac:chgData name="George Stefanek" userId="fdb22ca49ea2e8f7" providerId="LiveId" clId="{8FD95F89-CA8E-443C-9211-338995DB0E0D}" dt="2021-10-03T22:52:29.366" v="8499" actId="1076"/>
          <ac:spMkLst>
            <pc:docMk/>
            <pc:sldMk cId="3116003774" sldId="647"/>
            <ac:spMk id="34" creationId="{498A9F8D-0E7E-4985-B968-F784D064D91E}"/>
          </ac:spMkLst>
        </pc:spChg>
        <pc:spChg chg="mod">
          <ac:chgData name="George Stefanek" userId="fdb22ca49ea2e8f7" providerId="LiveId" clId="{8FD95F89-CA8E-443C-9211-338995DB0E0D}" dt="2021-10-03T22:52:29.366" v="8499" actId="1076"/>
          <ac:spMkLst>
            <pc:docMk/>
            <pc:sldMk cId="3116003774" sldId="647"/>
            <ac:spMk id="35" creationId="{A2F56922-32DB-4D41-BC54-169A5E1F8D60}"/>
          </ac:spMkLst>
        </pc:spChg>
        <pc:spChg chg="mod">
          <ac:chgData name="George Stefanek" userId="fdb22ca49ea2e8f7" providerId="LiveId" clId="{8FD95F89-CA8E-443C-9211-338995DB0E0D}" dt="2021-10-03T22:52:29.366" v="8499" actId="1076"/>
          <ac:spMkLst>
            <pc:docMk/>
            <pc:sldMk cId="3116003774" sldId="647"/>
            <ac:spMk id="36" creationId="{691A6CEA-69AC-447F-8D2E-0CC1139BF2B1}"/>
          </ac:spMkLst>
        </pc:spChg>
      </pc:sldChg>
      <pc:sldChg chg="modSp modAnim">
        <pc:chgData name="George Stefanek" userId="fdb22ca49ea2e8f7" providerId="LiveId" clId="{8FD95F89-CA8E-443C-9211-338995DB0E0D}" dt="2021-10-03T22:53:56.764" v="8683" actId="6549"/>
        <pc:sldMkLst>
          <pc:docMk/>
          <pc:sldMk cId="3624681122" sldId="649"/>
        </pc:sldMkLst>
        <pc:spChg chg="mod">
          <ac:chgData name="George Stefanek" userId="fdb22ca49ea2e8f7" providerId="LiveId" clId="{8FD95F89-CA8E-443C-9211-338995DB0E0D}" dt="2021-10-03T22:53:56.764" v="8683" actId="6549"/>
          <ac:spMkLst>
            <pc:docMk/>
            <pc:sldMk cId="3624681122" sldId="649"/>
            <ac:spMk id="3" creationId="{99F470C8-2D00-49D3-B969-1DE0BC013CCE}"/>
          </ac:spMkLst>
        </pc:spChg>
      </pc:sldChg>
      <pc:sldChg chg="modSp ord">
        <pc:chgData name="George Stefanek" userId="fdb22ca49ea2e8f7" providerId="LiveId" clId="{8FD95F89-CA8E-443C-9211-338995DB0E0D}" dt="2021-10-03T23:11:29.935" v="8941"/>
        <pc:sldMkLst>
          <pc:docMk/>
          <pc:sldMk cId="2939739212" sldId="652"/>
        </pc:sldMkLst>
        <pc:spChg chg="mod">
          <ac:chgData name="George Stefanek" userId="fdb22ca49ea2e8f7" providerId="LiveId" clId="{8FD95F89-CA8E-443C-9211-338995DB0E0D}" dt="2021-10-02T20:01:10.426" v="3207" actId="20577"/>
          <ac:spMkLst>
            <pc:docMk/>
            <pc:sldMk cId="2939739212" sldId="652"/>
            <ac:spMk id="3" creationId="{83DBA3E4-F67A-408A-A630-2113401AB969}"/>
          </ac:spMkLst>
        </pc:spChg>
      </pc:sldChg>
      <pc:sldChg chg="modSp mod">
        <pc:chgData name="George Stefanek" userId="fdb22ca49ea2e8f7" providerId="LiveId" clId="{8FD95F89-CA8E-443C-9211-338995DB0E0D}" dt="2021-10-02T20:01:43.193" v="3210" actId="6549"/>
        <pc:sldMkLst>
          <pc:docMk/>
          <pc:sldMk cId="2242818740" sldId="653"/>
        </pc:sldMkLst>
        <pc:spChg chg="mod">
          <ac:chgData name="George Stefanek" userId="fdb22ca49ea2e8f7" providerId="LiveId" clId="{8FD95F89-CA8E-443C-9211-338995DB0E0D}" dt="2021-10-02T20:01:43.193" v="3210" actId="6549"/>
          <ac:spMkLst>
            <pc:docMk/>
            <pc:sldMk cId="2242818740" sldId="653"/>
            <ac:spMk id="6" creationId="{D11BCBCD-C04D-4219-8357-331535D04458}"/>
          </ac:spMkLst>
        </pc:spChg>
      </pc:sldChg>
      <pc:sldChg chg="ord">
        <pc:chgData name="George Stefanek" userId="fdb22ca49ea2e8f7" providerId="LiveId" clId="{8FD95F89-CA8E-443C-9211-338995DB0E0D}" dt="2021-10-03T23:11:33.660" v="8943"/>
        <pc:sldMkLst>
          <pc:docMk/>
          <pc:sldMk cId="4223645206" sldId="654"/>
        </pc:sldMkLst>
      </pc:sldChg>
      <pc:sldChg chg="delSp modSp mod delAnim">
        <pc:chgData name="George Stefanek" userId="fdb22ca49ea2e8f7" providerId="LiveId" clId="{8FD95F89-CA8E-443C-9211-338995DB0E0D}" dt="2021-10-03T23:14:12.183" v="8963" actId="207"/>
        <pc:sldMkLst>
          <pc:docMk/>
          <pc:sldMk cId="1154683170" sldId="655"/>
        </pc:sldMkLst>
        <pc:spChg chg="mod">
          <ac:chgData name="George Stefanek" userId="fdb22ca49ea2e8f7" providerId="LiveId" clId="{8FD95F89-CA8E-443C-9211-338995DB0E0D}" dt="2021-10-03T23:14:12.183" v="8963" actId="207"/>
          <ac:spMkLst>
            <pc:docMk/>
            <pc:sldMk cId="1154683170" sldId="655"/>
            <ac:spMk id="3" creationId="{437B275F-267B-40E9-BF6D-B6028ECE366C}"/>
          </ac:spMkLst>
        </pc:spChg>
        <pc:spChg chg="del">
          <ac:chgData name="George Stefanek" userId="fdb22ca49ea2e8f7" providerId="LiveId" clId="{8FD95F89-CA8E-443C-9211-338995DB0E0D}" dt="2021-10-03T22:11:43.394" v="7218" actId="478"/>
          <ac:spMkLst>
            <pc:docMk/>
            <pc:sldMk cId="1154683170" sldId="655"/>
            <ac:spMk id="4" creationId="{C9D511D6-485A-41A5-B2A6-4BCAE970A2F4}"/>
          </ac:spMkLst>
        </pc:spChg>
      </pc:sldChg>
      <pc:sldChg chg="modSp mod">
        <pc:chgData name="George Stefanek" userId="fdb22ca49ea2e8f7" providerId="LiveId" clId="{8FD95F89-CA8E-443C-9211-338995DB0E0D}" dt="2021-10-03T22:12:00.106" v="7229" actId="20577"/>
        <pc:sldMkLst>
          <pc:docMk/>
          <pc:sldMk cId="942249716" sldId="656"/>
        </pc:sldMkLst>
        <pc:spChg chg="mod">
          <ac:chgData name="George Stefanek" userId="fdb22ca49ea2e8f7" providerId="LiveId" clId="{8FD95F89-CA8E-443C-9211-338995DB0E0D}" dt="2021-10-03T22:12:00.106" v="7229" actId="20577"/>
          <ac:spMkLst>
            <pc:docMk/>
            <pc:sldMk cId="942249716" sldId="656"/>
            <ac:spMk id="2" creationId="{6A3466C5-7F4D-466D-B5FA-0E4B2F120B18}"/>
          </ac:spMkLst>
        </pc:spChg>
      </pc:sldChg>
      <pc:sldChg chg="modSp mod">
        <pc:chgData name="George Stefanek" userId="fdb22ca49ea2e8f7" providerId="LiveId" clId="{8FD95F89-CA8E-443C-9211-338995DB0E0D}" dt="2021-10-03T22:12:53.851" v="7248" actId="20577"/>
        <pc:sldMkLst>
          <pc:docMk/>
          <pc:sldMk cId="25236753" sldId="657"/>
        </pc:sldMkLst>
        <pc:spChg chg="mod">
          <ac:chgData name="George Stefanek" userId="fdb22ca49ea2e8f7" providerId="LiveId" clId="{8FD95F89-CA8E-443C-9211-338995DB0E0D}" dt="2021-10-03T22:12:53.851" v="7248" actId="20577"/>
          <ac:spMkLst>
            <pc:docMk/>
            <pc:sldMk cId="25236753" sldId="657"/>
            <ac:spMk id="2" creationId="{6A3466C5-7F4D-466D-B5FA-0E4B2F120B18}"/>
          </ac:spMkLst>
        </pc:spChg>
      </pc:sldChg>
      <pc:sldChg chg="del ord">
        <pc:chgData name="George Stefanek" userId="fdb22ca49ea2e8f7" providerId="LiveId" clId="{8FD95F89-CA8E-443C-9211-338995DB0E0D}" dt="2021-10-03T22:13:26.094" v="7249" actId="2696"/>
        <pc:sldMkLst>
          <pc:docMk/>
          <pc:sldMk cId="4184523247" sldId="658"/>
        </pc:sldMkLst>
      </pc:sldChg>
      <pc:sldChg chg="ord">
        <pc:chgData name="George Stefanek" userId="fdb22ca49ea2e8f7" providerId="LiveId" clId="{8FD95F89-CA8E-443C-9211-338995DB0E0D}" dt="2021-10-03T02:19:09.127" v="4345"/>
        <pc:sldMkLst>
          <pc:docMk/>
          <pc:sldMk cId="1396550708" sldId="659"/>
        </pc:sldMkLst>
      </pc:sldChg>
      <pc:sldChg chg="ord">
        <pc:chgData name="George Stefanek" userId="fdb22ca49ea2e8f7" providerId="LiveId" clId="{8FD95F89-CA8E-443C-9211-338995DB0E0D}" dt="2021-10-03T02:19:12.821" v="4347"/>
        <pc:sldMkLst>
          <pc:docMk/>
          <pc:sldMk cId="1598242053" sldId="660"/>
        </pc:sldMkLst>
      </pc:sldChg>
      <pc:sldChg chg="ord">
        <pc:chgData name="George Stefanek" userId="fdb22ca49ea2e8f7" providerId="LiveId" clId="{8FD95F89-CA8E-443C-9211-338995DB0E0D}" dt="2021-10-03T02:19:19.437" v="4349"/>
        <pc:sldMkLst>
          <pc:docMk/>
          <pc:sldMk cId="1462540974" sldId="661"/>
        </pc:sldMkLst>
      </pc:sldChg>
      <pc:sldChg chg="ord">
        <pc:chgData name="George Stefanek" userId="fdb22ca49ea2e8f7" providerId="LiveId" clId="{8FD95F89-CA8E-443C-9211-338995DB0E0D}" dt="2021-10-03T02:19:31.510" v="4353"/>
        <pc:sldMkLst>
          <pc:docMk/>
          <pc:sldMk cId="2232969157" sldId="662"/>
        </pc:sldMkLst>
      </pc:sldChg>
      <pc:sldChg chg="ord">
        <pc:chgData name="George Stefanek" userId="fdb22ca49ea2e8f7" providerId="LiveId" clId="{8FD95F89-CA8E-443C-9211-338995DB0E0D}" dt="2021-10-03T02:19:26.460" v="4351"/>
        <pc:sldMkLst>
          <pc:docMk/>
          <pc:sldMk cId="592854676" sldId="663"/>
        </pc:sldMkLst>
      </pc:sldChg>
      <pc:sldChg chg="del">
        <pc:chgData name="George Stefanek" userId="fdb22ca49ea2e8f7" providerId="LiveId" clId="{8FD95F89-CA8E-443C-9211-338995DB0E0D}" dt="2021-10-03T22:17:10.358" v="7255" actId="2696"/>
        <pc:sldMkLst>
          <pc:docMk/>
          <pc:sldMk cId="3253601109" sldId="713"/>
        </pc:sldMkLst>
      </pc:sldChg>
      <pc:sldChg chg="del">
        <pc:chgData name="George Stefanek" userId="fdb22ca49ea2e8f7" providerId="LiveId" clId="{8FD95F89-CA8E-443C-9211-338995DB0E0D}" dt="2021-10-03T23:16:12.567" v="8967" actId="2696"/>
        <pc:sldMkLst>
          <pc:docMk/>
          <pc:sldMk cId="3664547206" sldId="714"/>
        </pc:sldMkLst>
      </pc:sldChg>
      <pc:sldChg chg="del">
        <pc:chgData name="George Stefanek" userId="fdb22ca49ea2e8f7" providerId="LiveId" clId="{8FD95F89-CA8E-443C-9211-338995DB0E0D}" dt="2021-10-03T22:15:22.625" v="7250" actId="2696"/>
        <pc:sldMkLst>
          <pc:docMk/>
          <pc:sldMk cId="545107775" sldId="715"/>
        </pc:sldMkLst>
      </pc:sldChg>
      <pc:sldChg chg="del">
        <pc:chgData name="George Stefanek" userId="fdb22ca49ea2e8f7" providerId="LiveId" clId="{8FD95F89-CA8E-443C-9211-338995DB0E0D}" dt="2021-10-03T22:15:22.625" v="7250" actId="2696"/>
        <pc:sldMkLst>
          <pc:docMk/>
          <pc:sldMk cId="2174810868" sldId="716"/>
        </pc:sldMkLst>
      </pc:sldChg>
      <pc:sldChg chg="del">
        <pc:chgData name="George Stefanek" userId="fdb22ca49ea2e8f7" providerId="LiveId" clId="{8FD95F89-CA8E-443C-9211-338995DB0E0D}" dt="2021-10-03T22:15:22.625" v="7250" actId="2696"/>
        <pc:sldMkLst>
          <pc:docMk/>
          <pc:sldMk cId="656004280" sldId="717"/>
        </pc:sldMkLst>
      </pc:sldChg>
      <pc:sldChg chg="del">
        <pc:chgData name="George Stefanek" userId="fdb22ca49ea2e8f7" providerId="LiveId" clId="{8FD95F89-CA8E-443C-9211-338995DB0E0D}" dt="2021-10-03T23:17:57.502" v="8969" actId="2696"/>
        <pc:sldMkLst>
          <pc:docMk/>
          <pc:sldMk cId="4149306891" sldId="718"/>
        </pc:sldMkLst>
      </pc:sldChg>
      <pc:sldChg chg="del">
        <pc:chgData name="George Stefanek" userId="fdb22ca49ea2e8f7" providerId="LiveId" clId="{8FD95F89-CA8E-443C-9211-338995DB0E0D}" dt="2021-10-03T22:18:04.243" v="7256" actId="2696"/>
        <pc:sldMkLst>
          <pc:docMk/>
          <pc:sldMk cId="2358890249" sldId="719"/>
        </pc:sldMkLst>
      </pc:sldChg>
      <pc:sldChg chg="del">
        <pc:chgData name="George Stefanek" userId="fdb22ca49ea2e8f7" providerId="LiveId" clId="{8FD95F89-CA8E-443C-9211-338995DB0E0D}" dt="2021-10-03T23:18:08.954" v="8970" actId="2696"/>
        <pc:sldMkLst>
          <pc:docMk/>
          <pc:sldMk cId="2267248054" sldId="720"/>
        </pc:sldMkLst>
      </pc:sldChg>
      <pc:sldChg chg="del">
        <pc:chgData name="George Stefanek" userId="fdb22ca49ea2e8f7" providerId="LiveId" clId="{8FD95F89-CA8E-443C-9211-338995DB0E0D}" dt="2021-10-03T23:18:18.258" v="8971" actId="2696"/>
        <pc:sldMkLst>
          <pc:docMk/>
          <pc:sldMk cId="4086638383" sldId="721"/>
        </pc:sldMkLst>
      </pc:sldChg>
      <pc:sldChg chg="del">
        <pc:chgData name="George Stefanek" userId="fdb22ca49ea2e8f7" providerId="LiveId" clId="{8FD95F89-CA8E-443C-9211-338995DB0E0D}" dt="2021-10-03T23:18:21.300" v="8972" actId="2696"/>
        <pc:sldMkLst>
          <pc:docMk/>
          <pc:sldMk cId="700354396" sldId="722"/>
        </pc:sldMkLst>
      </pc:sldChg>
      <pc:sldChg chg="del">
        <pc:chgData name="George Stefanek" userId="fdb22ca49ea2e8f7" providerId="LiveId" clId="{8FD95F89-CA8E-443C-9211-338995DB0E0D}" dt="2021-10-03T23:18:24.601" v="8973" actId="2696"/>
        <pc:sldMkLst>
          <pc:docMk/>
          <pc:sldMk cId="4057568322" sldId="723"/>
        </pc:sldMkLst>
      </pc:sldChg>
      <pc:sldChg chg="del">
        <pc:chgData name="George Stefanek" userId="fdb22ca49ea2e8f7" providerId="LiveId" clId="{8FD95F89-CA8E-443C-9211-338995DB0E0D}" dt="2021-10-03T23:18:28.422" v="8974" actId="2696"/>
        <pc:sldMkLst>
          <pc:docMk/>
          <pc:sldMk cId="1793902046" sldId="724"/>
        </pc:sldMkLst>
      </pc:sldChg>
      <pc:sldChg chg="del">
        <pc:chgData name="George Stefanek" userId="fdb22ca49ea2e8f7" providerId="LiveId" clId="{8FD95F89-CA8E-443C-9211-338995DB0E0D}" dt="2021-10-03T23:18:31.789" v="8975" actId="2696"/>
        <pc:sldMkLst>
          <pc:docMk/>
          <pc:sldMk cId="3412990096" sldId="725"/>
        </pc:sldMkLst>
      </pc:sldChg>
      <pc:sldChg chg="del">
        <pc:chgData name="George Stefanek" userId="fdb22ca49ea2e8f7" providerId="LiveId" clId="{8FD95F89-CA8E-443C-9211-338995DB0E0D}" dt="2021-10-03T23:19:02.411" v="8976" actId="2696"/>
        <pc:sldMkLst>
          <pc:docMk/>
          <pc:sldMk cId="3409347100" sldId="726"/>
        </pc:sldMkLst>
      </pc:sldChg>
      <pc:sldChg chg="del">
        <pc:chgData name="George Stefanek" userId="fdb22ca49ea2e8f7" providerId="LiveId" clId="{8FD95F89-CA8E-443C-9211-338995DB0E0D}" dt="2021-10-03T23:19:07.173" v="8977" actId="2696"/>
        <pc:sldMkLst>
          <pc:docMk/>
          <pc:sldMk cId="2744679148" sldId="727"/>
        </pc:sldMkLst>
      </pc:sldChg>
      <pc:sldChg chg="del">
        <pc:chgData name="George Stefanek" userId="fdb22ca49ea2e8f7" providerId="LiveId" clId="{8FD95F89-CA8E-443C-9211-338995DB0E0D}" dt="2021-10-03T23:15:38.308" v="8965" actId="2696"/>
        <pc:sldMkLst>
          <pc:docMk/>
          <pc:sldMk cId="2858239247" sldId="728"/>
        </pc:sldMkLst>
      </pc:sldChg>
      <pc:sldChg chg="del">
        <pc:chgData name="George Stefanek" userId="fdb22ca49ea2e8f7" providerId="LiveId" clId="{8FD95F89-CA8E-443C-9211-338995DB0E0D}" dt="2021-10-03T23:15:24.774" v="8964" actId="2696"/>
        <pc:sldMkLst>
          <pc:docMk/>
          <pc:sldMk cId="897502478" sldId="729"/>
        </pc:sldMkLst>
      </pc:sldChg>
      <pc:sldChg chg="del">
        <pc:chgData name="George Stefanek" userId="fdb22ca49ea2e8f7" providerId="LiveId" clId="{8FD95F89-CA8E-443C-9211-338995DB0E0D}" dt="2021-10-03T23:15:45.465" v="8966" actId="2696"/>
        <pc:sldMkLst>
          <pc:docMk/>
          <pc:sldMk cId="728504099" sldId="730"/>
        </pc:sldMkLst>
      </pc:sldChg>
      <pc:sldChg chg="modSp mod">
        <pc:chgData name="George Stefanek" userId="fdb22ca49ea2e8f7" providerId="LiveId" clId="{8FD95F89-CA8E-443C-9211-338995DB0E0D}" dt="2021-10-03T22:16:49.331" v="7254" actId="14100"/>
        <pc:sldMkLst>
          <pc:docMk/>
          <pc:sldMk cId="1741663489" sldId="731"/>
        </pc:sldMkLst>
        <pc:spChg chg="mod">
          <ac:chgData name="George Stefanek" userId="fdb22ca49ea2e8f7" providerId="LiveId" clId="{8FD95F89-CA8E-443C-9211-338995DB0E0D}" dt="2021-10-03T22:16:07.929" v="7252" actId="27636"/>
          <ac:spMkLst>
            <pc:docMk/>
            <pc:sldMk cId="1741663489" sldId="731"/>
            <ac:spMk id="3" creationId="{74386FF2-E5DD-48C1-86D3-3A5D69455F87}"/>
          </ac:spMkLst>
        </pc:spChg>
        <pc:picChg chg="mod">
          <ac:chgData name="George Stefanek" userId="fdb22ca49ea2e8f7" providerId="LiveId" clId="{8FD95F89-CA8E-443C-9211-338995DB0E0D}" dt="2021-10-03T22:16:49.331" v="7254" actId="14100"/>
          <ac:picMkLst>
            <pc:docMk/>
            <pc:sldMk cId="1741663489" sldId="731"/>
            <ac:picMk id="4" creationId="{278E322A-8C82-401F-8A05-A69D914253F2}"/>
          </ac:picMkLst>
        </pc:picChg>
      </pc:sldChg>
      <pc:sldChg chg="del">
        <pc:chgData name="George Stefanek" userId="fdb22ca49ea2e8f7" providerId="LiveId" clId="{8FD95F89-CA8E-443C-9211-338995DB0E0D}" dt="2021-10-03T22:16:17.620" v="7253" actId="2696"/>
        <pc:sldMkLst>
          <pc:docMk/>
          <pc:sldMk cId="613542630" sldId="732"/>
        </pc:sldMkLst>
      </pc:sldChg>
      <pc:sldChg chg="del">
        <pc:chgData name="George Stefanek" userId="fdb22ca49ea2e8f7" providerId="LiveId" clId="{8FD95F89-CA8E-443C-9211-338995DB0E0D}" dt="2021-10-03T22:18:06.948" v="7257" actId="47"/>
        <pc:sldMkLst>
          <pc:docMk/>
          <pc:sldMk cId="3222838914" sldId="733"/>
        </pc:sldMkLst>
      </pc:sldChg>
      <pc:sldChg chg="modSp new del mod">
        <pc:chgData name="George Stefanek" userId="fdb22ca49ea2e8f7" providerId="LiveId" clId="{8FD95F89-CA8E-443C-9211-338995DB0E0D}" dt="2021-10-02T19:26:51.361" v="1467" actId="2696"/>
        <pc:sldMkLst>
          <pc:docMk/>
          <pc:sldMk cId="3750816974" sldId="734"/>
        </pc:sldMkLst>
        <pc:spChg chg="mod">
          <ac:chgData name="George Stefanek" userId="fdb22ca49ea2e8f7" providerId="LiveId" clId="{8FD95F89-CA8E-443C-9211-338995DB0E0D}" dt="2021-10-02T18:50:20.106" v="92" actId="20577"/>
          <ac:spMkLst>
            <pc:docMk/>
            <pc:sldMk cId="3750816974" sldId="734"/>
            <ac:spMk id="2" creationId="{114D1654-B21A-4EB9-8BA1-384B61F96FAD}"/>
          </ac:spMkLst>
        </pc:spChg>
        <pc:spChg chg="mod">
          <ac:chgData name="George Stefanek" userId="fdb22ca49ea2e8f7" providerId="LiveId" clId="{8FD95F89-CA8E-443C-9211-338995DB0E0D}" dt="2021-10-02T19:26:47.381" v="1466" actId="21"/>
          <ac:spMkLst>
            <pc:docMk/>
            <pc:sldMk cId="3750816974" sldId="734"/>
            <ac:spMk id="3" creationId="{C64A5CD9-BEC2-4B1D-AA7E-8FEDAC2C3539}"/>
          </ac:spMkLst>
        </pc:spChg>
      </pc:sldChg>
      <pc:sldChg chg="modSp new mod ord">
        <pc:chgData name="George Stefanek" userId="fdb22ca49ea2e8f7" providerId="LiveId" clId="{8FD95F89-CA8E-443C-9211-338995DB0E0D}" dt="2021-10-03T23:12:00.304" v="8956" actId="20577"/>
        <pc:sldMkLst>
          <pc:docMk/>
          <pc:sldMk cId="3372234045" sldId="735"/>
        </pc:sldMkLst>
        <pc:spChg chg="mod">
          <ac:chgData name="George Stefanek" userId="fdb22ca49ea2e8f7" providerId="LiveId" clId="{8FD95F89-CA8E-443C-9211-338995DB0E0D}" dt="2021-10-03T23:12:00.304" v="8956" actId="20577"/>
          <ac:spMkLst>
            <pc:docMk/>
            <pc:sldMk cId="3372234045" sldId="735"/>
            <ac:spMk id="2" creationId="{A965B8B1-286C-46EE-B944-305350C78F0B}"/>
          </ac:spMkLst>
        </pc:spChg>
        <pc:spChg chg="mod">
          <ac:chgData name="George Stefanek" userId="fdb22ca49ea2e8f7" providerId="LiveId" clId="{8FD95F89-CA8E-443C-9211-338995DB0E0D}" dt="2021-10-03T23:08:46.842" v="8797" actId="113"/>
          <ac:spMkLst>
            <pc:docMk/>
            <pc:sldMk cId="3372234045" sldId="735"/>
            <ac:spMk id="3" creationId="{79C21477-D3CB-459F-A838-4028ECD6A3EA}"/>
          </ac:spMkLst>
        </pc:spChg>
      </pc:sldChg>
      <pc:sldChg chg="addSp modSp new mod">
        <pc:chgData name="George Stefanek" userId="fdb22ca49ea2e8f7" providerId="LiveId" clId="{8FD95F89-CA8E-443C-9211-338995DB0E0D}" dt="2021-10-02T19:59:27.260" v="3201" actId="1076"/>
        <pc:sldMkLst>
          <pc:docMk/>
          <pc:sldMk cId="1035060651" sldId="736"/>
        </pc:sldMkLst>
        <pc:spChg chg="mod">
          <ac:chgData name="George Stefanek" userId="fdb22ca49ea2e8f7" providerId="LiveId" clId="{8FD95F89-CA8E-443C-9211-338995DB0E0D}" dt="2021-10-02T19:28:10.151" v="1501" actId="20577"/>
          <ac:spMkLst>
            <pc:docMk/>
            <pc:sldMk cId="1035060651" sldId="736"/>
            <ac:spMk id="2" creationId="{DFD1AB38-56A8-4A22-B589-2BE1900261BB}"/>
          </ac:spMkLst>
        </pc:spChg>
        <pc:spChg chg="mod">
          <ac:chgData name="George Stefanek" userId="fdb22ca49ea2e8f7" providerId="LiveId" clId="{8FD95F89-CA8E-443C-9211-338995DB0E0D}" dt="2021-10-02T19:43:47.110" v="2275" actId="20577"/>
          <ac:spMkLst>
            <pc:docMk/>
            <pc:sldMk cId="1035060651" sldId="736"/>
            <ac:spMk id="3" creationId="{31A2095B-8AD5-4E8B-94A4-B33A69956401}"/>
          </ac:spMkLst>
        </pc:spChg>
        <pc:spChg chg="add mod">
          <ac:chgData name="George Stefanek" userId="fdb22ca49ea2e8f7" providerId="LiveId" clId="{8FD95F89-CA8E-443C-9211-338995DB0E0D}" dt="2021-10-02T19:59:27.260" v="3201" actId="1076"/>
          <ac:spMkLst>
            <pc:docMk/>
            <pc:sldMk cId="1035060651" sldId="736"/>
            <ac:spMk id="4" creationId="{5F98B5D5-3FC2-43F2-AE7B-27E8508B1E37}"/>
          </ac:spMkLst>
        </pc:spChg>
      </pc:sldChg>
      <pc:sldChg chg="modSp new mod ord">
        <pc:chgData name="George Stefanek" userId="fdb22ca49ea2e8f7" providerId="LiveId" clId="{8FD95F89-CA8E-443C-9211-338995DB0E0D}" dt="2021-10-03T23:13:11.049" v="8957" actId="114"/>
        <pc:sldMkLst>
          <pc:docMk/>
          <pc:sldMk cId="4001327586" sldId="737"/>
        </pc:sldMkLst>
        <pc:spChg chg="mod">
          <ac:chgData name="George Stefanek" userId="fdb22ca49ea2e8f7" providerId="LiveId" clId="{8FD95F89-CA8E-443C-9211-338995DB0E0D}" dt="2021-10-03T02:03:27.468" v="3255" actId="404"/>
          <ac:spMkLst>
            <pc:docMk/>
            <pc:sldMk cId="4001327586" sldId="737"/>
            <ac:spMk id="2" creationId="{3F147318-C025-4BD5-B1A0-62435F6925A0}"/>
          </ac:spMkLst>
        </pc:spChg>
        <pc:spChg chg="mod">
          <ac:chgData name="George Stefanek" userId="fdb22ca49ea2e8f7" providerId="LiveId" clId="{8FD95F89-CA8E-443C-9211-338995DB0E0D}" dt="2021-10-03T23:13:11.049" v="8957" actId="114"/>
          <ac:spMkLst>
            <pc:docMk/>
            <pc:sldMk cId="4001327586" sldId="737"/>
            <ac:spMk id="3" creationId="{AB9B43FB-DFBC-45AA-9065-C540ACC0FA17}"/>
          </ac:spMkLst>
        </pc:spChg>
      </pc:sldChg>
      <pc:sldChg chg="modSp new mod ord">
        <pc:chgData name="George Stefanek" userId="fdb22ca49ea2e8f7" providerId="LiveId" clId="{8FD95F89-CA8E-443C-9211-338995DB0E0D}" dt="2021-10-03T22:56:58.938" v="8702" actId="27636"/>
        <pc:sldMkLst>
          <pc:docMk/>
          <pc:sldMk cId="1594658732" sldId="738"/>
        </pc:sldMkLst>
        <pc:spChg chg="mod">
          <ac:chgData name="George Stefanek" userId="fdb22ca49ea2e8f7" providerId="LiveId" clId="{8FD95F89-CA8E-443C-9211-338995DB0E0D}" dt="2021-10-03T02:13:02.243" v="4128" actId="20577"/>
          <ac:spMkLst>
            <pc:docMk/>
            <pc:sldMk cId="1594658732" sldId="738"/>
            <ac:spMk id="2" creationId="{84DA8D34-DB75-4575-9365-F4CE061DE077}"/>
          </ac:spMkLst>
        </pc:spChg>
        <pc:spChg chg="mod">
          <ac:chgData name="George Stefanek" userId="fdb22ca49ea2e8f7" providerId="LiveId" clId="{8FD95F89-CA8E-443C-9211-338995DB0E0D}" dt="2021-10-03T22:56:58.938" v="8702" actId="27636"/>
          <ac:spMkLst>
            <pc:docMk/>
            <pc:sldMk cId="1594658732" sldId="738"/>
            <ac:spMk id="3" creationId="{4F625462-1D8D-4B46-9D73-440900E79AEB}"/>
          </ac:spMkLst>
        </pc:spChg>
      </pc:sldChg>
      <pc:sldChg chg="addSp modSp new mod">
        <pc:chgData name="George Stefanek" userId="fdb22ca49ea2e8f7" providerId="LiveId" clId="{8FD95F89-CA8E-443C-9211-338995DB0E0D}" dt="2021-10-03T23:04:59.449" v="8772" actId="1076"/>
        <pc:sldMkLst>
          <pc:docMk/>
          <pc:sldMk cId="2234367799" sldId="739"/>
        </pc:sldMkLst>
        <pc:spChg chg="mod">
          <ac:chgData name="George Stefanek" userId="fdb22ca49ea2e8f7" providerId="LiveId" clId="{8FD95F89-CA8E-443C-9211-338995DB0E0D}" dt="2021-10-03T02:35:57" v="4973" actId="20577"/>
          <ac:spMkLst>
            <pc:docMk/>
            <pc:sldMk cId="2234367799" sldId="739"/>
            <ac:spMk id="2" creationId="{BD4BA156-7B3F-49E0-8C15-8415318A9595}"/>
          </ac:spMkLst>
        </pc:spChg>
        <pc:spChg chg="mod">
          <ac:chgData name="George Stefanek" userId="fdb22ca49ea2e8f7" providerId="LiveId" clId="{8FD95F89-CA8E-443C-9211-338995DB0E0D}" dt="2021-10-03T22:57:26.863" v="8705" actId="179"/>
          <ac:spMkLst>
            <pc:docMk/>
            <pc:sldMk cId="2234367799" sldId="739"/>
            <ac:spMk id="3" creationId="{9A78060A-17BC-4915-B9C0-C46DC6AF3418}"/>
          </ac:spMkLst>
        </pc:spChg>
        <pc:spChg chg="add mod">
          <ac:chgData name="George Stefanek" userId="fdb22ca49ea2e8f7" providerId="LiveId" clId="{8FD95F89-CA8E-443C-9211-338995DB0E0D}" dt="2021-10-03T23:04:50.621" v="8770" actId="1076"/>
          <ac:spMkLst>
            <pc:docMk/>
            <pc:sldMk cId="2234367799" sldId="739"/>
            <ac:spMk id="4" creationId="{B7D2DAD6-B251-4D61-A17A-759779EF5907}"/>
          </ac:spMkLst>
        </pc:spChg>
        <pc:spChg chg="add mod">
          <ac:chgData name="George Stefanek" userId="fdb22ca49ea2e8f7" providerId="LiveId" clId="{8FD95F89-CA8E-443C-9211-338995DB0E0D}" dt="2021-10-03T23:04:59.449" v="8772" actId="1076"/>
          <ac:spMkLst>
            <pc:docMk/>
            <pc:sldMk cId="2234367799" sldId="739"/>
            <ac:spMk id="5" creationId="{A6442A58-719E-48F9-A148-AB738589BC3F}"/>
          </ac:spMkLst>
        </pc:spChg>
      </pc:sldChg>
      <pc:sldChg chg="addSp delSp modSp new mod">
        <pc:chgData name="George Stefanek" userId="fdb22ca49ea2e8f7" providerId="LiveId" clId="{8FD95F89-CA8E-443C-9211-338995DB0E0D}" dt="2021-10-03T23:02:51.224" v="8754" actId="20577"/>
        <pc:sldMkLst>
          <pc:docMk/>
          <pc:sldMk cId="3311066920" sldId="740"/>
        </pc:sldMkLst>
        <pc:spChg chg="mod">
          <ac:chgData name="George Stefanek" userId="fdb22ca49ea2e8f7" providerId="LiveId" clId="{8FD95F89-CA8E-443C-9211-338995DB0E0D}" dt="2021-10-03T03:05:23.751" v="6086" actId="20577"/>
          <ac:spMkLst>
            <pc:docMk/>
            <pc:sldMk cId="3311066920" sldId="740"/>
            <ac:spMk id="2" creationId="{AE4E4441-DC04-48B7-9757-EB49C12A7933}"/>
          </ac:spMkLst>
        </pc:spChg>
        <pc:spChg chg="del">
          <ac:chgData name="George Stefanek" userId="fdb22ca49ea2e8f7" providerId="LiveId" clId="{8FD95F89-CA8E-443C-9211-338995DB0E0D}" dt="2021-10-03T03:05:38.479" v="6088" actId="478"/>
          <ac:spMkLst>
            <pc:docMk/>
            <pc:sldMk cId="3311066920" sldId="740"/>
            <ac:spMk id="3" creationId="{F1CC85C1-70AF-4F87-BFB6-C7985E2B48C1}"/>
          </ac:spMkLst>
        </pc:spChg>
        <pc:spChg chg="add mod">
          <ac:chgData name="George Stefanek" userId="fdb22ca49ea2e8f7" providerId="LiveId" clId="{8FD95F89-CA8E-443C-9211-338995DB0E0D}" dt="2021-10-03T03:06:09.082" v="6095" actId="6549"/>
          <ac:spMkLst>
            <pc:docMk/>
            <pc:sldMk cId="3311066920" sldId="740"/>
            <ac:spMk id="4" creationId="{0F095BF6-CBDA-415D-A2C1-273BB3B381C2}"/>
          </ac:spMkLst>
        </pc:spChg>
        <pc:spChg chg="add del mod">
          <ac:chgData name="George Stefanek" userId="fdb22ca49ea2e8f7" providerId="LiveId" clId="{8FD95F89-CA8E-443C-9211-338995DB0E0D}" dt="2021-10-03T03:12:48.183" v="6171" actId="478"/>
          <ac:spMkLst>
            <pc:docMk/>
            <pc:sldMk cId="3311066920" sldId="740"/>
            <ac:spMk id="5" creationId="{89720044-7C75-4ADC-B653-AF3A98506D28}"/>
          </ac:spMkLst>
        </pc:spChg>
        <pc:spChg chg="add mod">
          <ac:chgData name="George Stefanek" userId="fdb22ca49ea2e8f7" providerId="LiveId" clId="{8FD95F89-CA8E-443C-9211-338995DB0E0D}" dt="2021-10-03T23:02:51.224" v="8754" actId="20577"/>
          <ac:spMkLst>
            <pc:docMk/>
            <pc:sldMk cId="3311066920" sldId="740"/>
            <ac:spMk id="6" creationId="{FEA11451-08DB-4546-96D5-4B6474C976B8}"/>
          </ac:spMkLst>
        </pc:spChg>
        <pc:spChg chg="add mod">
          <ac:chgData name="George Stefanek" userId="fdb22ca49ea2e8f7" providerId="LiveId" clId="{8FD95F89-CA8E-443C-9211-338995DB0E0D}" dt="2021-10-03T23:02:09.842" v="8742" actId="113"/>
          <ac:spMkLst>
            <pc:docMk/>
            <pc:sldMk cId="3311066920" sldId="740"/>
            <ac:spMk id="7" creationId="{B6FBCA46-1570-4DD3-B930-D7635FE295AE}"/>
          </ac:spMkLst>
        </pc:spChg>
      </pc:sldChg>
      <pc:sldChg chg="modSp new mod">
        <pc:chgData name="George Stefanek" userId="fdb22ca49ea2e8f7" providerId="LiveId" clId="{8FD95F89-CA8E-443C-9211-338995DB0E0D}" dt="2021-10-03T22:42:06.585" v="8206" actId="20577"/>
        <pc:sldMkLst>
          <pc:docMk/>
          <pc:sldMk cId="1135701198" sldId="741"/>
        </pc:sldMkLst>
        <pc:spChg chg="mod">
          <ac:chgData name="George Stefanek" userId="fdb22ca49ea2e8f7" providerId="LiveId" clId="{8FD95F89-CA8E-443C-9211-338995DB0E0D}" dt="2021-10-03T22:28:35.753" v="7438" actId="20577"/>
          <ac:spMkLst>
            <pc:docMk/>
            <pc:sldMk cId="1135701198" sldId="741"/>
            <ac:spMk id="2" creationId="{6629114E-C602-44AB-889C-418751C4A0CF}"/>
          </ac:spMkLst>
        </pc:spChg>
        <pc:spChg chg="mod">
          <ac:chgData name="George Stefanek" userId="fdb22ca49ea2e8f7" providerId="LiveId" clId="{8FD95F89-CA8E-443C-9211-338995DB0E0D}" dt="2021-10-03T22:42:06.585" v="8206" actId="20577"/>
          <ac:spMkLst>
            <pc:docMk/>
            <pc:sldMk cId="1135701198" sldId="741"/>
            <ac:spMk id="3" creationId="{3DA8E894-10C2-4376-8885-624B568971D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17B789-2B20-425A-B624-D1F2B5D2A322}" type="datetimeFigureOut">
              <a:rPr lang="en-US" smtClean="0"/>
              <a:t>10/4/2021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AFFBF0-5CC6-4395-9654-172ED2EFC5D5}" type="slidenum">
              <a:rPr lang="en-US" smtClean="0"/>
              <a:t>‹#›</a:t>
            </a:fld>
            <a:endParaRPr lang="en-US"/>
          </a:p>
        </p:txBody>
      </p:sp>
    </p:spTree>
    <p:extLst>
      <p:ext uri="{BB962C8B-B14F-4D97-AF65-F5344CB8AC3E}">
        <p14:creationId xmlns:p14="http://schemas.microsoft.com/office/powerpoint/2010/main" val="37716504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AFFBF0-5CC6-4395-9654-172ED2EFC5D5}" type="slidenum">
              <a:rPr lang="en-US" smtClean="0"/>
              <a:t>2</a:t>
            </a:fld>
            <a:endParaRPr lang="en-US"/>
          </a:p>
        </p:txBody>
      </p:sp>
    </p:spTree>
    <p:extLst>
      <p:ext uri="{BB962C8B-B14F-4D97-AF65-F5344CB8AC3E}">
        <p14:creationId xmlns:p14="http://schemas.microsoft.com/office/powerpoint/2010/main" val="34903879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BAFFBF0-5CC6-4395-9654-172ED2EFC5D5}" type="slidenum">
              <a:rPr lang="en-US" smtClean="0"/>
              <a:t>12</a:t>
            </a:fld>
            <a:endParaRPr lang="en-US"/>
          </a:p>
        </p:txBody>
      </p:sp>
    </p:spTree>
    <p:extLst>
      <p:ext uri="{BB962C8B-B14F-4D97-AF65-F5344CB8AC3E}">
        <p14:creationId xmlns:p14="http://schemas.microsoft.com/office/powerpoint/2010/main" val="17870441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AFFBF0-5CC6-4395-9654-172ED2EFC5D5}" type="slidenum">
              <a:rPr lang="en-US" smtClean="0"/>
              <a:t>13</a:t>
            </a:fld>
            <a:endParaRPr lang="en-US"/>
          </a:p>
        </p:txBody>
      </p:sp>
    </p:spTree>
    <p:extLst>
      <p:ext uri="{BB962C8B-B14F-4D97-AF65-F5344CB8AC3E}">
        <p14:creationId xmlns:p14="http://schemas.microsoft.com/office/powerpoint/2010/main" val="4598782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AFFBF0-5CC6-4395-9654-172ED2EFC5D5}" type="slidenum">
              <a:rPr lang="en-US" smtClean="0"/>
              <a:t>14</a:t>
            </a:fld>
            <a:endParaRPr lang="en-US"/>
          </a:p>
        </p:txBody>
      </p:sp>
    </p:spTree>
    <p:extLst>
      <p:ext uri="{BB962C8B-B14F-4D97-AF65-F5344CB8AC3E}">
        <p14:creationId xmlns:p14="http://schemas.microsoft.com/office/powerpoint/2010/main" val="10737166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BAFFBF0-5CC6-4395-9654-172ED2EFC5D5}" type="slidenum">
              <a:rPr lang="en-US" smtClean="0"/>
              <a:t>15</a:t>
            </a:fld>
            <a:endParaRPr lang="en-US"/>
          </a:p>
        </p:txBody>
      </p:sp>
    </p:spTree>
    <p:extLst>
      <p:ext uri="{BB962C8B-B14F-4D97-AF65-F5344CB8AC3E}">
        <p14:creationId xmlns:p14="http://schemas.microsoft.com/office/powerpoint/2010/main" val="21121288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AFFBF0-5CC6-4395-9654-172ED2EFC5D5}" type="slidenum">
              <a:rPr lang="en-US" smtClean="0"/>
              <a:t>16</a:t>
            </a:fld>
            <a:endParaRPr lang="en-US"/>
          </a:p>
        </p:txBody>
      </p:sp>
    </p:spTree>
    <p:extLst>
      <p:ext uri="{BB962C8B-B14F-4D97-AF65-F5344CB8AC3E}">
        <p14:creationId xmlns:p14="http://schemas.microsoft.com/office/powerpoint/2010/main" val="23307284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AFFBF0-5CC6-4395-9654-172ED2EFC5D5}" type="slidenum">
              <a:rPr lang="en-US" smtClean="0"/>
              <a:t>17</a:t>
            </a:fld>
            <a:endParaRPr lang="en-US"/>
          </a:p>
        </p:txBody>
      </p:sp>
    </p:spTree>
    <p:extLst>
      <p:ext uri="{BB962C8B-B14F-4D97-AF65-F5344CB8AC3E}">
        <p14:creationId xmlns:p14="http://schemas.microsoft.com/office/powerpoint/2010/main" val="15079161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AFFBF0-5CC6-4395-9654-172ED2EFC5D5}" type="slidenum">
              <a:rPr lang="en-US" smtClean="0"/>
              <a:t>20</a:t>
            </a:fld>
            <a:endParaRPr lang="en-US"/>
          </a:p>
        </p:txBody>
      </p:sp>
    </p:spTree>
    <p:extLst>
      <p:ext uri="{BB962C8B-B14F-4D97-AF65-F5344CB8AC3E}">
        <p14:creationId xmlns:p14="http://schemas.microsoft.com/office/powerpoint/2010/main" val="23478174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BAFFBF0-5CC6-4395-9654-172ED2EFC5D5}" type="slidenum">
              <a:rPr lang="en-US" smtClean="0"/>
              <a:t>25</a:t>
            </a:fld>
            <a:endParaRPr lang="en-US"/>
          </a:p>
        </p:txBody>
      </p:sp>
    </p:spTree>
    <p:extLst>
      <p:ext uri="{BB962C8B-B14F-4D97-AF65-F5344CB8AC3E}">
        <p14:creationId xmlns:p14="http://schemas.microsoft.com/office/powerpoint/2010/main" val="1681474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AFFBF0-5CC6-4395-9654-172ED2EFC5D5}" type="slidenum">
              <a:rPr lang="en-US" smtClean="0"/>
              <a:t>26</a:t>
            </a:fld>
            <a:endParaRPr lang="en-US"/>
          </a:p>
        </p:txBody>
      </p:sp>
    </p:spTree>
    <p:extLst>
      <p:ext uri="{BB962C8B-B14F-4D97-AF65-F5344CB8AC3E}">
        <p14:creationId xmlns:p14="http://schemas.microsoft.com/office/powerpoint/2010/main" val="41058991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AFFBF0-5CC6-4395-9654-172ED2EFC5D5}" type="slidenum">
              <a:rPr lang="en-US" smtClean="0"/>
              <a:t>27</a:t>
            </a:fld>
            <a:endParaRPr lang="en-US"/>
          </a:p>
        </p:txBody>
      </p:sp>
    </p:spTree>
    <p:extLst>
      <p:ext uri="{BB962C8B-B14F-4D97-AF65-F5344CB8AC3E}">
        <p14:creationId xmlns:p14="http://schemas.microsoft.com/office/powerpoint/2010/main" val="2321423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BAFFBF0-5CC6-4395-9654-172ED2EFC5D5}" type="slidenum">
              <a:rPr lang="en-US" smtClean="0"/>
              <a:t>4</a:t>
            </a:fld>
            <a:endParaRPr lang="en-US"/>
          </a:p>
        </p:txBody>
      </p:sp>
    </p:spTree>
    <p:extLst>
      <p:ext uri="{BB962C8B-B14F-4D97-AF65-F5344CB8AC3E}">
        <p14:creationId xmlns:p14="http://schemas.microsoft.com/office/powerpoint/2010/main" val="31515744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AFFBF0-5CC6-4395-9654-172ED2EFC5D5}" type="slidenum">
              <a:rPr lang="en-US" smtClean="0"/>
              <a:t>28</a:t>
            </a:fld>
            <a:endParaRPr lang="en-US"/>
          </a:p>
        </p:txBody>
      </p:sp>
    </p:spTree>
    <p:extLst>
      <p:ext uri="{BB962C8B-B14F-4D97-AF65-F5344CB8AC3E}">
        <p14:creationId xmlns:p14="http://schemas.microsoft.com/office/powerpoint/2010/main" val="28594612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AFFBF0-5CC6-4395-9654-172ED2EFC5D5}" type="slidenum">
              <a:rPr lang="en-US" smtClean="0"/>
              <a:t>29</a:t>
            </a:fld>
            <a:endParaRPr lang="en-US"/>
          </a:p>
        </p:txBody>
      </p:sp>
    </p:spTree>
    <p:extLst>
      <p:ext uri="{BB962C8B-B14F-4D97-AF65-F5344CB8AC3E}">
        <p14:creationId xmlns:p14="http://schemas.microsoft.com/office/powerpoint/2010/main" val="33649407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BAFFBF0-5CC6-4395-9654-172ED2EFC5D5}" type="slidenum">
              <a:rPr lang="en-US" smtClean="0"/>
              <a:t>30</a:t>
            </a:fld>
            <a:endParaRPr lang="en-US"/>
          </a:p>
        </p:txBody>
      </p:sp>
    </p:spTree>
    <p:extLst>
      <p:ext uri="{BB962C8B-B14F-4D97-AF65-F5344CB8AC3E}">
        <p14:creationId xmlns:p14="http://schemas.microsoft.com/office/powerpoint/2010/main" val="2441752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AFFBF0-5CC6-4395-9654-172ED2EFC5D5}" type="slidenum">
              <a:rPr lang="en-US" smtClean="0"/>
              <a:t>31</a:t>
            </a:fld>
            <a:endParaRPr lang="en-US"/>
          </a:p>
        </p:txBody>
      </p:sp>
    </p:spTree>
    <p:extLst>
      <p:ext uri="{BB962C8B-B14F-4D97-AF65-F5344CB8AC3E}">
        <p14:creationId xmlns:p14="http://schemas.microsoft.com/office/powerpoint/2010/main" val="8946857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BAFFBF0-5CC6-4395-9654-172ED2EFC5D5}" type="slidenum">
              <a:rPr lang="en-US" smtClean="0"/>
              <a:t>32</a:t>
            </a:fld>
            <a:endParaRPr lang="en-US"/>
          </a:p>
        </p:txBody>
      </p:sp>
    </p:spTree>
    <p:extLst>
      <p:ext uri="{BB962C8B-B14F-4D97-AF65-F5344CB8AC3E}">
        <p14:creationId xmlns:p14="http://schemas.microsoft.com/office/powerpoint/2010/main" val="23272156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AFFBF0-5CC6-4395-9654-172ED2EFC5D5}" type="slidenum">
              <a:rPr lang="en-US" smtClean="0"/>
              <a:t>33</a:t>
            </a:fld>
            <a:endParaRPr lang="en-US"/>
          </a:p>
        </p:txBody>
      </p:sp>
    </p:spTree>
    <p:extLst>
      <p:ext uri="{BB962C8B-B14F-4D97-AF65-F5344CB8AC3E}">
        <p14:creationId xmlns:p14="http://schemas.microsoft.com/office/powerpoint/2010/main" val="42674842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AFFBF0-5CC6-4395-9654-172ED2EFC5D5}" type="slidenum">
              <a:rPr lang="en-US" smtClean="0"/>
              <a:t>34</a:t>
            </a:fld>
            <a:endParaRPr lang="en-US"/>
          </a:p>
        </p:txBody>
      </p:sp>
    </p:spTree>
    <p:extLst>
      <p:ext uri="{BB962C8B-B14F-4D97-AF65-F5344CB8AC3E}">
        <p14:creationId xmlns:p14="http://schemas.microsoft.com/office/powerpoint/2010/main" val="33114874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BAFFBF0-5CC6-4395-9654-172ED2EFC5D5}" type="slidenum">
              <a:rPr lang="en-US" smtClean="0"/>
              <a:t>35</a:t>
            </a:fld>
            <a:endParaRPr lang="en-US"/>
          </a:p>
        </p:txBody>
      </p:sp>
    </p:spTree>
    <p:extLst>
      <p:ext uri="{BB962C8B-B14F-4D97-AF65-F5344CB8AC3E}">
        <p14:creationId xmlns:p14="http://schemas.microsoft.com/office/powerpoint/2010/main" val="40155504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AFFBF0-5CC6-4395-9654-172ED2EFC5D5}" type="slidenum">
              <a:rPr lang="en-US" smtClean="0"/>
              <a:t>36</a:t>
            </a:fld>
            <a:endParaRPr lang="en-US"/>
          </a:p>
        </p:txBody>
      </p:sp>
    </p:spTree>
    <p:extLst>
      <p:ext uri="{BB962C8B-B14F-4D97-AF65-F5344CB8AC3E}">
        <p14:creationId xmlns:p14="http://schemas.microsoft.com/office/powerpoint/2010/main" val="4484194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BAFFBF0-5CC6-4395-9654-172ED2EFC5D5}" type="slidenum">
              <a:rPr lang="en-US" smtClean="0"/>
              <a:t>37</a:t>
            </a:fld>
            <a:endParaRPr lang="en-US"/>
          </a:p>
        </p:txBody>
      </p:sp>
    </p:spTree>
    <p:extLst>
      <p:ext uri="{BB962C8B-B14F-4D97-AF65-F5344CB8AC3E}">
        <p14:creationId xmlns:p14="http://schemas.microsoft.com/office/powerpoint/2010/main" val="3546815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BAFFBF0-5CC6-4395-9654-172ED2EFC5D5}" type="slidenum">
              <a:rPr lang="en-US" smtClean="0"/>
              <a:t>5</a:t>
            </a:fld>
            <a:endParaRPr lang="en-US"/>
          </a:p>
        </p:txBody>
      </p:sp>
    </p:spTree>
    <p:extLst>
      <p:ext uri="{BB962C8B-B14F-4D97-AF65-F5344CB8AC3E}">
        <p14:creationId xmlns:p14="http://schemas.microsoft.com/office/powerpoint/2010/main" val="36129219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BAFFBF0-5CC6-4395-9654-172ED2EFC5D5}" type="slidenum">
              <a:rPr lang="en-US" smtClean="0"/>
              <a:t>38</a:t>
            </a:fld>
            <a:endParaRPr lang="en-US"/>
          </a:p>
        </p:txBody>
      </p:sp>
    </p:spTree>
    <p:extLst>
      <p:ext uri="{BB962C8B-B14F-4D97-AF65-F5344CB8AC3E}">
        <p14:creationId xmlns:p14="http://schemas.microsoft.com/office/powerpoint/2010/main" val="1298811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BAFFBF0-5CC6-4395-9654-172ED2EFC5D5}" type="slidenum">
              <a:rPr lang="en-US" smtClean="0"/>
              <a:t>6</a:t>
            </a:fld>
            <a:endParaRPr lang="en-US"/>
          </a:p>
        </p:txBody>
      </p:sp>
    </p:spTree>
    <p:extLst>
      <p:ext uri="{BB962C8B-B14F-4D97-AF65-F5344CB8AC3E}">
        <p14:creationId xmlns:p14="http://schemas.microsoft.com/office/powerpoint/2010/main" val="593248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AFFBF0-5CC6-4395-9654-172ED2EFC5D5}" type="slidenum">
              <a:rPr lang="en-US" smtClean="0"/>
              <a:t>7</a:t>
            </a:fld>
            <a:endParaRPr lang="en-US"/>
          </a:p>
        </p:txBody>
      </p:sp>
    </p:spTree>
    <p:extLst>
      <p:ext uri="{BB962C8B-B14F-4D97-AF65-F5344CB8AC3E}">
        <p14:creationId xmlns:p14="http://schemas.microsoft.com/office/powerpoint/2010/main" val="3597118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AFFBF0-5CC6-4395-9654-172ED2EFC5D5}" type="slidenum">
              <a:rPr lang="en-US" smtClean="0"/>
              <a:t>8</a:t>
            </a:fld>
            <a:endParaRPr lang="en-US"/>
          </a:p>
        </p:txBody>
      </p:sp>
    </p:spTree>
    <p:extLst>
      <p:ext uri="{BB962C8B-B14F-4D97-AF65-F5344CB8AC3E}">
        <p14:creationId xmlns:p14="http://schemas.microsoft.com/office/powerpoint/2010/main" val="1929707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AFFBF0-5CC6-4395-9654-172ED2EFC5D5}" type="slidenum">
              <a:rPr lang="en-US" smtClean="0"/>
              <a:t>9</a:t>
            </a:fld>
            <a:endParaRPr lang="en-US"/>
          </a:p>
        </p:txBody>
      </p:sp>
    </p:spTree>
    <p:extLst>
      <p:ext uri="{BB962C8B-B14F-4D97-AF65-F5344CB8AC3E}">
        <p14:creationId xmlns:p14="http://schemas.microsoft.com/office/powerpoint/2010/main" val="37798873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BAFFBF0-5CC6-4395-9654-172ED2EFC5D5}" type="slidenum">
              <a:rPr lang="en-US" smtClean="0"/>
              <a:t>10</a:t>
            </a:fld>
            <a:endParaRPr lang="en-US"/>
          </a:p>
        </p:txBody>
      </p:sp>
    </p:spTree>
    <p:extLst>
      <p:ext uri="{BB962C8B-B14F-4D97-AF65-F5344CB8AC3E}">
        <p14:creationId xmlns:p14="http://schemas.microsoft.com/office/powerpoint/2010/main" val="2907734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BAFFBF0-5CC6-4395-9654-172ED2EFC5D5}" type="slidenum">
              <a:rPr lang="en-US" smtClean="0"/>
              <a:t>11</a:t>
            </a:fld>
            <a:endParaRPr lang="en-US"/>
          </a:p>
        </p:txBody>
      </p:sp>
    </p:spTree>
    <p:extLst>
      <p:ext uri="{BB962C8B-B14F-4D97-AF65-F5344CB8AC3E}">
        <p14:creationId xmlns:p14="http://schemas.microsoft.com/office/powerpoint/2010/main" val="39453291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10/4/2021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10/4/2021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10/4/2021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10/4/2021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10/4/2021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10/4/2021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10/4/2021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10/4/2021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10/4/2021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10/4/2021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wmf"/></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5.wmf"/></Relationships>
</file>

<file path=ppt/slides/_rels/slide33.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aima.cs.berkeley.edu/"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3.xml"/><Relationship Id="rId7" Type="http://schemas.openxmlformats.org/officeDocument/2006/relationships/image" Target="../media/image4.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notesSlide" Target="../notesSlides/notesSlide3.xml"/><Relationship Id="rId4" Type="http://schemas.openxmlformats.org/officeDocument/2006/relationships/slideLayout" Target="../slideLayouts/slideLayout2.xml"/><Relationship Id="rId9"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6.xml"/><Relationship Id="rId7" Type="http://schemas.openxmlformats.org/officeDocument/2006/relationships/image" Target="../media/image7.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3.png"/><Relationship Id="rId5" Type="http://schemas.openxmlformats.org/officeDocument/2006/relationships/notesSlide" Target="../notesSlides/notesSlide4.xml"/><Relationship Id="rId4" Type="http://schemas.openxmlformats.org/officeDocument/2006/relationships/slideLayout" Target="../slideLayouts/slideLayout2.xml"/><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wmf"/></Relationships>
</file>

<file path=ppt/slides/_rels/slide8.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ulticolored network background">
            <a:extLst>
              <a:ext uri="{FF2B5EF4-FFF2-40B4-BE49-F238E27FC236}">
                <a16:creationId xmlns:a16="http://schemas.microsoft.com/office/drawing/2014/main" id="{AAD9B0D5-803A-4097-AB0F-D8C9B4678097}"/>
              </a:ext>
            </a:extLst>
          </p:cNvPr>
          <p:cNvPicPr>
            <a:picLocks noChangeAspect="1"/>
          </p:cNvPicPr>
          <p:nvPr/>
        </p:nvPicPr>
        <p:blipFill rotWithShape="1">
          <a:blip r:embed="rId2"/>
          <a:srcRect/>
          <a:stretch/>
        </p:blipFill>
        <p:spPr>
          <a:xfrm>
            <a:off x="0" y="10"/>
            <a:ext cx="12192000" cy="6857990"/>
          </a:xfrm>
          <a:prstGeom prst="rect">
            <a:avLst/>
          </a:prstGeom>
        </p:spPr>
      </p:pic>
      <p:sp>
        <p:nvSpPr>
          <p:cNvPr id="2" name="Title 1">
            <a:extLst>
              <a:ext uri="{FF2B5EF4-FFF2-40B4-BE49-F238E27FC236}">
                <a16:creationId xmlns:a16="http://schemas.microsoft.com/office/drawing/2014/main" id="{977706CB-36B8-4A22-8FF4-379391389DB1}"/>
              </a:ext>
            </a:extLst>
          </p:cNvPr>
          <p:cNvSpPr>
            <a:spLocks noGrp="1"/>
          </p:cNvSpPr>
          <p:nvPr>
            <p:ph type="ctrTitle"/>
          </p:nvPr>
        </p:nvSpPr>
        <p:spPr>
          <a:xfrm>
            <a:off x="1452477" y="458515"/>
            <a:ext cx="8963275" cy="2738530"/>
          </a:xfrm>
        </p:spPr>
        <p:txBody>
          <a:bodyPr anchor="t">
            <a:normAutofit fontScale="90000"/>
          </a:bodyPr>
          <a:lstStyle/>
          <a:p>
            <a:r>
              <a:rPr lang="en-US" dirty="0">
                <a:solidFill>
                  <a:schemeClr val="bg1"/>
                </a:solidFill>
              </a:rPr>
              <a:t>Introduction to Artificial Intelligence</a:t>
            </a:r>
          </a:p>
        </p:txBody>
      </p:sp>
      <p:sp>
        <p:nvSpPr>
          <p:cNvPr id="3" name="Subtitle 2">
            <a:extLst>
              <a:ext uri="{FF2B5EF4-FFF2-40B4-BE49-F238E27FC236}">
                <a16:creationId xmlns:a16="http://schemas.microsoft.com/office/drawing/2014/main" id="{6E1CE2D1-63D4-4865-93FE-15D6FAF72EDF}"/>
              </a:ext>
            </a:extLst>
          </p:cNvPr>
          <p:cNvSpPr>
            <a:spLocks noGrp="1"/>
          </p:cNvSpPr>
          <p:nvPr>
            <p:ph type="subTitle" idx="1"/>
          </p:nvPr>
        </p:nvSpPr>
        <p:spPr>
          <a:xfrm>
            <a:off x="1452477" y="3281127"/>
            <a:ext cx="8353675" cy="2615175"/>
          </a:xfrm>
          <a:solidFill>
            <a:srgbClr val="002060"/>
          </a:solidFill>
        </p:spPr>
        <p:txBody>
          <a:bodyPr>
            <a:normAutofit/>
          </a:bodyPr>
          <a:lstStyle/>
          <a:p>
            <a:pPr algn="ctr"/>
            <a:endParaRPr lang="en-US" sz="2800" dirty="0">
              <a:solidFill>
                <a:schemeClr val="bg1"/>
              </a:solidFill>
            </a:endParaRPr>
          </a:p>
          <a:p>
            <a:pPr algn="ctr"/>
            <a:r>
              <a:rPr lang="en-US" sz="2800" dirty="0">
                <a:solidFill>
                  <a:schemeClr val="bg1"/>
                </a:solidFill>
              </a:rPr>
              <a:t>Constraint Satisfaction Problems</a:t>
            </a:r>
          </a:p>
          <a:p>
            <a:pPr algn="ctr"/>
            <a:endParaRPr lang="en-US" sz="2800" dirty="0">
              <a:solidFill>
                <a:schemeClr val="bg1"/>
              </a:solidFill>
            </a:endParaRPr>
          </a:p>
          <a:p>
            <a:pPr algn="ctr"/>
            <a:r>
              <a:rPr lang="en-US" sz="2800" dirty="0">
                <a:solidFill>
                  <a:schemeClr val="bg1"/>
                </a:solidFill>
              </a:rPr>
              <a:t>ITS 265</a:t>
            </a:r>
          </a:p>
        </p:txBody>
      </p:sp>
    </p:spTree>
    <p:extLst>
      <p:ext uri="{BB962C8B-B14F-4D97-AF65-F5344CB8AC3E}">
        <p14:creationId xmlns:p14="http://schemas.microsoft.com/office/powerpoint/2010/main" val="964700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19E5D-97EF-44A2-975C-F340680DD799}"/>
              </a:ext>
            </a:extLst>
          </p:cNvPr>
          <p:cNvSpPr>
            <a:spLocks noGrp="1"/>
          </p:cNvSpPr>
          <p:nvPr>
            <p:ph type="title"/>
          </p:nvPr>
        </p:nvSpPr>
        <p:spPr/>
        <p:txBody>
          <a:bodyPr/>
          <a:lstStyle/>
          <a:p>
            <a:r>
              <a:rPr lang="en-US" dirty="0"/>
              <a:t>Example: Sudoku Puzzle</a:t>
            </a:r>
          </a:p>
        </p:txBody>
      </p:sp>
      <p:sp>
        <p:nvSpPr>
          <p:cNvPr id="3" name="Content Placeholder 2">
            <a:extLst>
              <a:ext uri="{FF2B5EF4-FFF2-40B4-BE49-F238E27FC236}">
                <a16:creationId xmlns:a16="http://schemas.microsoft.com/office/drawing/2014/main" id="{C199B296-D4D1-4E21-AD16-A69A99B0AA3A}"/>
              </a:ext>
            </a:extLst>
          </p:cNvPr>
          <p:cNvSpPr>
            <a:spLocks noGrp="1"/>
          </p:cNvSpPr>
          <p:nvPr>
            <p:ph idx="1"/>
          </p:nvPr>
        </p:nvSpPr>
        <p:spPr>
          <a:xfrm>
            <a:off x="1206280" y="3024179"/>
            <a:ext cx="5569850" cy="3197601"/>
          </a:xfrm>
        </p:spPr>
        <p:txBody>
          <a:bodyPr/>
          <a:lstStyle/>
          <a:p>
            <a:r>
              <a:rPr lang="en-US" dirty="0">
                <a:solidFill>
                  <a:srgbClr val="00B050"/>
                </a:solidFill>
              </a:rPr>
              <a:t>Variables: </a:t>
            </a:r>
            <a:r>
              <a:rPr lang="en-US" dirty="0"/>
              <a:t>Each (open) square (81)</a:t>
            </a:r>
          </a:p>
          <a:p>
            <a:r>
              <a:rPr lang="en-US" dirty="0">
                <a:solidFill>
                  <a:srgbClr val="0070C0"/>
                </a:solidFill>
              </a:rPr>
              <a:t>Domains: </a:t>
            </a:r>
            <a:r>
              <a:rPr lang="en-US" dirty="0"/>
              <a:t>(1, 2, …, 9}</a:t>
            </a:r>
          </a:p>
          <a:p>
            <a:r>
              <a:rPr lang="en-US" dirty="0">
                <a:solidFill>
                  <a:srgbClr val="C00000"/>
                </a:solidFill>
              </a:rPr>
              <a:t>Constraints: </a:t>
            </a:r>
          </a:p>
        </p:txBody>
      </p:sp>
      <p:pic>
        <p:nvPicPr>
          <p:cNvPr id="6" name="Picture 2" descr="C:\Documents and Settings\Administrator\My Documents\My Pictures\Sudoku_Board_Fig1.jpg">
            <a:extLst>
              <a:ext uri="{FF2B5EF4-FFF2-40B4-BE49-F238E27FC236}">
                <a16:creationId xmlns:a16="http://schemas.microsoft.com/office/drawing/2014/main" id="{C7510CC4-1260-484F-8250-D4D98AF17DCF}"/>
              </a:ext>
            </a:extLst>
          </p:cNvPr>
          <p:cNvPicPr>
            <a:picLocks noChangeAspect="1" noChangeArrowheads="1"/>
          </p:cNvPicPr>
          <p:nvPr/>
        </p:nvPicPr>
        <p:blipFill>
          <a:blip r:embed="rId3" cstate="print"/>
          <a:srcRect/>
          <a:stretch>
            <a:fillRect/>
          </a:stretch>
        </p:blipFill>
        <p:spPr bwMode="auto">
          <a:xfrm>
            <a:off x="7195230" y="2298880"/>
            <a:ext cx="4051300" cy="4076700"/>
          </a:xfrm>
          <a:prstGeom prst="rect">
            <a:avLst/>
          </a:prstGeom>
          <a:noFill/>
          <a:ln w="9525">
            <a:noFill/>
            <a:miter lim="800000"/>
            <a:headEnd/>
            <a:tailEnd/>
          </a:ln>
        </p:spPr>
      </p:pic>
      <p:grpSp>
        <p:nvGrpSpPr>
          <p:cNvPr id="7" name="Group 49">
            <a:extLst>
              <a:ext uri="{FF2B5EF4-FFF2-40B4-BE49-F238E27FC236}">
                <a16:creationId xmlns:a16="http://schemas.microsoft.com/office/drawing/2014/main" id="{46E66941-0C0C-4281-9563-52EB1C8921C7}"/>
              </a:ext>
            </a:extLst>
          </p:cNvPr>
          <p:cNvGrpSpPr>
            <a:grpSpLocks/>
          </p:cNvGrpSpPr>
          <p:nvPr/>
        </p:nvGrpSpPr>
        <p:grpSpPr bwMode="auto">
          <a:xfrm>
            <a:off x="7665128" y="1574980"/>
            <a:ext cx="2743200" cy="1144588"/>
            <a:chOff x="838200" y="1600200"/>
            <a:chExt cx="2743200" cy="1143794"/>
          </a:xfrm>
        </p:grpSpPr>
        <p:sp>
          <p:nvSpPr>
            <p:cNvPr id="8" name="Rectangle 7">
              <a:extLst>
                <a:ext uri="{FF2B5EF4-FFF2-40B4-BE49-F238E27FC236}">
                  <a16:creationId xmlns:a16="http://schemas.microsoft.com/office/drawing/2014/main" id="{4AF1130F-11F6-46FE-ACC1-2DFB23AB6191}"/>
                </a:ext>
              </a:extLst>
            </p:cNvPr>
            <p:cNvSpPr/>
            <p:nvPr/>
          </p:nvSpPr>
          <p:spPr>
            <a:xfrm>
              <a:off x="2209800" y="1600200"/>
              <a:ext cx="457200" cy="38073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cxnSp>
          <p:nvCxnSpPr>
            <p:cNvPr id="9" name="Straight Connector 8">
              <a:extLst>
                <a:ext uri="{FF2B5EF4-FFF2-40B4-BE49-F238E27FC236}">
                  <a16:creationId xmlns:a16="http://schemas.microsoft.com/office/drawing/2014/main" id="{3265D29D-78C4-4919-9644-E124C93A5154}"/>
                </a:ext>
              </a:extLst>
            </p:cNvPr>
            <p:cNvCxnSpPr>
              <a:stCxn id="8" idx="2"/>
            </p:cNvCxnSpPr>
            <p:nvPr/>
          </p:nvCxnSpPr>
          <p:spPr>
            <a:xfrm rot="5400000">
              <a:off x="1257564" y="1561571"/>
              <a:ext cx="761471" cy="160020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E8B762A0-51E4-4822-ADC9-E0B4A81FA172}"/>
                </a:ext>
              </a:extLst>
            </p:cNvPr>
            <p:cNvCxnSpPr>
              <a:stCxn id="8" idx="2"/>
            </p:cNvCxnSpPr>
            <p:nvPr/>
          </p:nvCxnSpPr>
          <p:spPr>
            <a:xfrm rot="5400000">
              <a:off x="1448064" y="1752071"/>
              <a:ext cx="761471" cy="121920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5B71ABFA-6950-44CF-B00F-C9BE39A0B8BD}"/>
                </a:ext>
              </a:extLst>
            </p:cNvPr>
            <p:cNvCxnSpPr>
              <a:stCxn id="8" idx="2"/>
            </p:cNvCxnSpPr>
            <p:nvPr/>
          </p:nvCxnSpPr>
          <p:spPr>
            <a:xfrm rot="5400000">
              <a:off x="1638564" y="1942571"/>
              <a:ext cx="761471" cy="83820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58EF8DD6-FE71-4EFE-829E-5E1A34D2E589}"/>
                </a:ext>
              </a:extLst>
            </p:cNvPr>
            <p:cNvCxnSpPr>
              <a:stCxn id="8" idx="2"/>
            </p:cNvCxnSpPr>
            <p:nvPr/>
          </p:nvCxnSpPr>
          <p:spPr>
            <a:xfrm rot="5400000">
              <a:off x="1829064" y="2133071"/>
              <a:ext cx="761471" cy="45720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80672AA0-C874-4383-ACF4-D0B251183C9F}"/>
                </a:ext>
              </a:extLst>
            </p:cNvPr>
            <p:cNvCxnSpPr>
              <a:stCxn id="8" idx="2"/>
            </p:cNvCxnSpPr>
            <p:nvPr/>
          </p:nvCxnSpPr>
          <p:spPr>
            <a:xfrm rot="5400000">
              <a:off x="2057665" y="2361670"/>
              <a:ext cx="761471" cy="3175"/>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701D8D0-1F43-4AE3-9407-48536E683F7E}"/>
                </a:ext>
              </a:extLst>
            </p:cNvPr>
            <p:cNvCxnSpPr>
              <a:stCxn id="8" idx="2"/>
            </p:cNvCxnSpPr>
            <p:nvPr/>
          </p:nvCxnSpPr>
          <p:spPr>
            <a:xfrm rot="16200000" flipH="1">
              <a:off x="2438664" y="1980671"/>
              <a:ext cx="761471" cy="76200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1B66B1DC-A2E7-4223-AFE9-4BEA00F83DD7}"/>
                </a:ext>
              </a:extLst>
            </p:cNvPr>
            <p:cNvCxnSpPr>
              <a:stCxn id="8" idx="2"/>
            </p:cNvCxnSpPr>
            <p:nvPr/>
          </p:nvCxnSpPr>
          <p:spPr>
            <a:xfrm rot="16200000" flipH="1">
              <a:off x="2629164" y="1790171"/>
              <a:ext cx="761471" cy="1143000"/>
            </a:xfrm>
            <a:prstGeom prst="line">
              <a:avLst/>
            </a:prstGeom>
          </p:spPr>
          <p:style>
            <a:lnRef idx="1">
              <a:schemeClr val="dk1"/>
            </a:lnRef>
            <a:fillRef idx="0">
              <a:schemeClr val="dk1"/>
            </a:fillRef>
            <a:effectRef idx="0">
              <a:schemeClr val="dk1"/>
            </a:effectRef>
            <a:fontRef idx="minor">
              <a:schemeClr val="tx1"/>
            </a:fontRef>
          </p:style>
        </p:cxnSp>
      </p:grpSp>
      <p:grpSp>
        <p:nvGrpSpPr>
          <p:cNvPr id="16" name="Group 50">
            <a:extLst>
              <a:ext uri="{FF2B5EF4-FFF2-40B4-BE49-F238E27FC236}">
                <a16:creationId xmlns:a16="http://schemas.microsoft.com/office/drawing/2014/main" id="{AB1866B0-D0C8-4B9A-B2E4-C28890D8CA7D}"/>
              </a:ext>
            </a:extLst>
          </p:cNvPr>
          <p:cNvGrpSpPr>
            <a:grpSpLocks/>
          </p:cNvGrpSpPr>
          <p:nvPr/>
        </p:nvGrpSpPr>
        <p:grpSpPr bwMode="auto">
          <a:xfrm>
            <a:off x="10863941" y="3175180"/>
            <a:ext cx="915987" cy="2819400"/>
            <a:chOff x="4037806" y="3200400"/>
            <a:chExt cx="915194" cy="2819400"/>
          </a:xfrm>
        </p:grpSpPr>
        <p:sp>
          <p:nvSpPr>
            <p:cNvPr id="17" name="Rectangle 16">
              <a:extLst>
                <a:ext uri="{FF2B5EF4-FFF2-40B4-BE49-F238E27FC236}">
                  <a16:creationId xmlns:a16="http://schemas.microsoft.com/office/drawing/2014/main" id="{ED597B26-22D2-4813-84D5-CA6EB04C9DF1}"/>
                </a:ext>
              </a:extLst>
            </p:cNvPr>
            <p:cNvSpPr/>
            <p:nvPr/>
          </p:nvSpPr>
          <p:spPr>
            <a:xfrm rot="5400000">
              <a:off x="4534065" y="4229265"/>
              <a:ext cx="457200" cy="38067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cxnSp>
          <p:nvCxnSpPr>
            <p:cNvPr id="18" name="Straight Connector 17">
              <a:extLst>
                <a:ext uri="{FF2B5EF4-FFF2-40B4-BE49-F238E27FC236}">
                  <a16:creationId xmlns:a16="http://schemas.microsoft.com/office/drawing/2014/main" id="{67B95E55-1F3D-42DE-B75D-519271EB5978}"/>
                </a:ext>
              </a:extLst>
            </p:cNvPr>
            <p:cNvCxnSpPr>
              <a:stCxn id="17" idx="2"/>
            </p:cNvCxnSpPr>
            <p:nvPr/>
          </p:nvCxnSpPr>
          <p:spPr>
            <a:xfrm rot="10800000">
              <a:off x="4037806" y="3200400"/>
              <a:ext cx="534524" cy="1219200"/>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CBD875D4-BA01-4B2A-82A9-09CDB1085876}"/>
                </a:ext>
              </a:extLst>
            </p:cNvPr>
            <p:cNvCxnSpPr>
              <a:stCxn id="17" idx="2"/>
            </p:cNvCxnSpPr>
            <p:nvPr/>
          </p:nvCxnSpPr>
          <p:spPr>
            <a:xfrm rot="10800000">
              <a:off x="4037806" y="3581400"/>
              <a:ext cx="534524" cy="83820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C88D7BF4-027A-4BB9-BECF-3ECDF3EE1C32}"/>
                </a:ext>
              </a:extLst>
            </p:cNvPr>
            <p:cNvCxnSpPr>
              <a:stCxn id="17" idx="2"/>
            </p:cNvCxnSpPr>
            <p:nvPr/>
          </p:nvCxnSpPr>
          <p:spPr>
            <a:xfrm rot="10800000">
              <a:off x="4037806" y="3962400"/>
              <a:ext cx="534524" cy="45720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7BDB1409-04E4-48C6-B107-1841E7AACD36}"/>
                </a:ext>
              </a:extLst>
            </p:cNvPr>
            <p:cNvCxnSpPr>
              <a:stCxn id="17" idx="2"/>
            </p:cNvCxnSpPr>
            <p:nvPr/>
          </p:nvCxnSpPr>
          <p:spPr>
            <a:xfrm rot="10800000" flipV="1">
              <a:off x="4037806" y="4419600"/>
              <a:ext cx="534524" cy="160020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936EC818-2B8E-40DA-BB18-DA7CE217332C}"/>
                </a:ext>
              </a:extLst>
            </p:cNvPr>
            <p:cNvCxnSpPr>
              <a:stCxn id="17" idx="2"/>
            </p:cNvCxnSpPr>
            <p:nvPr/>
          </p:nvCxnSpPr>
          <p:spPr>
            <a:xfrm flipH="1">
              <a:off x="4037806" y="4419600"/>
              <a:ext cx="534524" cy="76200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6A4FB1DE-B642-4549-B8F6-DDF0B7AEEF3B}"/>
                </a:ext>
              </a:extLst>
            </p:cNvPr>
            <p:cNvCxnSpPr>
              <a:stCxn id="17" idx="2"/>
            </p:cNvCxnSpPr>
            <p:nvPr/>
          </p:nvCxnSpPr>
          <p:spPr>
            <a:xfrm rot="10800000" flipV="1">
              <a:off x="4037806" y="4419600"/>
              <a:ext cx="534524" cy="1219200"/>
            </a:xfrm>
            <a:prstGeom prst="line">
              <a:avLst/>
            </a:prstGeom>
          </p:spPr>
          <p:style>
            <a:lnRef idx="1">
              <a:schemeClr val="dk1"/>
            </a:lnRef>
            <a:fillRef idx="0">
              <a:schemeClr val="dk1"/>
            </a:fillRef>
            <a:effectRef idx="0">
              <a:schemeClr val="dk1"/>
            </a:effectRef>
            <a:fontRef idx="minor">
              <a:schemeClr val="tx1"/>
            </a:fontRef>
          </p:style>
        </p:cxnSp>
      </p:grpSp>
      <p:grpSp>
        <p:nvGrpSpPr>
          <p:cNvPr id="24" name="Group 48">
            <a:extLst>
              <a:ext uri="{FF2B5EF4-FFF2-40B4-BE49-F238E27FC236}">
                <a16:creationId xmlns:a16="http://schemas.microsoft.com/office/drawing/2014/main" id="{370019EA-410C-4522-9A90-254A324A7CD2}"/>
              </a:ext>
            </a:extLst>
          </p:cNvPr>
          <p:cNvGrpSpPr>
            <a:grpSpLocks/>
          </p:cNvGrpSpPr>
          <p:nvPr/>
        </p:nvGrpSpPr>
        <p:grpSpPr bwMode="auto">
          <a:xfrm>
            <a:off x="10103528" y="1651180"/>
            <a:ext cx="1524000" cy="1828800"/>
            <a:chOff x="3276600" y="1676400"/>
            <a:chExt cx="1524000" cy="1828800"/>
          </a:xfrm>
        </p:grpSpPr>
        <p:sp>
          <p:nvSpPr>
            <p:cNvPr id="25" name="Rectangle 24">
              <a:extLst>
                <a:ext uri="{FF2B5EF4-FFF2-40B4-BE49-F238E27FC236}">
                  <a16:creationId xmlns:a16="http://schemas.microsoft.com/office/drawing/2014/main" id="{ADE2FC7E-7EE9-4BCA-9664-35A8FEB5E41F}"/>
                </a:ext>
              </a:extLst>
            </p:cNvPr>
            <p:cNvSpPr/>
            <p:nvPr/>
          </p:nvSpPr>
          <p:spPr>
            <a:xfrm rot="5400000">
              <a:off x="4419600" y="1676400"/>
              <a:ext cx="381000" cy="3810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cxnSp>
          <p:nvCxnSpPr>
            <p:cNvPr id="26" name="Straight Connector 25">
              <a:extLst>
                <a:ext uri="{FF2B5EF4-FFF2-40B4-BE49-F238E27FC236}">
                  <a16:creationId xmlns:a16="http://schemas.microsoft.com/office/drawing/2014/main" id="{CE0C6C29-7FE3-4A2F-97D5-853A2E1985A1}"/>
                </a:ext>
              </a:extLst>
            </p:cNvPr>
            <p:cNvCxnSpPr>
              <a:stCxn id="25" idx="3"/>
            </p:cNvCxnSpPr>
            <p:nvPr/>
          </p:nvCxnSpPr>
          <p:spPr>
            <a:xfrm rot="5400000">
              <a:off x="3600450" y="1733550"/>
              <a:ext cx="685800" cy="1333500"/>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DCC9A14E-BA3A-4AE5-9734-9B4B94B2CB2D}"/>
                </a:ext>
              </a:extLst>
            </p:cNvPr>
            <p:cNvCxnSpPr/>
            <p:nvPr/>
          </p:nvCxnSpPr>
          <p:spPr>
            <a:xfrm rot="10800000" flipV="1">
              <a:off x="3581400" y="2057400"/>
              <a:ext cx="1028700" cy="685800"/>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6C0BD183-692C-41F1-9598-E8E9C9A47BF9}"/>
                </a:ext>
              </a:extLst>
            </p:cNvPr>
            <p:cNvCxnSpPr/>
            <p:nvPr/>
          </p:nvCxnSpPr>
          <p:spPr>
            <a:xfrm rot="10800000" flipV="1">
              <a:off x="3276600" y="2057400"/>
              <a:ext cx="1333500" cy="1066800"/>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C12A3878-C425-4AF7-870B-FBE56D258D2B}"/>
                </a:ext>
              </a:extLst>
            </p:cNvPr>
            <p:cNvCxnSpPr/>
            <p:nvPr/>
          </p:nvCxnSpPr>
          <p:spPr>
            <a:xfrm rot="5400000">
              <a:off x="3600450" y="2114550"/>
              <a:ext cx="1066800" cy="952500"/>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0CE98945-C495-45E2-8D28-4F89AE4274C2}"/>
                </a:ext>
              </a:extLst>
            </p:cNvPr>
            <p:cNvCxnSpPr/>
            <p:nvPr/>
          </p:nvCxnSpPr>
          <p:spPr>
            <a:xfrm rot="5400000">
              <a:off x="3829050" y="2266950"/>
              <a:ext cx="990600" cy="57150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45648840-3ADD-40BB-B322-1E5A2B5493D2}"/>
                </a:ext>
              </a:extLst>
            </p:cNvPr>
            <p:cNvCxnSpPr/>
            <p:nvPr/>
          </p:nvCxnSpPr>
          <p:spPr>
            <a:xfrm rot="5400000">
              <a:off x="3429000" y="2362200"/>
              <a:ext cx="1371600" cy="91440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F7C266A9-1A5B-4208-ABD5-604C7C02AEDA}"/>
                </a:ext>
              </a:extLst>
            </p:cNvPr>
            <p:cNvCxnSpPr/>
            <p:nvPr/>
          </p:nvCxnSpPr>
          <p:spPr>
            <a:xfrm rot="5400000">
              <a:off x="3600450" y="2495550"/>
              <a:ext cx="1447800" cy="571500"/>
            </a:xfrm>
            <a:prstGeom prst="line">
              <a:avLst/>
            </a:prstGeom>
          </p:spPr>
          <p:style>
            <a:lnRef idx="1">
              <a:schemeClr val="dk1"/>
            </a:lnRef>
            <a:fillRef idx="0">
              <a:schemeClr val="dk1"/>
            </a:fillRef>
            <a:effectRef idx="0">
              <a:schemeClr val="dk1"/>
            </a:effectRef>
            <a:fontRef idx="minor">
              <a:schemeClr val="tx1"/>
            </a:fontRef>
          </p:style>
        </p:cxnSp>
      </p:grpSp>
      <p:sp>
        <p:nvSpPr>
          <p:cNvPr id="33" name="TextBox 32">
            <a:extLst>
              <a:ext uri="{FF2B5EF4-FFF2-40B4-BE49-F238E27FC236}">
                <a16:creationId xmlns:a16="http://schemas.microsoft.com/office/drawing/2014/main" id="{C459B8F5-5F1C-461B-BB7A-A4705E74ED3A}"/>
              </a:ext>
            </a:extLst>
          </p:cNvPr>
          <p:cNvSpPr txBox="1">
            <a:spLocks noChangeArrowheads="1"/>
          </p:cNvSpPr>
          <p:nvPr/>
        </p:nvSpPr>
        <p:spPr bwMode="auto">
          <a:xfrm>
            <a:off x="2860934" y="4521721"/>
            <a:ext cx="2823399" cy="400108"/>
          </a:xfrm>
          <a:prstGeom prst="rect">
            <a:avLst/>
          </a:prstGeom>
          <a:noFill/>
          <a:ln w="9525">
            <a:noFill/>
            <a:miter lim="800000"/>
            <a:headEnd/>
            <a:tailEnd/>
          </a:ln>
        </p:spPr>
        <p:txBody>
          <a:bodyPr wrap="none" lIns="91436" tIns="45718" rIns="91436" bIns="45718">
            <a:spAutoFit/>
          </a:bodyPr>
          <a:lstStyle/>
          <a:p>
            <a:r>
              <a:rPr lang="en-US" sz="2000" dirty="0">
                <a:solidFill>
                  <a:schemeClr val="tx1">
                    <a:lumMod val="75000"/>
                    <a:lumOff val="25000"/>
                  </a:schemeClr>
                </a:solidFill>
                <a:latin typeface="Calibri" pitchFamily="34" charset="0"/>
              </a:rPr>
              <a:t>9-way </a:t>
            </a:r>
            <a:r>
              <a:rPr lang="en-US" sz="2000" dirty="0" err="1">
                <a:solidFill>
                  <a:schemeClr val="tx1">
                    <a:lumMod val="75000"/>
                    <a:lumOff val="25000"/>
                  </a:schemeClr>
                </a:solidFill>
                <a:latin typeface="Calibri" pitchFamily="34" charset="0"/>
              </a:rPr>
              <a:t>alldiff</a:t>
            </a:r>
            <a:r>
              <a:rPr lang="en-US" sz="2000" dirty="0">
                <a:solidFill>
                  <a:schemeClr val="tx1">
                    <a:lumMod val="75000"/>
                    <a:lumOff val="25000"/>
                  </a:schemeClr>
                </a:solidFill>
                <a:latin typeface="Calibri" pitchFamily="34" charset="0"/>
              </a:rPr>
              <a:t> for each row</a:t>
            </a:r>
          </a:p>
        </p:txBody>
      </p:sp>
      <p:sp>
        <p:nvSpPr>
          <p:cNvPr id="34" name="TextBox 33">
            <a:extLst>
              <a:ext uri="{FF2B5EF4-FFF2-40B4-BE49-F238E27FC236}">
                <a16:creationId xmlns:a16="http://schemas.microsoft.com/office/drawing/2014/main" id="{498A9F8D-0E7E-4985-B968-F784D064D91E}"/>
              </a:ext>
            </a:extLst>
          </p:cNvPr>
          <p:cNvSpPr txBox="1">
            <a:spLocks noChangeArrowheads="1"/>
          </p:cNvSpPr>
          <p:nvPr/>
        </p:nvSpPr>
        <p:spPr bwMode="auto">
          <a:xfrm>
            <a:off x="2860936" y="4044480"/>
            <a:ext cx="3196705" cy="400108"/>
          </a:xfrm>
          <a:prstGeom prst="rect">
            <a:avLst/>
          </a:prstGeom>
          <a:noFill/>
          <a:ln w="9525">
            <a:noFill/>
            <a:miter lim="800000"/>
            <a:headEnd/>
            <a:tailEnd/>
          </a:ln>
        </p:spPr>
        <p:txBody>
          <a:bodyPr wrap="none" lIns="91436" tIns="45718" rIns="91436" bIns="45718">
            <a:spAutoFit/>
          </a:bodyPr>
          <a:lstStyle/>
          <a:p>
            <a:r>
              <a:rPr lang="en-US" sz="2000" dirty="0">
                <a:solidFill>
                  <a:schemeClr val="tx1">
                    <a:lumMod val="75000"/>
                    <a:lumOff val="25000"/>
                  </a:schemeClr>
                </a:solidFill>
                <a:latin typeface="Calibri" pitchFamily="34" charset="0"/>
              </a:rPr>
              <a:t>9-way </a:t>
            </a:r>
            <a:r>
              <a:rPr lang="en-US" sz="2000" dirty="0" err="1">
                <a:solidFill>
                  <a:schemeClr val="tx1">
                    <a:lumMod val="75000"/>
                    <a:lumOff val="25000"/>
                  </a:schemeClr>
                </a:solidFill>
                <a:latin typeface="Calibri" pitchFamily="34" charset="0"/>
              </a:rPr>
              <a:t>alldiff</a:t>
            </a:r>
            <a:r>
              <a:rPr lang="en-US" sz="2000" dirty="0">
                <a:solidFill>
                  <a:schemeClr val="tx1">
                    <a:lumMod val="75000"/>
                    <a:lumOff val="25000"/>
                  </a:schemeClr>
                </a:solidFill>
                <a:latin typeface="Calibri" pitchFamily="34" charset="0"/>
              </a:rPr>
              <a:t> for each column</a:t>
            </a:r>
          </a:p>
        </p:txBody>
      </p:sp>
      <p:sp>
        <p:nvSpPr>
          <p:cNvPr id="35" name="TextBox 34">
            <a:extLst>
              <a:ext uri="{FF2B5EF4-FFF2-40B4-BE49-F238E27FC236}">
                <a16:creationId xmlns:a16="http://schemas.microsoft.com/office/drawing/2014/main" id="{A2F56922-32DB-4D41-BC54-169A5E1F8D60}"/>
              </a:ext>
            </a:extLst>
          </p:cNvPr>
          <p:cNvSpPr txBox="1">
            <a:spLocks noChangeArrowheads="1"/>
          </p:cNvSpPr>
          <p:nvPr/>
        </p:nvSpPr>
        <p:spPr bwMode="auto">
          <a:xfrm>
            <a:off x="2860937" y="4978921"/>
            <a:ext cx="3084815" cy="400108"/>
          </a:xfrm>
          <a:prstGeom prst="rect">
            <a:avLst/>
          </a:prstGeom>
          <a:noFill/>
          <a:ln w="9525">
            <a:noFill/>
            <a:miter lim="800000"/>
            <a:headEnd/>
            <a:tailEnd/>
          </a:ln>
        </p:spPr>
        <p:txBody>
          <a:bodyPr wrap="none" lIns="91436" tIns="45718" rIns="91436" bIns="45718">
            <a:spAutoFit/>
          </a:bodyPr>
          <a:lstStyle/>
          <a:p>
            <a:r>
              <a:rPr lang="en-US" sz="2000" dirty="0">
                <a:solidFill>
                  <a:schemeClr val="tx1">
                    <a:lumMod val="75000"/>
                    <a:lumOff val="25000"/>
                  </a:schemeClr>
                </a:solidFill>
                <a:latin typeface="Calibri" pitchFamily="34" charset="0"/>
              </a:rPr>
              <a:t>9-way </a:t>
            </a:r>
            <a:r>
              <a:rPr lang="en-US" sz="2000" dirty="0" err="1">
                <a:solidFill>
                  <a:schemeClr val="tx1">
                    <a:lumMod val="75000"/>
                    <a:lumOff val="25000"/>
                  </a:schemeClr>
                </a:solidFill>
                <a:latin typeface="Calibri" pitchFamily="34" charset="0"/>
              </a:rPr>
              <a:t>alldiff</a:t>
            </a:r>
            <a:r>
              <a:rPr lang="en-US" sz="2000" dirty="0">
                <a:solidFill>
                  <a:schemeClr val="tx1">
                    <a:lumMod val="75000"/>
                    <a:lumOff val="25000"/>
                  </a:schemeClr>
                </a:solidFill>
                <a:latin typeface="Calibri" pitchFamily="34" charset="0"/>
              </a:rPr>
              <a:t> for each region</a:t>
            </a:r>
          </a:p>
        </p:txBody>
      </p:sp>
      <p:sp>
        <p:nvSpPr>
          <p:cNvPr id="36" name="TextBox 35">
            <a:extLst>
              <a:ext uri="{FF2B5EF4-FFF2-40B4-BE49-F238E27FC236}">
                <a16:creationId xmlns:a16="http://schemas.microsoft.com/office/drawing/2014/main" id="{691A6CEA-69AC-447F-8D2E-0CC1139BF2B1}"/>
              </a:ext>
            </a:extLst>
          </p:cNvPr>
          <p:cNvSpPr txBox="1">
            <a:spLocks noChangeArrowheads="1"/>
          </p:cNvSpPr>
          <p:nvPr/>
        </p:nvSpPr>
        <p:spPr bwMode="auto">
          <a:xfrm>
            <a:off x="2860934" y="5436121"/>
            <a:ext cx="3886204" cy="707882"/>
          </a:xfrm>
          <a:prstGeom prst="rect">
            <a:avLst/>
          </a:prstGeom>
          <a:noFill/>
          <a:ln w="9525">
            <a:noFill/>
            <a:miter lim="800000"/>
            <a:headEnd/>
            <a:tailEnd/>
          </a:ln>
        </p:spPr>
        <p:txBody>
          <a:bodyPr wrap="square" lIns="91436" tIns="45718" rIns="91436" bIns="45718">
            <a:spAutoFit/>
          </a:bodyPr>
          <a:lstStyle/>
          <a:p>
            <a:r>
              <a:rPr lang="en-US" sz="2000" dirty="0">
                <a:solidFill>
                  <a:schemeClr val="tx1">
                    <a:lumMod val="75000"/>
                    <a:lumOff val="25000"/>
                  </a:schemeClr>
                </a:solidFill>
                <a:latin typeface="Calibri" pitchFamily="34" charset="0"/>
              </a:rPr>
              <a:t>(or can have a bunch of pairwise inequality constraints)</a:t>
            </a:r>
          </a:p>
        </p:txBody>
      </p:sp>
      <p:sp>
        <p:nvSpPr>
          <p:cNvPr id="5" name="TextBox 4">
            <a:extLst>
              <a:ext uri="{FF2B5EF4-FFF2-40B4-BE49-F238E27FC236}">
                <a16:creationId xmlns:a16="http://schemas.microsoft.com/office/drawing/2014/main" id="{E9470CA3-7A72-4800-A9B7-851F1ACDC1E8}"/>
              </a:ext>
            </a:extLst>
          </p:cNvPr>
          <p:cNvSpPr txBox="1"/>
          <p:nvPr/>
        </p:nvSpPr>
        <p:spPr>
          <a:xfrm>
            <a:off x="1206280" y="2108380"/>
            <a:ext cx="5912750" cy="646331"/>
          </a:xfrm>
          <a:prstGeom prst="rect">
            <a:avLst/>
          </a:prstGeom>
          <a:noFill/>
        </p:spPr>
        <p:txBody>
          <a:bodyPr wrap="square" rtlCol="0">
            <a:spAutoFit/>
          </a:bodyPr>
          <a:lstStyle/>
          <a:p>
            <a:r>
              <a:rPr lang="en-US" dirty="0"/>
              <a:t>Game:  Fill in all remaining squares such that no digit appears twice in any row, column or 3x3 box.</a:t>
            </a:r>
          </a:p>
        </p:txBody>
      </p:sp>
    </p:spTree>
    <p:extLst>
      <p:ext uri="{BB962C8B-B14F-4D97-AF65-F5344CB8AC3E}">
        <p14:creationId xmlns:p14="http://schemas.microsoft.com/office/powerpoint/2010/main" val="3116003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P spid="3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8F7E5-0EA2-4810-B2C1-9D2B5138D5F8}"/>
              </a:ext>
            </a:extLst>
          </p:cNvPr>
          <p:cNvSpPr>
            <a:spLocks noGrp="1"/>
          </p:cNvSpPr>
          <p:nvPr>
            <p:ph type="title"/>
          </p:nvPr>
        </p:nvSpPr>
        <p:spPr/>
        <p:txBody>
          <a:bodyPr/>
          <a:lstStyle/>
          <a:p>
            <a:r>
              <a:rPr lang="en-US" dirty="0"/>
              <a:t>Real-World CSPs</a:t>
            </a:r>
          </a:p>
        </p:txBody>
      </p:sp>
      <p:sp>
        <p:nvSpPr>
          <p:cNvPr id="3" name="Content Placeholder 2">
            <a:extLst>
              <a:ext uri="{FF2B5EF4-FFF2-40B4-BE49-F238E27FC236}">
                <a16:creationId xmlns:a16="http://schemas.microsoft.com/office/drawing/2014/main" id="{3D430DD4-0F25-460C-8649-7D14CF850E99}"/>
              </a:ext>
            </a:extLst>
          </p:cNvPr>
          <p:cNvSpPr>
            <a:spLocks noGrp="1"/>
          </p:cNvSpPr>
          <p:nvPr>
            <p:ph idx="1"/>
          </p:nvPr>
        </p:nvSpPr>
        <p:spPr>
          <a:xfrm>
            <a:off x="1097280" y="2108201"/>
            <a:ext cx="10058400" cy="4221578"/>
          </a:xfrm>
        </p:spPr>
        <p:txBody>
          <a:bodyPr>
            <a:normAutofit fontScale="92500" lnSpcReduction="10000"/>
          </a:bodyPr>
          <a:lstStyle/>
          <a:p>
            <a:pPr eaLnBrk="1" hangingPunct="1">
              <a:lnSpc>
                <a:spcPct val="90000"/>
              </a:lnSpc>
            </a:pPr>
            <a:r>
              <a:rPr lang="en-US" sz="2000" dirty="0"/>
              <a:t>Assignment problems: e.g., who teaches what class</a:t>
            </a:r>
          </a:p>
          <a:p>
            <a:pPr eaLnBrk="1" hangingPunct="1">
              <a:lnSpc>
                <a:spcPct val="90000"/>
              </a:lnSpc>
            </a:pPr>
            <a:r>
              <a:rPr lang="en-US" sz="2000" dirty="0"/>
              <a:t>Timetabling problems: e.g., which class is offered when and where?</a:t>
            </a:r>
          </a:p>
          <a:p>
            <a:pPr eaLnBrk="1" hangingPunct="1">
              <a:lnSpc>
                <a:spcPct val="90000"/>
              </a:lnSpc>
            </a:pPr>
            <a:r>
              <a:rPr lang="en-US" sz="2000" dirty="0"/>
              <a:t>Hardware configuration</a:t>
            </a:r>
          </a:p>
          <a:p>
            <a:pPr eaLnBrk="1" hangingPunct="1">
              <a:lnSpc>
                <a:spcPct val="90000"/>
              </a:lnSpc>
            </a:pPr>
            <a:r>
              <a:rPr lang="en-US" sz="2000" dirty="0"/>
              <a:t>Transportation scheduling</a:t>
            </a:r>
          </a:p>
          <a:p>
            <a:pPr eaLnBrk="1" hangingPunct="1">
              <a:lnSpc>
                <a:spcPct val="90000"/>
              </a:lnSpc>
            </a:pPr>
            <a:r>
              <a:rPr lang="en-US" sz="2000" dirty="0"/>
              <a:t>Factory scheduling</a:t>
            </a:r>
          </a:p>
          <a:p>
            <a:pPr eaLnBrk="1" hangingPunct="1">
              <a:lnSpc>
                <a:spcPct val="90000"/>
              </a:lnSpc>
            </a:pPr>
            <a:r>
              <a:rPr lang="en-US" sz="2000" dirty="0"/>
              <a:t>Circuit layout</a:t>
            </a:r>
          </a:p>
          <a:p>
            <a:pPr eaLnBrk="1" hangingPunct="1">
              <a:lnSpc>
                <a:spcPct val="90000"/>
              </a:lnSpc>
            </a:pPr>
            <a:r>
              <a:rPr lang="en-US" sz="2000" dirty="0"/>
              <a:t>Fault diagnosis</a:t>
            </a:r>
          </a:p>
          <a:p>
            <a:pPr eaLnBrk="1" hangingPunct="1">
              <a:lnSpc>
                <a:spcPct val="90000"/>
              </a:lnSpc>
            </a:pPr>
            <a:r>
              <a:rPr lang="en-US" sz="2000" dirty="0"/>
              <a:t>… lots more!</a:t>
            </a:r>
          </a:p>
          <a:p>
            <a:pPr eaLnBrk="1" hangingPunct="1">
              <a:lnSpc>
                <a:spcPct val="90000"/>
              </a:lnSpc>
            </a:pPr>
            <a:endParaRPr lang="en-US" sz="2000" dirty="0"/>
          </a:p>
          <a:p>
            <a:pPr eaLnBrk="1" hangingPunct="1">
              <a:lnSpc>
                <a:spcPct val="90000"/>
              </a:lnSpc>
            </a:pPr>
            <a:r>
              <a:rPr lang="en-US" sz="2000" dirty="0"/>
              <a:t>Many real-world problems involve real-valued variables…</a:t>
            </a:r>
          </a:p>
          <a:p>
            <a:endParaRPr lang="en-US" dirty="0"/>
          </a:p>
        </p:txBody>
      </p:sp>
      <p:pic>
        <p:nvPicPr>
          <p:cNvPr id="4" name="Picture 2">
            <a:extLst>
              <a:ext uri="{FF2B5EF4-FFF2-40B4-BE49-F238E27FC236}">
                <a16:creationId xmlns:a16="http://schemas.microsoft.com/office/drawing/2014/main" id="{C9572B95-CC6F-4957-B193-8046E39F15A6}"/>
              </a:ext>
            </a:extLst>
          </p:cNvPr>
          <p:cNvPicPr>
            <a:picLocks noChangeAspect="1" noChangeArrowheads="1"/>
          </p:cNvPicPr>
          <p:nvPr/>
        </p:nvPicPr>
        <p:blipFill>
          <a:blip r:embed="rId3">
            <a:extLst>
              <a:ext uri="{28A0092B-C50C-407E-A947-70E740481C1C}">
                <a14:useLocalDpi xmlns:a14="http://schemas.microsoft.com/office/drawing/2010/main"/>
              </a:ext>
            </a:extLst>
          </a:blip>
          <a:stretch>
            <a:fillRect/>
          </a:stretch>
        </p:blipFill>
        <p:spPr bwMode="auto">
          <a:xfrm>
            <a:off x="5536856" y="3101142"/>
            <a:ext cx="5618824" cy="2497814"/>
          </a:xfrm>
          <a:prstGeom prst="rect">
            <a:avLst/>
          </a:prstGeom>
          <a:noFill/>
        </p:spPr>
      </p:pic>
    </p:spTree>
    <p:extLst>
      <p:ext uri="{BB962C8B-B14F-4D97-AF65-F5344CB8AC3E}">
        <p14:creationId xmlns:p14="http://schemas.microsoft.com/office/powerpoint/2010/main" val="4069600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E82FF-B532-414B-996E-A04D7D506969}"/>
              </a:ext>
            </a:extLst>
          </p:cNvPr>
          <p:cNvSpPr>
            <a:spLocks noGrp="1"/>
          </p:cNvSpPr>
          <p:nvPr>
            <p:ph type="title"/>
          </p:nvPr>
        </p:nvSpPr>
        <p:spPr/>
        <p:txBody>
          <a:bodyPr/>
          <a:lstStyle/>
          <a:p>
            <a:r>
              <a:rPr lang="en-US" dirty="0"/>
              <a:t>CSP Standard Search Formulation</a:t>
            </a:r>
          </a:p>
        </p:txBody>
      </p:sp>
      <p:sp>
        <p:nvSpPr>
          <p:cNvPr id="3" name="Content Placeholder 2">
            <a:extLst>
              <a:ext uri="{FF2B5EF4-FFF2-40B4-BE49-F238E27FC236}">
                <a16:creationId xmlns:a16="http://schemas.microsoft.com/office/drawing/2014/main" id="{99F470C8-2D00-49D3-B969-1DE0BC013CCE}"/>
              </a:ext>
            </a:extLst>
          </p:cNvPr>
          <p:cNvSpPr>
            <a:spLocks noGrp="1"/>
          </p:cNvSpPr>
          <p:nvPr>
            <p:ph idx="1"/>
          </p:nvPr>
        </p:nvSpPr>
        <p:spPr>
          <a:xfrm>
            <a:off x="1097280" y="2108201"/>
            <a:ext cx="10058400" cy="4248211"/>
          </a:xfrm>
        </p:spPr>
        <p:txBody>
          <a:bodyPr>
            <a:normAutofit/>
          </a:bodyPr>
          <a:lstStyle/>
          <a:p>
            <a:pPr eaLnBrk="1" hangingPunct="1">
              <a:lnSpc>
                <a:spcPct val="80000"/>
              </a:lnSpc>
            </a:pPr>
            <a:r>
              <a:rPr lang="en-US" sz="2800" dirty="0"/>
              <a:t>States are defined by the values assigned so far (partial assignments).</a:t>
            </a:r>
          </a:p>
          <a:p>
            <a:pPr lvl="1" eaLnBrk="1" hangingPunct="1">
              <a:lnSpc>
                <a:spcPct val="80000"/>
              </a:lnSpc>
            </a:pPr>
            <a:r>
              <a:rPr lang="en-US" sz="2400" dirty="0">
                <a:solidFill>
                  <a:srgbClr val="00B050"/>
                </a:solidFill>
              </a:rPr>
              <a:t>Initial state: </a:t>
            </a:r>
            <a:r>
              <a:rPr lang="en-US" sz="2400" dirty="0"/>
              <a:t>the empty assignment, {}</a:t>
            </a:r>
          </a:p>
          <a:p>
            <a:pPr lvl="1" eaLnBrk="1" hangingPunct="1">
              <a:lnSpc>
                <a:spcPct val="80000"/>
              </a:lnSpc>
            </a:pPr>
            <a:r>
              <a:rPr lang="en-US" sz="2400" dirty="0">
                <a:solidFill>
                  <a:srgbClr val="0070C0"/>
                </a:solidFill>
              </a:rPr>
              <a:t>Successor function: </a:t>
            </a:r>
            <a:r>
              <a:rPr lang="en-US" sz="2400" dirty="0"/>
              <a:t>assign a value to an unassigned variable</a:t>
            </a:r>
          </a:p>
          <a:p>
            <a:pPr lvl="1" eaLnBrk="1" hangingPunct="1">
              <a:lnSpc>
                <a:spcPct val="80000"/>
              </a:lnSpc>
            </a:pPr>
            <a:r>
              <a:rPr lang="en-US" sz="2400" dirty="0">
                <a:solidFill>
                  <a:srgbClr val="C00000"/>
                </a:solidFill>
              </a:rPr>
              <a:t>Goal test: </a:t>
            </a:r>
            <a:r>
              <a:rPr lang="en-US" sz="2400" dirty="0"/>
              <a:t>the current assignment is complete and satisfies all constraints</a:t>
            </a:r>
            <a:endParaRPr lang="en-US" sz="2800" dirty="0"/>
          </a:p>
          <a:p>
            <a:pPr marL="0" indent="0">
              <a:buNone/>
            </a:pPr>
            <a:endParaRPr lang="en-US" dirty="0"/>
          </a:p>
        </p:txBody>
      </p:sp>
    </p:spTree>
    <p:extLst>
      <p:ext uri="{BB962C8B-B14F-4D97-AF65-F5344CB8AC3E}">
        <p14:creationId xmlns:p14="http://schemas.microsoft.com/office/powerpoint/2010/main" val="3624681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arn(inVertical)">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4DDC6-78FA-427A-87EF-9C091627D970}"/>
              </a:ext>
            </a:extLst>
          </p:cNvPr>
          <p:cNvSpPr>
            <a:spLocks noGrp="1"/>
          </p:cNvSpPr>
          <p:nvPr>
            <p:ph type="title"/>
          </p:nvPr>
        </p:nvSpPr>
        <p:spPr/>
        <p:txBody>
          <a:bodyPr/>
          <a:lstStyle/>
          <a:p>
            <a:r>
              <a:rPr lang="en-US" dirty="0"/>
              <a:t>Search Methods</a:t>
            </a:r>
          </a:p>
        </p:txBody>
      </p:sp>
      <p:sp>
        <p:nvSpPr>
          <p:cNvPr id="3" name="Content Placeholder 2">
            <a:extLst>
              <a:ext uri="{FF2B5EF4-FFF2-40B4-BE49-F238E27FC236}">
                <a16:creationId xmlns:a16="http://schemas.microsoft.com/office/drawing/2014/main" id="{FA666BBC-AE57-49F0-8EA8-83957C2AA998}"/>
              </a:ext>
            </a:extLst>
          </p:cNvPr>
          <p:cNvSpPr>
            <a:spLocks noGrp="1"/>
          </p:cNvSpPr>
          <p:nvPr>
            <p:ph idx="1"/>
          </p:nvPr>
        </p:nvSpPr>
        <p:spPr>
          <a:xfrm>
            <a:off x="1097280" y="2108201"/>
            <a:ext cx="7087932" cy="3760891"/>
          </a:xfrm>
        </p:spPr>
        <p:txBody>
          <a:bodyPr>
            <a:normAutofit/>
          </a:bodyPr>
          <a:lstStyle/>
          <a:p>
            <a:r>
              <a:rPr lang="en-US" sz="2400" dirty="0"/>
              <a:t>Color Map Problem</a:t>
            </a:r>
          </a:p>
          <a:p>
            <a:r>
              <a:rPr lang="en-US" sz="2400" dirty="0"/>
              <a:t>What would </a:t>
            </a:r>
            <a:r>
              <a:rPr lang="en-US" sz="2400" dirty="0">
                <a:solidFill>
                  <a:srgbClr val="00B050"/>
                </a:solidFill>
              </a:rPr>
              <a:t>BFS</a:t>
            </a:r>
            <a:r>
              <a:rPr lang="en-US" sz="2400" dirty="0"/>
              <a:t> do?</a:t>
            </a:r>
          </a:p>
          <a:p>
            <a:r>
              <a:rPr lang="en-US" sz="2400" dirty="0"/>
              <a:t>What would </a:t>
            </a:r>
            <a:r>
              <a:rPr lang="en-US" sz="2400" dirty="0">
                <a:solidFill>
                  <a:srgbClr val="0070C0"/>
                </a:solidFill>
              </a:rPr>
              <a:t>DFS</a:t>
            </a:r>
            <a:r>
              <a:rPr lang="en-US" sz="2400" dirty="0"/>
              <a:t> do?</a:t>
            </a:r>
          </a:p>
          <a:p>
            <a:r>
              <a:rPr lang="en-US" sz="2400" dirty="0"/>
              <a:t>What would </a:t>
            </a:r>
            <a:r>
              <a:rPr lang="en-US" sz="2400" dirty="0">
                <a:solidFill>
                  <a:srgbClr val="C00000"/>
                </a:solidFill>
              </a:rPr>
              <a:t>A*</a:t>
            </a:r>
            <a:r>
              <a:rPr lang="en-US" sz="2400" dirty="0"/>
              <a:t> do?</a:t>
            </a:r>
          </a:p>
        </p:txBody>
      </p:sp>
      <p:pic>
        <p:nvPicPr>
          <p:cNvPr id="4" name="Picture 3">
            <a:extLst>
              <a:ext uri="{FF2B5EF4-FFF2-40B4-BE49-F238E27FC236}">
                <a16:creationId xmlns:a16="http://schemas.microsoft.com/office/drawing/2014/main" id="{73DEF2D3-6BEB-44F5-8B32-4C205E878ED3}"/>
              </a:ext>
            </a:extLst>
          </p:cNvPr>
          <p:cNvPicPr>
            <a:picLocks noChangeAspect="1"/>
          </p:cNvPicPr>
          <p:nvPr/>
        </p:nvPicPr>
        <p:blipFill rotWithShape="1">
          <a:blip r:embed="rId3"/>
          <a:srcRect t="-874" r="59536" b="874"/>
          <a:stretch/>
        </p:blipFill>
        <p:spPr>
          <a:xfrm>
            <a:off x="5112641" y="2615006"/>
            <a:ext cx="3001550" cy="2635754"/>
          </a:xfrm>
          <a:prstGeom prst="rect">
            <a:avLst/>
          </a:prstGeom>
        </p:spPr>
      </p:pic>
      <p:pic>
        <p:nvPicPr>
          <p:cNvPr id="6" name="Picture 4">
            <a:extLst>
              <a:ext uri="{FF2B5EF4-FFF2-40B4-BE49-F238E27FC236}">
                <a16:creationId xmlns:a16="http://schemas.microsoft.com/office/drawing/2014/main" id="{B52A59F5-A2AF-41E2-AEF2-496971657BF1}"/>
              </a:ext>
            </a:extLst>
          </p:cNvPr>
          <p:cNvPicPr>
            <a:picLocks noChangeAspect="1" noChangeArrowheads="1"/>
          </p:cNvPicPr>
          <p:nvPr/>
        </p:nvPicPr>
        <p:blipFill>
          <a:blip r:embed="rId4" cstate="print">
            <a:extLst>
              <a:ext uri="{28A0092B-C50C-407E-A947-70E740481C1C}">
                <a14:useLocalDpi xmlns:a14="http://schemas.microsoft.com/office/drawing/2010/main"/>
              </a:ext>
            </a:extLst>
          </a:blip>
          <a:srcRect l="1140" t="1105"/>
          <a:stretch>
            <a:fillRect/>
          </a:stretch>
        </p:blipFill>
        <p:spPr bwMode="auto">
          <a:xfrm>
            <a:off x="8432108" y="2615006"/>
            <a:ext cx="3021107" cy="2505635"/>
          </a:xfrm>
          <a:prstGeom prst="rect">
            <a:avLst/>
          </a:prstGeom>
          <a:noFill/>
          <a:ln w="9525">
            <a:noFill/>
            <a:miter lim="800000"/>
            <a:headEnd/>
            <a:tailEnd/>
          </a:ln>
        </p:spPr>
      </p:pic>
    </p:spTree>
    <p:extLst>
      <p:ext uri="{BB962C8B-B14F-4D97-AF65-F5344CB8AC3E}">
        <p14:creationId xmlns:p14="http://schemas.microsoft.com/office/powerpoint/2010/main" val="1878178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8B1A5-90C5-486A-BBC8-6ED416413D06}"/>
              </a:ext>
            </a:extLst>
          </p:cNvPr>
          <p:cNvSpPr>
            <a:spLocks noGrp="1"/>
          </p:cNvSpPr>
          <p:nvPr>
            <p:ph type="title"/>
          </p:nvPr>
        </p:nvSpPr>
        <p:spPr/>
        <p:txBody>
          <a:bodyPr/>
          <a:lstStyle/>
          <a:p>
            <a:r>
              <a:rPr lang="en-US" dirty="0"/>
              <a:t>Search Methods</a:t>
            </a:r>
          </a:p>
        </p:txBody>
      </p:sp>
      <p:sp>
        <p:nvSpPr>
          <p:cNvPr id="5" name="TextBox 4">
            <a:extLst>
              <a:ext uri="{FF2B5EF4-FFF2-40B4-BE49-F238E27FC236}">
                <a16:creationId xmlns:a16="http://schemas.microsoft.com/office/drawing/2014/main" id="{5D54EA17-945F-41AE-BD7B-C65B1EB2A2E0}"/>
              </a:ext>
            </a:extLst>
          </p:cNvPr>
          <p:cNvSpPr txBox="1"/>
          <p:nvPr/>
        </p:nvSpPr>
        <p:spPr>
          <a:xfrm>
            <a:off x="1035114" y="2096680"/>
            <a:ext cx="1524776" cy="369332"/>
          </a:xfrm>
          <a:prstGeom prst="rect">
            <a:avLst/>
          </a:prstGeom>
          <a:noFill/>
        </p:spPr>
        <p:txBody>
          <a:bodyPr wrap="none" rtlCol="0">
            <a:spAutoFit/>
          </a:bodyPr>
          <a:lstStyle/>
          <a:p>
            <a:r>
              <a:rPr lang="en-US" dirty="0"/>
              <a:t>D = {</a:t>
            </a:r>
            <a:r>
              <a:rPr lang="en-US" dirty="0">
                <a:solidFill>
                  <a:srgbClr val="FF0000"/>
                </a:solidFill>
              </a:rPr>
              <a:t>R</a:t>
            </a:r>
            <a:r>
              <a:rPr lang="en-US" dirty="0"/>
              <a:t>, </a:t>
            </a:r>
            <a:r>
              <a:rPr lang="en-US" dirty="0">
                <a:solidFill>
                  <a:srgbClr val="0070C0"/>
                </a:solidFill>
              </a:rPr>
              <a:t>B</a:t>
            </a:r>
            <a:r>
              <a:rPr lang="en-US" dirty="0"/>
              <a:t>, </a:t>
            </a:r>
            <a:r>
              <a:rPr lang="en-US" dirty="0">
                <a:solidFill>
                  <a:srgbClr val="00B050"/>
                </a:solidFill>
              </a:rPr>
              <a:t>G</a:t>
            </a:r>
            <a:r>
              <a:rPr lang="en-US" dirty="0"/>
              <a:t>}</a:t>
            </a:r>
          </a:p>
        </p:txBody>
      </p:sp>
      <p:sp>
        <p:nvSpPr>
          <p:cNvPr id="6" name="TextBox 5">
            <a:extLst>
              <a:ext uri="{FF2B5EF4-FFF2-40B4-BE49-F238E27FC236}">
                <a16:creationId xmlns:a16="http://schemas.microsoft.com/office/drawing/2014/main" id="{A3EED75B-C7CA-4B48-8A22-1B52DAE49632}"/>
              </a:ext>
            </a:extLst>
          </p:cNvPr>
          <p:cNvSpPr txBox="1"/>
          <p:nvPr/>
        </p:nvSpPr>
        <p:spPr>
          <a:xfrm>
            <a:off x="1429969" y="3644749"/>
            <a:ext cx="705899" cy="276999"/>
          </a:xfrm>
          <a:prstGeom prst="rect">
            <a:avLst/>
          </a:prstGeom>
          <a:noFill/>
        </p:spPr>
        <p:txBody>
          <a:bodyPr wrap="none" rtlCol="0">
            <a:spAutoFit/>
          </a:bodyPr>
          <a:lstStyle/>
          <a:p>
            <a:r>
              <a:rPr lang="en-US" sz="1200" dirty="0"/>
              <a:t>WA = </a:t>
            </a:r>
            <a:r>
              <a:rPr lang="en-US" sz="1200" dirty="0">
                <a:solidFill>
                  <a:srgbClr val="FF0000"/>
                </a:solidFill>
              </a:rPr>
              <a:t>R</a:t>
            </a:r>
          </a:p>
        </p:txBody>
      </p:sp>
      <p:pic>
        <p:nvPicPr>
          <p:cNvPr id="12" name="Picture 11">
            <a:extLst>
              <a:ext uri="{FF2B5EF4-FFF2-40B4-BE49-F238E27FC236}">
                <a16:creationId xmlns:a16="http://schemas.microsoft.com/office/drawing/2014/main" id="{D66D1FE9-F3AF-494E-80D1-8BDAAE0A9D6B}"/>
              </a:ext>
            </a:extLst>
          </p:cNvPr>
          <p:cNvPicPr>
            <a:picLocks noChangeAspect="1"/>
          </p:cNvPicPr>
          <p:nvPr/>
        </p:nvPicPr>
        <p:blipFill rotWithShape="1">
          <a:blip r:embed="rId3"/>
          <a:srcRect t="-874" r="59536" b="874"/>
          <a:stretch/>
        </p:blipFill>
        <p:spPr>
          <a:xfrm>
            <a:off x="2037559" y="3825503"/>
            <a:ext cx="926962" cy="813994"/>
          </a:xfrm>
          <a:prstGeom prst="rect">
            <a:avLst/>
          </a:prstGeom>
        </p:spPr>
      </p:pic>
      <p:sp>
        <p:nvSpPr>
          <p:cNvPr id="13" name="Oval 12">
            <a:extLst>
              <a:ext uri="{FF2B5EF4-FFF2-40B4-BE49-F238E27FC236}">
                <a16:creationId xmlns:a16="http://schemas.microsoft.com/office/drawing/2014/main" id="{F1F5E5A2-EA8E-4F86-A78C-1FF17ABDF9BD}"/>
              </a:ext>
            </a:extLst>
          </p:cNvPr>
          <p:cNvSpPr/>
          <p:nvPr/>
        </p:nvSpPr>
        <p:spPr>
          <a:xfrm>
            <a:off x="2135868" y="4112936"/>
            <a:ext cx="173071" cy="17434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9" name="Group 38">
            <a:extLst>
              <a:ext uri="{FF2B5EF4-FFF2-40B4-BE49-F238E27FC236}">
                <a16:creationId xmlns:a16="http://schemas.microsoft.com/office/drawing/2014/main" id="{870C4889-D4E1-4060-9E8F-F9E3F60BC9D3}"/>
              </a:ext>
            </a:extLst>
          </p:cNvPr>
          <p:cNvGrpSpPr/>
          <p:nvPr/>
        </p:nvGrpSpPr>
        <p:grpSpPr>
          <a:xfrm>
            <a:off x="3773932" y="2407146"/>
            <a:ext cx="926962" cy="813994"/>
            <a:chOff x="2833653" y="2355387"/>
            <a:chExt cx="926962" cy="813994"/>
          </a:xfrm>
        </p:grpSpPr>
        <p:pic>
          <p:nvPicPr>
            <p:cNvPr id="14" name="Picture 13">
              <a:extLst>
                <a:ext uri="{FF2B5EF4-FFF2-40B4-BE49-F238E27FC236}">
                  <a16:creationId xmlns:a16="http://schemas.microsoft.com/office/drawing/2014/main" id="{B49C7B41-B98F-48CD-8BC4-2E2BAA43B4B6}"/>
                </a:ext>
              </a:extLst>
            </p:cNvPr>
            <p:cNvPicPr>
              <a:picLocks noChangeAspect="1"/>
            </p:cNvPicPr>
            <p:nvPr/>
          </p:nvPicPr>
          <p:blipFill rotWithShape="1">
            <a:blip r:embed="rId3"/>
            <a:srcRect t="-874" r="59536" b="874"/>
            <a:stretch/>
          </p:blipFill>
          <p:spPr>
            <a:xfrm>
              <a:off x="2833653" y="2355387"/>
              <a:ext cx="926962" cy="813994"/>
            </a:xfrm>
            <a:prstGeom prst="rect">
              <a:avLst/>
            </a:prstGeom>
          </p:spPr>
        </p:pic>
        <p:sp>
          <p:nvSpPr>
            <p:cNvPr id="15" name="Oval 14">
              <a:extLst>
                <a:ext uri="{FF2B5EF4-FFF2-40B4-BE49-F238E27FC236}">
                  <a16:creationId xmlns:a16="http://schemas.microsoft.com/office/drawing/2014/main" id="{93A0E705-72F4-41B5-BAEB-1D3BBCF341C7}"/>
                </a:ext>
              </a:extLst>
            </p:cNvPr>
            <p:cNvSpPr/>
            <p:nvPr/>
          </p:nvSpPr>
          <p:spPr>
            <a:xfrm>
              <a:off x="2931962" y="2642820"/>
              <a:ext cx="173071" cy="17434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E7827088-5DD0-4677-892F-EE21F8E69833}"/>
                </a:ext>
              </a:extLst>
            </p:cNvPr>
            <p:cNvSpPr/>
            <p:nvPr/>
          </p:nvSpPr>
          <p:spPr>
            <a:xfrm>
              <a:off x="3203342" y="2502063"/>
              <a:ext cx="173071" cy="17434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50"/>
                </a:solidFill>
              </a:endParaRPr>
            </a:p>
          </p:txBody>
        </p:sp>
      </p:grpSp>
      <p:grpSp>
        <p:nvGrpSpPr>
          <p:cNvPr id="41" name="Group 40">
            <a:extLst>
              <a:ext uri="{FF2B5EF4-FFF2-40B4-BE49-F238E27FC236}">
                <a16:creationId xmlns:a16="http://schemas.microsoft.com/office/drawing/2014/main" id="{1FF9A546-1352-4C63-A27E-E7521A8A2FE9}"/>
              </a:ext>
            </a:extLst>
          </p:cNvPr>
          <p:cNvGrpSpPr/>
          <p:nvPr/>
        </p:nvGrpSpPr>
        <p:grpSpPr>
          <a:xfrm>
            <a:off x="3772438" y="4013371"/>
            <a:ext cx="926962" cy="813994"/>
            <a:chOff x="2832159" y="3961612"/>
            <a:chExt cx="926962" cy="813994"/>
          </a:xfrm>
        </p:grpSpPr>
        <p:pic>
          <p:nvPicPr>
            <p:cNvPr id="16" name="Picture 15">
              <a:extLst>
                <a:ext uri="{FF2B5EF4-FFF2-40B4-BE49-F238E27FC236}">
                  <a16:creationId xmlns:a16="http://schemas.microsoft.com/office/drawing/2014/main" id="{70066978-7DDC-4D38-BD0C-93FABD975BD7}"/>
                </a:ext>
              </a:extLst>
            </p:cNvPr>
            <p:cNvPicPr>
              <a:picLocks noChangeAspect="1"/>
            </p:cNvPicPr>
            <p:nvPr/>
          </p:nvPicPr>
          <p:blipFill rotWithShape="1">
            <a:blip r:embed="rId3"/>
            <a:srcRect t="-874" r="59536" b="874"/>
            <a:stretch/>
          </p:blipFill>
          <p:spPr>
            <a:xfrm>
              <a:off x="2832159" y="3961612"/>
              <a:ext cx="926962" cy="813994"/>
            </a:xfrm>
            <a:prstGeom prst="rect">
              <a:avLst/>
            </a:prstGeom>
          </p:spPr>
        </p:pic>
        <p:sp>
          <p:nvSpPr>
            <p:cNvPr id="17" name="Oval 16">
              <a:extLst>
                <a:ext uri="{FF2B5EF4-FFF2-40B4-BE49-F238E27FC236}">
                  <a16:creationId xmlns:a16="http://schemas.microsoft.com/office/drawing/2014/main" id="{2415B6D4-2926-407F-82ED-32069DD06ECC}"/>
                </a:ext>
              </a:extLst>
            </p:cNvPr>
            <p:cNvSpPr/>
            <p:nvPr/>
          </p:nvSpPr>
          <p:spPr>
            <a:xfrm>
              <a:off x="2930468" y="4194260"/>
              <a:ext cx="173071" cy="17434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83A29C94-DE93-45E3-942C-415C91903650}"/>
                </a:ext>
              </a:extLst>
            </p:cNvPr>
            <p:cNvSpPr/>
            <p:nvPr/>
          </p:nvSpPr>
          <p:spPr>
            <a:xfrm>
              <a:off x="3201848" y="4057284"/>
              <a:ext cx="173071" cy="174349"/>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50"/>
                </a:solidFill>
              </a:endParaRPr>
            </a:p>
          </p:txBody>
        </p:sp>
      </p:grpSp>
      <p:grpSp>
        <p:nvGrpSpPr>
          <p:cNvPr id="43" name="Group 42">
            <a:extLst>
              <a:ext uri="{FF2B5EF4-FFF2-40B4-BE49-F238E27FC236}">
                <a16:creationId xmlns:a16="http://schemas.microsoft.com/office/drawing/2014/main" id="{4342818D-BC7A-43FF-862C-618A5FCB6F0B}"/>
              </a:ext>
            </a:extLst>
          </p:cNvPr>
          <p:cNvGrpSpPr/>
          <p:nvPr/>
        </p:nvGrpSpPr>
        <p:grpSpPr>
          <a:xfrm>
            <a:off x="3772438" y="5510026"/>
            <a:ext cx="926962" cy="813994"/>
            <a:chOff x="2832159" y="5458267"/>
            <a:chExt cx="926962" cy="813994"/>
          </a:xfrm>
        </p:grpSpPr>
        <p:pic>
          <p:nvPicPr>
            <p:cNvPr id="18" name="Picture 17">
              <a:extLst>
                <a:ext uri="{FF2B5EF4-FFF2-40B4-BE49-F238E27FC236}">
                  <a16:creationId xmlns:a16="http://schemas.microsoft.com/office/drawing/2014/main" id="{BDDEDFF9-2AC4-4A42-BA70-DBBD41E1AB16}"/>
                </a:ext>
              </a:extLst>
            </p:cNvPr>
            <p:cNvPicPr>
              <a:picLocks noChangeAspect="1"/>
            </p:cNvPicPr>
            <p:nvPr/>
          </p:nvPicPr>
          <p:blipFill rotWithShape="1">
            <a:blip r:embed="rId3"/>
            <a:srcRect t="-874" r="59536" b="874"/>
            <a:stretch/>
          </p:blipFill>
          <p:spPr>
            <a:xfrm>
              <a:off x="2832159" y="5458267"/>
              <a:ext cx="926962" cy="813994"/>
            </a:xfrm>
            <a:prstGeom prst="rect">
              <a:avLst/>
            </a:prstGeom>
          </p:spPr>
        </p:pic>
        <p:sp>
          <p:nvSpPr>
            <p:cNvPr id="19" name="Oval 18">
              <a:extLst>
                <a:ext uri="{FF2B5EF4-FFF2-40B4-BE49-F238E27FC236}">
                  <a16:creationId xmlns:a16="http://schemas.microsoft.com/office/drawing/2014/main" id="{EB3062A8-01E2-4ADB-9321-723EEE42A964}"/>
                </a:ext>
              </a:extLst>
            </p:cNvPr>
            <p:cNvSpPr/>
            <p:nvPr/>
          </p:nvSpPr>
          <p:spPr>
            <a:xfrm>
              <a:off x="2930468" y="5745700"/>
              <a:ext cx="173071" cy="17434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586766D9-9243-4AF0-BEED-9267C44A966F}"/>
                </a:ext>
              </a:extLst>
            </p:cNvPr>
            <p:cNvSpPr/>
            <p:nvPr/>
          </p:nvSpPr>
          <p:spPr>
            <a:xfrm>
              <a:off x="3171723" y="5572517"/>
              <a:ext cx="173071" cy="17434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50"/>
                </a:solidFill>
              </a:endParaRPr>
            </a:p>
          </p:txBody>
        </p:sp>
      </p:grpSp>
      <p:grpSp>
        <p:nvGrpSpPr>
          <p:cNvPr id="45" name="Group 44">
            <a:extLst>
              <a:ext uri="{FF2B5EF4-FFF2-40B4-BE49-F238E27FC236}">
                <a16:creationId xmlns:a16="http://schemas.microsoft.com/office/drawing/2014/main" id="{DD9412AB-5813-49CD-B42E-1A546F94828E}"/>
              </a:ext>
            </a:extLst>
          </p:cNvPr>
          <p:cNvGrpSpPr/>
          <p:nvPr/>
        </p:nvGrpSpPr>
        <p:grpSpPr>
          <a:xfrm>
            <a:off x="5914936" y="1985435"/>
            <a:ext cx="926962" cy="813994"/>
            <a:chOff x="4974657" y="1933676"/>
            <a:chExt cx="926962" cy="813994"/>
          </a:xfrm>
        </p:grpSpPr>
        <p:pic>
          <p:nvPicPr>
            <p:cNvPr id="23" name="Picture 22">
              <a:extLst>
                <a:ext uri="{FF2B5EF4-FFF2-40B4-BE49-F238E27FC236}">
                  <a16:creationId xmlns:a16="http://schemas.microsoft.com/office/drawing/2014/main" id="{31744AB0-3256-41CE-B99F-5232569187FE}"/>
                </a:ext>
              </a:extLst>
            </p:cNvPr>
            <p:cNvPicPr>
              <a:picLocks noChangeAspect="1"/>
            </p:cNvPicPr>
            <p:nvPr/>
          </p:nvPicPr>
          <p:blipFill rotWithShape="1">
            <a:blip r:embed="rId3"/>
            <a:srcRect t="-874" r="59536" b="874"/>
            <a:stretch/>
          </p:blipFill>
          <p:spPr>
            <a:xfrm>
              <a:off x="4974657" y="1933676"/>
              <a:ext cx="926962" cy="813994"/>
            </a:xfrm>
            <a:prstGeom prst="rect">
              <a:avLst/>
            </a:prstGeom>
          </p:spPr>
        </p:pic>
        <p:sp>
          <p:nvSpPr>
            <p:cNvPr id="24" name="Oval 23">
              <a:extLst>
                <a:ext uri="{FF2B5EF4-FFF2-40B4-BE49-F238E27FC236}">
                  <a16:creationId xmlns:a16="http://schemas.microsoft.com/office/drawing/2014/main" id="{D4A9D470-DA04-4106-8BBA-3C6A529CD685}"/>
                </a:ext>
              </a:extLst>
            </p:cNvPr>
            <p:cNvSpPr/>
            <p:nvPr/>
          </p:nvSpPr>
          <p:spPr>
            <a:xfrm>
              <a:off x="5072966" y="2221109"/>
              <a:ext cx="173071" cy="17434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0B31EDA9-89EF-4D80-8482-8B3384E3CBEB}"/>
                </a:ext>
              </a:extLst>
            </p:cNvPr>
            <p:cNvSpPr/>
            <p:nvPr/>
          </p:nvSpPr>
          <p:spPr>
            <a:xfrm>
              <a:off x="5344346" y="2080352"/>
              <a:ext cx="173071" cy="17434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50"/>
                </a:solidFill>
              </a:endParaRPr>
            </a:p>
          </p:txBody>
        </p:sp>
        <p:sp>
          <p:nvSpPr>
            <p:cNvPr id="32" name="Oval 31">
              <a:extLst>
                <a:ext uri="{FF2B5EF4-FFF2-40B4-BE49-F238E27FC236}">
                  <a16:creationId xmlns:a16="http://schemas.microsoft.com/office/drawing/2014/main" id="{728210DC-A8D6-452D-B619-817113BAABC6}"/>
                </a:ext>
              </a:extLst>
            </p:cNvPr>
            <p:cNvSpPr/>
            <p:nvPr/>
          </p:nvSpPr>
          <p:spPr>
            <a:xfrm>
              <a:off x="5622982" y="2126233"/>
              <a:ext cx="173071" cy="17434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50"/>
                </a:solidFill>
              </a:endParaRPr>
            </a:p>
          </p:txBody>
        </p:sp>
      </p:grpSp>
      <p:grpSp>
        <p:nvGrpSpPr>
          <p:cNvPr id="47" name="Group 46">
            <a:extLst>
              <a:ext uri="{FF2B5EF4-FFF2-40B4-BE49-F238E27FC236}">
                <a16:creationId xmlns:a16="http://schemas.microsoft.com/office/drawing/2014/main" id="{1A04EE7C-224B-41F4-A03A-5F46365263EC}"/>
              </a:ext>
            </a:extLst>
          </p:cNvPr>
          <p:cNvGrpSpPr/>
          <p:nvPr/>
        </p:nvGrpSpPr>
        <p:grpSpPr>
          <a:xfrm>
            <a:off x="5914936" y="2785092"/>
            <a:ext cx="926962" cy="813994"/>
            <a:chOff x="4974657" y="2733333"/>
            <a:chExt cx="926962" cy="813994"/>
          </a:xfrm>
        </p:grpSpPr>
        <p:pic>
          <p:nvPicPr>
            <p:cNvPr id="25" name="Picture 24">
              <a:extLst>
                <a:ext uri="{FF2B5EF4-FFF2-40B4-BE49-F238E27FC236}">
                  <a16:creationId xmlns:a16="http://schemas.microsoft.com/office/drawing/2014/main" id="{CC08F428-2855-4189-9A32-8E595F718609}"/>
                </a:ext>
              </a:extLst>
            </p:cNvPr>
            <p:cNvPicPr>
              <a:picLocks noChangeAspect="1"/>
            </p:cNvPicPr>
            <p:nvPr/>
          </p:nvPicPr>
          <p:blipFill rotWithShape="1">
            <a:blip r:embed="rId3"/>
            <a:srcRect t="-874" r="59536" b="874"/>
            <a:stretch/>
          </p:blipFill>
          <p:spPr>
            <a:xfrm>
              <a:off x="4974657" y="2733333"/>
              <a:ext cx="926962" cy="813994"/>
            </a:xfrm>
            <a:prstGeom prst="rect">
              <a:avLst/>
            </a:prstGeom>
          </p:spPr>
        </p:pic>
        <p:sp>
          <p:nvSpPr>
            <p:cNvPr id="26" name="Oval 25">
              <a:extLst>
                <a:ext uri="{FF2B5EF4-FFF2-40B4-BE49-F238E27FC236}">
                  <a16:creationId xmlns:a16="http://schemas.microsoft.com/office/drawing/2014/main" id="{A6AA70E2-B82C-47C8-ADED-EE7E469A98FF}"/>
                </a:ext>
              </a:extLst>
            </p:cNvPr>
            <p:cNvSpPr/>
            <p:nvPr/>
          </p:nvSpPr>
          <p:spPr>
            <a:xfrm>
              <a:off x="5072966" y="3099882"/>
              <a:ext cx="173071" cy="17434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55070E4B-9BF9-49FF-B141-9669B347C54D}"/>
                </a:ext>
              </a:extLst>
            </p:cNvPr>
            <p:cNvSpPr/>
            <p:nvPr/>
          </p:nvSpPr>
          <p:spPr>
            <a:xfrm>
              <a:off x="5351946" y="2898127"/>
              <a:ext cx="173071" cy="17434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50"/>
                </a:solidFill>
              </a:endParaRPr>
            </a:p>
          </p:txBody>
        </p:sp>
        <p:sp>
          <p:nvSpPr>
            <p:cNvPr id="33" name="Oval 32">
              <a:extLst>
                <a:ext uri="{FF2B5EF4-FFF2-40B4-BE49-F238E27FC236}">
                  <a16:creationId xmlns:a16="http://schemas.microsoft.com/office/drawing/2014/main" id="{C4291BBB-129E-48C4-AFD0-58D6864577A5}"/>
                </a:ext>
              </a:extLst>
            </p:cNvPr>
            <p:cNvSpPr/>
            <p:nvPr/>
          </p:nvSpPr>
          <p:spPr>
            <a:xfrm>
              <a:off x="5569755" y="2925533"/>
              <a:ext cx="173071" cy="174349"/>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50"/>
                </a:solidFill>
              </a:endParaRPr>
            </a:p>
          </p:txBody>
        </p:sp>
      </p:grpSp>
      <p:grpSp>
        <p:nvGrpSpPr>
          <p:cNvPr id="49" name="Group 48">
            <a:extLst>
              <a:ext uri="{FF2B5EF4-FFF2-40B4-BE49-F238E27FC236}">
                <a16:creationId xmlns:a16="http://schemas.microsoft.com/office/drawing/2014/main" id="{B783BB1D-15B2-4E42-9A6E-3707EB4CB111}"/>
              </a:ext>
            </a:extLst>
          </p:cNvPr>
          <p:cNvGrpSpPr/>
          <p:nvPr/>
        </p:nvGrpSpPr>
        <p:grpSpPr>
          <a:xfrm>
            <a:off x="5931630" y="3644749"/>
            <a:ext cx="926962" cy="813994"/>
            <a:chOff x="4991351" y="3592990"/>
            <a:chExt cx="926962" cy="813994"/>
          </a:xfrm>
        </p:grpSpPr>
        <p:pic>
          <p:nvPicPr>
            <p:cNvPr id="27" name="Picture 26">
              <a:extLst>
                <a:ext uri="{FF2B5EF4-FFF2-40B4-BE49-F238E27FC236}">
                  <a16:creationId xmlns:a16="http://schemas.microsoft.com/office/drawing/2014/main" id="{27D6C1BC-72AF-4CB1-BC22-EA4B0166FA7C}"/>
                </a:ext>
              </a:extLst>
            </p:cNvPr>
            <p:cNvPicPr>
              <a:picLocks noChangeAspect="1"/>
            </p:cNvPicPr>
            <p:nvPr/>
          </p:nvPicPr>
          <p:blipFill rotWithShape="1">
            <a:blip r:embed="rId3"/>
            <a:srcRect t="-874" r="59536" b="874"/>
            <a:stretch/>
          </p:blipFill>
          <p:spPr>
            <a:xfrm>
              <a:off x="4991351" y="3592990"/>
              <a:ext cx="926962" cy="813994"/>
            </a:xfrm>
            <a:prstGeom prst="rect">
              <a:avLst/>
            </a:prstGeom>
          </p:spPr>
        </p:pic>
        <p:sp>
          <p:nvSpPr>
            <p:cNvPr id="28" name="Oval 27">
              <a:extLst>
                <a:ext uri="{FF2B5EF4-FFF2-40B4-BE49-F238E27FC236}">
                  <a16:creationId xmlns:a16="http://schemas.microsoft.com/office/drawing/2014/main" id="{E9BBA445-5097-4275-A693-A2FA14221AA5}"/>
                </a:ext>
              </a:extLst>
            </p:cNvPr>
            <p:cNvSpPr/>
            <p:nvPr/>
          </p:nvSpPr>
          <p:spPr>
            <a:xfrm>
              <a:off x="5089660" y="3880423"/>
              <a:ext cx="173071" cy="17434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F75A5A00-DC49-4460-9171-121DE812870F}"/>
                </a:ext>
              </a:extLst>
            </p:cNvPr>
            <p:cNvSpPr/>
            <p:nvPr/>
          </p:nvSpPr>
          <p:spPr>
            <a:xfrm>
              <a:off x="5330915" y="3707240"/>
              <a:ext cx="173071" cy="17434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50"/>
                </a:solidFill>
              </a:endParaRPr>
            </a:p>
          </p:txBody>
        </p:sp>
        <p:sp>
          <p:nvSpPr>
            <p:cNvPr id="34" name="Oval 33">
              <a:extLst>
                <a:ext uri="{FF2B5EF4-FFF2-40B4-BE49-F238E27FC236}">
                  <a16:creationId xmlns:a16="http://schemas.microsoft.com/office/drawing/2014/main" id="{6AA0F0D4-2593-45B8-AE37-1BA9E47CE3B1}"/>
                </a:ext>
              </a:extLst>
            </p:cNvPr>
            <p:cNvSpPr/>
            <p:nvPr/>
          </p:nvSpPr>
          <p:spPr>
            <a:xfrm>
              <a:off x="5635666" y="3788303"/>
              <a:ext cx="173071" cy="17434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50"/>
                </a:solidFill>
              </a:endParaRPr>
            </a:p>
          </p:txBody>
        </p:sp>
      </p:grpSp>
      <p:sp>
        <p:nvSpPr>
          <p:cNvPr id="36" name="TextBox 35">
            <a:extLst>
              <a:ext uri="{FF2B5EF4-FFF2-40B4-BE49-F238E27FC236}">
                <a16:creationId xmlns:a16="http://schemas.microsoft.com/office/drawing/2014/main" id="{7F694DEE-C3E5-49D0-912C-428BD46BA782}"/>
              </a:ext>
            </a:extLst>
          </p:cNvPr>
          <p:cNvSpPr txBox="1"/>
          <p:nvPr/>
        </p:nvSpPr>
        <p:spPr>
          <a:xfrm>
            <a:off x="3322673" y="2050514"/>
            <a:ext cx="705899" cy="461665"/>
          </a:xfrm>
          <a:prstGeom prst="rect">
            <a:avLst/>
          </a:prstGeom>
          <a:noFill/>
        </p:spPr>
        <p:txBody>
          <a:bodyPr wrap="none" rtlCol="0">
            <a:spAutoFit/>
          </a:bodyPr>
          <a:lstStyle/>
          <a:p>
            <a:r>
              <a:rPr lang="en-US" sz="1200" dirty="0"/>
              <a:t>WA = </a:t>
            </a:r>
            <a:r>
              <a:rPr lang="en-US" sz="1200" dirty="0">
                <a:solidFill>
                  <a:srgbClr val="FF0000"/>
                </a:solidFill>
              </a:rPr>
              <a:t>R</a:t>
            </a:r>
          </a:p>
          <a:p>
            <a:r>
              <a:rPr lang="en-US" sz="1200" dirty="0"/>
              <a:t>NT = </a:t>
            </a:r>
            <a:r>
              <a:rPr lang="en-US" sz="1200" dirty="0">
                <a:solidFill>
                  <a:srgbClr val="FF0000"/>
                </a:solidFill>
              </a:rPr>
              <a:t>R</a:t>
            </a:r>
          </a:p>
        </p:txBody>
      </p:sp>
      <p:sp>
        <p:nvSpPr>
          <p:cNvPr id="40" name="TextBox 39">
            <a:extLst>
              <a:ext uri="{FF2B5EF4-FFF2-40B4-BE49-F238E27FC236}">
                <a16:creationId xmlns:a16="http://schemas.microsoft.com/office/drawing/2014/main" id="{198B8671-3DBD-46A4-87CA-39C7CD0E6422}"/>
              </a:ext>
            </a:extLst>
          </p:cNvPr>
          <p:cNvSpPr txBox="1"/>
          <p:nvPr/>
        </p:nvSpPr>
        <p:spPr>
          <a:xfrm>
            <a:off x="3337919" y="3594670"/>
            <a:ext cx="705899" cy="461665"/>
          </a:xfrm>
          <a:prstGeom prst="rect">
            <a:avLst/>
          </a:prstGeom>
          <a:noFill/>
        </p:spPr>
        <p:txBody>
          <a:bodyPr wrap="none" rtlCol="0">
            <a:spAutoFit/>
          </a:bodyPr>
          <a:lstStyle/>
          <a:p>
            <a:r>
              <a:rPr lang="en-US" sz="1200" dirty="0"/>
              <a:t>WA = </a:t>
            </a:r>
            <a:r>
              <a:rPr lang="en-US" sz="1200" dirty="0">
                <a:solidFill>
                  <a:srgbClr val="FF0000"/>
                </a:solidFill>
              </a:rPr>
              <a:t>R</a:t>
            </a:r>
          </a:p>
          <a:p>
            <a:r>
              <a:rPr lang="en-US" sz="1200" dirty="0"/>
              <a:t>NT = </a:t>
            </a:r>
            <a:r>
              <a:rPr lang="en-US" sz="1200" dirty="0">
                <a:solidFill>
                  <a:srgbClr val="0070C0"/>
                </a:solidFill>
              </a:rPr>
              <a:t>B</a:t>
            </a:r>
          </a:p>
        </p:txBody>
      </p:sp>
      <p:sp>
        <p:nvSpPr>
          <p:cNvPr id="42" name="TextBox 41">
            <a:extLst>
              <a:ext uri="{FF2B5EF4-FFF2-40B4-BE49-F238E27FC236}">
                <a16:creationId xmlns:a16="http://schemas.microsoft.com/office/drawing/2014/main" id="{49B77A30-4EC1-41D0-BE84-4A28C2FC36E7}"/>
              </a:ext>
            </a:extLst>
          </p:cNvPr>
          <p:cNvSpPr txBox="1"/>
          <p:nvPr/>
        </p:nvSpPr>
        <p:spPr>
          <a:xfrm>
            <a:off x="3537847" y="5056766"/>
            <a:ext cx="705899" cy="461665"/>
          </a:xfrm>
          <a:prstGeom prst="rect">
            <a:avLst/>
          </a:prstGeom>
          <a:noFill/>
        </p:spPr>
        <p:txBody>
          <a:bodyPr wrap="none" rtlCol="0">
            <a:spAutoFit/>
          </a:bodyPr>
          <a:lstStyle/>
          <a:p>
            <a:r>
              <a:rPr lang="en-US" sz="1200" dirty="0"/>
              <a:t>WA = </a:t>
            </a:r>
            <a:r>
              <a:rPr lang="en-US" sz="1200" dirty="0">
                <a:solidFill>
                  <a:srgbClr val="FF0000"/>
                </a:solidFill>
              </a:rPr>
              <a:t>R</a:t>
            </a:r>
          </a:p>
          <a:p>
            <a:r>
              <a:rPr lang="en-US" sz="1200" dirty="0"/>
              <a:t>NT = </a:t>
            </a:r>
            <a:r>
              <a:rPr lang="en-US" sz="1200" dirty="0">
                <a:solidFill>
                  <a:srgbClr val="00B050"/>
                </a:solidFill>
              </a:rPr>
              <a:t>G</a:t>
            </a:r>
          </a:p>
        </p:txBody>
      </p:sp>
      <p:sp>
        <p:nvSpPr>
          <p:cNvPr id="44" name="TextBox 43">
            <a:extLst>
              <a:ext uri="{FF2B5EF4-FFF2-40B4-BE49-F238E27FC236}">
                <a16:creationId xmlns:a16="http://schemas.microsoft.com/office/drawing/2014/main" id="{2DD35108-3A2A-44CD-924E-D5F0D661A2C5}"/>
              </a:ext>
            </a:extLst>
          </p:cNvPr>
          <p:cNvSpPr txBox="1"/>
          <p:nvPr/>
        </p:nvSpPr>
        <p:spPr>
          <a:xfrm>
            <a:off x="6940206" y="1981483"/>
            <a:ext cx="705899" cy="646331"/>
          </a:xfrm>
          <a:prstGeom prst="rect">
            <a:avLst/>
          </a:prstGeom>
          <a:noFill/>
        </p:spPr>
        <p:txBody>
          <a:bodyPr wrap="none" rtlCol="0">
            <a:spAutoFit/>
          </a:bodyPr>
          <a:lstStyle/>
          <a:p>
            <a:r>
              <a:rPr lang="en-US" sz="1200" dirty="0"/>
              <a:t>WA = </a:t>
            </a:r>
            <a:r>
              <a:rPr lang="en-US" sz="1200" dirty="0">
                <a:solidFill>
                  <a:srgbClr val="FF0000"/>
                </a:solidFill>
              </a:rPr>
              <a:t>R</a:t>
            </a:r>
          </a:p>
          <a:p>
            <a:r>
              <a:rPr lang="en-US" sz="1200" dirty="0"/>
              <a:t>NT = </a:t>
            </a:r>
            <a:r>
              <a:rPr lang="en-US" sz="1200" dirty="0">
                <a:solidFill>
                  <a:srgbClr val="FF0000"/>
                </a:solidFill>
              </a:rPr>
              <a:t>R</a:t>
            </a:r>
          </a:p>
          <a:p>
            <a:r>
              <a:rPr lang="en-US" sz="1200" dirty="0"/>
              <a:t>Q =</a:t>
            </a:r>
            <a:r>
              <a:rPr lang="en-US" sz="1200" dirty="0">
                <a:solidFill>
                  <a:srgbClr val="FF0000"/>
                </a:solidFill>
              </a:rPr>
              <a:t> R</a:t>
            </a:r>
          </a:p>
        </p:txBody>
      </p:sp>
      <p:sp>
        <p:nvSpPr>
          <p:cNvPr id="46" name="TextBox 45">
            <a:extLst>
              <a:ext uri="{FF2B5EF4-FFF2-40B4-BE49-F238E27FC236}">
                <a16:creationId xmlns:a16="http://schemas.microsoft.com/office/drawing/2014/main" id="{AADE8358-044D-4891-AC09-1F11C301EDDF}"/>
              </a:ext>
            </a:extLst>
          </p:cNvPr>
          <p:cNvSpPr txBox="1"/>
          <p:nvPr/>
        </p:nvSpPr>
        <p:spPr>
          <a:xfrm>
            <a:off x="6940207" y="2868928"/>
            <a:ext cx="705899" cy="646331"/>
          </a:xfrm>
          <a:prstGeom prst="rect">
            <a:avLst/>
          </a:prstGeom>
          <a:noFill/>
        </p:spPr>
        <p:txBody>
          <a:bodyPr wrap="none" rtlCol="0">
            <a:spAutoFit/>
          </a:bodyPr>
          <a:lstStyle/>
          <a:p>
            <a:r>
              <a:rPr lang="en-US" sz="1200" dirty="0"/>
              <a:t>WA = </a:t>
            </a:r>
            <a:r>
              <a:rPr lang="en-US" sz="1200" dirty="0">
                <a:solidFill>
                  <a:srgbClr val="FF0000"/>
                </a:solidFill>
              </a:rPr>
              <a:t>R</a:t>
            </a:r>
          </a:p>
          <a:p>
            <a:r>
              <a:rPr lang="en-US" sz="1200" dirty="0"/>
              <a:t>NT = </a:t>
            </a:r>
            <a:r>
              <a:rPr lang="en-US" sz="1200" dirty="0">
                <a:solidFill>
                  <a:srgbClr val="FF0000"/>
                </a:solidFill>
              </a:rPr>
              <a:t>R</a:t>
            </a:r>
          </a:p>
          <a:p>
            <a:r>
              <a:rPr lang="en-US" sz="1200" dirty="0"/>
              <a:t>Q =</a:t>
            </a:r>
            <a:r>
              <a:rPr lang="en-US" sz="1200" dirty="0">
                <a:solidFill>
                  <a:srgbClr val="FF0000"/>
                </a:solidFill>
              </a:rPr>
              <a:t> </a:t>
            </a:r>
            <a:r>
              <a:rPr lang="en-US" sz="1200" dirty="0">
                <a:solidFill>
                  <a:srgbClr val="0070C0"/>
                </a:solidFill>
              </a:rPr>
              <a:t>B</a:t>
            </a:r>
          </a:p>
        </p:txBody>
      </p:sp>
      <p:sp>
        <p:nvSpPr>
          <p:cNvPr id="48" name="TextBox 47">
            <a:extLst>
              <a:ext uri="{FF2B5EF4-FFF2-40B4-BE49-F238E27FC236}">
                <a16:creationId xmlns:a16="http://schemas.microsoft.com/office/drawing/2014/main" id="{DB0B8AAB-EA1E-4C26-8051-F325CAA4DA61}"/>
              </a:ext>
            </a:extLst>
          </p:cNvPr>
          <p:cNvSpPr txBox="1"/>
          <p:nvPr/>
        </p:nvSpPr>
        <p:spPr>
          <a:xfrm>
            <a:off x="6940207" y="3690205"/>
            <a:ext cx="705899" cy="646331"/>
          </a:xfrm>
          <a:prstGeom prst="rect">
            <a:avLst/>
          </a:prstGeom>
          <a:noFill/>
        </p:spPr>
        <p:txBody>
          <a:bodyPr wrap="none" rtlCol="0">
            <a:spAutoFit/>
          </a:bodyPr>
          <a:lstStyle/>
          <a:p>
            <a:r>
              <a:rPr lang="en-US" sz="1200" dirty="0"/>
              <a:t>WA = </a:t>
            </a:r>
            <a:r>
              <a:rPr lang="en-US" sz="1200" dirty="0">
                <a:solidFill>
                  <a:srgbClr val="FF0000"/>
                </a:solidFill>
              </a:rPr>
              <a:t>R</a:t>
            </a:r>
          </a:p>
          <a:p>
            <a:r>
              <a:rPr lang="en-US" sz="1200" dirty="0"/>
              <a:t>NT = </a:t>
            </a:r>
            <a:r>
              <a:rPr lang="en-US" sz="1200" dirty="0">
                <a:solidFill>
                  <a:srgbClr val="FF0000"/>
                </a:solidFill>
              </a:rPr>
              <a:t>R</a:t>
            </a:r>
          </a:p>
          <a:p>
            <a:r>
              <a:rPr lang="en-US" sz="1200" dirty="0"/>
              <a:t>Q =</a:t>
            </a:r>
            <a:r>
              <a:rPr lang="en-US" sz="1200" dirty="0">
                <a:solidFill>
                  <a:srgbClr val="FF0000"/>
                </a:solidFill>
              </a:rPr>
              <a:t> </a:t>
            </a:r>
            <a:r>
              <a:rPr lang="en-US" sz="1200" dirty="0">
                <a:solidFill>
                  <a:srgbClr val="00B050"/>
                </a:solidFill>
              </a:rPr>
              <a:t>G</a:t>
            </a:r>
          </a:p>
        </p:txBody>
      </p:sp>
      <p:cxnSp>
        <p:nvCxnSpPr>
          <p:cNvPr id="51" name="Straight Arrow Connector 50">
            <a:extLst>
              <a:ext uri="{FF2B5EF4-FFF2-40B4-BE49-F238E27FC236}">
                <a16:creationId xmlns:a16="http://schemas.microsoft.com/office/drawing/2014/main" id="{96741F91-8157-4194-8C99-556D3FD9E184}"/>
              </a:ext>
            </a:extLst>
          </p:cNvPr>
          <p:cNvCxnSpPr/>
          <p:nvPr/>
        </p:nvCxnSpPr>
        <p:spPr>
          <a:xfrm flipV="1">
            <a:off x="2964521" y="2949886"/>
            <a:ext cx="726347" cy="1063484"/>
          </a:xfrm>
          <a:prstGeom prst="straightConnector1">
            <a:avLst/>
          </a:prstGeom>
          <a:ln w="28575">
            <a:tailEnd type="triangle"/>
          </a:ln>
          <a:effectLst/>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DAC21A5A-4D49-4BA1-8067-9B229D0FEC59}"/>
              </a:ext>
            </a:extLst>
          </p:cNvPr>
          <p:cNvCxnSpPr>
            <a:cxnSpLocks/>
            <a:stCxn id="12" idx="3"/>
          </p:cNvCxnSpPr>
          <p:nvPr/>
        </p:nvCxnSpPr>
        <p:spPr>
          <a:xfrm>
            <a:off x="2964521" y="4232500"/>
            <a:ext cx="607590" cy="0"/>
          </a:xfrm>
          <a:prstGeom prst="straightConnector1">
            <a:avLst/>
          </a:prstGeom>
          <a:ln w="28575">
            <a:tailEnd type="triangle"/>
          </a:ln>
          <a:effectLst/>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B8A9CBFD-8494-4C43-9F77-33DBA1BD9B94}"/>
              </a:ext>
            </a:extLst>
          </p:cNvPr>
          <p:cNvCxnSpPr>
            <a:cxnSpLocks/>
          </p:cNvCxnSpPr>
          <p:nvPr/>
        </p:nvCxnSpPr>
        <p:spPr>
          <a:xfrm>
            <a:off x="2952377" y="4420368"/>
            <a:ext cx="686803" cy="1277294"/>
          </a:xfrm>
          <a:prstGeom prst="straightConnector1">
            <a:avLst/>
          </a:prstGeom>
          <a:ln w="28575">
            <a:tailEnd type="triangle"/>
          </a:ln>
          <a:effectLst/>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id="{E9664404-2D02-426F-87E4-976A616CB041}"/>
              </a:ext>
            </a:extLst>
          </p:cNvPr>
          <p:cNvCxnSpPr>
            <a:cxnSpLocks/>
          </p:cNvCxnSpPr>
          <p:nvPr/>
        </p:nvCxnSpPr>
        <p:spPr>
          <a:xfrm flipV="1">
            <a:off x="4799202" y="2352341"/>
            <a:ext cx="1017425" cy="425168"/>
          </a:xfrm>
          <a:prstGeom prst="straightConnector1">
            <a:avLst/>
          </a:prstGeom>
          <a:ln w="28575">
            <a:tailEnd type="triangle"/>
          </a:ln>
          <a:effectLst/>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8F7A37B7-28D7-4F2D-9B24-2D7854369AB2}"/>
              </a:ext>
            </a:extLst>
          </p:cNvPr>
          <p:cNvCxnSpPr>
            <a:cxnSpLocks/>
          </p:cNvCxnSpPr>
          <p:nvPr/>
        </p:nvCxnSpPr>
        <p:spPr>
          <a:xfrm>
            <a:off x="4800522" y="2785100"/>
            <a:ext cx="980723" cy="279366"/>
          </a:xfrm>
          <a:prstGeom prst="straightConnector1">
            <a:avLst/>
          </a:prstGeom>
          <a:ln w="28575">
            <a:tailEnd type="triangle"/>
          </a:ln>
          <a:effectLst/>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AE11247B-2A5A-4CE7-94E4-8EFBDDCA1110}"/>
              </a:ext>
            </a:extLst>
          </p:cNvPr>
          <p:cNvCxnSpPr>
            <a:cxnSpLocks/>
          </p:cNvCxnSpPr>
          <p:nvPr/>
        </p:nvCxnSpPr>
        <p:spPr>
          <a:xfrm>
            <a:off x="4806459" y="2785093"/>
            <a:ext cx="1010168" cy="1111960"/>
          </a:xfrm>
          <a:prstGeom prst="straightConnector1">
            <a:avLst/>
          </a:prstGeom>
          <a:ln w="28575">
            <a:tailEnd type="triangle"/>
          </a:ln>
          <a:effectLst/>
        </p:spPr>
        <p:style>
          <a:lnRef idx="1">
            <a:schemeClr val="dk1"/>
          </a:lnRef>
          <a:fillRef idx="0">
            <a:schemeClr val="dk1"/>
          </a:fillRef>
          <a:effectRef idx="0">
            <a:schemeClr val="dk1"/>
          </a:effectRef>
          <a:fontRef idx="minor">
            <a:schemeClr val="tx1"/>
          </a:fontRef>
        </p:style>
      </p:cxnSp>
      <p:sp>
        <p:nvSpPr>
          <p:cNvPr id="66" name="Oval 65">
            <a:extLst>
              <a:ext uri="{FF2B5EF4-FFF2-40B4-BE49-F238E27FC236}">
                <a16:creationId xmlns:a16="http://schemas.microsoft.com/office/drawing/2014/main" id="{63F574E7-9DD2-4DD6-BFCF-C8D0967AED82}"/>
              </a:ext>
            </a:extLst>
          </p:cNvPr>
          <p:cNvSpPr/>
          <p:nvPr/>
        </p:nvSpPr>
        <p:spPr>
          <a:xfrm>
            <a:off x="6563261" y="5007915"/>
            <a:ext cx="96236" cy="109873"/>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42D3FF2B-8AF6-4FE7-9B83-7DE5683CA0E7}"/>
              </a:ext>
            </a:extLst>
          </p:cNvPr>
          <p:cNvSpPr/>
          <p:nvPr/>
        </p:nvSpPr>
        <p:spPr>
          <a:xfrm>
            <a:off x="6835382" y="5007275"/>
            <a:ext cx="96236" cy="109873"/>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9EC2BC9-66ED-4110-9C21-1A216216E98D}"/>
              </a:ext>
            </a:extLst>
          </p:cNvPr>
          <p:cNvSpPr/>
          <p:nvPr/>
        </p:nvSpPr>
        <p:spPr>
          <a:xfrm>
            <a:off x="7101228" y="5007274"/>
            <a:ext cx="96236" cy="109873"/>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A15CE3BB-321F-4C89-A9D3-7F013B33DF12}"/>
              </a:ext>
            </a:extLst>
          </p:cNvPr>
          <p:cNvSpPr/>
          <p:nvPr/>
        </p:nvSpPr>
        <p:spPr>
          <a:xfrm>
            <a:off x="7375090" y="5007912"/>
            <a:ext cx="96236" cy="109873"/>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80F89479-31AF-4BE0-AEA4-05F1E4CC0101}"/>
              </a:ext>
            </a:extLst>
          </p:cNvPr>
          <p:cNvSpPr/>
          <p:nvPr/>
        </p:nvSpPr>
        <p:spPr>
          <a:xfrm>
            <a:off x="7649364" y="5007274"/>
            <a:ext cx="96236" cy="109873"/>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CFE8D47F-1F99-4382-8160-94A264C22D4C}"/>
              </a:ext>
            </a:extLst>
          </p:cNvPr>
          <p:cNvSpPr/>
          <p:nvPr/>
        </p:nvSpPr>
        <p:spPr>
          <a:xfrm>
            <a:off x="7921485" y="5006634"/>
            <a:ext cx="96236" cy="109873"/>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5A507C1C-5B5B-4975-87B1-6F4B9E24499E}"/>
              </a:ext>
            </a:extLst>
          </p:cNvPr>
          <p:cNvSpPr/>
          <p:nvPr/>
        </p:nvSpPr>
        <p:spPr>
          <a:xfrm>
            <a:off x="8187331" y="5006633"/>
            <a:ext cx="96236" cy="109873"/>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73AB8B2C-FE42-4B02-8030-26C9DB05EF7A}"/>
              </a:ext>
            </a:extLst>
          </p:cNvPr>
          <p:cNvSpPr/>
          <p:nvPr/>
        </p:nvSpPr>
        <p:spPr>
          <a:xfrm>
            <a:off x="8461193" y="5007271"/>
            <a:ext cx="96236" cy="109873"/>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6F3BB14B-DCED-49C8-8C38-A4FE0DDEAEAC}"/>
              </a:ext>
            </a:extLst>
          </p:cNvPr>
          <p:cNvSpPr txBox="1"/>
          <p:nvPr/>
        </p:nvSpPr>
        <p:spPr>
          <a:xfrm>
            <a:off x="5778407" y="5389068"/>
            <a:ext cx="5365571" cy="369332"/>
          </a:xfrm>
          <a:prstGeom prst="rect">
            <a:avLst/>
          </a:prstGeom>
          <a:noFill/>
        </p:spPr>
        <p:txBody>
          <a:bodyPr wrap="none" rtlCol="0">
            <a:spAutoFit/>
          </a:bodyPr>
          <a:lstStyle/>
          <a:p>
            <a:r>
              <a:rPr lang="en-US" dirty="0"/>
              <a:t>How many nodes are expanded in the worst case?</a:t>
            </a:r>
          </a:p>
        </p:txBody>
      </p:sp>
      <p:sp>
        <p:nvSpPr>
          <p:cNvPr id="77" name="TextBox 76">
            <a:extLst>
              <a:ext uri="{FF2B5EF4-FFF2-40B4-BE49-F238E27FC236}">
                <a16:creationId xmlns:a16="http://schemas.microsoft.com/office/drawing/2014/main" id="{D12C4DFF-3E6F-4BCC-A988-E9B0B4C2A12F}"/>
              </a:ext>
            </a:extLst>
          </p:cNvPr>
          <p:cNvSpPr txBox="1"/>
          <p:nvPr/>
        </p:nvSpPr>
        <p:spPr>
          <a:xfrm>
            <a:off x="7199673" y="5862165"/>
            <a:ext cx="1281120" cy="369332"/>
          </a:xfrm>
          <a:prstGeom prst="rect">
            <a:avLst/>
          </a:prstGeom>
          <a:noFill/>
        </p:spPr>
        <p:txBody>
          <a:bodyPr wrap="none" rtlCol="0">
            <a:spAutoFit/>
          </a:bodyPr>
          <a:lstStyle/>
          <a:p>
            <a:r>
              <a:rPr lang="en-US" dirty="0"/>
              <a:t>3</a:t>
            </a:r>
            <a:r>
              <a:rPr lang="en-US" baseline="30000" dirty="0"/>
              <a:t>7</a:t>
            </a:r>
            <a:r>
              <a:rPr lang="en-US" dirty="0"/>
              <a:t> = 2,197</a:t>
            </a:r>
          </a:p>
        </p:txBody>
      </p:sp>
    </p:spTree>
    <p:extLst>
      <p:ext uri="{BB962C8B-B14F-4D97-AF65-F5344CB8AC3E}">
        <p14:creationId xmlns:p14="http://schemas.microsoft.com/office/powerpoint/2010/main" val="2244132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1"/>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36"/>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9"/>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52"/>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grpId="0" nodeType="after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5"/>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grpId="0" nodeType="afterEffect">
                                  <p:stCondLst>
                                    <p:cond delay="0"/>
                                  </p:stCondLst>
                                  <p:childTnLst>
                                    <p:set>
                                      <p:cBhvr>
                                        <p:cTn id="41" dur="1" fill="hold">
                                          <p:stCondLst>
                                            <p:cond delay="0"/>
                                          </p:stCondLst>
                                        </p:cTn>
                                        <p:tgtEl>
                                          <p:spTgt spid="42"/>
                                        </p:tgtEl>
                                        <p:attrNameLst>
                                          <p:attrName>style.visibility</p:attrName>
                                        </p:attrNameLst>
                                      </p:cBhvr>
                                      <p:to>
                                        <p:strVal val="visible"/>
                                      </p:to>
                                    </p:set>
                                  </p:childTnLst>
                                </p:cTn>
                              </p:par>
                              <p:par>
                                <p:cTn id="42" presetID="10" presetClass="entr" presetSubtype="0" fill="hold" nodeType="withEffect">
                                  <p:stCondLst>
                                    <p:cond delay="0"/>
                                  </p:stCondLst>
                                  <p:childTnLst>
                                    <p:set>
                                      <p:cBhvr>
                                        <p:cTn id="43" dur="1" fill="hold">
                                          <p:stCondLst>
                                            <p:cond delay="0"/>
                                          </p:stCondLst>
                                        </p:cTn>
                                        <p:tgtEl>
                                          <p:spTgt spid="43"/>
                                        </p:tgtEl>
                                        <p:attrNameLst>
                                          <p:attrName>style.visibility</p:attrName>
                                        </p:attrNameLst>
                                      </p:cBhvr>
                                      <p:to>
                                        <p:strVal val="visible"/>
                                      </p:to>
                                    </p:set>
                                    <p:animEffect transition="in" filter="fade">
                                      <p:cBhvr>
                                        <p:cTn id="44" dur="500"/>
                                        <p:tgtEl>
                                          <p:spTgt spid="43"/>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8"/>
                                        </p:tgtEl>
                                        <p:attrNameLst>
                                          <p:attrName>style.visibility</p:attrName>
                                        </p:attrNameLst>
                                      </p:cBhvr>
                                      <p:to>
                                        <p:strVal val="visible"/>
                                      </p:to>
                                    </p:set>
                                  </p:childTnLst>
                                </p:cTn>
                              </p:par>
                            </p:childTnLst>
                          </p:cTn>
                        </p:par>
                        <p:par>
                          <p:cTn id="49" fill="hold">
                            <p:stCondLst>
                              <p:cond delay="0"/>
                            </p:stCondLst>
                            <p:childTnLst>
                              <p:par>
                                <p:cTn id="50" presetID="1" presetClass="entr" presetSubtype="0" fill="hold" grpId="0" nodeType="afterEffect">
                                  <p:stCondLst>
                                    <p:cond delay="0"/>
                                  </p:stCondLst>
                                  <p:childTnLst>
                                    <p:set>
                                      <p:cBhvr>
                                        <p:cTn id="51" dur="1" fill="hold">
                                          <p:stCondLst>
                                            <p:cond delay="0"/>
                                          </p:stCondLst>
                                        </p:cTn>
                                        <p:tgtEl>
                                          <p:spTgt spid="44"/>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45"/>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60"/>
                                        </p:tgtEl>
                                        <p:attrNameLst>
                                          <p:attrName>style.visibility</p:attrName>
                                        </p:attrNameLst>
                                      </p:cBhvr>
                                      <p:to>
                                        <p:strVal val="visible"/>
                                      </p:to>
                                    </p:set>
                                  </p:childTnLst>
                                </p:cTn>
                              </p:par>
                            </p:childTnLst>
                          </p:cTn>
                        </p:par>
                        <p:par>
                          <p:cTn id="58" fill="hold">
                            <p:stCondLst>
                              <p:cond delay="0"/>
                            </p:stCondLst>
                            <p:childTnLst>
                              <p:par>
                                <p:cTn id="59" presetID="1" presetClass="entr" presetSubtype="0" fill="hold" grpId="0" nodeType="afterEffect">
                                  <p:stCondLst>
                                    <p:cond delay="0"/>
                                  </p:stCondLst>
                                  <p:childTnLst>
                                    <p:set>
                                      <p:cBhvr>
                                        <p:cTn id="60" dur="1" fill="hold">
                                          <p:stCondLst>
                                            <p:cond delay="0"/>
                                          </p:stCondLst>
                                        </p:cTn>
                                        <p:tgtEl>
                                          <p:spTgt spid="46"/>
                                        </p:tgtEl>
                                        <p:attrNameLst>
                                          <p:attrName>style.visibility</p:attrName>
                                        </p:attrNameLst>
                                      </p:cBhvr>
                                      <p:to>
                                        <p:strVal val="visible"/>
                                      </p:to>
                                    </p:set>
                                  </p:childTnLst>
                                </p:cTn>
                              </p:par>
                              <p:par>
                                <p:cTn id="61" presetID="10" presetClass="entr" presetSubtype="0" fill="hold" nodeType="withEffect">
                                  <p:stCondLst>
                                    <p:cond delay="0"/>
                                  </p:stCondLst>
                                  <p:childTnLst>
                                    <p:set>
                                      <p:cBhvr>
                                        <p:cTn id="62" dur="1" fill="hold">
                                          <p:stCondLst>
                                            <p:cond delay="0"/>
                                          </p:stCondLst>
                                        </p:cTn>
                                        <p:tgtEl>
                                          <p:spTgt spid="47"/>
                                        </p:tgtEl>
                                        <p:attrNameLst>
                                          <p:attrName>style.visibility</p:attrName>
                                        </p:attrNameLst>
                                      </p:cBhvr>
                                      <p:to>
                                        <p:strVal val="visible"/>
                                      </p:to>
                                    </p:set>
                                    <p:animEffect transition="in" filter="fade">
                                      <p:cBhvr>
                                        <p:cTn id="63" dur="500"/>
                                        <p:tgtEl>
                                          <p:spTgt spid="47"/>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62"/>
                                        </p:tgtEl>
                                        <p:attrNameLst>
                                          <p:attrName>style.visibility</p:attrName>
                                        </p:attrNameLst>
                                      </p:cBhvr>
                                      <p:to>
                                        <p:strVal val="visible"/>
                                      </p:to>
                                    </p:set>
                                  </p:childTnLst>
                                </p:cTn>
                              </p:par>
                            </p:childTnLst>
                          </p:cTn>
                        </p:par>
                        <p:par>
                          <p:cTn id="68" fill="hold">
                            <p:stCondLst>
                              <p:cond delay="0"/>
                            </p:stCondLst>
                            <p:childTnLst>
                              <p:par>
                                <p:cTn id="69" presetID="1" presetClass="entr" presetSubtype="0" fill="hold" grpId="0" nodeType="afterEffect">
                                  <p:stCondLst>
                                    <p:cond delay="0"/>
                                  </p:stCondLst>
                                  <p:childTnLst>
                                    <p:set>
                                      <p:cBhvr>
                                        <p:cTn id="70" dur="1" fill="hold">
                                          <p:stCondLst>
                                            <p:cond delay="0"/>
                                          </p:stCondLst>
                                        </p:cTn>
                                        <p:tgtEl>
                                          <p:spTgt spid="4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9"/>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66"/>
                                        </p:tgtEl>
                                        <p:attrNameLst>
                                          <p:attrName>style.visibility</p:attrName>
                                        </p:attrNameLst>
                                      </p:cBhvr>
                                      <p:to>
                                        <p:strVal val="visible"/>
                                      </p:to>
                                    </p:set>
                                  </p:childTnLst>
                                </p:cTn>
                              </p:par>
                            </p:childTnLst>
                          </p:cTn>
                        </p:par>
                        <p:par>
                          <p:cTn id="77" fill="hold">
                            <p:stCondLst>
                              <p:cond delay="0"/>
                            </p:stCondLst>
                            <p:childTnLst>
                              <p:par>
                                <p:cTn id="78" presetID="1" presetClass="entr" presetSubtype="0" fill="hold" grpId="0" nodeType="afterEffect">
                                  <p:stCondLst>
                                    <p:cond delay="250"/>
                                  </p:stCondLst>
                                  <p:childTnLst>
                                    <p:set>
                                      <p:cBhvr>
                                        <p:cTn id="79" dur="1" fill="hold">
                                          <p:stCondLst>
                                            <p:cond delay="0"/>
                                          </p:stCondLst>
                                        </p:cTn>
                                        <p:tgtEl>
                                          <p:spTgt spid="67"/>
                                        </p:tgtEl>
                                        <p:attrNameLst>
                                          <p:attrName>style.visibility</p:attrName>
                                        </p:attrNameLst>
                                      </p:cBhvr>
                                      <p:to>
                                        <p:strVal val="visible"/>
                                      </p:to>
                                    </p:set>
                                  </p:childTnLst>
                                </p:cTn>
                              </p:par>
                            </p:childTnLst>
                          </p:cTn>
                        </p:par>
                        <p:par>
                          <p:cTn id="80" fill="hold">
                            <p:stCondLst>
                              <p:cond delay="250"/>
                            </p:stCondLst>
                            <p:childTnLst>
                              <p:par>
                                <p:cTn id="81" presetID="1" presetClass="entr" presetSubtype="0" fill="hold" grpId="0" nodeType="afterEffect">
                                  <p:stCondLst>
                                    <p:cond delay="250"/>
                                  </p:stCondLst>
                                  <p:childTnLst>
                                    <p:set>
                                      <p:cBhvr>
                                        <p:cTn id="82" dur="1" fill="hold">
                                          <p:stCondLst>
                                            <p:cond delay="0"/>
                                          </p:stCondLst>
                                        </p:cTn>
                                        <p:tgtEl>
                                          <p:spTgt spid="68"/>
                                        </p:tgtEl>
                                        <p:attrNameLst>
                                          <p:attrName>style.visibility</p:attrName>
                                        </p:attrNameLst>
                                      </p:cBhvr>
                                      <p:to>
                                        <p:strVal val="visible"/>
                                      </p:to>
                                    </p:set>
                                  </p:childTnLst>
                                </p:cTn>
                              </p:par>
                            </p:childTnLst>
                          </p:cTn>
                        </p:par>
                        <p:par>
                          <p:cTn id="83" fill="hold">
                            <p:stCondLst>
                              <p:cond delay="500"/>
                            </p:stCondLst>
                            <p:childTnLst>
                              <p:par>
                                <p:cTn id="84" presetID="1" presetClass="entr" presetSubtype="0" fill="hold" grpId="0" nodeType="afterEffect">
                                  <p:stCondLst>
                                    <p:cond delay="250"/>
                                  </p:stCondLst>
                                  <p:childTnLst>
                                    <p:set>
                                      <p:cBhvr>
                                        <p:cTn id="85" dur="1" fill="hold">
                                          <p:stCondLst>
                                            <p:cond delay="0"/>
                                          </p:stCondLst>
                                        </p:cTn>
                                        <p:tgtEl>
                                          <p:spTgt spid="69"/>
                                        </p:tgtEl>
                                        <p:attrNameLst>
                                          <p:attrName>style.visibility</p:attrName>
                                        </p:attrNameLst>
                                      </p:cBhvr>
                                      <p:to>
                                        <p:strVal val="visible"/>
                                      </p:to>
                                    </p:set>
                                  </p:childTnLst>
                                </p:cTn>
                              </p:par>
                            </p:childTnLst>
                          </p:cTn>
                        </p:par>
                        <p:par>
                          <p:cTn id="86" fill="hold">
                            <p:stCondLst>
                              <p:cond delay="750"/>
                            </p:stCondLst>
                            <p:childTnLst>
                              <p:par>
                                <p:cTn id="87" presetID="1" presetClass="entr" presetSubtype="0" fill="hold" grpId="0" nodeType="afterEffect">
                                  <p:stCondLst>
                                    <p:cond delay="250"/>
                                  </p:stCondLst>
                                  <p:childTnLst>
                                    <p:set>
                                      <p:cBhvr>
                                        <p:cTn id="88" dur="1" fill="hold">
                                          <p:stCondLst>
                                            <p:cond delay="0"/>
                                          </p:stCondLst>
                                        </p:cTn>
                                        <p:tgtEl>
                                          <p:spTgt spid="72"/>
                                        </p:tgtEl>
                                        <p:attrNameLst>
                                          <p:attrName>style.visibility</p:attrName>
                                        </p:attrNameLst>
                                      </p:cBhvr>
                                      <p:to>
                                        <p:strVal val="visible"/>
                                      </p:to>
                                    </p:set>
                                  </p:childTnLst>
                                </p:cTn>
                              </p:par>
                            </p:childTnLst>
                          </p:cTn>
                        </p:par>
                        <p:par>
                          <p:cTn id="89" fill="hold">
                            <p:stCondLst>
                              <p:cond delay="1000"/>
                            </p:stCondLst>
                            <p:childTnLst>
                              <p:par>
                                <p:cTn id="90" presetID="1" presetClass="entr" presetSubtype="0" fill="hold" grpId="0" nodeType="afterEffect">
                                  <p:stCondLst>
                                    <p:cond delay="250"/>
                                  </p:stCondLst>
                                  <p:childTnLst>
                                    <p:set>
                                      <p:cBhvr>
                                        <p:cTn id="91" dur="1" fill="hold">
                                          <p:stCondLst>
                                            <p:cond delay="0"/>
                                          </p:stCondLst>
                                        </p:cTn>
                                        <p:tgtEl>
                                          <p:spTgt spid="73"/>
                                        </p:tgtEl>
                                        <p:attrNameLst>
                                          <p:attrName>style.visibility</p:attrName>
                                        </p:attrNameLst>
                                      </p:cBhvr>
                                      <p:to>
                                        <p:strVal val="visible"/>
                                      </p:to>
                                    </p:set>
                                  </p:childTnLst>
                                </p:cTn>
                              </p:par>
                            </p:childTnLst>
                          </p:cTn>
                        </p:par>
                        <p:par>
                          <p:cTn id="92" fill="hold">
                            <p:stCondLst>
                              <p:cond delay="1250"/>
                            </p:stCondLst>
                            <p:childTnLst>
                              <p:par>
                                <p:cTn id="93" presetID="1" presetClass="entr" presetSubtype="0" fill="hold" grpId="0" nodeType="afterEffect">
                                  <p:stCondLst>
                                    <p:cond delay="250"/>
                                  </p:stCondLst>
                                  <p:childTnLst>
                                    <p:set>
                                      <p:cBhvr>
                                        <p:cTn id="94" dur="1" fill="hold">
                                          <p:stCondLst>
                                            <p:cond delay="0"/>
                                          </p:stCondLst>
                                        </p:cTn>
                                        <p:tgtEl>
                                          <p:spTgt spid="74"/>
                                        </p:tgtEl>
                                        <p:attrNameLst>
                                          <p:attrName>style.visibility</p:attrName>
                                        </p:attrNameLst>
                                      </p:cBhvr>
                                      <p:to>
                                        <p:strVal val="visible"/>
                                      </p:to>
                                    </p:set>
                                  </p:childTnLst>
                                </p:cTn>
                              </p:par>
                            </p:childTnLst>
                          </p:cTn>
                        </p:par>
                        <p:par>
                          <p:cTn id="95" fill="hold">
                            <p:stCondLst>
                              <p:cond delay="1500"/>
                            </p:stCondLst>
                            <p:childTnLst>
                              <p:par>
                                <p:cTn id="96" presetID="1" presetClass="entr" presetSubtype="0" fill="hold" grpId="0" nodeType="afterEffect">
                                  <p:stCondLst>
                                    <p:cond delay="250"/>
                                  </p:stCondLst>
                                  <p:childTnLst>
                                    <p:set>
                                      <p:cBhvr>
                                        <p:cTn id="97" dur="1" fill="hold">
                                          <p:stCondLst>
                                            <p:cond delay="0"/>
                                          </p:stCondLst>
                                        </p:cTn>
                                        <p:tgtEl>
                                          <p:spTgt spid="75"/>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76"/>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3" grpId="0" animBg="1"/>
      <p:bldP spid="36" grpId="0"/>
      <p:bldP spid="40" grpId="0"/>
      <p:bldP spid="42" grpId="0"/>
      <p:bldP spid="44" grpId="0"/>
      <p:bldP spid="46" grpId="0"/>
      <p:bldP spid="48" grpId="0"/>
      <p:bldP spid="66" grpId="0" animBg="1"/>
      <p:bldP spid="67" grpId="0" animBg="1"/>
      <p:bldP spid="68" grpId="0" animBg="1"/>
      <p:bldP spid="69" grpId="0" animBg="1"/>
      <p:bldP spid="72" grpId="0" animBg="1"/>
      <p:bldP spid="73" grpId="0" animBg="1"/>
      <p:bldP spid="74" grpId="0" animBg="1"/>
      <p:bldP spid="75" grpId="0" animBg="1"/>
      <p:bldP spid="76" grpId="0"/>
      <p:bldP spid="7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dirty="0"/>
              <a:t>Backtracking Search</a:t>
            </a:r>
            <a:br>
              <a:rPr lang="en-US" dirty="0"/>
            </a:br>
            <a:endParaRPr lang="en-US" dirty="0"/>
          </a:p>
        </p:txBody>
      </p:sp>
      <p:pic>
        <p:nvPicPr>
          <p:cNvPr id="12291" name="Picture 3"/>
          <p:cNvPicPr>
            <a:picLocks noChangeAspect="1" noChangeArrowheads="1"/>
          </p:cNvPicPr>
          <p:nvPr/>
        </p:nvPicPr>
        <p:blipFill>
          <a:blip r:embed="rId3">
            <a:extLst>
              <a:ext uri="{28A0092B-C50C-407E-A947-70E740481C1C}">
                <a14:useLocalDpi xmlns:a14="http://schemas.microsoft.com/office/drawing/2010/main"/>
              </a:ext>
            </a:extLst>
          </a:blip>
          <a:stretch>
            <a:fillRect/>
          </a:stretch>
        </p:blipFill>
        <p:spPr bwMode="auto">
          <a:xfrm>
            <a:off x="2511725" y="2173494"/>
            <a:ext cx="7168550" cy="4192479"/>
          </a:xfrm>
          <a:prstGeom prst="rect">
            <a:avLst/>
          </a:prstGeom>
          <a:noFill/>
        </p:spPr>
      </p:pic>
      <p:sp>
        <p:nvSpPr>
          <p:cNvPr id="2" name="TextBox 1">
            <a:extLst>
              <a:ext uri="{FF2B5EF4-FFF2-40B4-BE49-F238E27FC236}">
                <a16:creationId xmlns:a16="http://schemas.microsoft.com/office/drawing/2014/main" id="{1B33CE21-D495-4FFB-A3C9-A39BDB6B69AE}"/>
              </a:ext>
            </a:extLst>
          </p:cNvPr>
          <p:cNvSpPr txBox="1"/>
          <p:nvPr/>
        </p:nvSpPr>
        <p:spPr>
          <a:xfrm>
            <a:off x="1240221" y="2173494"/>
            <a:ext cx="4225158" cy="923330"/>
          </a:xfrm>
          <a:prstGeom prst="rect">
            <a:avLst/>
          </a:prstGeom>
          <a:noFill/>
        </p:spPr>
        <p:txBody>
          <a:bodyPr wrap="square" rtlCol="0">
            <a:spAutoFit/>
          </a:bodyPr>
          <a:lstStyle/>
          <a:p>
            <a:r>
              <a:rPr lang="en-US" dirty="0"/>
              <a:t>To improve standard search for CSP problems, the simplest method is </a:t>
            </a:r>
            <a:r>
              <a:rPr lang="en-US" dirty="0" err="1">
                <a:solidFill>
                  <a:srgbClr val="0070C0"/>
                </a:solidFill>
              </a:rPr>
              <a:t>BackTracking</a:t>
            </a:r>
            <a:endParaRPr lang="en-US" dirty="0">
              <a:solidFill>
                <a:srgbClr val="0070C0"/>
              </a:solidFill>
            </a:endParaRPr>
          </a:p>
        </p:txBody>
      </p:sp>
    </p:spTree>
    <p:extLst>
      <p:ext uri="{BB962C8B-B14F-4D97-AF65-F5344CB8AC3E}">
        <p14:creationId xmlns:p14="http://schemas.microsoft.com/office/powerpoint/2010/main" val="2507700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5D599-65A6-4336-B51B-F462A8698B9A}"/>
              </a:ext>
            </a:extLst>
          </p:cNvPr>
          <p:cNvSpPr>
            <a:spLocks noGrp="1"/>
          </p:cNvSpPr>
          <p:nvPr>
            <p:ph type="title"/>
          </p:nvPr>
        </p:nvSpPr>
        <p:spPr/>
        <p:txBody>
          <a:bodyPr/>
          <a:lstStyle/>
          <a:p>
            <a:r>
              <a:rPr lang="en-US" dirty="0"/>
              <a:t>Backtracking Search</a:t>
            </a:r>
          </a:p>
        </p:txBody>
      </p:sp>
      <p:sp>
        <p:nvSpPr>
          <p:cNvPr id="3" name="Content Placeholder 2">
            <a:extLst>
              <a:ext uri="{FF2B5EF4-FFF2-40B4-BE49-F238E27FC236}">
                <a16:creationId xmlns:a16="http://schemas.microsoft.com/office/drawing/2014/main" id="{83DBA3E4-F67A-408A-A630-2113401AB969}"/>
              </a:ext>
            </a:extLst>
          </p:cNvPr>
          <p:cNvSpPr>
            <a:spLocks noGrp="1"/>
          </p:cNvSpPr>
          <p:nvPr>
            <p:ph idx="1"/>
          </p:nvPr>
        </p:nvSpPr>
        <p:spPr>
          <a:xfrm>
            <a:off x="1097280" y="2108201"/>
            <a:ext cx="10058400" cy="4283973"/>
          </a:xfrm>
        </p:spPr>
        <p:txBody>
          <a:bodyPr>
            <a:normAutofit/>
          </a:bodyPr>
          <a:lstStyle/>
          <a:p>
            <a:pPr eaLnBrk="1" hangingPunct="1">
              <a:lnSpc>
                <a:spcPct val="80000"/>
              </a:lnSpc>
            </a:pPr>
            <a:r>
              <a:rPr lang="en-US" sz="2400" dirty="0">
                <a:solidFill>
                  <a:srgbClr val="00B050"/>
                </a:solidFill>
              </a:rPr>
              <a:t>Backtracking</a:t>
            </a:r>
            <a:r>
              <a:rPr lang="en-US" sz="2400" dirty="0"/>
              <a:t> search is the basic uninformed algorithm for solving CSPs</a:t>
            </a:r>
            <a:endParaRPr lang="en-US" sz="1200" dirty="0"/>
          </a:p>
          <a:p>
            <a:pPr eaLnBrk="1" hangingPunct="1">
              <a:lnSpc>
                <a:spcPct val="80000"/>
              </a:lnSpc>
            </a:pPr>
            <a:r>
              <a:rPr lang="en-US" sz="2400" b="1" dirty="0">
                <a:solidFill>
                  <a:srgbClr val="0070C0"/>
                </a:solidFill>
              </a:rPr>
              <a:t>Idea 1:</a:t>
            </a:r>
            <a:r>
              <a:rPr lang="en-US" sz="2400" dirty="0"/>
              <a:t> One variable at a time</a:t>
            </a:r>
          </a:p>
          <a:p>
            <a:pPr lvl="1" eaLnBrk="1" hangingPunct="1">
              <a:lnSpc>
                <a:spcPct val="80000"/>
              </a:lnSpc>
            </a:pPr>
            <a:r>
              <a:rPr lang="en-US" sz="2000" dirty="0"/>
              <a:t>Variable assignments are </a:t>
            </a:r>
            <a:r>
              <a:rPr lang="en-US" sz="2000" b="1" dirty="0"/>
              <a:t>commutative</a:t>
            </a:r>
            <a:r>
              <a:rPr lang="en-US" sz="2000" dirty="0"/>
              <a:t>, so fix ordering -&gt; better branching factor! </a:t>
            </a:r>
          </a:p>
          <a:p>
            <a:pPr lvl="1" eaLnBrk="1" hangingPunct="1">
              <a:lnSpc>
                <a:spcPct val="80000"/>
              </a:lnSpc>
            </a:pPr>
            <a:r>
              <a:rPr lang="en-US" sz="2000" dirty="0"/>
              <a:t>I.e., [</a:t>
            </a:r>
            <a:r>
              <a:rPr lang="en-US" sz="2000" dirty="0">
                <a:solidFill>
                  <a:srgbClr val="FF0000"/>
                </a:solidFill>
              </a:rPr>
              <a:t>WA</a:t>
            </a:r>
            <a:r>
              <a:rPr lang="en-US" sz="2000" dirty="0"/>
              <a:t> = </a:t>
            </a:r>
            <a:r>
              <a:rPr lang="en-US" sz="2000" dirty="0">
                <a:solidFill>
                  <a:srgbClr val="FF0000"/>
                </a:solidFill>
              </a:rPr>
              <a:t>red</a:t>
            </a:r>
            <a:r>
              <a:rPr lang="en-US" sz="2000" dirty="0"/>
              <a:t> then </a:t>
            </a:r>
            <a:r>
              <a:rPr lang="en-US" sz="2000" dirty="0">
                <a:solidFill>
                  <a:srgbClr val="00B050"/>
                </a:solidFill>
              </a:rPr>
              <a:t>NT</a:t>
            </a:r>
            <a:r>
              <a:rPr lang="en-US" sz="2000" dirty="0"/>
              <a:t> = </a:t>
            </a:r>
            <a:r>
              <a:rPr lang="en-US" sz="2000" dirty="0">
                <a:solidFill>
                  <a:srgbClr val="00B050"/>
                </a:solidFill>
              </a:rPr>
              <a:t>green</a:t>
            </a:r>
            <a:r>
              <a:rPr lang="en-US" sz="2000" dirty="0"/>
              <a:t>] same as [</a:t>
            </a:r>
            <a:r>
              <a:rPr lang="en-US" sz="2000" dirty="0">
                <a:solidFill>
                  <a:srgbClr val="00B050"/>
                </a:solidFill>
              </a:rPr>
              <a:t>NT</a:t>
            </a:r>
            <a:r>
              <a:rPr lang="en-US" sz="2000" dirty="0"/>
              <a:t> = </a:t>
            </a:r>
            <a:r>
              <a:rPr lang="en-US" sz="2000" dirty="0">
                <a:solidFill>
                  <a:srgbClr val="00B050"/>
                </a:solidFill>
              </a:rPr>
              <a:t>green</a:t>
            </a:r>
            <a:r>
              <a:rPr lang="en-US" sz="2000" dirty="0"/>
              <a:t> then </a:t>
            </a:r>
            <a:r>
              <a:rPr lang="en-US" sz="2000" dirty="0">
                <a:solidFill>
                  <a:srgbClr val="FF0000"/>
                </a:solidFill>
              </a:rPr>
              <a:t>WA</a:t>
            </a:r>
            <a:r>
              <a:rPr lang="en-US" sz="2000" dirty="0"/>
              <a:t> = </a:t>
            </a:r>
            <a:r>
              <a:rPr lang="en-US" sz="2000" dirty="0">
                <a:solidFill>
                  <a:srgbClr val="FF0000"/>
                </a:solidFill>
              </a:rPr>
              <a:t>red</a:t>
            </a:r>
            <a:r>
              <a:rPr lang="en-US" sz="2000" dirty="0"/>
              <a:t>]</a:t>
            </a:r>
          </a:p>
          <a:p>
            <a:pPr lvl="1" eaLnBrk="1" hangingPunct="1">
              <a:lnSpc>
                <a:spcPct val="80000"/>
              </a:lnSpc>
            </a:pPr>
            <a:r>
              <a:rPr lang="en-US" sz="2000" dirty="0"/>
              <a:t>Only need to consider assignments to a single variable at each step</a:t>
            </a:r>
            <a:endParaRPr lang="en-US" sz="1200" dirty="0"/>
          </a:p>
          <a:p>
            <a:pPr eaLnBrk="1" hangingPunct="1">
              <a:lnSpc>
                <a:spcPct val="80000"/>
              </a:lnSpc>
            </a:pPr>
            <a:r>
              <a:rPr lang="en-US" sz="2400" b="1" dirty="0">
                <a:solidFill>
                  <a:srgbClr val="C00000"/>
                </a:solidFill>
              </a:rPr>
              <a:t>Idea 2:</a:t>
            </a:r>
            <a:r>
              <a:rPr lang="en-US" sz="2400" dirty="0"/>
              <a:t> Check constraints as you go</a:t>
            </a:r>
          </a:p>
          <a:p>
            <a:pPr lvl="1" eaLnBrk="1" hangingPunct="1">
              <a:lnSpc>
                <a:spcPct val="80000"/>
              </a:lnSpc>
            </a:pPr>
            <a:r>
              <a:rPr lang="en-US" sz="2000" dirty="0"/>
              <a:t>I.e. consider only values which do not conflict previous assignments</a:t>
            </a:r>
          </a:p>
          <a:p>
            <a:pPr lvl="1" eaLnBrk="1" hangingPunct="1">
              <a:lnSpc>
                <a:spcPct val="80000"/>
              </a:lnSpc>
            </a:pPr>
            <a:r>
              <a:rPr lang="en-US" sz="2000" dirty="0"/>
              <a:t>Might have to do some computation to check the constraints</a:t>
            </a:r>
          </a:p>
          <a:p>
            <a:pPr lvl="1" eaLnBrk="1" hangingPunct="1">
              <a:lnSpc>
                <a:spcPct val="80000"/>
              </a:lnSpc>
            </a:pPr>
            <a:r>
              <a:rPr lang="en-US" sz="2000" dirty="0"/>
              <a:t>“Incremental goal test”</a:t>
            </a:r>
            <a:endParaRPr lang="en-US" sz="1200" dirty="0"/>
          </a:p>
          <a:p>
            <a:pPr eaLnBrk="1" hangingPunct="1">
              <a:lnSpc>
                <a:spcPct val="80000"/>
              </a:lnSpc>
            </a:pPr>
            <a:r>
              <a:rPr lang="en-US" sz="2400" dirty="0">
                <a:solidFill>
                  <a:srgbClr val="00B050"/>
                </a:solidFill>
              </a:rPr>
              <a:t>Depth-First Search </a:t>
            </a:r>
            <a:r>
              <a:rPr lang="en-US" sz="2400" dirty="0"/>
              <a:t>with these </a:t>
            </a:r>
            <a:r>
              <a:rPr lang="en-US" sz="2400" dirty="0">
                <a:solidFill>
                  <a:srgbClr val="0070C0"/>
                </a:solidFill>
              </a:rPr>
              <a:t>two improvements </a:t>
            </a:r>
            <a:r>
              <a:rPr lang="en-US" sz="2400" dirty="0"/>
              <a:t>is called </a:t>
            </a:r>
            <a:r>
              <a:rPr lang="en-US" sz="2400" i="1" dirty="0">
                <a:solidFill>
                  <a:srgbClr val="C00000"/>
                </a:solidFill>
              </a:rPr>
              <a:t>backtracking search</a:t>
            </a:r>
            <a:endParaRPr lang="en-US" sz="2400" dirty="0">
              <a:solidFill>
                <a:srgbClr val="C00000"/>
              </a:solidFill>
            </a:endParaRPr>
          </a:p>
          <a:p>
            <a:endParaRPr lang="en-US" dirty="0"/>
          </a:p>
        </p:txBody>
      </p:sp>
    </p:spTree>
    <p:extLst>
      <p:ext uri="{BB962C8B-B14F-4D97-AF65-F5344CB8AC3E}">
        <p14:creationId xmlns:p14="http://schemas.microsoft.com/office/powerpoint/2010/main" val="2939739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8B1A5-90C5-486A-BBC8-6ED416413D06}"/>
              </a:ext>
            </a:extLst>
          </p:cNvPr>
          <p:cNvSpPr>
            <a:spLocks noGrp="1"/>
          </p:cNvSpPr>
          <p:nvPr>
            <p:ph type="title"/>
          </p:nvPr>
        </p:nvSpPr>
        <p:spPr/>
        <p:txBody>
          <a:bodyPr/>
          <a:lstStyle/>
          <a:p>
            <a:r>
              <a:rPr lang="en-US" dirty="0"/>
              <a:t>Backtracking Search</a:t>
            </a:r>
          </a:p>
        </p:txBody>
      </p:sp>
      <p:sp>
        <p:nvSpPr>
          <p:cNvPr id="5" name="TextBox 4">
            <a:extLst>
              <a:ext uri="{FF2B5EF4-FFF2-40B4-BE49-F238E27FC236}">
                <a16:creationId xmlns:a16="http://schemas.microsoft.com/office/drawing/2014/main" id="{5D54EA17-945F-41AE-BD7B-C65B1EB2A2E0}"/>
              </a:ext>
            </a:extLst>
          </p:cNvPr>
          <p:cNvSpPr txBox="1"/>
          <p:nvPr/>
        </p:nvSpPr>
        <p:spPr>
          <a:xfrm>
            <a:off x="2280965" y="4882920"/>
            <a:ext cx="1524776" cy="369332"/>
          </a:xfrm>
          <a:prstGeom prst="rect">
            <a:avLst/>
          </a:prstGeom>
          <a:noFill/>
        </p:spPr>
        <p:txBody>
          <a:bodyPr wrap="none" rtlCol="0">
            <a:spAutoFit/>
          </a:bodyPr>
          <a:lstStyle/>
          <a:p>
            <a:r>
              <a:rPr lang="en-US" dirty="0"/>
              <a:t>D = {</a:t>
            </a:r>
            <a:r>
              <a:rPr lang="en-US" dirty="0">
                <a:solidFill>
                  <a:srgbClr val="FF0000"/>
                </a:solidFill>
              </a:rPr>
              <a:t>R</a:t>
            </a:r>
            <a:r>
              <a:rPr lang="en-US" dirty="0"/>
              <a:t>, </a:t>
            </a:r>
            <a:r>
              <a:rPr lang="en-US" dirty="0">
                <a:solidFill>
                  <a:srgbClr val="0070C0"/>
                </a:solidFill>
              </a:rPr>
              <a:t>B</a:t>
            </a:r>
            <a:r>
              <a:rPr lang="en-US" dirty="0"/>
              <a:t>, </a:t>
            </a:r>
            <a:r>
              <a:rPr lang="en-US" dirty="0">
                <a:solidFill>
                  <a:srgbClr val="00B050"/>
                </a:solidFill>
              </a:rPr>
              <a:t>G</a:t>
            </a:r>
            <a:r>
              <a:rPr lang="en-US" dirty="0"/>
              <a:t>}</a:t>
            </a:r>
          </a:p>
        </p:txBody>
      </p:sp>
      <p:pic>
        <p:nvPicPr>
          <p:cNvPr id="12" name="Picture 11">
            <a:extLst>
              <a:ext uri="{FF2B5EF4-FFF2-40B4-BE49-F238E27FC236}">
                <a16:creationId xmlns:a16="http://schemas.microsoft.com/office/drawing/2014/main" id="{D66D1FE9-F3AF-494E-80D1-8BDAAE0A9D6B}"/>
              </a:ext>
            </a:extLst>
          </p:cNvPr>
          <p:cNvPicPr>
            <a:picLocks noChangeAspect="1"/>
          </p:cNvPicPr>
          <p:nvPr/>
        </p:nvPicPr>
        <p:blipFill rotWithShape="1">
          <a:blip r:embed="rId3"/>
          <a:srcRect t="-874" r="59536" b="874"/>
          <a:stretch/>
        </p:blipFill>
        <p:spPr>
          <a:xfrm>
            <a:off x="3190432" y="3902301"/>
            <a:ext cx="926962" cy="813994"/>
          </a:xfrm>
          <a:prstGeom prst="rect">
            <a:avLst/>
          </a:prstGeom>
        </p:spPr>
      </p:pic>
      <p:grpSp>
        <p:nvGrpSpPr>
          <p:cNvPr id="39" name="Group 38">
            <a:extLst>
              <a:ext uri="{FF2B5EF4-FFF2-40B4-BE49-F238E27FC236}">
                <a16:creationId xmlns:a16="http://schemas.microsoft.com/office/drawing/2014/main" id="{870C4889-D4E1-4060-9E8F-F9E3F60BC9D3}"/>
              </a:ext>
            </a:extLst>
          </p:cNvPr>
          <p:cNvGrpSpPr/>
          <p:nvPr/>
        </p:nvGrpSpPr>
        <p:grpSpPr>
          <a:xfrm>
            <a:off x="4926805" y="2483944"/>
            <a:ext cx="926962" cy="813994"/>
            <a:chOff x="2833653" y="2355387"/>
            <a:chExt cx="926962" cy="813994"/>
          </a:xfrm>
        </p:grpSpPr>
        <p:pic>
          <p:nvPicPr>
            <p:cNvPr id="14" name="Picture 13">
              <a:extLst>
                <a:ext uri="{FF2B5EF4-FFF2-40B4-BE49-F238E27FC236}">
                  <a16:creationId xmlns:a16="http://schemas.microsoft.com/office/drawing/2014/main" id="{B49C7B41-B98F-48CD-8BC4-2E2BAA43B4B6}"/>
                </a:ext>
              </a:extLst>
            </p:cNvPr>
            <p:cNvPicPr>
              <a:picLocks noChangeAspect="1"/>
            </p:cNvPicPr>
            <p:nvPr/>
          </p:nvPicPr>
          <p:blipFill rotWithShape="1">
            <a:blip r:embed="rId3"/>
            <a:srcRect t="-874" r="59536" b="874"/>
            <a:stretch/>
          </p:blipFill>
          <p:spPr>
            <a:xfrm>
              <a:off x="2833653" y="2355387"/>
              <a:ext cx="926962" cy="813994"/>
            </a:xfrm>
            <a:prstGeom prst="rect">
              <a:avLst/>
            </a:prstGeom>
          </p:spPr>
        </p:pic>
        <p:sp>
          <p:nvSpPr>
            <p:cNvPr id="15" name="Oval 14">
              <a:extLst>
                <a:ext uri="{FF2B5EF4-FFF2-40B4-BE49-F238E27FC236}">
                  <a16:creationId xmlns:a16="http://schemas.microsoft.com/office/drawing/2014/main" id="{93A0E705-72F4-41B5-BAEB-1D3BBCF341C7}"/>
                </a:ext>
              </a:extLst>
            </p:cNvPr>
            <p:cNvSpPr/>
            <p:nvPr/>
          </p:nvSpPr>
          <p:spPr>
            <a:xfrm>
              <a:off x="2931962" y="2642820"/>
              <a:ext cx="173071" cy="17434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1" name="Group 40">
            <a:extLst>
              <a:ext uri="{FF2B5EF4-FFF2-40B4-BE49-F238E27FC236}">
                <a16:creationId xmlns:a16="http://schemas.microsoft.com/office/drawing/2014/main" id="{1FF9A546-1352-4C63-A27E-E7521A8A2FE9}"/>
              </a:ext>
            </a:extLst>
          </p:cNvPr>
          <p:cNvGrpSpPr/>
          <p:nvPr/>
        </p:nvGrpSpPr>
        <p:grpSpPr>
          <a:xfrm>
            <a:off x="4925311" y="4090169"/>
            <a:ext cx="926962" cy="813994"/>
            <a:chOff x="2832159" y="3961612"/>
            <a:chExt cx="926962" cy="813994"/>
          </a:xfrm>
        </p:grpSpPr>
        <p:pic>
          <p:nvPicPr>
            <p:cNvPr id="16" name="Picture 15">
              <a:extLst>
                <a:ext uri="{FF2B5EF4-FFF2-40B4-BE49-F238E27FC236}">
                  <a16:creationId xmlns:a16="http://schemas.microsoft.com/office/drawing/2014/main" id="{70066978-7DDC-4D38-BD0C-93FABD975BD7}"/>
                </a:ext>
              </a:extLst>
            </p:cNvPr>
            <p:cNvPicPr>
              <a:picLocks noChangeAspect="1"/>
            </p:cNvPicPr>
            <p:nvPr/>
          </p:nvPicPr>
          <p:blipFill rotWithShape="1">
            <a:blip r:embed="rId3"/>
            <a:srcRect t="-874" r="59536" b="874"/>
            <a:stretch/>
          </p:blipFill>
          <p:spPr>
            <a:xfrm>
              <a:off x="2832159" y="3961612"/>
              <a:ext cx="926962" cy="813994"/>
            </a:xfrm>
            <a:prstGeom prst="rect">
              <a:avLst/>
            </a:prstGeom>
          </p:spPr>
        </p:pic>
        <p:sp>
          <p:nvSpPr>
            <p:cNvPr id="21" name="Oval 20">
              <a:extLst>
                <a:ext uri="{FF2B5EF4-FFF2-40B4-BE49-F238E27FC236}">
                  <a16:creationId xmlns:a16="http://schemas.microsoft.com/office/drawing/2014/main" id="{83A29C94-DE93-45E3-942C-415C91903650}"/>
                </a:ext>
              </a:extLst>
            </p:cNvPr>
            <p:cNvSpPr/>
            <p:nvPr/>
          </p:nvSpPr>
          <p:spPr>
            <a:xfrm>
              <a:off x="2949346" y="4226404"/>
              <a:ext cx="173071" cy="174349"/>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50"/>
                </a:solidFill>
              </a:endParaRPr>
            </a:p>
          </p:txBody>
        </p:sp>
      </p:grpSp>
      <p:grpSp>
        <p:nvGrpSpPr>
          <p:cNvPr id="43" name="Group 42">
            <a:extLst>
              <a:ext uri="{FF2B5EF4-FFF2-40B4-BE49-F238E27FC236}">
                <a16:creationId xmlns:a16="http://schemas.microsoft.com/office/drawing/2014/main" id="{4342818D-BC7A-43FF-862C-618A5FCB6F0B}"/>
              </a:ext>
            </a:extLst>
          </p:cNvPr>
          <p:cNvGrpSpPr/>
          <p:nvPr/>
        </p:nvGrpSpPr>
        <p:grpSpPr>
          <a:xfrm>
            <a:off x="4925311" y="5586824"/>
            <a:ext cx="926962" cy="813994"/>
            <a:chOff x="2832159" y="5458267"/>
            <a:chExt cx="926962" cy="813994"/>
          </a:xfrm>
        </p:grpSpPr>
        <p:pic>
          <p:nvPicPr>
            <p:cNvPr id="18" name="Picture 17">
              <a:extLst>
                <a:ext uri="{FF2B5EF4-FFF2-40B4-BE49-F238E27FC236}">
                  <a16:creationId xmlns:a16="http://schemas.microsoft.com/office/drawing/2014/main" id="{BDDEDFF9-2AC4-4A42-BA70-DBBD41E1AB16}"/>
                </a:ext>
              </a:extLst>
            </p:cNvPr>
            <p:cNvPicPr>
              <a:picLocks noChangeAspect="1"/>
            </p:cNvPicPr>
            <p:nvPr/>
          </p:nvPicPr>
          <p:blipFill rotWithShape="1">
            <a:blip r:embed="rId3"/>
            <a:srcRect t="-874" r="59536" b="874"/>
            <a:stretch/>
          </p:blipFill>
          <p:spPr>
            <a:xfrm>
              <a:off x="2832159" y="5458267"/>
              <a:ext cx="926962" cy="813994"/>
            </a:xfrm>
            <a:prstGeom prst="rect">
              <a:avLst/>
            </a:prstGeom>
          </p:spPr>
        </p:pic>
        <p:sp>
          <p:nvSpPr>
            <p:cNvPr id="22" name="Oval 21">
              <a:extLst>
                <a:ext uri="{FF2B5EF4-FFF2-40B4-BE49-F238E27FC236}">
                  <a16:creationId xmlns:a16="http://schemas.microsoft.com/office/drawing/2014/main" id="{586766D9-9243-4AF0-BEED-9267C44A966F}"/>
                </a:ext>
              </a:extLst>
            </p:cNvPr>
            <p:cNvSpPr/>
            <p:nvPr/>
          </p:nvSpPr>
          <p:spPr>
            <a:xfrm>
              <a:off x="2949346" y="5703851"/>
              <a:ext cx="173071" cy="17434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50"/>
                </a:solidFill>
              </a:endParaRPr>
            </a:p>
          </p:txBody>
        </p:sp>
      </p:grpSp>
      <p:cxnSp>
        <p:nvCxnSpPr>
          <p:cNvPr id="51" name="Straight Arrow Connector 50">
            <a:extLst>
              <a:ext uri="{FF2B5EF4-FFF2-40B4-BE49-F238E27FC236}">
                <a16:creationId xmlns:a16="http://schemas.microsoft.com/office/drawing/2014/main" id="{96741F91-8157-4194-8C99-556D3FD9E184}"/>
              </a:ext>
            </a:extLst>
          </p:cNvPr>
          <p:cNvCxnSpPr/>
          <p:nvPr/>
        </p:nvCxnSpPr>
        <p:spPr>
          <a:xfrm flipV="1">
            <a:off x="4117394" y="3026684"/>
            <a:ext cx="726347" cy="1063484"/>
          </a:xfrm>
          <a:prstGeom prst="straightConnector1">
            <a:avLst/>
          </a:prstGeom>
          <a:ln w="28575">
            <a:tailEnd type="triangle"/>
          </a:ln>
          <a:effectLst/>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DAC21A5A-4D49-4BA1-8067-9B229D0FEC59}"/>
              </a:ext>
            </a:extLst>
          </p:cNvPr>
          <p:cNvCxnSpPr>
            <a:cxnSpLocks/>
            <a:stCxn id="12" idx="3"/>
          </p:cNvCxnSpPr>
          <p:nvPr/>
        </p:nvCxnSpPr>
        <p:spPr>
          <a:xfrm>
            <a:off x="4117394" y="4309298"/>
            <a:ext cx="607590" cy="0"/>
          </a:xfrm>
          <a:prstGeom prst="straightConnector1">
            <a:avLst/>
          </a:prstGeom>
          <a:ln w="28575">
            <a:tailEnd type="triangle"/>
          </a:ln>
          <a:effectLst/>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B8A9CBFD-8494-4C43-9F77-33DBA1BD9B94}"/>
              </a:ext>
            </a:extLst>
          </p:cNvPr>
          <p:cNvCxnSpPr>
            <a:cxnSpLocks/>
          </p:cNvCxnSpPr>
          <p:nvPr/>
        </p:nvCxnSpPr>
        <p:spPr>
          <a:xfrm>
            <a:off x="4105250" y="4497166"/>
            <a:ext cx="686803" cy="1277294"/>
          </a:xfrm>
          <a:prstGeom prst="straightConnector1">
            <a:avLst/>
          </a:prstGeom>
          <a:ln w="28575">
            <a:tailEnd type="triangle"/>
          </a:ln>
          <a:effectLst/>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id="{E9664404-2D02-426F-87E4-976A616CB041}"/>
              </a:ext>
            </a:extLst>
          </p:cNvPr>
          <p:cNvCxnSpPr>
            <a:cxnSpLocks/>
          </p:cNvCxnSpPr>
          <p:nvPr/>
        </p:nvCxnSpPr>
        <p:spPr>
          <a:xfrm flipV="1">
            <a:off x="5951830" y="2455880"/>
            <a:ext cx="556531" cy="192294"/>
          </a:xfrm>
          <a:prstGeom prst="straightConnector1">
            <a:avLst/>
          </a:prstGeom>
          <a:ln w="28575">
            <a:tailEnd type="triangle"/>
          </a:ln>
          <a:effectLst/>
        </p:spPr>
        <p:style>
          <a:lnRef idx="1">
            <a:schemeClr val="dk1"/>
          </a:lnRef>
          <a:fillRef idx="0">
            <a:schemeClr val="dk1"/>
          </a:fillRef>
          <a:effectRef idx="0">
            <a:schemeClr val="dk1"/>
          </a:effectRef>
          <a:fontRef idx="minor">
            <a:schemeClr val="tx1"/>
          </a:fontRef>
        </p:style>
      </p:cxnSp>
      <p:sp>
        <p:nvSpPr>
          <p:cNvPr id="66" name="Oval 65">
            <a:extLst>
              <a:ext uri="{FF2B5EF4-FFF2-40B4-BE49-F238E27FC236}">
                <a16:creationId xmlns:a16="http://schemas.microsoft.com/office/drawing/2014/main" id="{63F574E7-9DD2-4DD6-BFCF-C8D0967AED82}"/>
              </a:ext>
            </a:extLst>
          </p:cNvPr>
          <p:cNvSpPr/>
          <p:nvPr/>
        </p:nvSpPr>
        <p:spPr>
          <a:xfrm>
            <a:off x="9539737" y="4923662"/>
            <a:ext cx="96236" cy="109873"/>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42D3FF2B-8AF6-4FE7-9B83-7DE5683CA0E7}"/>
              </a:ext>
            </a:extLst>
          </p:cNvPr>
          <p:cNvSpPr/>
          <p:nvPr/>
        </p:nvSpPr>
        <p:spPr>
          <a:xfrm>
            <a:off x="9811858" y="4923022"/>
            <a:ext cx="96236" cy="109873"/>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9EC2BC9-66ED-4110-9C21-1A216216E98D}"/>
              </a:ext>
            </a:extLst>
          </p:cNvPr>
          <p:cNvSpPr/>
          <p:nvPr/>
        </p:nvSpPr>
        <p:spPr>
          <a:xfrm>
            <a:off x="10077704" y="4923021"/>
            <a:ext cx="96236" cy="109873"/>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A15CE3BB-321F-4C89-A9D3-7F013B33DF12}"/>
              </a:ext>
            </a:extLst>
          </p:cNvPr>
          <p:cNvSpPr/>
          <p:nvPr/>
        </p:nvSpPr>
        <p:spPr>
          <a:xfrm>
            <a:off x="10343439" y="4924301"/>
            <a:ext cx="96236" cy="109873"/>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80F89479-31AF-4BE0-AEA4-05F1E4CC0101}"/>
              </a:ext>
            </a:extLst>
          </p:cNvPr>
          <p:cNvSpPr/>
          <p:nvPr/>
        </p:nvSpPr>
        <p:spPr>
          <a:xfrm>
            <a:off x="10617713" y="4923663"/>
            <a:ext cx="96236" cy="109873"/>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CFE8D47F-1F99-4382-8160-94A264C22D4C}"/>
              </a:ext>
            </a:extLst>
          </p:cNvPr>
          <p:cNvSpPr/>
          <p:nvPr/>
        </p:nvSpPr>
        <p:spPr>
          <a:xfrm>
            <a:off x="10889834" y="4923023"/>
            <a:ext cx="96236" cy="109873"/>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5A507C1C-5B5B-4975-87B1-6F4B9E24499E}"/>
              </a:ext>
            </a:extLst>
          </p:cNvPr>
          <p:cNvSpPr/>
          <p:nvPr/>
        </p:nvSpPr>
        <p:spPr>
          <a:xfrm>
            <a:off x="11155680" y="4923022"/>
            <a:ext cx="96236" cy="109873"/>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73AB8B2C-FE42-4B02-8030-26C9DB05EF7A}"/>
              </a:ext>
            </a:extLst>
          </p:cNvPr>
          <p:cNvSpPr/>
          <p:nvPr/>
        </p:nvSpPr>
        <p:spPr>
          <a:xfrm>
            <a:off x="11429542" y="4923660"/>
            <a:ext cx="96236" cy="109873"/>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6F3BB14B-DCED-49C8-8C38-A4FE0DDEAEAC}"/>
              </a:ext>
            </a:extLst>
          </p:cNvPr>
          <p:cNvSpPr txBox="1"/>
          <p:nvPr/>
        </p:nvSpPr>
        <p:spPr>
          <a:xfrm>
            <a:off x="199518" y="2161641"/>
            <a:ext cx="4290558" cy="923330"/>
          </a:xfrm>
          <a:prstGeom prst="rect">
            <a:avLst/>
          </a:prstGeom>
          <a:noFill/>
        </p:spPr>
        <p:txBody>
          <a:bodyPr wrap="square" rtlCol="0">
            <a:spAutoFit/>
          </a:bodyPr>
          <a:lstStyle/>
          <a:p>
            <a:r>
              <a:rPr lang="en-US" dirty="0"/>
              <a:t>When a node is expanded, check each successor state to see if it satisfy constraint before adding it to the queue</a:t>
            </a:r>
          </a:p>
        </p:txBody>
      </p:sp>
      <p:grpSp>
        <p:nvGrpSpPr>
          <p:cNvPr id="56" name="Group 55">
            <a:extLst>
              <a:ext uri="{FF2B5EF4-FFF2-40B4-BE49-F238E27FC236}">
                <a16:creationId xmlns:a16="http://schemas.microsoft.com/office/drawing/2014/main" id="{E6071664-1E23-46F2-8E60-7DA54CF694B2}"/>
              </a:ext>
            </a:extLst>
          </p:cNvPr>
          <p:cNvGrpSpPr/>
          <p:nvPr/>
        </p:nvGrpSpPr>
        <p:grpSpPr>
          <a:xfrm>
            <a:off x="6616338" y="1957383"/>
            <a:ext cx="926962" cy="813994"/>
            <a:chOff x="2832159" y="3961612"/>
            <a:chExt cx="926962" cy="813994"/>
          </a:xfrm>
        </p:grpSpPr>
        <p:pic>
          <p:nvPicPr>
            <p:cNvPr id="57" name="Picture 56">
              <a:extLst>
                <a:ext uri="{FF2B5EF4-FFF2-40B4-BE49-F238E27FC236}">
                  <a16:creationId xmlns:a16="http://schemas.microsoft.com/office/drawing/2014/main" id="{CACE4EE9-D4D7-4D1A-A0D6-661AFD3A0E8B}"/>
                </a:ext>
              </a:extLst>
            </p:cNvPr>
            <p:cNvPicPr>
              <a:picLocks noChangeAspect="1"/>
            </p:cNvPicPr>
            <p:nvPr/>
          </p:nvPicPr>
          <p:blipFill rotWithShape="1">
            <a:blip r:embed="rId3"/>
            <a:srcRect t="-874" r="59536" b="874"/>
            <a:stretch/>
          </p:blipFill>
          <p:spPr>
            <a:xfrm>
              <a:off x="2832159" y="3961612"/>
              <a:ext cx="926962" cy="813994"/>
            </a:xfrm>
            <a:prstGeom prst="rect">
              <a:avLst/>
            </a:prstGeom>
          </p:spPr>
        </p:pic>
        <p:sp>
          <p:nvSpPr>
            <p:cNvPr id="59" name="Oval 58">
              <a:extLst>
                <a:ext uri="{FF2B5EF4-FFF2-40B4-BE49-F238E27FC236}">
                  <a16:creationId xmlns:a16="http://schemas.microsoft.com/office/drawing/2014/main" id="{9D7C5470-795A-4E9A-AF57-480A717CCB08}"/>
                </a:ext>
              </a:extLst>
            </p:cNvPr>
            <p:cNvSpPr/>
            <p:nvPr/>
          </p:nvSpPr>
          <p:spPr>
            <a:xfrm>
              <a:off x="2930468" y="4194260"/>
              <a:ext cx="173071" cy="17434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a:extLst>
                <a:ext uri="{FF2B5EF4-FFF2-40B4-BE49-F238E27FC236}">
                  <a16:creationId xmlns:a16="http://schemas.microsoft.com/office/drawing/2014/main" id="{367C75F8-32E0-47BC-BFEF-A79CC22C03CD}"/>
                </a:ext>
              </a:extLst>
            </p:cNvPr>
            <p:cNvSpPr/>
            <p:nvPr/>
          </p:nvSpPr>
          <p:spPr>
            <a:xfrm>
              <a:off x="3201848" y="4057284"/>
              <a:ext cx="173071" cy="174349"/>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50"/>
                </a:solidFill>
              </a:endParaRPr>
            </a:p>
          </p:txBody>
        </p:sp>
      </p:grpSp>
      <p:grpSp>
        <p:nvGrpSpPr>
          <p:cNvPr id="63" name="Group 62">
            <a:extLst>
              <a:ext uri="{FF2B5EF4-FFF2-40B4-BE49-F238E27FC236}">
                <a16:creationId xmlns:a16="http://schemas.microsoft.com/office/drawing/2014/main" id="{C246FEC1-BD77-4B45-847D-948467B21428}"/>
              </a:ext>
            </a:extLst>
          </p:cNvPr>
          <p:cNvGrpSpPr/>
          <p:nvPr/>
        </p:nvGrpSpPr>
        <p:grpSpPr>
          <a:xfrm>
            <a:off x="6641772" y="2825212"/>
            <a:ext cx="926962" cy="813994"/>
            <a:chOff x="2832159" y="5458267"/>
            <a:chExt cx="926962" cy="813994"/>
          </a:xfrm>
        </p:grpSpPr>
        <p:pic>
          <p:nvPicPr>
            <p:cNvPr id="64" name="Picture 63">
              <a:extLst>
                <a:ext uri="{FF2B5EF4-FFF2-40B4-BE49-F238E27FC236}">
                  <a16:creationId xmlns:a16="http://schemas.microsoft.com/office/drawing/2014/main" id="{97612203-B624-4086-8488-421BBACF10CD}"/>
                </a:ext>
              </a:extLst>
            </p:cNvPr>
            <p:cNvPicPr>
              <a:picLocks noChangeAspect="1"/>
            </p:cNvPicPr>
            <p:nvPr/>
          </p:nvPicPr>
          <p:blipFill rotWithShape="1">
            <a:blip r:embed="rId3"/>
            <a:srcRect t="-874" r="59536" b="874"/>
            <a:stretch/>
          </p:blipFill>
          <p:spPr>
            <a:xfrm>
              <a:off x="2832159" y="5458267"/>
              <a:ext cx="926962" cy="813994"/>
            </a:xfrm>
            <a:prstGeom prst="rect">
              <a:avLst/>
            </a:prstGeom>
          </p:spPr>
        </p:pic>
        <p:sp>
          <p:nvSpPr>
            <p:cNvPr id="65" name="Oval 64">
              <a:extLst>
                <a:ext uri="{FF2B5EF4-FFF2-40B4-BE49-F238E27FC236}">
                  <a16:creationId xmlns:a16="http://schemas.microsoft.com/office/drawing/2014/main" id="{F634C679-7F45-4F95-8EE8-804C4F21B046}"/>
                </a:ext>
              </a:extLst>
            </p:cNvPr>
            <p:cNvSpPr/>
            <p:nvPr/>
          </p:nvSpPr>
          <p:spPr>
            <a:xfrm>
              <a:off x="2930468" y="5745700"/>
              <a:ext cx="173071" cy="17434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Oval 69">
              <a:extLst>
                <a:ext uri="{FF2B5EF4-FFF2-40B4-BE49-F238E27FC236}">
                  <a16:creationId xmlns:a16="http://schemas.microsoft.com/office/drawing/2014/main" id="{5A841AF1-7FA4-48CF-AA44-DEFE42D9DBFB}"/>
                </a:ext>
              </a:extLst>
            </p:cNvPr>
            <p:cNvSpPr/>
            <p:nvPr/>
          </p:nvSpPr>
          <p:spPr>
            <a:xfrm>
              <a:off x="3171723" y="5572517"/>
              <a:ext cx="173071" cy="17434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50"/>
                </a:solidFill>
              </a:endParaRPr>
            </a:p>
          </p:txBody>
        </p:sp>
      </p:grpSp>
      <p:cxnSp>
        <p:nvCxnSpPr>
          <p:cNvPr id="71" name="Straight Arrow Connector 70">
            <a:extLst>
              <a:ext uri="{FF2B5EF4-FFF2-40B4-BE49-F238E27FC236}">
                <a16:creationId xmlns:a16="http://schemas.microsoft.com/office/drawing/2014/main" id="{5566B220-914B-4C5B-9FAA-5A4288985741}"/>
              </a:ext>
            </a:extLst>
          </p:cNvPr>
          <p:cNvCxnSpPr>
            <a:cxnSpLocks/>
          </p:cNvCxnSpPr>
          <p:nvPr/>
        </p:nvCxnSpPr>
        <p:spPr>
          <a:xfrm>
            <a:off x="5938719" y="2980667"/>
            <a:ext cx="618101" cy="247093"/>
          </a:xfrm>
          <a:prstGeom prst="straightConnector1">
            <a:avLst/>
          </a:prstGeom>
          <a:ln w="28575">
            <a:tailEnd type="triangle"/>
          </a:ln>
          <a:effectLst/>
        </p:spPr>
        <p:style>
          <a:lnRef idx="1">
            <a:schemeClr val="dk1"/>
          </a:lnRef>
          <a:fillRef idx="0">
            <a:schemeClr val="dk1"/>
          </a:fillRef>
          <a:effectRef idx="0">
            <a:schemeClr val="dk1"/>
          </a:effectRef>
          <a:fontRef idx="minor">
            <a:schemeClr val="tx1"/>
          </a:fontRef>
        </p:style>
      </p:cxnSp>
      <p:grpSp>
        <p:nvGrpSpPr>
          <p:cNvPr id="78" name="Group 77">
            <a:extLst>
              <a:ext uri="{FF2B5EF4-FFF2-40B4-BE49-F238E27FC236}">
                <a16:creationId xmlns:a16="http://schemas.microsoft.com/office/drawing/2014/main" id="{CE873CE8-7EAD-4167-B62C-290111B51951}"/>
              </a:ext>
            </a:extLst>
          </p:cNvPr>
          <p:cNvGrpSpPr/>
          <p:nvPr/>
        </p:nvGrpSpPr>
        <p:grpSpPr>
          <a:xfrm>
            <a:off x="6628548" y="3716119"/>
            <a:ext cx="926962" cy="813994"/>
            <a:chOff x="2832159" y="3961612"/>
            <a:chExt cx="926962" cy="813994"/>
          </a:xfrm>
        </p:grpSpPr>
        <p:pic>
          <p:nvPicPr>
            <p:cNvPr id="79" name="Picture 78">
              <a:extLst>
                <a:ext uri="{FF2B5EF4-FFF2-40B4-BE49-F238E27FC236}">
                  <a16:creationId xmlns:a16="http://schemas.microsoft.com/office/drawing/2014/main" id="{508EE71C-EE6F-44FC-BF72-236D5794867F}"/>
                </a:ext>
              </a:extLst>
            </p:cNvPr>
            <p:cNvPicPr>
              <a:picLocks noChangeAspect="1"/>
            </p:cNvPicPr>
            <p:nvPr/>
          </p:nvPicPr>
          <p:blipFill rotWithShape="1">
            <a:blip r:embed="rId3"/>
            <a:srcRect t="-874" r="59536" b="874"/>
            <a:stretch/>
          </p:blipFill>
          <p:spPr>
            <a:xfrm>
              <a:off x="2832159" y="3961612"/>
              <a:ext cx="926962" cy="813994"/>
            </a:xfrm>
            <a:prstGeom prst="rect">
              <a:avLst/>
            </a:prstGeom>
          </p:spPr>
        </p:pic>
        <p:sp>
          <p:nvSpPr>
            <p:cNvPr id="80" name="Oval 79">
              <a:extLst>
                <a:ext uri="{FF2B5EF4-FFF2-40B4-BE49-F238E27FC236}">
                  <a16:creationId xmlns:a16="http://schemas.microsoft.com/office/drawing/2014/main" id="{0B603429-6397-477C-95B7-DEEF28BE2210}"/>
                </a:ext>
              </a:extLst>
            </p:cNvPr>
            <p:cNvSpPr/>
            <p:nvPr/>
          </p:nvSpPr>
          <p:spPr>
            <a:xfrm>
              <a:off x="2930468" y="4194260"/>
              <a:ext cx="173071" cy="17434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a:extLst>
                <a:ext uri="{FF2B5EF4-FFF2-40B4-BE49-F238E27FC236}">
                  <a16:creationId xmlns:a16="http://schemas.microsoft.com/office/drawing/2014/main" id="{BA77D925-864B-46C0-8CCF-DD69C384E09D}"/>
                </a:ext>
              </a:extLst>
            </p:cNvPr>
            <p:cNvSpPr/>
            <p:nvPr/>
          </p:nvSpPr>
          <p:spPr>
            <a:xfrm>
              <a:off x="3201848" y="4057284"/>
              <a:ext cx="173071" cy="17434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50"/>
                </a:solidFill>
              </a:endParaRPr>
            </a:p>
          </p:txBody>
        </p:sp>
      </p:grpSp>
      <p:grpSp>
        <p:nvGrpSpPr>
          <p:cNvPr id="82" name="Group 81">
            <a:extLst>
              <a:ext uri="{FF2B5EF4-FFF2-40B4-BE49-F238E27FC236}">
                <a16:creationId xmlns:a16="http://schemas.microsoft.com/office/drawing/2014/main" id="{6BEFC453-8456-4BD6-ADC1-536E59795280}"/>
              </a:ext>
            </a:extLst>
          </p:cNvPr>
          <p:cNvGrpSpPr/>
          <p:nvPr/>
        </p:nvGrpSpPr>
        <p:grpSpPr>
          <a:xfrm>
            <a:off x="6616338" y="4595487"/>
            <a:ext cx="926962" cy="813994"/>
            <a:chOff x="2832159" y="5458267"/>
            <a:chExt cx="926962" cy="813994"/>
          </a:xfrm>
        </p:grpSpPr>
        <p:pic>
          <p:nvPicPr>
            <p:cNvPr id="83" name="Picture 82">
              <a:extLst>
                <a:ext uri="{FF2B5EF4-FFF2-40B4-BE49-F238E27FC236}">
                  <a16:creationId xmlns:a16="http://schemas.microsoft.com/office/drawing/2014/main" id="{54D80517-56F3-4CA4-B94D-09C9274DE03D}"/>
                </a:ext>
              </a:extLst>
            </p:cNvPr>
            <p:cNvPicPr>
              <a:picLocks noChangeAspect="1"/>
            </p:cNvPicPr>
            <p:nvPr/>
          </p:nvPicPr>
          <p:blipFill rotWithShape="1">
            <a:blip r:embed="rId3"/>
            <a:srcRect t="-874" r="59536" b="874"/>
            <a:stretch/>
          </p:blipFill>
          <p:spPr>
            <a:xfrm>
              <a:off x="2832159" y="5458267"/>
              <a:ext cx="926962" cy="813994"/>
            </a:xfrm>
            <a:prstGeom prst="rect">
              <a:avLst/>
            </a:prstGeom>
          </p:spPr>
        </p:pic>
        <p:sp>
          <p:nvSpPr>
            <p:cNvPr id="84" name="Oval 83">
              <a:extLst>
                <a:ext uri="{FF2B5EF4-FFF2-40B4-BE49-F238E27FC236}">
                  <a16:creationId xmlns:a16="http://schemas.microsoft.com/office/drawing/2014/main" id="{32261213-FBBE-4E11-A273-A610B7C59168}"/>
                </a:ext>
              </a:extLst>
            </p:cNvPr>
            <p:cNvSpPr/>
            <p:nvPr/>
          </p:nvSpPr>
          <p:spPr>
            <a:xfrm>
              <a:off x="2930468" y="5745700"/>
              <a:ext cx="173071" cy="17434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a:extLst>
                <a:ext uri="{FF2B5EF4-FFF2-40B4-BE49-F238E27FC236}">
                  <a16:creationId xmlns:a16="http://schemas.microsoft.com/office/drawing/2014/main" id="{15A61EE1-92F7-4E7C-80C5-96A3B9BE3FCC}"/>
                </a:ext>
              </a:extLst>
            </p:cNvPr>
            <p:cNvSpPr/>
            <p:nvPr/>
          </p:nvSpPr>
          <p:spPr>
            <a:xfrm>
              <a:off x="3171723" y="5572517"/>
              <a:ext cx="173071" cy="17434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50"/>
                </a:solidFill>
              </a:endParaRPr>
            </a:p>
          </p:txBody>
        </p:sp>
      </p:grpSp>
      <p:cxnSp>
        <p:nvCxnSpPr>
          <p:cNvPr id="94" name="Straight Arrow Connector 93">
            <a:extLst>
              <a:ext uri="{FF2B5EF4-FFF2-40B4-BE49-F238E27FC236}">
                <a16:creationId xmlns:a16="http://schemas.microsoft.com/office/drawing/2014/main" id="{CF210F28-8073-41F8-862E-F05DE8B79AC2}"/>
              </a:ext>
            </a:extLst>
          </p:cNvPr>
          <p:cNvCxnSpPr>
            <a:cxnSpLocks/>
          </p:cNvCxnSpPr>
          <p:nvPr/>
        </p:nvCxnSpPr>
        <p:spPr>
          <a:xfrm flipV="1">
            <a:off x="5962145" y="4213151"/>
            <a:ext cx="556531" cy="192294"/>
          </a:xfrm>
          <a:prstGeom prst="straightConnector1">
            <a:avLst/>
          </a:prstGeom>
          <a:ln w="28575">
            <a:tailEnd type="triangle"/>
          </a:ln>
          <a:effectLst/>
        </p:spPr>
        <p:style>
          <a:lnRef idx="1">
            <a:schemeClr val="dk1"/>
          </a:lnRef>
          <a:fillRef idx="0">
            <a:schemeClr val="dk1"/>
          </a:fillRef>
          <a:effectRef idx="0">
            <a:schemeClr val="dk1"/>
          </a:effectRef>
          <a:fontRef idx="minor">
            <a:schemeClr val="tx1"/>
          </a:fontRef>
        </p:style>
      </p:cxnSp>
      <p:cxnSp>
        <p:nvCxnSpPr>
          <p:cNvPr id="95" name="Straight Arrow Connector 94">
            <a:extLst>
              <a:ext uri="{FF2B5EF4-FFF2-40B4-BE49-F238E27FC236}">
                <a16:creationId xmlns:a16="http://schemas.microsoft.com/office/drawing/2014/main" id="{E294EC51-C6C7-4F17-86D0-F93F8A6F8AD9}"/>
              </a:ext>
            </a:extLst>
          </p:cNvPr>
          <p:cNvCxnSpPr>
            <a:cxnSpLocks/>
          </p:cNvCxnSpPr>
          <p:nvPr/>
        </p:nvCxnSpPr>
        <p:spPr>
          <a:xfrm>
            <a:off x="5951830" y="4621998"/>
            <a:ext cx="625030" cy="260922"/>
          </a:xfrm>
          <a:prstGeom prst="straightConnector1">
            <a:avLst/>
          </a:prstGeom>
          <a:ln w="28575">
            <a:tailEnd type="triangle"/>
          </a:ln>
          <a:effectLst/>
        </p:spPr>
        <p:style>
          <a:lnRef idx="1">
            <a:schemeClr val="dk1"/>
          </a:lnRef>
          <a:fillRef idx="0">
            <a:schemeClr val="dk1"/>
          </a:fillRef>
          <a:effectRef idx="0">
            <a:schemeClr val="dk1"/>
          </a:effectRef>
          <a:fontRef idx="minor">
            <a:schemeClr val="tx1"/>
          </a:fontRef>
        </p:style>
      </p:cxnSp>
      <p:grpSp>
        <p:nvGrpSpPr>
          <p:cNvPr id="35" name="Group 34">
            <a:extLst>
              <a:ext uri="{FF2B5EF4-FFF2-40B4-BE49-F238E27FC236}">
                <a16:creationId xmlns:a16="http://schemas.microsoft.com/office/drawing/2014/main" id="{F8690B58-B0DB-4987-A06E-B1EFD3B9BD40}"/>
              </a:ext>
            </a:extLst>
          </p:cNvPr>
          <p:cNvGrpSpPr/>
          <p:nvPr/>
        </p:nvGrpSpPr>
        <p:grpSpPr>
          <a:xfrm>
            <a:off x="8484900" y="1957383"/>
            <a:ext cx="926962" cy="813994"/>
            <a:chOff x="8484900" y="1957383"/>
            <a:chExt cx="926962" cy="813994"/>
          </a:xfrm>
        </p:grpSpPr>
        <p:grpSp>
          <p:nvGrpSpPr>
            <p:cNvPr id="96" name="Group 95">
              <a:extLst>
                <a:ext uri="{FF2B5EF4-FFF2-40B4-BE49-F238E27FC236}">
                  <a16:creationId xmlns:a16="http://schemas.microsoft.com/office/drawing/2014/main" id="{8D375802-F4A6-4D4E-BE76-2833C189FBAE}"/>
                </a:ext>
              </a:extLst>
            </p:cNvPr>
            <p:cNvGrpSpPr/>
            <p:nvPr/>
          </p:nvGrpSpPr>
          <p:grpSpPr>
            <a:xfrm>
              <a:off x="8484900" y="1957383"/>
              <a:ext cx="926962" cy="813994"/>
              <a:chOff x="2832159" y="3961612"/>
              <a:chExt cx="926962" cy="813994"/>
            </a:xfrm>
          </p:grpSpPr>
          <p:pic>
            <p:nvPicPr>
              <p:cNvPr id="97" name="Picture 96">
                <a:extLst>
                  <a:ext uri="{FF2B5EF4-FFF2-40B4-BE49-F238E27FC236}">
                    <a16:creationId xmlns:a16="http://schemas.microsoft.com/office/drawing/2014/main" id="{C19FBD49-4D5E-4882-9E24-2E8C10A3A7D9}"/>
                  </a:ext>
                </a:extLst>
              </p:cNvPr>
              <p:cNvPicPr>
                <a:picLocks noChangeAspect="1"/>
              </p:cNvPicPr>
              <p:nvPr/>
            </p:nvPicPr>
            <p:blipFill rotWithShape="1">
              <a:blip r:embed="rId3"/>
              <a:srcRect t="-874" r="59536" b="874"/>
              <a:stretch/>
            </p:blipFill>
            <p:spPr>
              <a:xfrm>
                <a:off x="2832159" y="3961612"/>
                <a:ext cx="926962" cy="813994"/>
              </a:xfrm>
              <a:prstGeom prst="rect">
                <a:avLst/>
              </a:prstGeom>
            </p:spPr>
          </p:pic>
          <p:sp>
            <p:nvSpPr>
              <p:cNvPr id="98" name="Oval 97">
                <a:extLst>
                  <a:ext uri="{FF2B5EF4-FFF2-40B4-BE49-F238E27FC236}">
                    <a16:creationId xmlns:a16="http://schemas.microsoft.com/office/drawing/2014/main" id="{E0D6CBEF-CF3A-4FB8-B06D-03AC2C553EE4}"/>
                  </a:ext>
                </a:extLst>
              </p:cNvPr>
              <p:cNvSpPr/>
              <p:nvPr/>
            </p:nvSpPr>
            <p:spPr>
              <a:xfrm>
                <a:off x="2930468" y="4194260"/>
                <a:ext cx="173071" cy="17434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Oval 98">
                <a:extLst>
                  <a:ext uri="{FF2B5EF4-FFF2-40B4-BE49-F238E27FC236}">
                    <a16:creationId xmlns:a16="http://schemas.microsoft.com/office/drawing/2014/main" id="{0777E92E-324A-4495-8B0B-04601261B59E}"/>
                  </a:ext>
                </a:extLst>
              </p:cNvPr>
              <p:cNvSpPr/>
              <p:nvPr/>
            </p:nvSpPr>
            <p:spPr>
              <a:xfrm>
                <a:off x="3201848" y="4057284"/>
                <a:ext cx="173071" cy="174349"/>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50"/>
                  </a:solidFill>
                </a:endParaRPr>
              </a:p>
            </p:txBody>
          </p:sp>
        </p:grpSp>
        <p:sp>
          <p:nvSpPr>
            <p:cNvPr id="108" name="Oval 107">
              <a:extLst>
                <a:ext uri="{FF2B5EF4-FFF2-40B4-BE49-F238E27FC236}">
                  <a16:creationId xmlns:a16="http://schemas.microsoft.com/office/drawing/2014/main" id="{FFDFA88A-0833-4EDE-B075-C79B7F3C1B10}"/>
                </a:ext>
              </a:extLst>
            </p:cNvPr>
            <p:cNvSpPr/>
            <p:nvPr/>
          </p:nvSpPr>
          <p:spPr>
            <a:xfrm>
              <a:off x="9125969" y="2145670"/>
              <a:ext cx="173071" cy="17434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50"/>
                </a:solidFill>
              </a:endParaRPr>
            </a:p>
          </p:txBody>
        </p:sp>
      </p:grpSp>
      <p:grpSp>
        <p:nvGrpSpPr>
          <p:cNvPr id="11" name="Group 10">
            <a:extLst>
              <a:ext uri="{FF2B5EF4-FFF2-40B4-BE49-F238E27FC236}">
                <a16:creationId xmlns:a16="http://schemas.microsoft.com/office/drawing/2014/main" id="{CA9E92CC-6454-4F36-9B21-3E26C30F48B5}"/>
              </a:ext>
            </a:extLst>
          </p:cNvPr>
          <p:cNvGrpSpPr/>
          <p:nvPr/>
        </p:nvGrpSpPr>
        <p:grpSpPr>
          <a:xfrm>
            <a:off x="8484900" y="2902125"/>
            <a:ext cx="926962" cy="813994"/>
            <a:chOff x="8484900" y="2902125"/>
            <a:chExt cx="926962" cy="813994"/>
          </a:xfrm>
        </p:grpSpPr>
        <p:grpSp>
          <p:nvGrpSpPr>
            <p:cNvPr id="104" name="Group 103">
              <a:extLst>
                <a:ext uri="{FF2B5EF4-FFF2-40B4-BE49-F238E27FC236}">
                  <a16:creationId xmlns:a16="http://schemas.microsoft.com/office/drawing/2014/main" id="{39832829-5350-4194-82C2-1CA8A8C89FA8}"/>
                </a:ext>
              </a:extLst>
            </p:cNvPr>
            <p:cNvGrpSpPr/>
            <p:nvPr/>
          </p:nvGrpSpPr>
          <p:grpSpPr>
            <a:xfrm>
              <a:off x="8484900" y="2902125"/>
              <a:ext cx="926962" cy="813994"/>
              <a:chOff x="2832159" y="3961612"/>
              <a:chExt cx="926962" cy="813994"/>
            </a:xfrm>
          </p:grpSpPr>
          <p:pic>
            <p:nvPicPr>
              <p:cNvPr id="105" name="Picture 104">
                <a:extLst>
                  <a:ext uri="{FF2B5EF4-FFF2-40B4-BE49-F238E27FC236}">
                    <a16:creationId xmlns:a16="http://schemas.microsoft.com/office/drawing/2014/main" id="{F6796B8B-0E5A-4125-889E-E44016595863}"/>
                  </a:ext>
                </a:extLst>
              </p:cNvPr>
              <p:cNvPicPr>
                <a:picLocks noChangeAspect="1"/>
              </p:cNvPicPr>
              <p:nvPr/>
            </p:nvPicPr>
            <p:blipFill rotWithShape="1">
              <a:blip r:embed="rId3"/>
              <a:srcRect t="-874" r="59536" b="874"/>
              <a:stretch/>
            </p:blipFill>
            <p:spPr>
              <a:xfrm>
                <a:off x="2832159" y="3961612"/>
                <a:ext cx="926962" cy="813994"/>
              </a:xfrm>
              <a:prstGeom prst="rect">
                <a:avLst/>
              </a:prstGeom>
            </p:spPr>
          </p:pic>
          <p:sp>
            <p:nvSpPr>
              <p:cNvPr id="106" name="Oval 105">
                <a:extLst>
                  <a:ext uri="{FF2B5EF4-FFF2-40B4-BE49-F238E27FC236}">
                    <a16:creationId xmlns:a16="http://schemas.microsoft.com/office/drawing/2014/main" id="{FC95E1A3-7A90-448F-A3F1-B96CEC0711B6}"/>
                  </a:ext>
                </a:extLst>
              </p:cNvPr>
              <p:cNvSpPr/>
              <p:nvPr/>
            </p:nvSpPr>
            <p:spPr>
              <a:xfrm>
                <a:off x="2930468" y="4194260"/>
                <a:ext cx="173071" cy="17434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Oval 106">
                <a:extLst>
                  <a:ext uri="{FF2B5EF4-FFF2-40B4-BE49-F238E27FC236}">
                    <a16:creationId xmlns:a16="http://schemas.microsoft.com/office/drawing/2014/main" id="{1D3CF6E9-F20D-4491-BB53-FAB0859DD3D8}"/>
                  </a:ext>
                </a:extLst>
              </p:cNvPr>
              <p:cNvSpPr/>
              <p:nvPr/>
            </p:nvSpPr>
            <p:spPr>
              <a:xfrm>
                <a:off x="3201848" y="4057284"/>
                <a:ext cx="173071" cy="174349"/>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50"/>
                  </a:solidFill>
                </a:endParaRPr>
              </a:p>
            </p:txBody>
          </p:sp>
        </p:grpSp>
        <p:sp>
          <p:nvSpPr>
            <p:cNvPr id="109" name="Oval 108">
              <a:extLst>
                <a:ext uri="{FF2B5EF4-FFF2-40B4-BE49-F238E27FC236}">
                  <a16:creationId xmlns:a16="http://schemas.microsoft.com/office/drawing/2014/main" id="{95877068-FD76-42D4-977C-8CF5DD9292D6}"/>
                </a:ext>
              </a:extLst>
            </p:cNvPr>
            <p:cNvSpPr/>
            <p:nvPr/>
          </p:nvSpPr>
          <p:spPr>
            <a:xfrm>
              <a:off x="9137707" y="3120322"/>
              <a:ext cx="173071" cy="17434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10" name="Straight Arrow Connector 109">
            <a:extLst>
              <a:ext uri="{FF2B5EF4-FFF2-40B4-BE49-F238E27FC236}">
                <a16:creationId xmlns:a16="http://schemas.microsoft.com/office/drawing/2014/main" id="{A810C05E-6887-4162-9670-720FF58A4DA7}"/>
              </a:ext>
            </a:extLst>
          </p:cNvPr>
          <p:cNvCxnSpPr>
            <a:cxnSpLocks/>
          </p:cNvCxnSpPr>
          <p:nvPr/>
        </p:nvCxnSpPr>
        <p:spPr>
          <a:xfrm flipV="1">
            <a:off x="7749340" y="2227404"/>
            <a:ext cx="556531" cy="192294"/>
          </a:xfrm>
          <a:prstGeom prst="straightConnector1">
            <a:avLst/>
          </a:prstGeom>
          <a:ln w="28575">
            <a:tailEnd type="triangle"/>
          </a:ln>
          <a:effectLst/>
        </p:spPr>
        <p:style>
          <a:lnRef idx="1">
            <a:schemeClr val="dk1"/>
          </a:lnRef>
          <a:fillRef idx="0">
            <a:schemeClr val="dk1"/>
          </a:fillRef>
          <a:effectRef idx="0">
            <a:schemeClr val="dk1"/>
          </a:effectRef>
          <a:fontRef idx="minor">
            <a:schemeClr val="tx1"/>
          </a:fontRef>
        </p:style>
      </p:cxnSp>
      <p:cxnSp>
        <p:nvCxnSpPr>
          <p:cNvPr id="111" name="Straight Arrow Connector 110">
            <a:extLst>
              <a:ext uri="{FF2B5EF4-FFF2-40B4-BE49-F238E27FC236}">
                <a16:creationId xmlns:a16="http://schemas.microsoft.com/office/drawing/2014/main" id="{90BC914A-6EAC-432E-9D6E-2E6924838F8D}"/>
              </a:ext>
            </a:extLst>
          </p:cNvPr>
          <p:cNvCxnSpPr>
            <a:cxnSpLocks/>
          </p:cNvCxnSpPr>
          <p:nvPr/>
        </p:nvCxnSpPr>
        <p:spPr>
          <a:xfrm>
            <a:off x="7722206" y="2549119"/>
            <a:ext cx="583788" cy="552186"/>
          </a:xfrm>
          <a:prstGeom prst="straightConnector1">
            <a:avLst/>
          </a:prstGeom>
          <a:ln w="28575">
            <a:tailEnd type="triangle"/>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23645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3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52"/>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nodeType="afterEffect">
                                  <p:stCondLst>
                                    <p:cond delay="0"/>
                                  </p:stCondLst>
                                  <p:childTnLst>
                                    <p:set>
                                      <p:cBhvr>
                                        <p:cTn id="31" dur="1" fill="hold">
                                          <p:stCondLst>
                                            <p:cond delay="0"/>
                                          </p:stCondLst>
                                        </p:cTn>
                                        <p:tgtEl>
                                          <p:spTgt spid="43"/>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58"/>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nodeType="after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1"/>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nodeType="afterEffect">
                                  <p:stCondLst>
                                    <p:cond delay="0"/>
                                  </p:stCondLst>
                                  <p:childTnLst>
                                    <p:set>
                                      <p:cBhvr>
                                        <p:cTn id="45" dur="1" fill="hold">
                                          <p:stCondLst>
                                            <p:cond delay="0"/>
                                          </p:stCondLst>
                                        </p:cTn>
                                        <p:tgtEl>
                                          <p:spTgt spid="63"/>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94"/>
                                        </p:tgtEl>
                                        <p:attrNameLst>
                                          <p:attrName>style.visibility</p:attrName>
                                        </p:attrNameLst>
                                      </p:cBhvr>
                                      <p:to>
                                        <p:strVal val="visible"/>
                                      </p:to>
                                    </p:set>
                                  </p:childTnLst>
                                </p:cTn>
                              </p:par>
                            </p:childTnLst>
                          </p:cTn>
                        </p:par>
                        <p:par>
                          <p:cTn id="50" fill="hold">
                            <p:stCondLst>
                              <p:cond delay="0"/>
                            </p:stCondLst>
                            <p:childTnLst>
                              <p:par>
                                <p:cTn id="51" presetID="1" presetClass="entr" presetSubtype="0" fill="hold" nodeType="afterEffect">
                                  <p:stCondLst>
                                    <p:cond delay="0"/>
                                  </p:stCondLst>
                                  <p:childTnLst>
                                    <p:set>
                                      <p:cBhvr>
                                        <p:cTn id="52" dur="1" fill="hold">
                                          <p:stCondLst>
                                            <p:cond delay="0"/>
                                          </p:stCondLst>
                                        </p:cTn>
                                        <p:tgtEl>
                                          <p:spTgt spid="7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95"/>
                                        </p:tgtEl>
                                        <p:attrNameLst>
                                          <p:attrName>style.visibility</p:attrName>
                                        </p:attrNameLst>
                                      </p:cBhvr>
                                      <p:to>
                                        <p:strVal val="visible"/>
                                      </p:to>
                                    </p:set>
                                  </p:childTnLst>
                                </p:cTn>
                              </p:par>
                            </p:childTnLst>
                          </p:cTn>
                        </p:par>
                        <p:par>
                          <p:cTn id="57" fill="hold">
                            <p:stCondLst>
                              <p:cond delay="0"/>
                            </p:stCondLst>
                            <p:childTnLst>
                              <p:par>
                                <p:cTn id="58" presetID="1" presetClass="entr" presetSubtype="0" fill="hold" nodeType="afterEffect">
                                  <p:stCondLst>
                                    <p:cond delay="0"/>
                                  </p:stCondLst>
                                  <p:childTnLst>
                                    <p:set>
                                      <p:cBhvr>
                                        <p:cTn id="59" dur="1" fill="hold">
                                          <p:stCondLst>
                                            <p:cond delay="0"/>
                                          </p:stCondLst>
                                        </p:cTn>
                                        <p:tgtEl>
                                          <p:spTgt spid="82"/>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110"/>
                                        </p:tgtEl>
                                        <p:attrNameLst>
                                          <p:attrName>style.visibility</p:attrName>
                                        </p:attrNameLst>
                                      </p:cBhvr>
                                      <p:to>
                                        <p:strVal val="visible"/>
                                      </p:to>
                                    </p:set>
                                  </p:childTnLst>
                                </p:cTn>
                              </p:par>
                            </p:childTnLst>
                          </p:cTn>
                        </p:par>
                        <p:par>
                          <p:cTn id="64" fill="hold">
                            <p:stCondLst>
                              <p:cond delay="0"/>
                            </p:stCondLst>
                            <p:childTnLst>
                              <p:par>
                                <p:cTn id="65" presetID="1" presetClass="entr" presetSubtype="0" fill="hold" nodeType="afterEffect">
                                  <p:stCondLst>
                                    <p:cond delay="0"/>
                                  </p:stCondLst>
                                  <p:childTnLst>
                                    <p:set>
                                      <p:cBhvr>
                                        <p:cTn id="66" dur="1" fill="hold">
                                          <p:stCondLst>
                                            <p:cond delay="0"/>
                                          </p:stCondLst>
                                        </p:cTn>
                                        <p:tgtEl>
                                          <p:spTgt spid="3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11"/>
                                        </p:tgtEl>
                                        <p:attrNameLst>
                                          <p:attrName>style.visibility</p:attrName>
                                        </p:attrNameLst>
                                      </p:cBhvr>
                                      <p:to>
                                        <p:strVal val="visible"/>
                                      </p:to>
                                    </p:set>
                                  </p:childTnLst>
                                </p:cTn>
                              </p:par>
                            </p:childTnLst>
                          </p:cTn>
                        </p:par>
                        <p:par>
                          <p:cTn id="71" fill="hold">
                            <p:stCondLst>
                              <p:cond delay="0"/>
                            </p:stCondLst>
                            <p:childTnLst>
                              <p:par>
                                <p:cTn id="72" presetID="1" presetClass="entr" presetSubtype="0" fill="hold" nodeType="afterEffect">
                                  <p:stCondLst>
                                    <p:cond delay="0"/>
                                  </p:stCondLst>
                                  <p:childTnLst>
                                    <p:set>
                                      <p:cBhvr>
                                        <p:cTn id="73" dur="1" fill="hold">
                                          <p:stCondLst>
                                            <p:cond delay="0"/>
                                          </p:stCondLst>
                                        </p:cTn>
                                        <p:tgtEl>
                                          <p:spTgt spid="11"/>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66"/>
                                        </p:tgtEl>
                                        <p:attrNameLst>
                                          <p:attrName>style.visibility</p:attrName>
                                        </p:attrNameLst>
                                      </p:cBhvr>
                                      <p:to>
                                        <p:strVal val="visible"/>
                                      </p:to>
                                    </p:set>
                                  </p:childTnLst>
                                </p:cTn>
                              </p:par>
                            </p:childTnLst>
                          </p:cTn>
                        </p:par>
                        <p:par>
                          <p:cTn id="78" fill="hold">
                            <p:stCondLst>
                              <p:cond delay="0"/>
                            </p:stCondLst>
                            <p:childTnLst>
                              <p:par>
                                <p:cTn id="79" presetID="1" presetClass="entr" presetSubtype="0" fill="hold" grpId="0" nodeType="afterEffect">
                                  <p:stCondLst>
                                    <p:cond delay="250"/>
                                  </p:stCondLst>
                                  <p:childTnLst>
                                    <p:set>
                                      <p:cBhvr>
                                        <p:cTn id="80" dur="1" fill="hold">
                                          <p:stCondLst>
                                            <p:cond delay="0"/>
                                          </p:stCondLst>
                                        </p:cTn>
                                        <p:tgtEl>
                                          <p:spTgt spid="67"/>
                                        </p:tgtEl>
                                        <p:attrNameLst>
                                          <p:attrName>style.visibility</p:attrName>
                                        </p:attrNameLst>
                                      </p:cBhvr>
                                      <p:to>
                                        <p:strVal val="visible"/>
                                      </p:to>
                                    </p:set>
                                  </p:childTnLst>
                                </p:cTn>
                              </p:par>
                            </p:childTnLst>
                          </p:cTn>
                        </p:par>
                        <p:par>
                          <p:cTn id="81" fill="hold">
                            <p:stCondLst>
                              <p:cond delay="250"/>
                            </p:stCondLst>
                            <p:childTnLst>
                              <p:par>
                                <p:cTn id="82" presetID="1" presetClass="entr" presetSubtype="0" fill="hold" grpId="0" nodeType="afterEffect">
                                  <p:stCondLst>
                                    <p:cond delay="250"/>
                                  </p:stCondLst>
                                  <p:childTnLst>
                                    <p:set>
                                      <p:cBhvr>
                                        <p:cTn id="83" dur="1" fill="hold">
                                          <p:stCondLst>
                                            <p:cond delay="0"/>
                                          </p:stCondLst>
                                        </p:cTn>
                                        <p:tgtEl>
                                          <p:spTgt spid="68"/>
                                        </p:tgtEl>
                                        <p:attrNameLst>
                                          <p:attrName>style.visibility</p:attrName>
                                        </p:attrNameLst>
                                      </p:cBhvr>
                                      <p:to>
                                        <p:strVal val="visible"/>
                                      </p:to>
                                    </p:set>
                                  </p:childTnLst>
                                </p:cTn>
                              </p:par>
                            </p:childTnLst>
                          </p:cTn>
                        </p:par>
                        <p:par>
                          <p:cTn id="84" fill="hold">
                            <p:stCondLst>
                              <p:cond delay="500"/>
                            </p:stCondLst>
                            <p:childTnLst>
                              <p:par>
                                <p:cTn id="85" presetID="1" presetClass="entr" presetSubtype="0" fill="hold" grpId="0" nodeType="afterEffect">
                                  <p:stCondLst>
                                    <p:cond delay="250"/>
                                  </p:stCondLst>
                                  <p:childTnLst>
                                    <p:set>
                                      <p:cBhvr>
                                        <p:cTn id="86" dur="1" fill="hold">
                                          <p:stCondLst>
                                            <p:cond delay="0"/>
                                          </p:stCondLst>
                                        </p:cTn>
                                        <p:tgtEl>
                                          <p:spTgt spid="69"/>
                                        </p:tgtEl>
                                        <p:attrNameLst>
                                          <p:attrName>style.visibility</p:attrName>
                                        </p:attrNameLst>
                                      </p:cBhvr>
                                      <p:to>
                                        <p:strVal val="visible"/>
                                      </p:to>
                                    </p:set>
                                  </p:childTnLst>
                                </p:cTn>
                              </p:par>
                            </p:childTnLst>
                          </p:cTn>
                        </p:par>
                        <p:par>
                          <p:cTn id="87" fill="hold">
                            <p:stCondLst>
                              <p:cond delay="750"/>
                            </p:stCondLst>
                            <p:childTnLst>
                              <p:par>
                                <p:cTn id="88" presetID="1" presetClass="entr" presetSubtype="0" fill="hold" grpId="0" nodeType="afterEffect">
                                  <p:stCondLst>
                                    <p:cond delay="250"/>
                                  </p:stCondLst>
                                  <p:childTnLst>
                                    <p:set>
                                      <p:cBhvr>
                                        <p:cTn id="89" dur="1" fill="hold">
                                          <p:stCondLst>
                                            <p:cond delay="0"/>
                                          </p:stCondLst>
                                        </p:cTn>
                                        <p:tgtEl>
                                          <p:spTgt spid="72"/>
                                        </p:tgtEl>
                                        <p:attrNameLst>
                                          <p:attrName>style.visibility</p:attrName>
                                        </p:attrNameLst>
                                      </p:cBhvr>
                                      <p:to>
                                        <p:strVal val="visible"/>
                                      </p:to>
                                    </p:set>
                                  </p:childTnLst>
                                </p:cTn>
                              </p:par>
                            </p:childTnLst>
                          </p:cTn>
                        </p:par>
                        <p:par>
                          <p:cTn id="90" fill="hold">
                            <p:stCondLst>
                              <p:cond delay="1000"/>
                            </p:stCondLst>
                            <p:childTnLst>
                              <p:par>
                                <p:cTn id="91" presetID="1" presetClass="entr" presetSubtype="0" fill="hold" grpId="0" nodeType="afterEffect">
                                  <p:stCondLst>
                                    <p:cond delay="250"/>
                                  </p:stCondLst>
                                  <p:childTnLst>
                                    <p:set>
                                      <p:cBhvr>
                                        <p:cTn id="92" dur="1" fill="hold">
                                          <p:stCondLst>
                                            <p:cond delay="0"/>
                                          </p:stCondLst>
                                        </p:cTn>
                                        <p:tgtEl>
                                          <p:spTgt spid="73"/>
                                        </p:tgtEl>
                                        <p:attrNameLst>
                                          <p:attrName>style.visibility</p:attrName>
                                        </p:attrNameLst>
                                      </p:cBhvr>
                                      <p:to>
                                        <p:strVal val="visible"/>
                                      </p:to>
                                    </p:set>
                                  </p:childTnLst>
                                </p:cTn>
                              </p:par>
                            </p:childTnLst>
                          </p:cTn>
                        </p:par>
                        <p:par>
                          <p:cTn id="93" fill="hold">
                            <p:stCondLst>
                              <p:cond delay="1250"/>
                            </p:stCondLst>
                            <p:childTnLst>
                              <p:par>
                                <p:cTn id="94" presetID="1" presetClass="entr" presetSubtype="0" fill="hold" grpId="0" nodeType="afterEffect">
                                  <p:stCondLst>
                                    <p:cond delay="250"/>
                                  </p:stCondLst>
                                  <p:childTnLst>
                                    <p:set>
                                      <p:cBhvr>
                                        <p:cTn id="95" dur="1" fill="hold">
                                          <p:stCondLst>
                                            <p:cond delay="0"/>
                                          </p:stCondLst>
                                        </p:cTn>
                                        <p:tgtEl>
                                          <p:spTgt spid="74"/>
                                        </p:tgtEl>
                                        <p:attrNameLst>
                                          <p:attrName>style.visibility</p:attrName>
                                        </p:attrNameLst>
                                      </p:cBhvr>
                                      <p:to>
                                        <p:strVal val="visible"/>
                                      </p:to>
                                    </p:set>
                                  </p:childTnLst>
                                </p:cTn>
                              </p:par>
                            </p:childTnLst>
                          </p:cTn>
                        </p:par>
                        <p:par>
                          <p:cTn id="96" fill="hold">
                            <p:stCondLst>
                              <p:cond delay="1500"/>
                            </p:stCondLst>
                            <p:childTnLst>
                              <p:par>
                                <p:cTn id="97" presetID="1" presetClass="entr" presetSubtype="0" fill="hold" grpId="0" nodeType="afterEffect">
                                  <p:stCondLst>
                                    <p:cond delay="250"/>
                                  </p:stCondLst>
                                  <p:childTnLst>
                                    <p:set>
                                      <p:cBhvr>
                                        <p:cTn id="98"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6" grpId="0" animBg="1"/>
      <p:bldP spid="67" grpId="0" animBg="1"/>
      <p:bldP spid="68" grpId="0" animBg="1"/>
      <p:bldP spid="69" grpId="0" animBg="1"/>
      <p:bldP spid="72" grpId="0" animBg="1"/>
      <p:bldP spid="73" grpId="0" animBg="1"/>
      <p:bldP spid="74" grpId="0" animBg="1"/>
      <p:bldP spid="7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5B8B1-286C-46EE-B944-305350C78F0B}"/>
              </a:ext>
            </a:extLst>
          </p:cNvPr>
          <p:cNvSpPr>
            <a:spLocks noGrp="1"/>
          </p:cNvSpPr>
          <p:nvPr>
            <p:ph type="title"/>
          </p:nvPr>
        </p:nvSpPr>
        <p:spPr/>
        <p:txBody>
          <a:bodyPr/>
          <a:lstStyle/>
          <a:p>
            <a:r>
              <a:rPr lang="en-US" dirty="0"/>
              <a:t>CSP – </a:t>
            </a:r>
            <a:r>
              <a:rPr lang="en-US" dirty="0" err="1"/>
              <a:t>BackTracking</a:t>
            </a:r>
            <a:r>
              <a:rPr lang="en-US" dirty="0"/>
              <a:t> Algorithm</a:t>
            </a:r>
          </a:p>
        </p:txBody>
      </p:sp>
      <p:sp>
        <p:nvSpPr>
          <p:cNvPr id="3" name="Content Placeholder 2">
            <a:extLst>
              <a:ext uri="{FF2B5EF4-FFF2-40B4-BE49-F238E27FC236}">
                <a16:creationId xmlns:a16="http://schemas.microsoft.com/office/drawing/2014/main" id="{79C21477-D3CB-459F-A838-4028ECD6A3EA}"/>
              </a:ext>
            </a:extLst>
          </p:cNvPr>
          <p:cNvSpPr>
            <a:spLocks noGrp="1"/>
          </p:cNvSpPr>
          <p:nvPr>
            <p:ph idx="1"/>
          </p:nvPr>
        </p:nvSpPr>
        <p:spPr>
          <a:xfrm>
            <a:off x="1097280" y="1965434"/>
            <a:ext cx="10958086" cy="4361793"/>
          </a:xfrm>
        </p:spPr>
        <p:txBody>
          <a:bodyPr>
            <a:normAutofit fontScale="92500" lnSpcReduction="10000"/>
          </a:bodyPr>
          <a:lstStyle/>
          <a:p>
            <a:pPr lvl="1">
              <a:spcBef>
                <a:spcPts val="0"/>
              </a:spcBef>
              <a:spcAft>
                <a:spcPts val="1200"/>
              </a:spcAft>
              <a:buFont typeface="Arial" panose="020B0604020202020204" pitchFamily="34" charset="0"/>
              <a:buChar char="•"/>
            </a:pPr>
            <a:r>
              <a:rPr lang="en-US" sz="2000" dirty="0"/>
              <a:t>CSP – need to making a bunch of decisions in parallel in AI.</a:t>
            </a:r>
          </a:p>
          <a:p>
            <a:pPr lvl="1">
              <a:spcBef>
                <a:spcPts val="0"/>
              </a:spcBef>
              <a:spcAft>
                <a:spcPts val="1200"/>
              </a:spcAft>
              <a:buFont typeface="Arial" panose="020B0604020202020204" pitchFamily="34" charset="0"/>
              <a:buChar char="•"/>
            </a:pPr>
            <a:r>
              <a:rPr lang="en-US" sz="2000" dirty="0"/>
              <a:t>The decision can be “constrained” by a set of variables that describe some aspect of the problem.</a:t>
            </a:r>
          </a:p>
          <a:p>
            <a:pPr lvl="1">
              <a:buFont typeface="Arial" panose="020B0604020202020204" pitchFamily="34" charset="0"/>
              <a:buChar char="•"/>
            </a:pPr>
            <a:r>
              <a:rPr lang="en-US" sz="2000" i="1" dirty="0"/>
              <a:t>A set of variables</a:t>
            </a:r>
            <a:r>
              <a:rPr lang="en-US" sz="2000" dirty="0"/>
              <a:t>: X</a:t>
            </a:r>
            <a:r>
              <a:rPr lang="en-US" sz="2000" baseline="-25000" dirty="0"/>
              <a:t>1</a:t>
            </a:r>
            <a:r>
              <a:rPr lang="en-US" sz="2000" dirty="0"/>
              <a:t>, X</a:t>
            </a:r>
            <a:r>
              <a:rPr lang="en-US" sz="2000" baseline="-25000" dirty="0"/>
              <a:t>2</a:t>
            </a:r>
            <a:r>
              <a:rPr lang="en-US" sz="2000" dirty="0"/>
              <a:t>, X</a:t>
            </a:r>
            <a:r>
              <a:rPr lang="en-US" sz="2000" baseline="-25000" dirty="0"/>
              <a:t>3</a:t>
            </a:r>
            <a:r>
              <a:rPr lang="en-US" sz="2000" dirty="0"/>
              <a:t>, . . . </a:t>
            </a:r>
            <a:r>
              <a:rPr lang="en-US" sz="2000" dirty="0" err="1"/>
              <a:t>X</a:t>
            </a:r>
            <a:r>
              <a:rPr lang="en-US" sz="2000" baseline="-25000" dirty="0" err="1"/>
              <a:t>n</a:t>
            </a:r>
            <a:r>
              <a:rPr lang="en-US" sz="2000" dirty="0"/>
              <a:t>  are used to describe some aspect of a problem.</a:t>
            </a:r>
          </a:p>
          <a:p>
            <a:pPr lvl="2">
              <a:buFont typeface="Arial" panose="020B0604020202020204" pitchFamily="34" charset="0"/>
              <a:buChar char="•"/>
            </a:pPr>
            <a:r>
              <a:rPr lang="en-US" sz="1600" dirty="0"/>
              <a:t>For example:  Regions on a map, tasks in an assembly process</a:t>
            </a:r>
          </a:p>
          <a:p>
            <a:pPr lvl="1">
              <a:buFont typeface="Arial" panose="020B0604020202020204" pitchFamily="34" charset="0"/>
              <a:buChar char="•"/>
            </a:pPr>
            <a:r>
              <a:rPr lang="en-US" sz="2000" dirty="0"/>
              <a:t>Each variable can have a </a:t>
            </a:r>
            <a:r>
              <a:rPr lang="en-US" sz="2000" i="1" dirty="0"/>
              <a:t>set of values from a domain D </a:t>
            </a:r>
            <a:r>
              <a:rPr lang="en-US" sz="2000" dirty="0"/>
              <a:t>of possible values. </a:t>
            </a:r>
          </a:p>
          <a:p>
            <a:pPr lvl="2">
              <a:buFont typeface="Arial" panose="020B0604020202020204" pitchFamily="34" charset="0"/>
              <a:buChar char="•"/>
            </a:pPr>
            <a:r>
              <a:rPr lang="en-US" sz="1600" dirty="0"/>
              <a:t>For example:  X</a:t>
            </a:r>
            <a:r>
              <a:rPr lang="en-US" sz="1600" baseline="-25000" dirty="0"/>
              <a:t>1</a:t>
            </a:r>
            <a:r>
              <a:rPr lang="en-US" sz="1600" dirty="0"/>
              <a:t> = {1, 2, 3, 4}</a:t>
            </a:r>
          </a:p>
          <a:p>
            <a:pPr lvl="2">
              <a:buFont typeface="Arial" panose="020B0604020202020204" pitchFamily="34" charset="0"/>
              <a:buChar char="•"/>
            </a:pPr>
            <a:r>
              <a:rPr lang="en-US" sz="1600" dirty="0"/>
              <a:t>Can have different domains for each variable.</a:t>
            </a:r>
          </a:p>
          <a:p>
            <a:pPr lvl="1">
              <a:buFont typeface="Arial" panose="020B0604020202020204" pitchFamily="34" charset="0"/>
              <a:buChar char="•"/>
            </a:pPr>
            <a:r>
              <a:rPr lang="en-US" sz="2000" dirty="0"/>
              <a:t>The variables can have constraints that don’t allow certain values to be set for the variables.</a:t>
            </a:r>
          </a:p>
          <a:p>
            <a:pPr lvl="2">
              <a:buFont typeface="Arial" panose="020B0604020202020204" pitchFamily="34" charset="0"/>
              <a:buChar char="•"/>
            </a:pPr>
            <a:r>
              <a:rPr lang="en-US" sz="1600" dirty="0"/>
              <a:t>For example: X</a:t>
            </a:r>
            <a:r>
              <a:rPr lang="en-US" sz="1600" baseline="-25000" dirty="0"/>
              <a:t>1</a:t>
            </a:r>
            <a:r>
              <a:rPr lang="en-US" sz="1600" dirty="0"/>
              <a:t> ≠ 3 (unary - only involves one variable) </a:t>
            </a:r>
          </a:p>
          <a:p>
            <a:pPr lvl="3">
              <a:buFont typeface="Arial" panose="020B0604020202020204" pitchFamily="34" charset="0"/>
              <a:buChar char="•"/>
            </a:pPr>
            <a:r>
              <a:rPr lang="en-US" sz="1600" dirty="0"/>
              <a:t>Can be solved by removing it from X</a:t>
            </a:r>
            <a:r>
              <a:rPr lang="en-US" sz="1600" baseline="-25000" dirty="0"/>
              <a:t>1</a:t>
            </a:r>
            <a:r>
              <a:rPr lang="en-US" sz="1600" dirty="0"/>
              <a:t> set of domain of values -&gt; {1,2,4})</a:t>
            </a:r>
          </a:p>
          <a:p>
            <a:pPr lvl="3">
              <a:buFont typeface="Arial" panose="020B0604020202020204" pitchFamily="34" charset="0"/>
              <a:buChar char="•"/>
            </a:pPr>
            <a:r>
              <a:rPr lang="en-US" sz="1600" dirty="0"/>
              <a:t> X</a:t>
            </a:r>
            <a:r>
              <a:rPr lang="en-US" sz="1600" baseline="-25000" dirty="0"/>
              <a:t>3</a:t>
            </a:r>
            <a:r>
              <a:rPr lang="en-US" sz="1600" dirty="0"/>
              <a:t> &gt; X</a:t>
            </a:r>
            <a:r>
              <a:rPr lang="en-US" sz="1600" baseline="-25000" dirty="0"/>
              <a:t>4</a:t>
            </a:r>
            <a:r>
              <a:rPr lang="en-US" sz="1600" dirty="0"/>
              <a:t> (binary)</a:t>
            </a:r>
          </a:p>
          <a:p>
            <a:pPr lvl="1">
              <a:buFont typeface="Arial" panose="020B0604020202020204" pitchFamily="34" charset="0"/>
              <a:buChar char="•"/>
            </a:pPr>
            <a:r>
              <a:rPr lang="en-US" sz="2000" i="1" dirty="0"/>
              <a:t>Solution</a:t>
            </a:r>
            <a:r>
              <a:rPr lang="en-US" sz="2000" dirty="0"/>
              <a:t>:  </a:t>
            </a:r>
            <a:r>
              <a:rPr lang="en-US" sz="2000" b="1" dirty="0"/>
              <a:t>Assign a value to each variable such that none of the constraints are broken.</a:t>
            </a:r>
          </a:p>
          <a:p>
            <a:pPr lvl="1">
              <a:buFont typeface="Arial" panose="020B0604020202020204" pitchFamily="34" charset="0"/>
              <a:buChar char="•"/>
            </a:pPr>
            <a:r>
              <a:rPr lang="en-US" sz="2000" i="1" dirty="0"/>
              <a:t>Simplest</a:t>
            </a:r>
            <a:r>
              <a:rPr lang="en-US" sz="2000" dirty="0"/>
              <a:t> (not necessarily best) algorithm to do this is </a:t>
            </a:r>
            <a:r>
              <a:rPr lang="en-US" sz="2000" b="1" dirty="0">
                <a:solidFill>
                  <a:srgbClr val="0070C0"/>
                </a:solidFill>
              </a:rPr>
              <a:t>Backtracking Search</a:t>
            </a:r>
            <a:r>
              <a:rPr lang="en-US" sz="2000" b="1" dirty="0"/>
              <a:t>.</a:t>
            </a:r>
          </a:p>
        </p:txBody>
      </p:sp>
    </p:spTree>
    <p:extLst>
      <p:ext uri="{BB962C8B-B14F-4D97-AF65-F5344CB8AC3E}">
        <p14:creationId xmlns:p14="http://schemas.microsoft.com/office/powerpoint/2010/main" val="3372234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1AB38-56A8-4A22-B589-2BE1900261BB}"/>
              </a:ext>
            </a:extLst>
          </p:cNvPr>
          <p:cNvSpPr>
            <a:spLocks noGrp="1"/>
          </p:cNvSpPr>
          <p:nvPr>
            <p:ph type="title"/>
          </p:nvPr>
        </p:nvSpPr>
        <p:spPr/>
        <p:txBody>
          <a:bodyPr/>
          <a:lstStyle/>
          <a:p>
            <a:r>
              <a:rPr lang="en-US" dirty="0"/>
              <a:t>CSP - Backtracking</a:t>
            </a:r>
          </a:p>
        </p:txBody>
      </p:sp>
      <p:sp>
        <p:nvSpPr>
          <p:cNvPr id="3" name="Content Placeholder 2">
            <a:extLst>
              <a:ext uri="{FF2B5EF4-FFF2-40B4-BE49-F238E27FC236}">
                <a16:creationId xmlns:a16="http://schemas.microsoft.com/office/drawing/2014/main" id="{31A2095B-8AD5-4E8B-94A4-B33A69956401}"/>
              </a:ext>
            </a:extLst>
          </p:cNvPr>
          <p:cNvSpPr>
            <a:spLocks noGrp="1"/>
          </p:cNvSpPr>
          <p:nvPr>
            <p:ph idx="1"/>
          </p:nvPr>
        </p:nvSpPr>
        <p:spPr>
          <a:xfrm>
            <a:off x="1097280" y="2108201"/>
            <a:ext cx="5597810" cy="4187496"/>
          </a:xfrm>
        </p:spPr>
        <p:txBody>
          <a:bodyPr>
            <a:normAutofit fontScale="92500"/>
          </a:bodyPr>
          <a:lstStyle/>
          <a:p>
            <a:r>
              <a:rPr lang="en-US" sz="2800" baseline="-25000" dirty="0"/>
              <a:t>Given: three variables:  A, B, and C</a:t>
            </a:r>
          </a:p>
          <a:p>
            <a:pPr marL="201168" lvl="1" indent="0">
              <a:buNone/>
            </a:pPr>
            <a:r>
              <a:rPr lang="en-US" sz="2600" baseline="-25000" dirty="0"/>
              <a:t>where: each variable has a domain of allowable values of 1, 2, and 3:</a:t>
            </a:r>
          </a:p>
          <a:p>
            <a:pPr marL="201168" lvl="1" indent="0">
              <a:buNone/>
            </a:pPr>
            <a:r>
              <a:rPr lang="en-US" sz="2400" baseline="-25000" dirty="0"/>
              <a:t>A = {1, 2, 3}</a:t>
            </a:r>
          </a:p>
          <a:p>
            <a:pPr marL="201168" lvl="1" indent="0">
              <a:buNone/>
            </a:pPr>
            <a:r>
              <a:rPr lang="en-US" sz="2400" baseline="-25000" dirty="0"/>
              <a:t>B = {1, 2, 3}</a:t>
            </a:r>
          </a:p>
          <a:p>
            <a:pPr marL="201168" lvl="1" indent="0">
              <a:buNone/>
            </a:pPr>
            <a:r>
              <a:rPr lang="en-US" sz="2400" baseline="-25000" dirty="0"/>
              <a:t>C = {1, 2, 3}</a:t>
            </a:r>
          </a:p>
          <a:p>
            <a:pPr marL="201168" lvl="1" indent="0">
              <a:buNone/>
            </a:pPr>
            <a:endParaRPr lang="en-US" sz="2400" baseline="-25000" dirty="0"/>
          </a:p>
          <a:p>
            <a:pPr marL="0" lvl="1" indent="0">
              <a:buNone/>
            </a:pPr>
            <a:r>
              <a:rPr lang="en-US" sz="2400" baseline="-25000" dirty="0"/>
              <a:t>Given Constraints:</a:t>
            </a:r>
          </a:p>
          <a:p>
            <a:pPr marL="201168" lvl="1" indent="0">
              <a:buNone/>
            </a:pPr>
            <a:r>
              <a:rPr lang="en-US" sz="2400" baseline="-25000" dirty="0"/>
              <a:t>A &gt; B</a:t>
            </a:r>
          </a:p>
          <a:p>
            <a:pPr marL="201168" lvl="1" indent="0">
              <a:buNone/>
            </a:pPr>
            <a:r>
              <a:rPr lang="en-US" sz="2400" baseline="-25000" dirty="0"/>
              <a:t>B ≠ C</a:t>
            </a:r>
          </a:p>
          <a:p>
            <a:pPr marL="201168" lvl="1" indent="0">
              <a:buNone/>
            </a:pPr>
            <a:r>
              <a:rPr lang="en-US" sz="2400" baseline="-25000" dirty="0"/>
              <a:t>A ≠ C</a:t>
            </a:r>
          </a:p>
          <a:p>
            <a:pPr marL="0" lvl="1" indent="0">
              <a:buNone/>
            </a:pPr>
            <a:r>
              <a:rPr lang="en-US" sz="2400" baseline="-25000" dirty="0"/>
              <a:t>Backtracking Algorithm:  Process of going through each of the possible values one at a time and if a value breaks a constraint then backtrack to last decision made and try different value.</a:t>
            </a:r>
          </a:p>
          <a:p>
            <a:endParaRPr lang="en-US" dirty="0"/>
          </a:p>
        </p:txBody>
      </p:sp>
      <p:sp>
        <p:nvSpPr>
          <p:cNvPr id="4" name="TextBox 3">
            <a:extLst>
              <a:ext uri="{FF2B5EF4-FFF2-40B4-BE49-F238E27FC236}">
                <a16:creationId xmlns:a16="http://schemas.microsoft.com/office/drawing/2014/main" id="{5F98B5D5-3FC2-43F2-AE7B-27E8508B1E37}"/>
              </a:ext>
            </a:extLst>
          </p:cNvPr>
          <p:cNvSpPr txBox="1"/>
          <p:nvPr/>
        </p:nvSpPr>
        <p:spPr>
          <a:xfrm>
            <a:off x="6978869" y="373787"/>
            <a:ext cx="5013434" cy="5909310"/>
          </a:xfrm>
          <a:prstGeom prst="rect">
            <a:avLst/>
          </a:prstGeom>
          <a:solidFill>
            <a:schemeClr val="tx2">
              <a:lumMod val="10000"/>
              <a:lumOff val="90000"/>
            </a:schemeClr>
          </a:solidFill>
        </p:spPr>
        <p:txBody>
          <a:bodyPr wrap="square" rtlCol="0">
            <a:spAutoFit/>
          </a:bodyPr>
          <a:lstStyle/>
          <a:p>
            <a:r>
              <a:rPr lang="en-US" dirty="0"/>
              <a:t>Step 1: A = 1 </a:t>
            </a:r>
          </a:p>
          <a:p>
            <a:r>
              <a:rPr lang="en-US" sz="1200" dirty="0"/>
              <a:t>(partial assignment – don’t know values of B and C yet), check constraints</a:t>
            </a:r>
          </a:p>
          <a:p>
            <a:endParaRPr lang="en-US" sz="1200" dirty="0"/>
          </a:p>
          <a:p>
            <a:r>
              <a:rPr lang="en-US" dirty="0"/>
              <a:t>Step 2: A = 1, B = 1</a:t>
            </a:r>
          </a:p>
          <a:p>
            <a:r>
              <a:rPr lang="en-US" sz="1200" dirty="0"/>
              <a:t>(constraint broken A is not &gt; than B, therefore not possible assignment of the values and need to backtrack to last decision make – B assignment)</a:t>
            </a:r>
          </a:p>
          <a:p>
            <a:endParaRPr lang="en-US" sz="1200" dirty="0"/>
          </a:p>
          <a:p>
            <a:r>
              <a:rPr lang="en-US" dirty="0"/>
              <a:t>Step 3:  A = 1, B  = 2</a:t>
            </a:r>
          </a:p>
          <a:p>
            <a:r>
              <a:rPr lang="en-US" sz="1200" dirty="0"/>
              <a:t>(constraint broken – A is not &gt; B)</a:t>
            </a:r>
          </a:p>
          <a:p>
            <a:endParaRPr lang="en-US" sz="1200" dirty="0"/>
          </a:p>
          <a:p>
            <a:r>
              <a:rPr lang="en-US" dirty="0"/>
              <a:t>Step 4:  A = 1, B = 3</a:t>
            </a:r>
          </a:p>
          <a:p>
            <a:r>
              <a:rPr lang="en-US" sz="1200" dirty="0"/>
              <a:t>(constraint broken – A is not &gt; B again -&gt; backtrack to A)</a:t>
            </a:r>
          </a:p>
          <a:p>
            <a:endParaRPr lang="en-US" sz="1200" dirty="0"/>
          </a:p>
          <a:p>
            <a:r>
              <a:rPr lang="en-US" dirty="0"/>
              <a:t>Step 5:  </a:t>
            </a:r>
            <a:r>
              <a:rPr lang="en-US" dirty="0">
                <a:solidFill>
                  <a:srgbClr val="FF0000"/>
                </a:solidFill>
              </a:rPr>
              <a:t>A = 2</a:t>
            </a:r>
            <a:r>
              <a:rPr lang="en-US" dirty="0"/>
              <a:t>, </a:t>
            </a:r>
            <a:r>
              <a:rPr lang="en-US" dirty="0">
                <a:solidFill>
                  <a:srgbClr val="FF0000"/>
                </a:solidFill>
              </a:rPr>
              <a:t>B = 1</a:t>
            </a:r>
          </a:p>
          <a:p>
            <a:r>
              <a:rPr lang="en-US" sz="1200" dirty="0"/>
              <a:t>(all constraints satisfied –&gt; now go to C variable)</a:t>
            </a:r>
          </a:p>
          <a:p>
            <a:endParaRPr lang="en-US" sz="1200" dirty="0"/>
          </a:p>
          <a:p>
            <a:r>
              <a:rPr lang="en-US" dirty="0"/>
              <a:t>Step 6:  A = 2, B = 1, C = 1</a:t>
            </a:r>
          </a:p>
          <a:p>
            <a:r>
              <a:rPr lang="en-US" sz="1200" dirty="0"/>
              <a:t>( B ≠ C constraint violated -&gt; backtrack)</a:t>
            </a:r>
          </a:p>
          <a:p>
            <a:endParaRPr lang="en-US" dirty="0"/>
          </a:p>
          <a:p>
            <a:r>
              <a:rPr lang="en-US" dirty="0"/>
              <a:t>Step 7:  A = 2, B = 1, C = 2</a:t>
            </a:r>
          </a:p>
          <a:p>
            <a:r>
              <a:rPr lang="en-US" sz="1200" dirty="0"/>
              <a:t>(A ≠ C constraint violated -&gt; backtrack)</a:t>
            </a:r>
          </a:p>
          <a:p>
            <a:endParaRPr lang="en-US" sz="1200" dirty="0"/>
          </a:p>
          <a:p>
            <a:r>
              <a:rPr lang="en-US" dirty="0"/>
              <a:t>Step 8:  </a:t>
            </a:r>
            <a:r>
              <a:rPr lang="en-US" dirty="0">
                <a:solidFill>
                  <a:srgbClr val="FF0000"/>
                </a:solidFill>
              </a:rPr>
              <a:t>A = 2, B = 1, C = 3</a:t>
            </a:r>
          </a:p>
          <a:p>
            <a:r>
              <a:rPr lang="en-US" sz="1200" dirty="0"/>
              <a:t>(</a:t>
            </a:r>
            <a:r>
              <a:rPr lang="en-US" sz="1200" b="1" dirty="0"/>
              <a:t>SOLUTION</a:t>
            </a:r>
            <a:r>
              <a:rPr lang="en-US" sz="1200" dirty="0"/>
              <a:t> – no constraints violated)</a:t>
            </a:r>
          </a:p>
          <a:p>
            <a:endParaRPr lang="en-US" sz="1200" dirty="0"/>
          </a:p>
        </p:txBody>
      </p:sp>
    </p:spTree>
    <p:extLst>
      <p:ext uri="{BB962C8B-B14F-4D97-AF65-F5344CB8AC3E}">
        <p14:creationId xmlns:p14="http://schemas.microsoft.com/office/powerpoint/2010/main" val="1035060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45867-4F5E-4F03-BFD0-845FABD1BAA0}"/>
              </a:ext>
            </a:extLst>
          </p:cNvPr>
          <p:cNvSpPr>
            <a:spLocks noGrp="1"/>
          </p:cNvSpPr>
          <p:nvPr>
            <p:ph type="title"/>
          </p:nvPr>
        </p:nvSpPr>
        <p:spPr/>
        <p:txBody>
          <a:bodyPr/>
          <a:lstStyle/>
          <a:p>
            <a:r>
              <a:rPr lang="en-US" dirty="0"/>
              <a:t>What is search for?</a:t>
            </a:r>
          </a:p>
        </p:txBody>
      </p:sp>
      <p:sp>
        <p:nvSpPr>
          <p:cNvPr id="3" name="Content Placeholder 2">
            <a:extLst>
              <a:ext uri="{FF2B5EF4-FFF2-40B4-BE49-F238E27FC236}">
                <a16:creationId xmlns:a16="http://schemas.microsoft.com/office/drawing/2014/main" id="{74CD6C41-24E3-4357-A75E-8EE01F991356}"/>
              </a:ext>
            </a:extLst>
          </p:cNvPr>
          <p:cNvSpPr>
            <a:spLocks noGrp="1"/>
          </p:cNvSpPr>
          <p:nvPr>
            <p:ph idx="1"/>
          </p:nvPr>
        </p:nvSpPr>
        <p:spPr>
          <a:xfrm>
            <a:off x="1097280" y="1912883"/>
            <a:ext cx="10058400" cy="4424307"/>
          </a:xfrm>
        </p:spPr>
        <p:txBody>
          <a:bodyPr>
            <a:normAutofit fontScale="92500" lnSpcReduction="10000"/>
          </a:bodyPr>
          <a:lstStyle/>
          <a:p>
            <a:pPr eaLnBrk="1" hangingPunct="1">
              <a:lnSpc>
                <a:spcPct val="120000"/>
              </a:lnSpc>
            </a:pPr>
            <a:r>
              <a:rPr lang="en-US" sz="2400" dirty="0">
                <a:solidFill>
                  <a:srgbClr val="0070C0"/>
                </a:solidFill>
              </a:rPr>
              <a:t>There are assumptions about the world</a:t>
            </a:r>
            <a:r>
              <a:rPr lang="en-US" sz="2400" dirty="0"/>
              <a:t>: </a:t>
            </a:r>
          </a:p>
          <a:p>
            <a:pPr lvl="1">
              <a:lnSpc>
                <a:spcPct val="120000"/>
              </a:lnSpc>
              <a:buFont typeface="Arial" panose="020B0604020202020204" pitchFamily="34" charset="0"/>
              <a:buChar char="•"/>
            </a:pPr>
            <a:r>
              <a:rPr lang="en-US" sz="2200" dirty="0"/>
              <a:t>a single agent, </a:t>
            </a:r>
          </a:p>
          <a:p>
            <a:pPr lvl="1">
              <a:lnSpc>
                <a:spcPct val="120000"/>
              </a:lnSpc>
              <a:buFont typeface="Arial" panose="020B0604020202020204" pitchFamily="34" charset="0"/>
              <a:buChar char="•"/>
            </a:pPr>
            <a:r>
              <a:rPr lang="en-US" sz="2200" dirty="0"/>
              <a:t>deterministic actions, </a:t>
            </a:r>
          </a:p>
          <a:p>
            <a:pPr lvl="1">
              <a:lnSpc>
                <a:spcPct val="120000"/>
              </a:lnSpc>
              <a:buFont typeface="Arial" panose="020B0604020202020204" pitchFamily="34" charset="0"/>
              <a:buChar char="•"/>
            </a:pPr>
            <a:r>
              <a:rPr lang="en-US" sz="2200" dirty="0"/>
              <a:t>fully observed state, </a:t>
            </a:r>
          </a:p>
          <a:p>
            <a:pPr lvl="1">
              <a:lnSpc>
                <a:spcPct val="120000"/>
              </a:lnSpc>
              <a:buFont typeface="Arial" panose="020B0604020202020204" pitchFamily="34" charset="0"/>
              <a:buChar char="•"/>
            </a:pPr>
            <a:r>
              <a:rPr lang="en-US" sz="2200" dirty="0"/>
              <a:t>discrete state space</a:t>
            </a:r>
            <a:endParaRPr lang="en-US" dirty="0"/>
          </a:p>
          <a:p>
            <a:pPr eaLnBrk="1" hangingPunct="1">
              <a:lnSpc>
                <a:spcPct val="120000"/>
              </a:lnSpc>
            </a:pPr>
            <a:r>
              <a:rPr lang="en-US" sz="2400" dirty="0">
                <a:solidFill>
                  <a:srgbClr val="0070C0"/>
                </a:solidFill>
              </a:rPr>
              <a:t>Planning</a:t>
            </a:r>
            <a:r>
              <a:rPr lang="en-US" sz="2400" dirty="0"/>
              <a:t>: sequences of actions</a:t>
            </a:r>
          </a:p>
          <a:p>
            <a:pPr lvl="1" eaLnBrk="1" hangingPunct="1">
              <a:lnSpc>
                <a:spcPct val="120000"/>
              </a:lnSpc>
            </a:pPr>
            <a:r>
              <a:rPr lang="en-US" sz="2000" dirty="0"/>
              <a:t>The path to the goal is the important thing</a:t>
            </a:r>
          </a:p>
          <a:p>
            <a:pPr lvl="1" eaLnBrk="1" hangingPunct="1">
              <a:lnSpc>
                <a:spcPct val="120000"/>
              </a:lnSpc>
            </a:pPr>
            <a:r>
              <a:rPr lang="en-US" sz="2000" dirty="0"/>
              <a:t>Paths have various costs, depths</a:t>
            </a:r>
          </a:p>
          <a:p>
            <a:pPr lvl="1" eaLnBrk="1" hangingPunct="1">
              <a:lnSpc>
                <a:spcPct val="120000"/>
              </a:lnSpc>
            </a:pPr>
            <a:r>
              <a:rPr lang="en-US" sz="2000" dirty="0"/>
              <a:t>Heuristics give problem-specific guidance</a:t>
            </a:r>
          </a:p>
          <a:p>
            <a:pPr lvl="1" eaLnBrk="1" hangingPunct="1">
              <a:lnSpc>
                <a:spcPct val="120000"/>
              </a:lnSpc>
            </a:pPr>
            <a:r>
              <a:rPr lang="en-US" sz="2000" dirty="0"/>
              <a:t>A state space is searched</a:t>
            </a:r>
          </a:p>
        </p:txBody>
      </p:sp>
    </p:spTree>
    <p:extLst>
      <p:ext uri="{BB962C8B-B14F-4D97-AF65-F5344CB8AC3E}">
        <p14:creationId xmlns:p14="http://schemas.microsoft.com/office/powerpoint/2010/main" val="2114890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FF37C-7980-44CD-9173-E3A4DADD8F9F}"/>
              </a:ext>
            </a:extLst>
          </p:cNvPr>
          <p:cNvSpPr>
            <a:spLocks noGrp="1"/>
          </p:cNvSpPr>
          <p:nvPr>
            <p:ph type="title"/>
          </p:nvPr>
        </p:nvSpPr>
        <p:spPr/>
        <p:txBody>
          <a:bodyPr/>
          <a:lstStyle/>
          <a:p>
            <a:r>
              <a:rPr lang="en-US" dirty="0"/>
              <a:t>Backtracking Search</a:t>
            </a:r>
          </a:p>
        </p:txBody>
      </p:sp>
      <p:pic>
        <p:nvPicPr>
          <p:cNvPr id="4" name="Picture 4">
            <a:extLst>
              <a:ext uri="{FF2B5EF4-FFF2-40B4-BE49-F238E27FC236}">
                <a16:creationId xmlns:a16="http://schemas.microsoft.com/office/drawing/2014/main" id="{B2C0ADAA-8235-43E8-8CA0-B98750393B8E}"/>
              </a:ext>
            </a:extLst>
          </p:cNvPr>
          <p:cNvPicPr>
            <a:picLocks noChangeAspect="1" noChangeArrowheads="1"/>
          </p:cNvPicPr>
          <p:nvPr/>
        </p:nvPicPr>
        <p:blipFill>
          <a:blip r:embed="rId3" cstate="print"/>
          <a:srcRect/>
          <a:stretch>
            <a:fillRect/>
          </a:stretch>
        </p:blipFill>
        <p:spPr bwMode="auto">
          <a:xfrm>
            <a:off x="2157782" y="1905002"/>
            <a:ext cx="7521477" cy="3674022"/>
          </a:xfrm>
          <a:prstGeom prst="rect">
            <a:avLst/>
          </a:prstGeom>
          <a:noFill/>
          <a:ln w="9525">
            <a:noFill/>
            <a:miter lim="800000"/>
            <a:headEnd/>
            <a:tailEnd/>
          </a:ln>
        </p:spPr>
      </p:pic>
      <p:sp>
        <p:nvSpPr>
          <p:cNvPr id="6" name="TextBox 5">
            <a:extLst>
              <a:ext uri="{FF2B5EF4-FFF2-40B4-BE49-F238E27FC236}">
                <a16:creationId xmlns:a16="http://schemas.microsoft.com/office/drawing/2014/main" id="{D11BCBCD-C04D-4219-8357-331535D04458}"/>
              </a:ext>
            </a:extLst>
          </p:cNvPr>
          <p:cNvSpPr txBox="1"/>
          <p:nvPr/>
        </p:nvSpPr>
        <p:spPr>
          <a:xfrm>
            <a:off x="2378927" y="5579024"/>
            <a:ext cx="7015062" cy="584775"/>
          </a:xfrm>
          <a:prstGeom prst="rect">
            <a:avLst/>
          </a:prstGeom>
          <a:noFill/>
        </p:spPr>
        <p:txBody>
          <a:bodyPr wrap="none" rtlCol="0">
            <a:spAutoFit/>
          </a:bodyPr>
          <a:lstStyle/>
          <a:p>
            <a:r>
              <a:rPr lang="en-US" sz="1600" dirty="0"/>
              <a:t>Backtracking = DFS + variable-ordering + fail-on-violation</a:t>
            </a:r>
          </a:p>
          <a:p>
            <a:r>
              <a:rPr lang="en-US" sz="1600" dirty="0"/>
              <a:t>Backtracking enables us the ability to solve a problem as big as 25-Queens</a:t>
            </a:r>
          </a:p>
        </p:txBody>
      </p:sp>
      <p:sp>
        <p:nvSpPr>
          <p:cNvPr id="7" name="Rounded Rectangle 5">
            <a:extLst>
              <a:ext uri="{FF2B5EF4-FFF2-40B4-BE49-F238E27FC236}">
                <a16:creationId xmlns:a16="http://schemas.microsoft.com/office/drawing/2014/main" id="{32995944-A7AB-45BC-9D3D-1136EDEEA476}"/>
              </a:ext>
            </a:extLst>
          </p:cNvPr>
          <p:cNvSpPr/>
          <p:nvPr/>
        </p:nvSpPr>
        <p:spPr>
          <a:xfrm>
            <a:off x="6023517" y="2278868"/>
            <a:ext cx="332678" cy="331122"/>
          </a:xfrm>
          <a:prstGeom prst="roundRect">
            <a:avLst/>
          </a:prstGeom>
          <a:noFill/>
          <a:ln w="28575" cmpd="sng">
            <a:solidFill>
              <a:srgbClr val="DB421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6">
            <a:extLst>
              <a:ext uri="{FF2B5EF4-FFF2-40B4-BE49-F238E27FC236}">
                <a16:creationId xmlns:a16="http://schemas.microsoft.com/office/drawing/2014/main" id="{FE59774F-0AAD-4101-83BD-C5EE1B2E6F33}"/>
              </a:ext>
            </a:extLst>
          </p:cNvPr>
          <p:cNvSpPr/>
          <p:nvPr/>
        </p:nvSpPr>
        <p:spPr>
          <a:xfrm>
            <a:off x="2512741" y="3150219"/>
            <a:ext cx="3733800" cy="266815"/>
          </a:xfrm>
          <a:prstGeom prst="roundRect">
            <a:avLst/>
          </a:prstGeom>
          <a:noFill/>
          <a:ln w="28575" cmpd="sng">
            <a:solidFill>
              <a:srgbClr val="DB421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DDE7707F-A940-44FD-970B-1380BF07BFAD}"/>
              </a:ext>
            </a:extLst>
          </p:cNvPr>
          <p:cNvSpPr/>
          <p:nvPr/>
        </p:nvSpPr>
        <p:spPr>
          <a:xfrm>
            <a:off x="2512741" y="3440967"/>
            <a:ext cx="4191000" cy="235430"/>
          </a:xfrm>
          <a:prstGeom prst="roundRect">
            <a:avLst/>
          </a:prstGeom>
          <a:noFill/>
          <a:ln w="28575" cmpd="sng">
            <a:solidFill>
              <a:srgbClr val="DB421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ounded Rectangle 9">
            <a:extLst>
              <a:ext uri="{FF2B5EF4-FFF2-40B4-BE49-F238E27FC236}">
                <a16:creationId xmlns:a16="http://schemas.microsoft.com/office/drawing/2014/main" id="{77039087-8A8F-49AB-A5FB-8689BC36342B}"/>
              </a:ext>
            </a:extLst>
          </p:cNvPr>
          <p:cNvSpPr/>
          <p:nvPr/>
        </p:nvSpPr>
        <p:spPr>
          <a:xfrm>
            <a:off x="3155795" y="3721833"/>
            <a:ext cx="3090746" cy="235430"/>
          </a:xfrm>
          <a:prstGeom prst="roundRect">
            <a:avLst/>
          </a:prstGeom>
          <a:noFill/>
          <a:ln w="28575" cmpd="sng">
            <a:solidFill>
              <a:srgbClr val="DB421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2818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47318-C025-4BD5-B1A0-62435F6925A0}"/>
              </a:ext>
            </a:extLst>
          </p:cNvPr>
          <p:cNvSpPr>
            <a:spLocks noGrp="1"/>
          </p:cNvSpPr>
          <p:nvPr>
            <p:ph type="title"/>
          </p:nvPr>
        </p:nvSpPr>
        <p:spPr/>
        <p:txBody>
          <a:bodyPr>
            <a:normAutofit/>
          </a:bodyPr>
          <a:lstStyle/>
          <a:p>
            <a:r>
              <a:rPr lang="en-US" sz="4000" dirty="0"/>
              <a:t>Constraint Propagation:  Inference in CSPs</a:t>
            </a:r>
          </a:p>
        </p:txBody>
      </p:sp>
      <p:sp>
        <p:nvSpPr>
          <p:cNvPr id="3" name="Content Placeholder 2">
            <a:extLst>
              <a:ext uri="{FF2B5EF4-FFF2-40B4-BE49-F238E27FC236}">
                <a16:creationId xmlns:a16="http://schemas.microsoft.com/office/drawing/2014/main" id="{AB9B43FB-DFBC-45AA-9065-C540ACC0FA17}"/>
              </a:ext>
            </a:extLst>
          </p:cNvPr>
          <p:cNvSpPr>
            <a:spLocks noGrp="1"/>
          </p:cNvSpPr>
          <p:nvPr>
            <p:ph idx="1"/>
          </p:nvPr>
        </p:nvSpPr>
        <p:spPr>
          <a:xfrm>
            <a:off x="1097280" y="2108201"/>
            <a:ext cx="10058400" cy="4376682"/>
          </a:xfrm>
        </p:spPr>
        <p:txBody>
          <a:bodyPr>
            <a:normAutofit fontScale="62500" lnSpcReduction="20000"/>
          </a:bodyPr>
          <a:lstStyle/>
          <a:p>
            <a:pPr lvl="1">
              <a:spcBef>
                <a:spcPts val="0"/>
              </a:spcBef>
              <a:spcAft>
                <a:spcPts val="600"/>
              </a:spcAft>
              <a:buFont typeface="Arial" panose="020B0604020202020204" pitchFamily="34" charset="0"/>
              <a:buChar char="•"/>
            </a:pPr>
            <a:r>
              <a:rPr lang="en-US" sz="2900" dirty="0"/>
              <a:t>A state-space </a:t>
            </a:r>
            <a:r>
              <a:rPr lang="en-US" sz="2900" i="1" dirty="0"/>
              <a:t>search</a:t>
            </a:r>
            <a:r>
              <a:rPr lang="en-US" sz="2900" dirty="0"/>
              <a:t> algorithm makes progress in only one way:  by expanding a node to visit the successors.</a:t>
            </a:r>
          </a:p>
          <a:p>
            <a:pPr lvl="1">
              <a:spcBef>
                <a:spcPts val="0"/>
              </a:spcBef>
              <a:spcAft>
                <a:spcPts val="600"/>
              </a:spcAft>
              <a:buFont typeface="Arial" panose="020B0604020202020204" pitchFamily="34" charset="0"/>
              <a:buChar char="•"/>
            </a:pPr>
            <a:r>
              <a:rPr lang="en-US" sz="2900" dirty="0"/>
              <a:t>Constraint propagation may be intertwined with search or be done as a preprocessing step.</a:t>
            </a:r>
          </a:p>
          <a:p>
            <a:pPr lvl="1">
              <a:spcBef>
                <a:spcPts val="0"/>
              </a:spcBef>
              <a:spcAft>
                <a:spcPts val="600"/>
              </a:spcAft>
              <a:buFont typeface="Arial" panose="020B0604020202020204" pitchFamily="34" charset="0"/>
              <a:buChar char="•"/>
            </a:pPr>
            <a:r>
              <a:rPr lang="en-US" sz="2900" dirty="0"/>
              <a:t>Key idea – local consistency</a:t>
            </a:r>
          </a:p>
          <a:p>
            <a:pPr lvl="2">
              <a:spcBef>
                <a:spcPts val="0"/>
              </a:spcBef>
              <a:spcAft>
                <a:spcPts val="600"/>
              </a:spcAft>
              <a:buFont typeface="Arial" panose="020B0604020202020204" pitchFamily="34" charset="0"/>
              <a:buChar char="•"/>
            </a:pPr>
            <a:r>
              <a:rPr lang="en-US" sz="2500" b="1" i="1" dirty="0">
                <a:solidFill>
                  <a:srgbClr val="2E2E2E"/>
                </a:solidFill>
                <a:effectLst/>
                <a:latin typeface="NexusSans"/>
              </a:rPr>
              <a:t>Consistency is an inference mechanism</a:t>
            </a:r>
            <a:r>
              <a:rPr lang="en-US" sz="2500" b="0" i="0" dirty="0">
                <a:solidFill>
                  <a:srgbClr val="2E2E2E"/>
                </a:solidFill>
                <a:effectLst/>
                <a:latin typeface="NexusSans"/>
              </a:rPr>
              <a:t> </a:t>
            </a:r>
            <a:r>
              <a:rPr lang="en-US" sz="2500" b="1" i="1" dirty="0">
                <a:solidFill>
                  <a:srgbClr val="2E2E2E"/>
                </a:solidFill>
                <a:effectLst/>
                <a:latin typeface="NexusSans"/>
              </a:rPr>
              <a:t>to rule out certain variable assignments, which in turn enhances the search</a:t>
            </a:r>
            <a:r>
              <a:rPr lang="en-US" sz="2500" b="0" i="0" dirty="0">
                <a:solidFill>
                  <a:srgbClr val="2E2E2E"/>
                </a:solidFill>
                <a:effectLst/>
                <a:latin typeface="NexusSans"/>
              </a:rPr>
              <a:t>. The simplest consistency check tests a current assignment against the set of constraints. </a:t>
            </a:r>
            <a:endParaRPr lang="en-US" sz="1900" dirty="0"/>
          </a:p>
          <a:p>
            <a:pPr lvl="2">
              <a:spcBef>
                <a:spcPts val="0"/>
              </a:spcBef>
              <a:spcAft>
                <a:spcPts val="600"/>
              </a:spcAft>
              <a:buFont typeface="Arial" panose="020B0604020202020204" pitchFamily="34" charset="0"/>
              <a:buChar char="•"/>
            </a:pPr>
            <a:r>
              <a:rPr lang="en-US" sz="2500" dirty="0"/>
              <a:t>If each variable is a node in a graph and each binary constraint is an edge, then enforcing consistency in the graph causes inconsistent values to be eliminated throughout the graph.</a:t>
            </a:r>
          </a:p>
          <a:p>
            <a:pPr lvl="1">
              <a:spcBef>
                <a:spcPts val="0"/>
              </a:spcBef>
              <a:spcAft>
                <a:spcPts val="600"/>
              </a:spcAft>
              <a:buFont typeface="Arial" panose="020B0604020202020204" pitchFamily="34" charset="0"/>
              <a:buChar char="•"/>
            </a:pPr>
            <a:r>
              <a:rPr lang="en-US" sz="2900" dirty="0"/>
              <a:t>Techniques:</a:t>
            </a:r>
          </a:p>
          <a:p>
            <a:pPr lvl="2">
              <a:buFont typeface="Arial" panose="020B0604020202020204" pitchFamily="34" charset="0"/>
              <a:buChar char="•"/>
            </a:pPr>
            <a:r>
              <a:rPr lang="en-US" sz="2500" i="1" dirty="0"/>
              <a:t>Node consistency</a:t>
            </a:r>
          </a:p>
          <a:p>
            <a:pPr lvl="2">
              <a:buFont typeface="Arial" panose="020B0604020202020204" pitchFamily="34" charset="0"/>
              <a:buChar char="•"/>
            </a:pPr>
            <a:r>
              <a:rPr lang="en-US" sz="2500" b="1" i="1" dirty="0"/>
              <a:t>Arc consistency – (AC-3 algorithm)</a:t>
            </a:r>
          </a:p>
          <a:p>
            <a:pPr lvl="2">
              <a:buFont typeface="Arial" panose="020B0604020202020204" pitchFamily="34" charset="0"/>
              <a:buChar char="•"/>
            </a:pPr>
            <a:r>
              <a:rPr lang="en-US" sz="2500" i="1" dirty="0"/>
              <a:t>Path consistency</a:t>
            </a:r>
          </a:p>
          <a:p>
            <a:pPr lvl="2">
              <a:buFont typeface="Arial" panose="020B0604020202020204" pitchFamily="34" charset="0"/>
              <a:buChar char="•"/>
            </a:pPr>
            <a:r>
              <a:rPr lang="en-US" sz="2500" i="1" dirty="0"/>
              <a:t>K-consistency</a:t>
            </a:r>
          </a:p>
          <a:p>
            <a:pPr lvl="2">
              <a:buFont typeface="Arial" panose="020B0604020202020204" pitchFamily="34" charset="0"/>
              <a:buChar char="•"/>
            </a:pPr>
            <a:r>
              <a:rPr lang="en-US" sz="2500" i="1" dirty="0"/>
              <a:t>Global constraints</a:t>
            </a:r>
            <a:endParaRPr lang="en-US" i="1" dirty="0"/>
          </a:p>
        </p:txBody>
      </p:sp>
    </p:spTree>
    <p:extLst>
      <p:ext uri="{BB962C8B-B14F-4D97-AF65-F5344CB8AC3E}">
        <p14:creationId xmlns:p14="http://schemas.microsoft.com/office/powerpoint/2010/main" val="40013275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A8D34-DB75-4575-9365-F4CE061DE077}"/>
              </a:ext>
            </a:extLst>
          </p:cNvPr>
          <p:cNvSpPr>
            <a:spLocks noGrp="1"/>
          </p:cNvSpPr>
          <p:nvPr>
            <p:ph type="title"/>
          </p:nvPr>
        </p:nvSpPr>
        <p:spPr/>
        <p:txBody>
          <a:bodyPr/>
          <a:lstStyle/>
          <a:p>
            <a:r>
              <a:rPr lang="en-US" dirty="0"/>
              <a:t>AC-3 Algorithm</a:t>
            </a:r>
          </a:p>
        </p:txBody>
      </p:sp>
      <p:sp>
        <p:nvSpPr>
          <p:cNvPr id="3" name="Content Placeholder 2">
            <a:extLst>
              <a:ext uri="{FF2B5EF4-FFF2-40B4-BE49-F238E27FC236}">
                <a16:creationId xmlns:a16="http://schemas.microsoft.com/office/drawing/2014/main" id="{4F625462-1D8D-4B46-9D73-440900E79AEB}"/>
              </a:ext>
            </a:extLst>
          </p:cNvPr>
          <p:cNvSpPr>
            <a:spLocks noGrp="1"/>
          </p:cNvSpPr>
          <p:nvPr>
            <p:ph idx="1"/>
          </p:nvPr>
        </p:nvSpPr>
        <p:spPr>
          <a:xfrm>
            <a:off x="1097280" y="2108201"/>
            <a:ext cx="10058400" cy="4271578"/>
          </a:xfrm>
        </p:spPr>
        <p:txBody>
          <a:bodyPr>
            <a:normAutofit fontScale="92500" lnSpcReduction="10000"/>
          </a:bodyPr>
          <a:lstStyle/>
          <a:p>
            <a:pPr lvl="1">
              <a:buFont typeface="Arial" panose="020B0604020202020204" pitchFamily="34" charset="0"/>
              <a:buChar char="•"/>
            </a:pPr>
            <a:r>
              <a:rPr lang="en-US" dirty="0"/>
              <a:t>Simplifies CSP by using constraints to prune out values from the domains of the variables.</a:t>
            </a:r>
          </a:p>
          <a:p>
            <a:pPr lvl="2">
              <a:buFont typeface="Arial" panose="020B0604020202020204" pitchFamily="34" charset="0"/>
              <a:buChar char="•"/>
            </a:pPr>
            <a:r>
              <a:rPr lang="en-US" sz="1700" b="0" i="0" dirty="0">
                <a:solidFill>
                  <a:srgbClr val="232629"/>
                </a:solidFill>
                <a:effectLst/>
                <a:latin typeface="inherit"/>
              </a:rPr>
              <a:t>Run AC3 to reduce variable domains.</a:t>
            </a:r>
          </a:p>
          <a:p>
            <a:pPr lvl="2">
              <a:buFont typeface="Arial" panose="020B0604020202020204" pitchFamily="34" charset="0"/>
              <a:buChar char="•"/>
            </a:pPr>
            <a:r>
              <a:rPr lang="en-US" sz="1700" b="0" i="0" dirty="0">
                <a:solidFill>
                  <a:srgbClr val="232629"/>
                </a:solidFill>
                <a:effectLst/>
                <a:latin typeface="inherit"/>
              </a:rPr>
              <a:t>Use simple backtracking to find solutions.</a:t>
            </a:r>
            <a:endParaRPr lang="en-US" dirty="0"/>
          </a:p>
          <a:p>
            <a:pPr lvl="1">
              <a:buFont typeface="Arial" panose="020B0604020202020204" pitchFamily="34" charset="0"/>
              <a:buChar char="•"/>
            </a:pPr>
            <a:r>
              <a:rPr lang="en-US" dirty="0"/>
              <a:t>Turn each binary constraints into two arcs.</a:t>
            </a:r>
          </a:p>
          <a:p>
            <a:pPr lvl="2">
              <a:buFont typeface="Arial" panose="020B0604020202020204" pitchFamily="34" charset="0"/>
              <a:buChar char="•"/>
            </a:pPr>
            <a:r>
              <a:rPr lang="pt-BR" dirty="0"/>
              <a:t>A ≠ B  becomes arc A ≠ B and B ≠ A</a:t>
            </a:r>
          </a:p>
          <a:p>
            <a:pPr lvl="3">
              <a:buFont typeface="Arial" panose="020B0604020202020204" pitchFamily="34" charset="0"/>
              <a:buChar char="•"/>
            </a:pPr>
            <a:r>
              <a:rPr lang="pt-BR" dirty="0"/>
              <a:t>Algorithm treats the left-hand side of the constraint and right-hand side of constraint DIFFERENTLY.</a:t>
            </a:r>
          </a:p>
          <a:p>
            <a:pPr lvl="1">
              <a:buFont typeface="Arial" panose="020B0604020202020204" pitchFamily="34" charset="0"/>
              <a:buChar char="•"/>
            </a:pPr>
            <a:r>
              <a:rPr lang="pt-BR" dirty="0"/>
              <a:t>Add all the created arcs to an agenda that is checking the arcs.</a:t>
            </a:r>
          </a:p>
          <a:p>
            <a:pPr lvl="1">
              <a:buFont typeface="Arial" panose="020B0604020202020204" pitchFamily="34" charset="0"/>
              <a:buChar char="•"/>
            </a:pPr>
            <a:r>
              <a:rPr lang="pt-BR" dirty="0"/>
              <a:t>How it works:</a:t>
            </a:r>
          </a:p>
          <a:p>
            <a:pPr marL="201168" lvl="1" indent="0">
              <a:buNone/>
            </a:pPr>
            <a:r>
              <a:rPr lang="pt-BR" dirty="0"/>
              <a:t>	Repeat until agenda is empty</a:t>
            </a:r>
          </a:p>
          <a:p>
            <a:pPr marL="201168" lvl="1" indent="0">
              <a:buNone/>
            </a:pPr>
            <a:r>
              <a:rPr lang="pt-BR" dirty="0"/>
              <a:t>		Take an arc (X</a:t>
            </a:r>
            <a:r>
              <a:rPr lang="pt-BR" baseline="-25000" dirty="0"/>
              <a:t>i</a:t>
            </a:r>
            <a:r>
              <a:rPr lang="pt-BR" dirty="0"/>
              <a:t>, X</a:t>
            </a:r>
            <a:r>
              <a:rPr lang="pt-BR" baseline="-25000" dirty="0"/>
              <a:t>j</a:t>
            </a:r>
            <a:r>
              <a:rPr lang="pt-BR" dirty="0"/>
              <a:t>) off the agenda and check it.</a:t>
            </a:r>
          </a:p>
          <a:p>
            <a:pPr marL="201168" lvl="1" indent="0">
              <a:buNone/>
            </a:pPr>
            <a:r>
              <a:rPr lang="pt-BR" dirty="0"/>
              <a:t>		For every value of X</a:t>
            </a:r>
            <a:r>
              <a:rPr lang="pt-BR" baseline="-25000" dirty="0"/>
              <a:t>i</a:t>
            </a:r>
            <a:r>
              <a:rPr lang="pt-BR" dirty="0"/>
              <a:t> there must be some value for X</a:t>
            </a:r>
            <a:r>
              <a:rPr lang="pt-BR" baseline="-25000" dirty="0"/>
              <a:t>j</a:t>
            </a:r>
            <a:r>
              <a:rPr lang="pt-BR" dirty="0"/>
              <a:t> that fits the constraint.</a:t>
            </a:r>
          </a:p>
          <a:p>
            <a:pPr marL="201168" lvl="1" indent="0">
              <a:buNone/>
            </a:pPr>
            <a:r>
              <a:rPr lang="pt-BR" dirty="0"/>
              <a:t>		Remove any inconsistent domain values for X</a:t>
            </a:r>
            <a:r>
              <a:rPr lang="pt-BR" baseline="-25000" dirty="0"/>
              <a:t>i</a:t>
            </a:r>
            <a:r>
              <a:rPr lang="pt-BR" dirty="0"/>
              <a:t> .</a:t>
            </a:r>
          </a:p>
          <a:p>
            <a:pPr marL="201168" lvl="1" indent="0">
              <a:buNone/>
            </a:pPr>
            <a:r>
              <a:rPr lang="pt-BR" dirty="0"/>
              <a:t>		If X</a:t>
            </a:r>
            <a:r>
              <a:rPr lang="pt-BR" baseline="-25000" dirty="0"/>
              <a:t>i</a:t>
            </a:r>
            <a:r>
              <a:rPr lang="pt-BR" dirty="0"/>
              <a:t> has changed, add all arcs of the form (X</a:t>
            </a:r>
            <a:r>
              <a:rPr lang="pt-BR" baseline="-25000" dirty="0"/>
              <a:t>k</a:t>
            </a:r>
            <a:r>
              <a:rPr lang="pt-BR" dirty="0"/>
              <a:t>, X</a:t>
            </a:r>
            <a:r>
              <a:rPr lang="pt-BR" baseline="-25000" dirty="0"/>
              <a:t>i</a:t>
            </a:r>
            <a:r>
              <a:rPr lang="pt-BR" dirty="0"/>
              <a:t>) to the agenda.</a:t>
            </a:r>
          </a:p>
          <a:p>
            <a:pPr lvl="1">
              <a:buFont typeface="Arial" panose="020B0604020202020204" pitchFamily="34" charset="0"/>
              <a:buChar char="•"/>
            </a:pPr>
            <a:r>
              <a:rPr lang="en-US" dirty="0"/>
              <a:t>Once this is done, we have an arc consistent problem which is easier to solve.</a:t>
            </a:r>
          </a:p>
        </p:txBody>
      </p:sp>
    </p:spTree>
    <p:extLst>
      <p:ext uri="{BB962C8B-B14F-4D97-AF65-F5344CB8AC3E}">
        <p14:creationId xmlns:p14="http://schemas.microsoft.com/office/powerpoint/2010/main" val="15946587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BA156-7B3F-49E0-8C15-8415318A9595}"/>
              </a:ext>
            </a:extLst>
          </p:cNvPr>
          <p:cNvSpPr>
            <a:spLocks noGrp="1"/>
          </p:cNvSpPr>
          <p:nvPr>
            <p:ph type="title"/>
          </p:nvPr>
        </p:nvSpPr>
        <p:spPr/>
        <p:txBody>
          <a:bodyPr/>
          <a:lstStyle/>
          <a:p>
            <a:r>
              <a:rPr lang="en-US" dirty="0"/>
              <a:t>AC-3 Algorithm</a:t>
            </a:r>
          </a:p>
        </p:txBody>
      </p:sp>
      <p:sp>
        <p:nvSpPr>
          <p:cNvPr id="3" name="Content Placeholder 2">
            <a:extLst>
              <a:ext uri="{FF2B5EF4-FFF2-40B4-BE49-F238E27FC236}">
                <a16:creationId xmlns:a16="http://schemas.microsoft.com/office/drawing/2014/main" id="{9A78060A-17BC-4915-B9C0-C46DC6AF3418}"/>
              </a:ext>
            </a:extLst>
          </p:cNvPr>
          <p:cNvSpPr>
            <a:spLocks noGrp="1"/>
          </p:cNvSpPr>
          <p:nvPr>
            <p:ph idx="1"/>
          </p:nvPr>
        </p:nvSpPr>
        <p:spPr>
          <a:xfrm>
            <a:off x="1097280" y="2108201"/>
            <a:ext cx="4998720" cy="3760891"/>
          </a:xfrm>
        </p:spPr>
        <p:txBody>
          <a:bodyPr/>
          <a:lstStyle/>
          <a:p>
            <a:pPr marL="0" lvl="1" indent="0">
              <a:buNone/>
            </a:pPr>
            <a:r>
              <a:rPr lang="en-US" sz="2000" baseline="-25000" dirty="0"/>
              <a:t>A = {1, 2, 3}</a:t>
            </a:r>
          </a:p>
          <a:p>
            <a:pPr marL="0" lvl="1" indent="0">
              <a:buNone/>
            </a:pPr>
            <a:r>
              <a:rPr lang="en-US" sz="2000" baseline="-25000" dirty="0"/>
              <a:t>B = {1, 2, 3}</a:t>
            </a:r>
          </a:p>
          <a:p>
            <a:pPr marL="0" lvl="1" indent="0">
              <a:buNone/>
            </a:pPr>
            <a:r>
              <a:rPr lang="en-US" sz="2000" baseline="-25000" dirty="0"/>
              <a:t>C = {1, 2, 3}</a:t>
            </a:r>
          </a:p>
          <a:p>
            <a:pPr marL="201168" lvl="1" indent="0">
              <a:buNone/>
            </a:pPr>
            <a:endParaRPr lang="en-US" sz="2000" baseline="-25000" dirty="0"/>
          </a:p>
          <a:p>
            <a:pPr marL="0" lvl="1" indent="0">
              <a:buNone/>
            </a:pPr>
            <a:r>
              <a:rPr lang="en-US" sz="2000" baseline="-25000" dirty="0"/>
              <a:t>Given Constraints:</a:t>
            </a:r>
          </a:p>
          <a:p>
            <a:pPr marL="201168" lvl="1" indent="0">
              <a:buNone/>
            </a:pPr>
            <a:r>
              <a:rPr lang="en-US" sz="2000" baseline="-25000" dirty="0"/>
              <a:t>A &gt; B</a:t>
            </a:r>
          </a:p>
          <a:p>
            <a:pPr marL="201168" lvl="1" indent="0">
              <a:buNone/>
            </a:pPr>
            <a:r>
              <a:rPr lang="en-US" sz="2000" baseline="-25000" dirty="0"/>
              <a:t>B = C</a:t>
            </a:r>
          </a:p>
          <a:p>
            <a:endParaRPr lang="en-US" dirty="0"/>
          </a:p>
        </p:txBody>
      </p:sp>
      <p:sp>
        <p:nvSpPr>
          <p:cNvPr id="4" name="TextBox 3">
            <a:extLst>
              <a:ext uri="{FF2B5EF4-FFF2-40B4-BE49-F238E27FC236}">
                <a16:creationId xmlns:a16="http://schemas.microsoft.com/office/drawing/2014/main" id="{B7D2DAD6-B251-4D61-A17A-759779EF5907}"/>
              </a:ext>
            </a:extLst>
          </p:cNvPr>
          <p:cNvSpPr txBox="1"/>
          <p:nvPr/>
        </p:nvSpPr>
        <p:spPr>
          <a:xfrm>
            <a:off x="704196" y="4208608"/>
            <a:ext cx="5097514" cy="2031325"/>
          </a:xfrm>
          <a:prstGeom prst="rect">
            <a:avLst/>
          </a:prstGeom>
          <a:solidFill>
            <a:schemeClr val="bg2">
              <a:lumMod val="90000"/>
            </a:schemeClr>
          </a:solidFill>
        </p:spPr>
        <p:txBody>
          <a:bodyPr wrap="square" rtlCol="0">
            <a:spAutoFit/>
          </a:bodyPr>
          <a:lstStyle/>
          <a:p>
            <a:r>
              <a:rPr lang="en-US" b="1" dirty="0"/>
              <a:t>Step 1:  </a:t>
            </a:r>
            <a:r>
              <a:rPr lang="en-US" dirty="0"/>
              <a:t>Develop ARCS.   </a:t>
            </a:r>
            <a:r>
              <a:rPr lang="en-US" b="1" dirty="0"/>
              <a:t>Step 2:</a:t>
            </a:r>
            <a:r>
              <a:rPr lang="en-US" dirty="0"/>
              <a:t>  Add to agenda.</a:t>
            </a:r>
          </a:p>
          <a:p>
            <a:endParaRPr lang="en-US" dirty="0"/>
          </a:p>
          <a:p>
            <a:r>
              <a:rPr lang="en-US" dirty="0"/>
              <a:t>A &gt; B 				A &gt; B</a:t>
            </a:r>
          </a:p>
          <a:p>
            <a:r>
              <a:rPr lang="en-US" dirty="0"/>
              <a:t>B &lt; A				B &lt; A</a:t>
            </a:r>
          </a:p>
          <a:p>
            <a:r>
              <a:rPr lang="en-US" dirty="0"/>
              <a:t>B = C				B = C</a:t>
            </a:r>
          </a:p>
          <a:p>
            <a:r>
              <a:rPr lang="en-US" dirty="0"/>
              <a:t>C = B				C = B</a:t>
            </a:r>
          </a:p>
        </p:txBody>
      </p:sp>
      <p:sp>
        <p:nvSpPr>
          <p:cNvPr id="5" name="TextBox 4">
            <a:extLst>
              <a:ext uri="{FF2B5EF4-FFF2-40B4-BE49-F238E27FC236}">
                <a16:creationId xmlns:a16="http://schemas.microsoft.com/office/drawing/2014/main" id="{A6442A58-719E-48F9-A148-AB738589BC3F}"/>
              </a:ext>
            </a:extLst>
          </p:cNvPr>
          <p:cNvSpPr txBox="1"/>
          <p:nvPr/>
        </p:nvSpPr>
        <p:spPr>
          <a:xfrm>
            <a:off x="6126480" y="884621"/>
            <a:ext cx="5871082" cy="5355312"/>
          </a:xfrm>
          <a:prstGeom prst="rect">
            <a:avLst/>
          </a:prstGeom>
          <a:solidFill>
            <a:schemeClr val="bg2">
              <a:lumMod val="90000"/>
            </a:schemeClr>
          </a:solidFill>
        </p:spPr>
        <p:txBody>
          <a:bodyPr wrap="square" rtlCol="0">
            <a:spAutoFit/>
          </a:bodyPr>
          <a:lstStyle/>
          <a:p>
            <a:r>
              <a:rPr lang="en-US" b="1" dirty="0"/>
              <a:t>Step 3:</a:t>
            </a:r>
            <a:r>
              <a:rPr lang="en-US" dirty="0"/>
              <a:t>  Take first arc off agenda and go through all the values of A against constraint A &gt; B.</a:t>
            </a:r>
          </a:p>
          <a:p>
            <a:r>
              <a:rPr lang="en-US" i="1" dirty="0">
                <a:solidFill>
                  <a:srgbClr val="00B0F0"/>
                </a:solidFill>
              </a:rPr>
              <a:t>This is false so take 1 out of domain list.</a:t>
            </a:r>
          </a:p>
          <a:p>
            <a:r>
              <a:rPr lang="en-US" dirty="0"/>
              <a:t>	</a:t>
            </a:r>
            <a:r>
              <a:rPr lang="en-US" dirty="0">
                <a:solidFill>
                  <a:srgbClr val="FF0000"/>
                </a:solidFill>
              </a:rPr>
              <a:t>A = {2, 3}</a:t>
            </a:r>
          </a:p>
          <a:p>
            <a:r>
              <a:rPr lang="en-US" b="1" dirty="0"/>
              <a:t>Step 4:</a:t>
            </a:r>
            <a:r>
              <a:rPr lang="en-US" dirty="0"/>
              <a:t>  Take 2 off list and check against constraint against any value for B.</a:t>
            </a:r>
          </a:p>
          <a:p>
            <a:r>
              <a:rPr lang="en-US" i="1" dirty="0">
                <a:solidFill>
                  <a:srgbClr val="00B0F0"/>
                </a:solidFill>
              </a:rPr>
              <a:t>Constraint is satisfied.</a:t>
            </a:r>
          </a:p>
          <a:p>
            <a:r>
              <a:rPr lang="en-US" b="1" dirty="0"/>
              <a:t>Step 5:  </a:t>
            </a:r>
            <a:r>
              <a:rPr lang="en-US" dirty="0">
                <a:solidFill>
                  <a:srgbClr val="00B0F0"/>
                </a:solidFill>
              </a:rPr>
              <a:t>Remove item (A &gt; B) from agenda.</a:t>
            </a:r>
          </a:p>
          <a:p>
            <a:r>
              <a:rPr lang="en-US" b="1" dirty="0"/>
              <a:t>Step 6:</a:t>
            </a:r>
            <a:r>
              <a:rPr lang="en-US" dirty="0"/>
              <a:t>  Because domain of A has changed, we look for any arcs that have A on right hand side (see Step 1).</a:t>
            </a:r>
          </a:p>
          <a:p>
            <a:r>
              <a:rPr lang="en-US" dirty="0"/>
              <a:t>Arc (B &lt; A) is already on the agenda so we don’t have to add it.</a:t>
            </a:r>
          </a:p>
          <a:p>
            <a:r>
              <a:rPr lang="en-US" b="1" dirty="0"/>
              <a:t>Step 7:</a:t>
            </a:r>
            <a:r>
              <a:rPr lang="en-US" dirty="0"/>
              <a:t>  Check B against the next constraint on agenda (B &lt; A).</a:t>
            </a:r>
          </a:p>
          <a:p>
            <a:r>
              <a:rPr lang="en-US" dirty="0"/>
              <a:t>The value of 3 in B domain of values does not meet this constrain:</a:t>
            </a:r>
          </a:p>
          <a:p>
            <a:r>
              <a:rPr lang="en-US" dirty="0">
                <a:solidFill>
                  <a:srgbClr val="00B0F0"/>
                </a:solidFill>
              </a:rPr>
              <a:t>Remove it from the values</a:t>
            </a:r>
            <a:r>
              <a:rPr lang="en-US" dirty="0"/>
              <a:t>.</a:t>
            </a:r>
          </a:p>
          <a:p>
            <a:r>
              <a:rPr lang="en-US" dirty="0"/>
              <a:t>	</a:t>
            </a:r>
            <a:r>
              <a:rPr lang="en-US" dirty="0">
                <a:solidFill>
                  <a:srgbClr val="FF0000"/>
                </a:solidFill>
              </a:rPr>
              <a:t>B = {1, 2}</a:t>
            </a:r>
          </a:p>
          <a:p>
            <a:r>
              <a:rPr lang="en-US" b="1" dirty="0"/>
              <a:t>Step 8:</a:t>
            </a:r>
            <a:r>
              <a:rPr lang="en-US" dirty="0"/>
              <a:t>  </a:t>
            </a:r>
            <a:r>
              <a:rPr lang="en-US" dirty="0">
                <a:solidFill>
                  <a:srgbClr val="00B0F0"/>
                </a:solidFill>
              </a:rPr>
              <a:t>Remove item (B &lt; A) from agenda.</a:t>
            </a:r>
          </a:p>
        </p:txBody>
      </p:sp>
    </p:spTree>
    <p:extLst>
      <p:ext uri="{BB962C8B-B14F-4D97-AF65-F5344CB8AC3E}">
        <p14:creationId xmlns:p14="http://schemas.microsoft.com/office/powerpoint/2010/main" val="22343677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E4441-DC04-48B7-9757-EB49C12A7933}"/>
              </a:ext>
            </a:extLst>
          </p:cNvPr>
          <p:cNvSpPr>
            <a:spLocks noGrp="1"/>
          </p:cNvSpPr>
          <p:nvPr>
            <p:ph type="title"/>
          </p:nvPr>
        </p:nvSpPr>
        <p:spPr/>
        <p:txBody>
          <a:bodyPr/>
          <a:lstStyle/>
          <a:p>
            <a:r>
              <a:rPr lang="en-US" dirty="0"/>
              <a:t>AC-3 Algorithm</a:t>
            </a:r>
          </a:p>
        </p:txBody>
      </p:sp>
      <p:sp>
        <p:nvSpPr>
          <p:cNvPr id="4" name="Content Placeholder 2">
            <a:extLst>
              <a:ext uri="{FF2B5EF4-FFF2-40B4-BE49-F238E27FC236}">
                <a16:creationId xmlns:a16="http://schemas.microsoft.com/office/drawing/2014/main" id="{0F095BF6-CBDA-415D-A2C1-273BB3B381C2}"/>
              </a:ext>
            </a:extLst>
          </p:cNvPr>
          <p:cNvSpPr txBox="1">
            <a:spLocks/>
          </p:cNvSpPr>
          <p:nvPr/>
        </p:nvSpPr>
        <p:spPr>
          <a:xfrm>
            <a:off x="1097280" y="2108201"/>
            <a:ext cx="4998720" cy="376089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buFont typeface="Calibri" pitchFamily="34" charset="0"/>
              <a:buNone/>
            </a:pPr>
            <a:r>
              <a:rPr lang="en-US" sz="2000" baseline="-25000" dirty="0"/>
              <a:t>A = {2, 3}</a:t>
            </a:r>
          </a:p>
          <a:p>
            <a:pPr marL="201168" lvl="1" indent="0">
              <a:buFont typeface="Calibri" pitchFamily="34" charset="0"/>
              <a:buNone/>
            </a:pPr>
            <a:r>
              <a:rPr lang="en-US" sz="2000" baseline="-25000" dirty="0"/>
              <a:t>B = {1, 2}</a:t>
            </a:r>
          </a:p>
          <a:p>
            <a:pPr marL="201168" lvl="1" indent="0">
              <a:buFont typeface="Calibri" pitchFamily="34" charset="0"/>
              <a:buNone/>
            </a:pPr>
            <a:r>
              <a:rPr lang="en-US" sz="2000" baseline="-25000" dirty="0"/>
              <a:t>C = {1, 2, 3}</a:t>
            </a:r>
          </a:p>
          <a:p>
            <a:pPr marL="201168" lvl="1" indent="0">
              <a:buFont typeface="Calibri" pitchFamily="34" charset="0"/>
              <a:buNone/>
            </a:pPr>
            <a:endParaRPr lang="en-US" sz="2000" baseline="-25000" dirty="0"/>
          </a:p>
          <a:p>
            <a:endParaRPr lang="en-US" dirty="0"/>
          </a:p>
        </p:txBody>
      </p:sp>
      <p:sp>
        <p:nvSpPr>
          <p:cNvPr id="6" name="TextBox 5">
            <a:extLst>
              <a:ext uri="{FF2B5EF4-FFF2-40B4-BE49-F238E27FC236}">
                <a16:creationId xmlns:a16="http://schemas.microsoft.com/office/drawing/2014/main" id="{FEA11451-08DB-4546-96D5-4B6474C976B8}"/>
              </a:ext>
            </a:extLst>
          </p:cNvPr>
          <p:cNvSpPr txBox="1"/>
          <p:nvPr/>
        </p:nvSpPr>
        <p:spPr>
          <a:xfrm>
            <a:off x="6842235" y="252531"/>
            <a:ext cx="5108027" cy="6001643"/>
          </a:xfrm>
          <a:prstGeom prst="rect">
            <a:avLst/>
          </a:prstGeom>
          <a:solidFill>
            <a:schemeClr val="bg2">
              <a:lumMod val="90000"/>
            </a:schemeClr>
          </a:solidFill>
        </p:spPr>
        <p:txBody>
          <a:bodyPr wrap="square" rtlCol="0">
            <a:spAutoFit/>
          </a:bodyPr>
          <a:lstStyle/>
          <a:p>
            <a:r>
              <a:rPr lang="en-US" sz="1600" b="1" dirty="0"/>
              <a:t>Step 9:</a:t>
            </a:r>
            <a:r>
              <a:rPr lang="en-US" sz="1600" dirty="0"/>
              <a:t>  Check constraints that have B on right hand side because domain values have changed for B.</a:t>
            </a:r>
          </a:p>
          <a:p>
            <a:r>
              <a:rPr lang="en-US" sz="1600" dirty="0"/>
              <a:t>Found A &gt; B and C = B</a:t>
            </a:r>
          </a:p>
          <a:p>
            <a:r>
              <a:rPr lang="en-US" sz="1600" dirty="0">
                <a:solidFill>
                  <a:srgbClr val="00B0F0"/>
                </a:solidFill>
              </a:rPr>
              <a:t>Add A &gt; B back to agenda.</a:t>
            </a:r>
          </a:p>
          <a:p>
            <a:r>
              <a:rPr lang="en-US" sz="1600" b="1" dirty="0"/>
              <a:t>Step 10:  </a:t>
            </a:r>
            <a:r>
              <a:rPr lang="en-US" sz="1600" dirty="0"/>
              <a:t>Check agenda item B = C</a:t>
            </a:r>
          </a:p>
          <a:p>
            <a:r>
              <a:rPr lang="en-US" sz="1600" dirty="0"/>
              <a:t>Values are fine, no pruning needed from domain values.  </a:t>
            </a:r>
            <a:r>
              <a:rPr lang="en-US" sz="1600" dirty="0">
                <a:solidFill>
                  <a:srgbClr val="00B0F0"/>
                </a:solidFill>
              </a:rPr>
              <a:t>Remove from agenda.</a:t>
            </a:r>
          </a:p>
          <a:p>
            <a:r>
              <a:rPr lang="en-US" sz="1600" b="1" dirty="0"/>
              <a:t>Step 11: </a:t>
            </a:r>
            <a:r>
              <a:rPr lang="en-US" sz="1600" dirty="0"/>
              <a:t>Check agenda item C = B</a:t>
            </a:r>
          </a:p>
          <a:p>
            <a:r>
              <a:rPr lang="en-US" sz="1600" dirty="0"/>
              <a:t>3 has no matching value in B </a:t>
            </a:r>
          </a:p>
          <a:p>
            <a:r>
              <a:rPr lang="en-US" sz="1600" dirty="0">
                <a:solidFill>
                  <a:srgbClr val="00B0F0"/>
                </a:solidFill>
              </a:rPr>
              <a:t>Prune it from list of values of C</a:t>
            </a:r>
          </a:p>
          <a:p>
            <a:r>
              <a:rPr lang="en-US" sz="1600" dirty="0">
                <a:solidFill>
                  <a:srgbClr val="FF0000"/>
                </a:solidFill>
              </a:rPr>
              <a:t>C = {1, 2}</a:t>
            </a:r>
          </a:p>
          <a:p>
            <a:r>
              <a:rPr lang="en-US" sz="1600" b="1" dirty="0"/>
              <a:t>Step 12:  </a:t>
            </a:r>
            <a:r>
              <a:rPr lang="en-US" sz="1600" dirty="0"/>
              <a:t>C domain has changed so check C on right side of any arcs.</a:t>
            </a:r>
          </a:p>
          <a:p>
            <a:r>
              <a:rPr lang="en-US" sz="1600" dirty="0"/>
              <a:t>B = C matches, </a:t>
            </a:r>
          </a:p>
          <a:p>
            <a:r>
              <a:rPr lang="en-US" sz="1600" dirty="0">
                <a:solidFill>
                  <a:srgbClr val="00B0F0"/>
                </a:solidFill>
              </a:rPr>
              <a:t>So add it back to agenda.</a:t>
            </a:r>
          </a:p>
          <a:p>
            <a:r>
              <a:rPr lang="en-US" sz="1600" b="1" dirty="0"/>
              <a:t>Step 13:  </a:t>
            </a:r>
            <a:r>
              <a:rPr lang="en-US" sz="1600" dirty="0"/>
              <a:t>Check A &gt; B again.</a:t>
            </a:r>
          </a:p>
          <a:p>
            <a:r>
              <a:rPr lang="en-US" sz="1600" dirty="0"/>
              <a:t>Values pass constraint check.  </a:t>
            </a:r>
          </a:p>
          <a:p>
            <a:r>
              <a:rPr lang="en-US" sz="1600" dirty="0">
                <a:solidFill>
                  <a:srgbClr val="00B0F0"/>
                </a:solidFill>
              </a:rPr>
              <a:t>Remove A &gt; B from agenda.</a:t>
            </a:r>
          </a:p>
          <a:p>
            <a:r>
              <a:rPr lang="en-US" sz="1600" b="1" dirty="0"/>
              <a:t>Step 14:  </a:t>
            </a:r>
            <a:r>
              <a:rPr lang="en-US" sz="1600" dirty="0"/>
              <a:t>Check B =C</a:t>
            </a:r>
          </a:p>
          <a:p>
            <a:r>
              <a:rPr lang="en-US" sz="1600" dirty="0"/>
              <a:t>Value checks pass constraint check.  </a:t>
            </a:r>
          </a:p>
          <a:p>
            <a:r>
              <a:rPr lang="en-US" sz="1600" dirty="0">
                <a:solidFill>
                  <a:srgbClr val="00B0F0"/>
                </a:solidFill>
              </a:rPr>
              <a:t>Remove B =C from agenda.</a:t>
            </a:r>
          </a:p>
          <a:p>
            <a:r>
              <a:rPr lang="en-US" sz="1600" dirty="0">
                <a:solidFill>
                  <a:srgbClr val="FF0000"/>
                </a:solidFill>
              </a:rPr>
              <a:t>PROBLEM IS NOW ARC CONSISTENT</a:t>
            </a:r>
          </a:p>
          <a:p>
            <a:r>
              <a:rPr lang="en-US" sz="1600" dirty="0">
                <a:solidFill>
                  <a:srgbClr val="FF0000"/>
                </a:solidFill>
              </a:rPr>
              <a:t>Makes it easier to solve than using standard method such as Backtracking.</a:t>
            </a:r>
          </a:p>
        </p:txBody>
      </p:sp>
      <p:sp>
        <p:nvSpPr>
          <p:cNvPr id="7" name="TextBox 6">
            <a:extLst>
              <a:ext uri="{FF2B5EF4-FFF2-40B4-BE49-F238E27FC236}">
                <a16:creationId xmlns:a16="http://schemas.microsoft.com/office/drawing/2014/main" id="{B6FBCA46-1570-4DD3-B930-D7635FE295AE}"/>
              </a:ext>
            </a:extLst>
          </p:cNvPr>
          <p:cNvSpPr txBox="1"/>
          <p:nvPr/>
        </p:nvSpPr>
        <p:spPr>
          <a:xfrm>
            <a:off x="1224458" y="3372756"/>
            <a:ext cx="5244660" cy="2862322"/>
          </a:xfrm>
          <a:prstGeom prst="rect">
            <a:avLst/>
          </a:prstGeom>
          <a:solidFill>
            <a:schemeClr val="bg2">
              <a:lumMod val="90000"/>
            </a:schemeClr>
          </a:solidFill>
        </p:spPr>
        <p:txBody>
          <a:bodyPr wrap="square" rtlCol="0">
            <a:spAutoFit/>
          </a:bodyPr>
          <a:lstStyle/>
          <a:p>
            <a:r>
              <a:rPr lang="en-US" b="1" dirty="0"/>
              <a:t>ARCS </a:t>
            </a:r>
            <a:r>
              <a:rPr lang="en-US" dirty="0"/>
              <a:t>  				</a:t>
            </a:r>
            <a:r>
              <a:rPr lang="en-US" b="1" dirty="0"/>
              <a:t>Agenda</a:t>
            </a:r>
          </a:p>
          <a:p>
            <a:endParaRPr lang="en-US" dirty="0"/>
          </a:p>
          <a:p>
            <a:r>
              <a:rPr lang="en-US" dirty="0"/>
              <a:t>A &gt; B 				</a:t>
            </a:r>
          </a:p>
          <a:p>
            <a:r>
              <a:rPr lang="en-US" dirty="0"/>
              <a:t>B &lt; A				</a:t>
            </a:r>
          </a:p>
          <a:p>
            <a:r>
              <a:rPr lang="en-US" dirty="0"/>
              <a:t>B = C				B = C</a:t>
            </a:r>
          </a:p>
          <a:p>
            <a:r>
              <a:rPr lang="en-US" dirty="0"/>
              <a:t>C = B				C = B</a:t>
            </a:r>
          </a:p>
          <a:p>
            <a:endParaRPr lang="en-US" dirty="0"/>
          </a:p>
          <a:p>
            <a:r>
              <a:rPr lang="en-US" dirty="0"/>
              <a:t>				</a:t>
            </a:r>
            <a:r>
              <a:rPr lang="en-US" dirty="0">
                <a:solidFill>
                  <a:srgbClr val="FF0000"/>
                </a:solidFill>
              </a:rPr>
              <a:t>A &gt; B (step 9)</a:t>
            </a:r>
          </a:p>
          <a:p>
            <a:r>
              <a:rPr lang="en-US" dirty="0">
                <a:solidFill>
                  <a:srgbClr val="FF0000"/>
                </a:solidFill>
              </a:rPr>
              <a:t>				B = C</a:t>
            </a:r>
          </a:p>
          <a:p>
            <a:endParaRPr lang="en-US" dirty="0"/>
          </a:p>
        </p:txBody>
      </p:sp>
    </p:spTree>
    <p:extLst>
      <p:ext uri="{BB962C8B-B14F-4D97-AF65-F5344CB8AC3E}">
        <p14:creationId xmlns:p14="http://schemas.microsoft.com/office/powerpoint/2010/main" val="33110669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28720-A090-4EB1-8BA7-FC1ED20E30C3}"/>
              </a:ext>
            </a:extLst>
          </p:cNvPr>
          <p:cNvSpPr>
            <a:spLocks noGrp="1"/>
          </p:cNvSpPr>
          <p:nvPr>
            <p:ph type="title"/>
          </p:nvPr>
        </p:nvSpPr>
        <p:spPr/>
        <p:txBody>
          <a:bodyPr/>
          <a:lstStyle/>
          <a:p>
            <a:r>
              <a:rPr lang="en-US" dirty="0"/>
              <a:t>Improving Backtracking</a:t>
            </a:r>
          </a:p>
        </p:txBody>
      </p:sp>
      <p:sp>
        <p:nvSpPr>
          <p:cNvPr id="3" name="Content Placeholder 2">
            <a:extLst>
              <a:ext uri="{FF2B5EF4-FFF2-40B4-BE49-F238E27FC236}">
                <a16:creationId xmlns:a16="http://schemas.microsoft.com/office/drawing/2014/main" id="{437B275F-267B-40E9-BF6D-B6028ECE366C}"/>
              </a:ext>
            </a:extLst>
          </p:cNvPr>
          <p:cNvSpPr>
            <a:spLocks noGrp="1"/>
          </p:cNvSpPr>
          <p:nvPr>
            <p:ph idx="1"/>
          </p:nvPr>
        </p:nvSpPr>
        <p:spPr/>
        <p:txBody>
          <a:bodyPr/>
          <a:lstStyle/>
          <a:p>
            <a:pPr lvl="1">
              <a:buFont typeface="Arial" panose="020B0604020202020204" pitchFamily="34" charset="0"/>
              <a:buChar char="•"/>
            </a:pPr>
            <a:r>
              <a:rPr lang="en-US" sz="2600" dirty="0">
                <a:solidFill>
                  <a:srgbClr val="0070C0"/>
                </a:solidFill>
              </a:rPr>
              <a:t>Ordering</a:t>
            </a:r>
            <a:r>
              <a:rPr lang="en-US" sz="2600" dirty="0">
                <a:solidFill>
                  <a:srgbClr val="00B050"/>
                </a:solidFill>
              </a:rPr>
              <a:t> of variables and values</a:t>
            </a:r>
          </a:p>
          <a:p>
            <a:pPr lvl="1" eaLnBrk="1" hangingPunct="1"/>
            <a:r>
              <a:rPr lang="en-US" sz="2400" dirty="0"/>
              <a:t>Which variable should be assigned next?</a:t>
            </a:r>
          </a:p>
          <a:p>
            <a:pPr lvl="1" eaLnBrk="1" hangingPunct="1"/>
            <a:r>
              <a:rPr lang="en-US" sz="2400" dirty="0"/>
              <a:t>In what order should its values be tried?</a:t>
            </a:r>
          </a:p>
          <a:p>
            <a:pPr lvl="1" eaLnBrk="1" hangingPunct="1"/>
            <a:r>
              <a:rPr lang="en-US" sz="2400" dirty="0"/>
              <a:t>Can we detect inevitable failure early?</a:t>
            </a:r>
          </a:p>
          <a:p>
            <a:pPr lvl="1">
              <a:buFont typeface="Arial" panose="020B0604020202020204" pitchFamily="34" charset="0"/>
              <a:buChar char="•"/>
            </a:pPr>
            <a:r>
              <a:rPr lang="en-US" sz="2600" dirty="0">
                <a:solidFill>
                  <a:srgbClr val="00B050"/>
                </a:solidFill>
              </a:rPr>
              <a:t>Using inference in search – </a:t>
            </a:r>
            <a:r>
              <a:rPr lang="en-US" sz="2600" dirty="0">
                <a:solidFill>
                  <a:srgbClr val="0070C0"/>
                </a:solidFill>
              </a:rPr>
              <a:t>Forward Checking</a:t>
            </a:r>
          </a:p>
          <a:p>
            <a:pPr lvl="1" eaLnBrk="1" hangingPunct="1"/>
            <a:endParaRPr lang="en-US" sz="2400" dirty="0"/>
          </a:p>
          <a:p>
            <a:endParaRPr lang="en-US" dirty="0"/>
          </a:p>
        </p:txBody>
      </p:sp>
      <p:pic>
        <p:nvPicPr>
          <p:cNvPr id="5" name="Picture 2">
            <a:extLst>
              <a:ext uri="{FF2B5EF4-FFF2-40B4-BE49-F238E27FC236}">
                <a16:creationId xmlns:a16="http://schemas.microsoft.com/office/drawing/2014/main" id="{5DF0A44B-97A2-4FEB-976F-38FF68EF96A8}"/>
              </a:ext>
            </a:extLst>
          </p:cNvPr>
          <p:cNvPicPr>
            <a:picLocks noChangeAspect="1" noChangeArrowheads="1"/>
          </p:cNvPicPr>
          <p:nvPr/>
        </p:nvPicPr>
        <p:blipFill>
          <a:blip r:embed="rId3">
            <a:extLst>
              <a:ext uri="{28A0092B-C50C-407E-A947-70E740481C1C}">
                <a14:useLocalDpi xmlns:a14="http://schemas.microsoft.com/office/drawing/2010/main"/>
              </a:ext>
            </a:extLst>
          </a:blip>
          <a:stretch>
            <a:fillRect/>
          </a:stretch>
        </p:blipFill>
        <p:spPr bwMode="auto">
          <a:xfrm>
            <a:off x="8626338" y="33237"/>
            <a:ext cx="3309455" cy="1855036"/>
          </a:xfrm>
          <a:prstGeom prst="rect">
            <a:avLst/>
          </a:prstGeom>
          <a:noFill/>
        </p:spPr>
      </p:pic>
    </p:spTree>
    <p:extLst>
      <p:ext uri="{BB962C8B-B14F-4D97-AF65-F5344CB8AC3E}">
        <p14:creationId xmlns:p14="http://schemas.microsoft.com/office/powerpoint/2010/main" val="11546831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1D845-F99B-4124-85B8-E956F4F147A2}"/>
              </a:ext>
            </a:extLst>
          </p:cNvPr>
          <p:cNvSpPr>
            <a:spLocks noGrp="1"/>
          </p:cNvSpPr>
          <p:nvPr>
            <p:ph type="title"/>
          </p:nvPr>
        </p:nvSpPr>
        <p:spPr/>
        <p:txBody>
          <a:bodyPr/>
          <a:lstStyle/>
          <a:p>
            <a:r>
              <a:rPr lang="en-US" dirty="0"/>
              <a:t>Ordering: MRV heuristic</a:t>
            </a:r>
          </a:p>
        </p:txBody>
      </p:sp>
      <p:sp>
        <p:nvSpPr>
          <p:cNvPr id="3" name="Content Placeholder 2">
            <a:extLst>
              <a:ext uri="{FF2B5EF4-FFF2-40B4-BE49-F238E27FC236}">
                <a16:creationId xmlns:a16="http://schemas.microsoft.com/office/drawing/2014/main" id="{B04B08F1-AAF7-4948-9CC3-CECF5FB9392E}"/>
              </a:ext>
            </a:extLst>
          </p:cNvPr>
          <p:cNvSpPr>
            <a:spLocks noGrp="1"/>
          </p:cNvSpPr>
          <p:nvPr>
            <p:ph idx="1"/>
          </p:nvPr>
        </p:nvSpPr>
        <p:spPr>
          <a:xfrm>
            <a:off x="1097280" y="2108201"/>
            <a:ext cx="10058400" cy="4242265"/>
          </a:xfrm>
        </p:spPr>
        <p:txBody>
          <a:bodyPr>
            <a:normAutofit fontScale="92500" lnSpcReduction="10000"/>
          </a:bodyPr>
          <a:lstStyle/>
          <a:p>
            <a:r>
              <a:rPr lang="en-US" sz="2800" dirty="0">
                <a:solidFill>
                  <a:srgbClr val="0070C0"/>
                </a:solidFill>
              </a:rPr>
              <a:t>Minimum remaining values </a:t>
            </a:r>
            <a:r>
              <a:rPr lang="en-US" sz="2800" dirty="0"/>
              <a:t>(MRV) </a:t>
            </a:r>
            <a:r>
              <a:rPr lang="en-US" sz="2800" dirty="0">
                <a:solidFill>
                  <a:srgbClr val="FF0000"/>
                </a:solidFill>
              </a:rPr>
              <a:t>for next variable</a:t>
            </a:r>
          </a:p>
          <a:p>
            <a:pPr lvl="1" eaLnBrk="1" hangingPunct="1"/>
            <a:r>
              <a:rPr lang="en-US" sz="2400" dirty="0"/>
              <a:t>Heuristic rule: choose the variable with the fewest legal moves</a:t>
            </a:r>
          </a:p>
          <a:p>
            <a:pPr lvl="2"/>
            <a:r>
              <a:rPr lang="en-US" sz="2000" dirty="0"/>
              <a:t>it will immediately detect failure if X has no legal values or moves</a:t>
            </a:r>
          </a:p>
          <a:p>
            <a:pPr lvl="1" eaLnBrk="1" hangingPunct="1"/>
            <a:endParaRPr lang="en-US" sz="2400" dirty="0"/>
          </a:p>
          <a:p>
            <a:pPr lvl="1" eaLnBrk="1" hangingPunct="1"/>
            <a:endParaRPr lang="en-US" sz="2400" dirty="0"/>
          </a:p>
          <a:p>
            <a:pPr lvl="1" eaLnBrk="1" hangingPunct="1"/>
            <a:endParaRPr lang="en-US" sz="2400" dirty="0"/>
          </a:p>
          <a:p>
            <a:pPr lvl="1" eaLnBrk="1" hangingPunct="1"/>
            <a:endParaRPr lang="en-US" sz="2400" dirty="0"/>
          </a:p>
          <a:p>
            <a:pPr lvl="1" eaLnBrk="1" hangingPunct="1"/>
            <a:endParaRPr lang="en-US" sz="2400" dirty="0"/>
          </a:p>
          <a:p>
            <a:pPr eaLnBrk="1" hangingPunct="1"/>
            <a:r>
              <a:rPr lang="en-US" sz="2800" dirty="0"/>
              <a:t>Also called “most constrained variable”</a:t>
            </a:r>
          </a:p>
          <a:p>
            <a:pPr eaLnBrk="1" hangingPunct="1"/>
            <a:r>
              <a:rPr lang="en-US" sz="2800" dirty="0"/>
              <a:t>“Fail-fast” ordering</a:t>
            </a:r>
          </a:p>
        </p:txBody>
      </p:sp>
      <p:pic>
        <p:nvPicPr>
          <p:cNvPr id="4" name="Picture 4">
            <a:extLst>
              <a:ext uri="{FF2B5EF4-FFF2-40B4-BE49-F238E27FC236}">
                <a16:creationId xmlns:a16="http://schemas.microsoft.com/office/drawing/2014/main" id="{9A2F0BD3-1DE4-4B0A-8F1E-F1F84066C91D}"/>
              </a:ext>
            </a:extLst>
          </p:cNvPr>
          <p:cNvPicPr>
            <a:picLocks noChangeAspect="1" noChangeArrowheads="1"/>
          </p:cNvPicPr>
          <p:nvPr/>
        </p:nvPicPr>
        <p:blipFill>
          <a:blip r:embed="rId3" cstate="print">
            <a:extLst>
              <a:ext uri="{28A0092B-C50C-407E-A947-70E740481C1C}">
                <a14:useLocalDpi xmlns:a14="http://schemas.microsoft.com/office/drawing/2010/main"/>
              </a:ext>
            </a:extLst>
          </a:blip>
          <a:srcRect l="476" t="2130"/>
          <a:stretch>
            <a:fillRect/>
          </a:stretch>
        </p:blipFill>
        <p:spPr bwMode="auto">
          <a:xfrm>
            <a:off x="2037853" y="3729987"/>
            <a:ext cx="8435323" cy="1441824"/>
          </a:xfrm>
          <a:prstGeom prst="rect">
            <a:avLst/>
          </a:prstGeom>
          <a:noFill/>
          <a:ln w="9525">
            <a:noFill/>
            <a:miter lim="800000"/>
            <a:headEnd/>
            <a:tailEnd/>
          </a:ln>
        </p:spPr>
      </p:pic>
      <p:sp>
        <p:nvSpPr>
          <p:cNvPr id="5" name="Rectangle 4">
            <a:extLst>
              <a:ext uri="{FF2B5EF4-FFF2-40B4-BE49-F238E27FC236}">
                <a16:creationId xmlns:a16="http://schemas.microsoft.com/office/drawing/2014/main" id="{77A2C9FE-EE55-40D8-906B-93299ECA9ED3}"/>
              </a:ext>
            </a:extLst>
          </p:cNvPr>
          <p:cNvSpPr/>
          <p:nvPr/>
        </p:nvSpPr>
        <p:spPr>
          <a:xfrm>
            <a:off x="3673912" y="3698611"/>
            <a:ext cx="2209800" cy="1524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a:defRPr/>
            </a:pPr>
            <a:endParaRPr lang="en-US"/>
          </a:p>
        </p:txBody>
      </p:sp>
      <p:sp>
        <p:nvSpPr>
          <p:cNvPr id="6" name="Rectangle 5">
            <a:extLst>
              <a:ext uri="{FF2B5EF4-FFF2-40B4-BE49-F238E27FC236}">
                <a16:creationId xmlns:a16="http://schemas.microsoft.com/office/drawing/2014/main" id="{510AA3BD-6E75-44E1-8A16-7E0481E389B5}"/>
              </a:ext>
            </a:extLst>
          </p:cNvPr>
          <p:cNvSpPr/>
          <p:nvPr/>
        </p:nvSpPr>
        <p:spPr>
          <a:xfrm>
            <a:off x="5883712" y="3622411"/>
            <a:ext cx="2286000" cy="1524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a:defRPr/>
            </a:pPr>
            <a:endParaRPr lang="en-US"/>
          </a:p>
        </p:txBody>
      </p:sp>
      <p:sp>
        <p:nvSpPr>
          <p:cNvPr id="7" name="Rectangle 6">
            <a:extLst>
              <a:ext uri="{FF2B5EF4-FFF2-40B4-BE49-F238E27FC236}">
                <a16:creationId xmlns:a16="http://schemas.microsoft.com/office/drawing/2014/main" id="{437771AD-085A-44A9-B4BB-DAF5A8ECBB53}"/>
              </a:ext>
            </a:extLst>
          </p:cNvPr>
          <p:cNvSpPr/>
          <p:nvPr/>
        </p:nvSpPr>
        <p:spPr>
          <a:xfrm>
            <a:off x="8169712" y="3546210"/>
            <a:ext cx="2286000" cy="16256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a:defRPr/>
            </a:pPr>
            <a:endParaRPr lang="en-US"/>
          </a:p>
        </p:txBody>
      </p:sp>
    </p:spTree>
    <p:extLst>
      <p:ext uri="{BB962C8B-B14F-4D97-AF65-F5344CB8AC3E}">
        <p14:creationId xmlns:p14="http://schemas.microsoft.com/office/powerpoint/2010/main" val="189604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3377A-3A2E-474F-8F51-D85736324942}"/>
              </a:ext>
            </a:extLst>
          </p:cNvPr>
          <p:cNvSpPr>
            <a:spLocks noGrp="1"/>
          </p:cNvSpPr>
          <p:nvPr>
            <p:ph type="title"/>
          </p:nvPr>
        </p:nvSpPr>
        <p:spPr/>
        <p:txBody>
          <a:bodyPr/>
          <a:lstStyle/>
          <a:p>
            <a:r>
              <a:rPr lang="en-US" dirty="0"/>
              <a:t>Ordering: Degree heuristic</a:t>
            </a:r>
          </a:p>
        </p:txBody>
      </p:sp>
      <p:sp>
        <p:nvSpPr>
          <p:cNvPr id="3" name="Content Placeholder 2">
            <a:extLst>
              <a:ext uri="{FF2B5EF4-FFF2-40B4-BE49-F238E27FC236}">
                <a16:creationId xmlns:a16="http://schemas.microsoft.com/office/drawing/2014/main" id="{351445ED-54D8-401C-9FF9-743856ED5977}"/>
              </a:ext>
            </a:extLst>
          </p:cNvPr>
          <p:cNvSpPr>
            <a:spLocks noGrp="1"/>
          </p:cNvSpPr>
          <p:nvPr>
            <p:ph idx="1"/>
          </p:nvPr>
        </p:nvSpPr>
        <p:spPr>
          <a:xfrm>
            <a:off x="1097280" y="2108201"/>
            <a:ext cx="10058400" cy="2275288"/>
          </a:xfrm>
        </p:spPr>
        <p:txBody>
          <a:bodyPr>
            <a:normAutofit/>
          </a:bodyPr>
          <a:lstStyle/>
          <a:p>
            <a:r>
              <a:rPr lang="en-US" sz="2400" dirty="0">
                <a:solidFill>
                  <a:srgbClr val="0070C0"/>
                </a:solidFill>
              </a:rPr>
              <a:t>Degree heuristic </a:t>
            </a:r>
            <a:r>
              <a:rPr lang="en-US" sz="2400" dirty="0">
                <a:solidFill>
                  <a:srgbClr val="FF0000"/>
                </a:solidFill>
              </a:rPr>
              <a:t>for next variable</a:t>
            </a:r>
          </a:p>
          <a:p>
            <a:pPr lvl="1"/>
            <a:r>
              <a:rPr lang="en-US" sz="2200" dirty="0"/>
              <a:t>Heuristic rule: select variable that involved in the largest number of constraints on other unassigned variables</a:t>
            </a:r>
          </a:p>
          <a:p>
            <a:pPr lvl="1"/>
            <a:r>
              <a:rPr lang="en-US" sz="2200" dirty="0"/>
              <a:t>Useful for tie breaker after MRV</a:t>
            </a:r>
          </a:p>
          <a:p>
            <a:pPr lvl="1"/>
            <a:r>
              <a:rPr lang="en-US" sz="2200" dirty="0"/>
              <a:t>Choose the variable with the most constraints on remaining variables</a:t>
            </a:r>
          </a:p>
        </p:txBody>
      </p:sp>
      <p:pic>
        <p:nvPicPr>
          <p:cNvPr id="5" name="Picture 4">
            <a:extLst>
              <a:ext uri="{FF2B5EF4-FFF2-40B4-BE49-F238E27FC236}">
                <a16:creationId xmlns:a16="http://schemas.microsoft.com/office/drawing/2014/main" id="{5DCE8A56-0BAF-4BA3-8A23-C1AAF6DAB1D5}"/>
              </a:ext>
            </a:extLst>
          </p:cNvPr>
          <p:cNvPicPr>
            <a:picLocks noChangeAspect="1"/>
          </p:cNvPicPr>
          <p:nvPr/>
        </p:nvPicPr>
        <p:blipFill>
          <a:blip r:embed="rId3"/>
          <a:stretch>
            <a:fillRect/>
          </a:stretch>
        </p:blipFill>
        <p:spPr>
          <a:xfrm>
            <a:off x="2038743" y="4494301"/>
            <a:ext cx="7935767" cy="1536422"/>
          </a:xfrm>
          <a:prstGeom prst="rect">
            <a:avLst/>
          </a:prstGeom>
        </p:spPr>
      </p:pic>
      <p:sp>
        <p:nvSpPr>
          <p:cNvPr id="6" name="Rectangle 5">
            <a:extLst>
              <a:ext uri="{FF2B5EF4-FFF2-40B4-BE49-F238E27FC236}">
                <a16:creationId xmlns:a16="http://schemas.microsoft.com/office/drawing/2014/main" id="{C2CE710B-51BC-4D8F-AE2B-5DB950223858}"/>
              </a:ext>
            </a:extLst>
          </p:cNvPr>
          <p:cNvSpPr/>
          <p:nvPr/>
        </p:nvSpPr>
        <p:spPr>
          <a:xfrm>
            <a:off x="3568657" y="4494299"/>
            <a:ext cx="2140729" cy="15364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C485592-8F97-4C55-B741-6C03AB2977A3}"/>
              </a:ext>
            </a:extLst>
          </p:cNvPr>
          <p:cNvSpPr/>
          <p:nvPr/>
        </p:nvSpPr>
        <p:spPr>
          <a:xfrm>
            <a:off x="5701219" y="4494300"/>
            <a:ext cx="2140729" cy="16472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362A76B-1A51-479B-9C50-3ECBC586CC81}"/>
              </a:ext>
            </a:extLst>
          </p:cNvPr>
          <p:cNvSpPr/>
          <p:nvPr/>
        </p:nvSpPr>
        <p:spPr>
          <a:xfrm>
            <a:off x="7769025" y="4580389"/>
            <a:ext cx="2384232" cy="14503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4147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0" nodeType="clickEffect">
                                  <p:stCondLst>
                                    <p:cond delay="0"/>
                                  </p:stCondLst>
                                  <p:childTnLst>
                                    <p:animEffect transition="out" filter="fade">
                                      <p:cBhvr>
                                        <p:cTn id="10" dur="500"/>
                                        <p:tgtEl>
                                          <p:spTgt spid="7"/>
                                        </p:tgtEl>
                                      </p:cBhvr>
                                    </p:animEffect>
                                    <p:set>
                                      <p:cBhvr>
                                        <p:cTn id="11" dur="1" fill="hold">
                                          <p:stCondLst>
                                            <p:cond delay="499"/>
                                          </p:stCondLst>
                                        </p:cTn>
                                        <p:tgtEl>
                                          <p:spTgt spid="7"/>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6" presetClass="exit" presetSubtype="32" fill="hold" grpId="0" nodeType="clickEffect">
                                  <p:stCondLst>
                                    <p:cond delay="0"/>
                                  </p:stCondLst>
                                  <p:childTnLst>
                                    <p:animEffect transition="out" filter="circle(out)">
                                      <p:cBhvr>
                                        <p:cTn id="15" dur="2000"/>
                                        <p:tgtEl>
                                          <p:spTgt spid="8"/>
                                        </p:tgtEl>
                                      </p:cBhvr>
                                    </p:animEffect>
                                    <p:set>
                                      <p:cBhvr>
                                        <p:cTn id="16" dur="1" fill="hold">
                                          <p:stCondLst>
                                            <p:cond delay="1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6E1B3-7AD0-41FF-BF82-DEA18A2D09EB}"/>
              </a:ext>
            </a:extLst>
          </p:cNvPr>
          <p:cNvSpPr>
            <a:spLocks noGrp="1"/>
          </p:cNvSpPr>
          <p:nvPr>
            <p:ph type="title"/>
          </p:nvPr>
        </p:nvSpPr>
        <p:spPr/>
        <p:txBody>
          <a:bodyPr/>
          <a:lstStyle/>
          <a:p>
            <a:r>
              <a:rPr lang="en-US" dirty="0"/>
              <a:t>Ordering: Least Constraining Value</a:t>
            </a:r>
          </a:p>
        </p:txBody>
      </p:sp>
      <p:sp>
        <p:nvSpPr>
          <p:cNvPr id="3" name="Content Placeholder 2">
            <a:extLst>
              <a:ext uri="{FF2B5EF4-FFF2-40B4-BE49-F238E27FC236}">
                <a16:creationId xmlns:a16="http://schemas.microsoft.com/office/drawing/2014/main" id="{9A1E9817-8D47-40DA-B945-D97C3DB098B9}"/>
              </a:ext>
            </a:extLst>
          </p:cNvPr>
          <p:cNvSpPr>
            <a:spLocks noGrp="1"/>
          </p:cNvSpPr>
          <p:nvPr>
            <p:ph idx="1"/>
          </p:nvPr>
        </p:nvSpPr>
        <p:spPr>
          <a:xfrm>
            <a:off x="1097280" y="2108201"/>
            <a:ext cx="7132320" cy="4217098"/>
          </a:xfrm>
        </p:spPr>
        <p:txBody>
          <a:bodyPr>
            <a:normAutofit/>
          </a:bodyPr>
          <a:lstStyle/>
          <a:p>
            <a:pPr eaLnBrk="1" hangingPunct="1">
              <a:lnSpc>
                <a:spcPct val="90000"/>
              </a:lnSpc>
            </a:pPr>
            <a:r>
              <a:rPr lang="en-US" sz="2800" dirty="0">
                <a:solidFill>
                  <a:srgbClr val="0070C0"/>
                </a:solidFill>
              </a:rPr>
              <a:t>Least Constraining Value </a:t>
            </a:r>
            <a:r>
              <a:rPr lang="en-US" sz="2800" dirty="0">
                <a:solidFill>
                  <a:srgbClr val="FF0000"/>
                </a:solidFill>
              </a:rPr>
              <a:t>for next value</a:t>
            </a:r>
          </a:p>
          <a:p>
            <a:pPr lvl="1">
              <a:lnSpc>
                <a:spcPct val="90000"/>
              </a:lnSpc>
            </a:pPr>
            <a:r>
              <a:rPr lang="en-US" sz="2400" dirty="0"/>
              <a:t>Heuristic rule: given a choice of variable, choose the </a:t>
            </a:r>
            <a:r>
              <a:rPr lang="en-US" sz="2400" i="1" dirty="0"/>
              <a:t>least constraining value</a:t>
            </a:r>
            <a:endParaRPr lang="en-US" sz="2400" dirty="0"/>
          </a:p>
          <a:p>
            <a:pPr lvl="1" eaLnBrk="1" hangingPunct="1">
              <a:lnSpc>
                <a:spcPct val="90000"/>
              </a:lnSpc>
            </a:pPr>
            <a:r>
              <a:rPr lang="en-US" sz="2400" dirty="0"/>
              <a:t>I.e., the one that rules out the fewest values in the remaining variables</a:t>
            </a:r>
          </a:p>
          <a:p>
            <a:pPr lvl="1" eaLnBrk="1" hangingPunct="1">
              <a:lnSpc>
                <a:spcPct val="90000"/>
              </a:lnSpc>
            </a:pPr>
            <a:r>
              <a:rPr lang="en-US" sz="2400" dirty="0"/>
              <a:t>Note that it may take some computation to determine this!  (E.g., rerunning filtering)</a:t>
            </a:r>
          </a:p>
          <a:p>
            <a:pPr marL="201168" lvl="1" indent="0">
              <a:lnSpc>
                <a:spcPct val="90000"/>
              </a:lnSpc>
              <a:buNone/>
            </a:pPr>
            <a:endParaRPr lang="en-US" sz="2600" dirty="0"/>
          </a:p>
          <a:p>
            <a:pPr eaLnBrk="1" hangingPunct="1">
              <a:lnSpc>
                <a:spcPct val="90000"/>
              </a:lnSpc>
            </a:pPr>
            <a:r>
              <a:rPr lang="en-US" sz="2800" dirty="0"/>
              <a:t>Combining these ordering ideas makes</a:t>
            </a:r>
          </a:p>
          <a:p>
            <a:pPr>
              <a:lnSpc>
                <a:spcPct val="90000"/>
              </a:lnSpc>
              <a:spcBef>
                <a:spcPts val="272"/>
              </a:spcBef>
              <a:buNone/>
            </a:pPr>
            <a:r>
              <a:rPr lang="en-US" sz="2800" dirty="0"/>
              <a:t>	1000 queens feasible</a:t>
            </a:r>
          </a:p>
          <a:p>
            <a:endParaRPr lang="en-US" dirty="0"/>
          </a:p>
        </p:txBody>
      </p:sp>
      <p:pic>
        <p:nvPicPr>
          <p:cNvPr id="4" name="Picture 4">
            <a:extLst>
              <a:ext uri="{FF2B5EF4-FFF2-40B4-BE49-F238E27FC236}">
                <a16:creationId xmlns:a16="http://schemas.microsoft.com/office/drawing/2014/main" id="{280FF8C5-BDC3-4EED-9E19-E26AA84001A0}"/>
              </a:ext>
            </a:extLst>
          </p:cNvPr>
          <p:cNvPicPr>
            <a:picLocks noChangeAspect="1" noChangeArrowheads="1"/>
          </p:cNvPicPr>
          <p:nvPr/>
        </p:nvPicPr>
        <p:blipFill>
          <a:blip r:embed="rId3" cstate="print">
            <a:extLst>
              <a:ext uri="{28A0092B-C50C-407E-A947-70E740481C1C}">
                <a14:useLocalDpi xmlns:a14="http://schemas.microsoft.com/office/drawing/2010/main"/>
              </a:ext>
            </a:extLst>
          </a:blip>
          <a:srcRect l="288" t="900"/>
          <a:stretch>
            <a:fillRect/>
          </a:stretch>
        </p:blipFill>
        <p:spPr bwMode="auto">
          <a:xfrm>
            <a:off x="8522033" y="3200616"/>
            <a:ext cx="2981859" cy="2032268"/>
          </a:xfrm>
          <a:prstGeom prst="rect">
            <a:avLst/>
          </a:prstGeom>
          <a:noFill/>
          <a:ln w="9525">
            <a:noFill/>
            <a:miter lim="800000"/>
            <a:headEnd/>
            <a:tailEnd/>
          </a:ln>
        </p:spPr>
      </p:pic>
      <p:sp>
        <p:nvSpPr>
          <p:cNvPr id="5" name="TextBox 4">
            <a:extLst>
              <a:ext uri="{FF2B5EF4-FFF2-40B4-BE49-F238E27FC236}">
                <a16:creationId xmlns:a16="http://schemas.microsoft.com/office/drawing/2014/main" id="{687556DD-D1F0-4400-B93C-9B1C77B58396}"/>
              </a:ext>
            </a:extLst>
          </p:cNvPr>
          <p:cNvSpPr txBox="1"/>
          <p:nvPr/>
        </p:nvSpPr>
        <p:spPr>
          <a:xfrm>
            <a:off x="10293000" y="2642348"/>
            <a:ext cx="1558440" cy="276999"/>
          </a:xfrm>
          <a:prstGeom prst="rect">
            <a:avLst/>
          </a:prstGeom>
          <a:noFill/>
        </p:spPr>
        <p:txBody>
          <a:bodyPr wrap="none" rtlCol="0">
            <a:spAutoFit/>
          </a:bodyPr>
          <a:lstStyle/>
          <a:p>
            <a:r>
              <a:rPr lang="en-US" sz="1200" dirty="0"/>
              <a:t>Allow 1 value for SA</a:t>
            </a:r>
          </a:p>
        </p:txBody>
      </p:sp>
      <p:sp>
        <p:nvSpPr>
          <p:cNvPr id="6" name="TextBox 5">
            <a:extLst>
              <a:ext uri="{FF2B5EF4-FFF2-40B4-BE49-F238E27FC236}">
                <a16:creationId xmlns:a16="http://schemas.microsoft.com/office/drawing/2014/main" id="{6AF0AFB6-2E34-45E6-8803-9A4452CD5F0F}"/>
              </a:ext>
            </a:extLst>
          </p:cNvPr>
          <p:cNvSpPr txBox="1"/>
          <p:nvPr/>
        </p:nvSpPr>
        <p:spPr>
          <a:xfrm>
            <a:off x="10552108" y="5475294"/>
            <a:ext cx="1558440" cy="276999"/>
          </a:xfrm>
          <a:prstGeom prst="rect">
            <a:avLst/>
          </a:prstGeom>
          <a:noFill/>
        </p:spPr>
        <p:txBody>
          <a:bodyPr wrap="none" rtlCol="0">
            <a:spAutoFit/>
          </a:bodyPr>
          <a:lstStyle/>
          <a:p>
            <a:r>
              <a:rPr lang="en-US" sz="1200" dirty="0"/>
              <a:t>Allow 0 value for SA</a:t>
            </a:r>
          </a:p>
        </p:txBody>
      </p:sp>
      <p:sp>
        <p:nvSpPr>
          <p:cNvPr id="7" name="TextBox 6">
            <a:extLst>
              <a:ext uri="{FF2B5EF4-FFF2-40B4-BE49-F238E27FC236}">
                <a16:creationId xmlns:a16="http://schemas.microsoft.com/office/drawing/2014/main" id="{F5CF60F3-1999-4F31-BBED-CD2A1100A6C0}"/>
              </a:ext>
            </a:extLst>
          </p:cNvPr>
          <p:cNvSpPr txBox="1"/>
          <p:nvPr/>
        </p:nvSpPr>
        <p:spPr>
          <a:xfrm>
            <a:off x="8522033" y="4078250"/>
            <a:ext cx="427425" cy="276999"/>
          </a:xfrm>
          <a:prstGeom prst="rect">
            <a:avLst/>
          </a:prstGeom>
          <a:noFill/>
        </p:spPr>
        <p:txBody>
          <a:bodyPr wrap="none" rtlCol="0">
            <a:spAutoFit/>
          </a:bodyPr>
          <a:lstStyle/>
          <a:p>
            <a:r>
              <a:rPr lang="en-US" sz="1200" dirty="0">
                <a:solidFill>
                  <a:schemeClr val="bg1"/>
                </a:solidFill>
              </a:rPr>
              <a:t>WA</a:t>
            </a:r>
          </a:p>
        </p:txBody>
      </p:sp>
      <p:sp>
        <p:nvSpPr>
          <p:cNvPr id="8" name="TextBox 7">
            <a:extLst>
              <a:ext uri="{FF2B5EF4-FFF2-40B4-BE49-F238E27FC236}">
                <a16:creationId xmlns:a16="http://schemas.microsoft.com/office/drawing/2014/main" id="{24DD30B2-0592-4603-97D2-CC6C695463BF}"/>
              </a:ext>
            </a:extLst>
          </p:cNvPr>
          <p:cNvSpPr txBox="1"/>
          <p:nvPr/>
        </p:nvSpPr>
        <p:spPr>
          <a:xfrm>
            <a:off x="8857755" y="3939750"/>
            <a:ext cx="389850" cy="276999"/>
          </a:xfrm>
          <a:prstGeom prst="rect">
            <a:avLst/>
          </a:prstGeom>
          <a:noFill/>
        </p:spPr>
        <p:txBody>
          <a:bodyPr wrap="none" rtlCol="0">
            <a:spAutoFit/>
          </a:bodyPr>
          <a:lstStyle/>
          <a:p>
            <a:r>
              <a:rPr lang="en-US" sz="1200" dirty="0"/>
              <a:t>NT</a:t>
            </a:r>
          </a:p>
        </p:txBody>
      </p:sp>
      <p:sp>
        <p:nvSpPr>
          <p:cNvPr id="9" name="TextBox 8">
            <a:extLst>
              <a:ext uri="{FF2B5EF4-FFF2-40B4-BE49-F238E27FC236}">
                <a16:creationId xmlns:a16="http://schemas.microsoft.com/office/drawing/2014/main" id="{272BACF2-C871-4653-AA79-C8AED5F31562}"/>
              </a:ext>
            </a:extLst>
          </p:cNvPr>
          <p:cNvSpPr txBox="1"/>
          <p:nvPr/>
        </p:nvSpPr>
        <p:spPr>
          <a:xfrm>
            <a:off x="8949458" y="4166887"/>
            <a:ext cx="389850" cy="276999"/>
          </a:xfrm>
          <a:prstGeom prst="rect">
            <a:avLst/>
          </a:prstGeom>
          <a:noFill/>
        </p:spPr>
        <p:txBody>
          <a:bodyPr wrap="none" rtlCol="0">
            <a:spAutoFit/>
          </a:bodyPr>
          <a:lstStyle/>
          <a:p>
            <a:r>
              <a:rPr lang="en-US" sz="1200" dirty="0"/>
              <a:t>SA</a:t>
            </a:r>
          </a:p>
        </p:txBody>
      </p:sp>
      <p:sp>
        <p:nvSpPr>
          <p:cNvPr id="10" name="TextBox 9">
            <a:extLst>
              <a:ext uri="{FF2B5EF4-FFF2-40B4-BE49-F238E27FC236}">
                <a16:creationId xmlns:a16="http://schemas.microsoft.com/office/drawing/2014/main" id="{9193CE53-6781-4BBF-B1E1-6FC5091262C7}"/>
              </a:ext>
            </a:extLst>
          </p:cNvPr>
          <p:cNvSpPr txBox="1"/>
          <p:nvPr/>
        </p:nvSpPr>
        <p:spPr>
          <a:xfrm>
            <a:off x="9240264" y="4009000"/>
            <a:ext cx="304892" cy="276999"/>
          </a:xfrm>
          <a:prstGeom prst="rect">
            <a:avLst/>
          </a:prstGeom>
          <a:noFill/>
        </p:spPr>
        <p:txBody>
          <a:bodyPr wrap="none" rtlCol="0">
            <a:spAutoFit/>
          </a:bodyPr>
          <a:lstStyle/>
          <a:p>
            <a:r>
              <a:rPr lang="en-US" sz="1200" dirty="0"/>
              <a:t>Q</a:t>
            </a:r>
          </a:p>
        </p:txBody>
      </p:sp>
      <p:sp>
        <p:nvSpPr>
          <p:cNvPr id="11" name="TextBox 10">
            <a:extLst>
              <a:ext uri="{FF2B5EF4-FFF2-40B4-BE49-F238E27FC236}">
                <a16:creationId xmlns:a16="http://schemas.microsoft.com/office/drawing/2014/main" id="{F110433F-C440-4019-B55A-B1117FFF1AD8}"/>
              </a:ext>
            </a:extLst>
          </p:cNvPr>
          <p:cNvSpPr txBox="1"/>
          <p:nvPr/>
        </p:nvSpPr>
        <p:spPr>
          <a:xfrm>
            <a:off x="9247605" y="4266915"/>
            <a:ext cx="484428" cy="246221"/>
          </a:xfrm>
          <a:prstGeom prst="rect">
            <a:avLst/>
          </a:prstGeom>
          <a:noFill/>
        </p:spPr>
        <p:txBody>
          <a:bodyPr wrap="none" rtlCol="0">
            <a:spAutoFit/>
          </a:bodyPr>
          <a:lstStyle/>
          <a:p>
            <a:r>
              <a:rPr lang="en-US" sz="1000" dirty="0"/>
              <a:t>NSW</a:t>
            </a:r>
          </a:p>
        </p:txBody>
      </p:sp>
      <p:sp>
        <p:nvSpPr>
          <p:cNvPr id="12" name="TextBox 11">
            <a:extLst>
              <a:ext uri="{FF2B5EF4-FFF2-40B4-BE49-F238E27FC236}">
                <a16:creationId xmlns:a16="http://schemas.microsoft.com/office/drawing/2014/main" id="{375480C0-8177-4ABE-8F4E-A8A43A4E5AB2}"/>
              </a:ext>
            </a:extLst>
          </p:cNvPr>
          <p:cNvSpPr txBox="1"/>
          <p:nvPr/>
        </p:nvSpPr>
        <p:spPr>
          <a:xfrm>
            <a:off x="9275530" y="4429097"/>
            <a:ext cx="269626" cy="246221"/>
          </a:xfrm>
          <a:prstGeom prst="rect">
            <a:avLst/>
          </a:prstGeom>
          <a:noFill/>
        </p:spPr>
        <p:txBody>
          <a:bodyPr wrap="none" rtlCol="0">
            <a:spAutoFit/>
          </a:bodyPr>
          <a:lstStyle/>
          <a:p>
            <a:r>
              <a:rPr lang="en-US" sz="1000" dirty="0"/>
              <a:t>V</a:t>
            </a:r>
          </a:p>
        </p:txBody>
      </p:sp>
      <p:sp>
        <p:nvSpPr>
          <p:cNvPr id="13" name="TextBox 12">
            <a:extLst>
              <a:ext uri="{FF2B5EF4-FFF2-40B4-BE49-F238E27FC236}">
                <a16:creationId xmlns:a16="http://schemas.microsoft.com/office/drawing/2014/main" id="{05AFD2FE-6322-41CF-9C1B-454DA9F260BC}"/>
              </a:ext>
            </a:extLst>
          </p:cNvPr>
          <p:cNvSpPr txBox="1"/>
          <p:nvPr/>
        </p:nvSpPr>
        <p:spPr>
          <a:xfrm>
            <a:off x="10293892" y="3515852"/>
            <a:ext cx="427425" cy="276999"/>
          </a:xfrm>
          <a:prstGeom prst="rect">
            <a:avLst/>
          </a:prstGeom>
          <a:noFill/>
        </p:spPr>
        <p:txBody>
          <a:bodyPr wrap="none" rtlCol="0">
            <a:spAutoFit/>
          </a:bodyPr>
          <a:lstStyle/>
          <a:p>
            <a:r>
              <a:rPr lang="en-US" sz="1200" dirty="0">
                <a:solidFill>
                  <a:schemeClr val="bg1"/>
                </a:solidFill>
              </a:rPr>
              <a:t>WA</a:t>
            </a:r>
          </a:p>
        </p:txBody>
      </p:sp>
      <p:sp>
        <p:nvSpPr>
          <p:cNvPr id="14" name="TextBox 13">
            <a:extLst>
              <a:ext uri="{FF2B5EF4-FFF2-40B4-BE49-F238E27FC236}">
                <a16:creationId xmlns:a16="http://schemas.microsoft.com/office/drawing/2014/main" id="{918F7360-C85D-4B2D-BA47-A0769B43DC81}"/>
              </a:ext>
            </a:extLst>
          </p:cNvPr>
          <p:cNvSpPr txBox="1"/>
          <p:nvPr/>
        </p:nvSpPr>
        <p:spPr>
          <a:xfrm>
            <a:off x="10629614" y="3377352"/>
            <a:ext cx="389850" cy="276999"/>
          </a:xfrm>
          <a:prstGeom prst="rect">
            <a:avLst/>
          </a:prstGeom>
          <a:noFill/>
        </p:spPr>
        <p:txBody>
          <a:bodyPr wrap="none" rtlCol="0">
            <a:spAutoFit/>
          </a:bodyPr>
          <a:lstStyle/>
          <a:p>
            <a:r>
              <a:rPr lang="en-US" sz="1200" dirty="0"/>
              <a:t>NT</a:t>
            </a:r>
          </a:p>
        </p:txBody>
      </p:sp>
      <p:sp>
        <p:nvSpPr>
          <p:cNvPr id="15" name="TextBox 14">
            <a:extLst>
              <a:ext uri="{FF2B5EF4-FFF2-40B4-BE49-F238E27FC236}">
                <a16:creationId xmlns:a16="http://schemas.microsoft.com/office/drawing/2014/main" id="{B1A266E9-3367-480C-84EB-E4754FEB62F2}"/>
              </a:ext>
            </a:extLst>
          </p:cNvPr>
          <p:cNvSpPr txBox="1"/>
          <p:nvPr/>
        </p:nvSpPr>
        <p:spPr>
          <a:xfrm>
            <a:off x="10721317" y="3604489"/>
            <a:ext cx="389850" cy="276999"/>
          </a:xfrm>
          <a:prstGeom prst="rect">
            <a:avLst/>
          </a:prstGeom>
          <a:noFill/>
        </p:spPr>
        <p:txBody>
          <a:bodyPr wrap="none" rtlCol="0">
            <a:spAutoFit/>
          </a:bodyPr>
          <a:lstStyle/>
          <a:p>
            <a:r>
              <a:rPr lang="en-US" sz="1200" dirty="0">
                <a:solidFill>
                  <a:srgbClr val="FF0000"/>
                </a:solidFill>
              </a:rPr>
              <a:t>SA</a:t>
            </a:r>
          </a:p>
        </p:txBody>
      </p:sp>
      <p:sp>
        <p:nvSpPr>
          <p:cNvPr id="16" name="TextBox 15">
            <a:extLst>
              <a:ext uri="{FF2B5EF4-FFF2-40B4-BE49-F238E27FC236}">
                <a16:creationId xmlns:a16="http://schemas.microsoft.com/office/drawing/2014/main" id="{59514ED5-14AA-4D84-8D55-7E3BC8D841AC}"/>
              </a:ext>
            </a:extLst>
          </p:cNvPr>
          <p:cNvSpPr txBox="1"/>
          <p:nvPr/>
        </p:nvSpPr>
        <p:spPr>
          <a:xfrm>
            <a:off x="11012123" y="3446602"/>
            <a:ext cx="304892" cy="276999"/>
          </a:xfrm>
          <a:prstGeom prst="rect">
            <a:avLst/>
          </a:prstGeom>
          <a:noFill/>
        </p:spPr>
        <p:txBody>
          <a:bodyPr wrap="none" rtlCol="0">
            <a:spAutoFit/>
          </a:bodyPr>
          <a:lstStyle/>
          <a:p>
            <a:r>
              <a:rPr lang="en-US" sz="1200" dirty="0">
                <a:solidFill>
                  <a:schemeClr val="bg1"/>
                </a:solidFill>
              </a:rPr>
              <a:t>Q</a:t>
            </a:r>
          </a:p>
        </p:txBody>
      </p:sp>
      <p:sp>
        <p:nvSpPr>
          <p:cNvPr id="17" name="TextBox 16">
            <a:extLst>
              <a:ext uri="{FF2B5EF4-FFF2-40B4-BE49-F238E27FC236}">
                <a16:creationId xmlns:a16="http://schemas.microsoft.com/office/drawing/2014/main" id="{0C6365E7-92F1-4062-95A8-92A2B2EAA6F7}"/>
              </a:ext>
            </a:extLst>
          </p:cNvPr>
          <p:cNvSpPr txBox="1"/>
          <p:nvPr/>
        </p:nvSpPr>
        <p:spPr>
          <a:xfrm>
            <a:off x="11019464" y="3704517"/>
            <a:ext cx="484428" cy="246221"/>
          </a:xfrm>
          <a:prstGeom prst="rect">
            <a:avLst/>
          </a:prstGeom>
          <a:noFill/>
        </p:spPr>
        <p:txBody>
          <a:bodyPr wrap="none" rtlCol="0">
            <a:spAutoFit/>
          </a:bodyPr>
          <a:lstStyle/>
          <a:p>
            <a:r>
              <a:rPr lang="en-US" sz="1000" dirty="0"/>
              <a:t>NSW</a:t>
            </a:r>
          </a:p>
        </p:txBody>
      </p:sp>
      <p:sp>
        <p:nvSpPr>
          <p:cNvPr id="18" name="TextBox 17">
            <a:extLst>
              <a:ext uri="{FF2B5EF4-FFF2-40B4-BE49-F238E27FC236}">
                <a16:creationId xmlns:a16="http://schemas.microsoft.com/office/drawing/2014/main" id="{C9CE59FC-EB93-4575-B4DC-1A7918A5A8D6}"/>
              </a:ext>
            </a:extLst>
          </p:cNvPr>
          <p:cNvSpPr txBox="1"/>
          <p:nvPr/>
        </p:nvSpPr>
        <p:spPr>
          <a:xfrm>
            <a:off x="11047389" y="3866699"/>
            <a:ext cx="269626" cy="246221"/>
          </a:xfrm>
          <a:prstGeom prst="rect">
            <a:avLst/>
          </a:prstGeom>
          <a:noFill/>
        </p:spPr>
        <p:txBody>
          <a:bodyPr wrap="none" rtlCol="0">
            <a:spAutoFit/>
          </a:bodyPr>
          <a:lstStyle/>
          <a:p>
            <a:r>
              <a:rPr lang="en-US" sz="1000" dirty="0"/>
              <a:t>V</a:t>
            </a:r>
          </a:p>
        </p:txBody>
      </p:sp>
      <p:sp>
        <p:nvSpPr>
          <p:cNvPr id="19" name="TextBox 18">
            <a:extLst>
              <a:ext uri="{FF2B5EF4-FFF2-40B4-BE49-F238E27FC236}">
                <a16:creationId xmlns:a16="http://schemas.microsoft.com/office/drawing/2014/main" id="{6043C582-D6DD-47A0-9E8A-81CC66C31AC6}"/>
              </a:ext>
            </a:extLst>
          </p:cNvPr>
          <p:cNvSpPr txBox="1"/>
          <p:nvPr/>
        </p:nvSpPr>
        <p:spPr>
          <a:xfrm>
            <a:off x="10318723" y="4516729"/>
            <a:ext cx="427425" cy="276999"/>
          </a:xfrm>
          <a:prstGeom prst="rect">
            <a:avLst/>
          </a:prstGeom>
          <a:noFill/>
        </p:spPr>
        <p:txBody>
          <a:bodyPr wrap="none" rtlCol="0">
            <a:spAutoFit/>
          </a:bodyPr>
          <a:lstStyle/>
          <a:p>
            <a:r>
              <a:rPr lang="en-US" sz="1200" dirty="0">
                <a:solidFill>
                  <a:schemeClr val="bg1"/>
                </a:solidFill>
              </a:rPr>
              <a:t>WA</a:t>
            </a:r>
          </a:p>
        </p:txBody>
      </p:sp>
      <p:sp>
        <p:nvSpPr>
          <p:cNvPr id="20" name="TextBox 19">
            <a:extLst>
              <a:ext uri="{FF2B5EF4-FFF2-40B4-BE49-F238E27FC236}">
                <a16:creationId xmlns:a16="http://schemas.microsoft.com/office/drawing/2014/main" id="{16739C76-A9E3-49E7-AAC6-F991A129E0B5}"/>
              </a:ext>
            </a:extLst>
          </p:cNvPr>
          <p:cNvSpPr txBox="1"/>
          <p:nvPr/>
        </p:nvSpPr>
        <p:spPr>
          <a:xfrm>
            <a:off x="10654445" y="4378229"/>
            <a:ext cx="389850" cy="276999"/>
          </a:xfrm>
          <a:prstGeom prst="rect">
            <a:avLst/>
          </a:prstGeom>
          <a:noFill/>
        </p:spPr>
        <p:txBody>
          <a:bodyPr wrap="none" rtlCol="0">
            <a:spAutoFit/>
          </a:bodyPr>
          <a:lstStyle/>
          <a:p>
            <a:r>
              <a:rPr lang="en-US" sz="1200" dirty="0"/>
              <a:t>NT</a:t>
            </a:r>
          </a:p>
        </p:txBody>
      </p:sp>
      <p:sp>
        <p:nvSpPr>
          <p:cNvPr id="21" name="TextBox 20">
            <a:extLst>
              <a:ext uri="{FF2B5EF4-FFF2-40B4-BE49-F238E27FC236}">
                <a16:creationId xmlns:a16="http://schemas.microsoft.com/office/drawing/2014/main" id="{55FEEB08-FDA1-48D2-B7EF-258F6B8EC154}"/>
              </a:ext>
            </a:extLst>
          </p:cNvPr>
          <p:cNvSpPr txBox="1"/>
          <p:nvPr/>
        </p:nvSpPr>
        <p:spPr>
          <a:xfrm>
            <a:off x="10746148" y="4605366"/>
            <a:ext cx="389850" cy="276999"/>
          </a:xfrm>
          <a:prstGeom prst="rect">
            <a:avLst/>
          </a:prstGeom>
          <a:noFill/>
        </p:spPr>
        <p:txBody>
          <a:bodyPr wrap="none" rtlCol="0">
            <a:spAutoFit/>
          </a:bodyPr>
          <a:lstStyle/>
          <a:p>
            <a:r>
              <a:rPr lang="en-US" sz="1200" dirty="0">
                <a:solidFill>
                  <a:srgbClr val="FF0000"/>
                </a:solidFill>
              </a:rPr>
              <a:t>SA</a:t>
            </a:r>
          </a:p>
        </p:txBody>
      </p:sp>
      <p:sp>
        <p:nvSpPr>
          <p:cNvPr id="22" name="TextBox 21">
            <a:extLst>
              <a:ext uri="{FF2B5EF4-FFF2-40B4-BE49-F238E27FC236}">
                <a16:creationId xmlns:a16="http://schemas.microsoft.com/office/drawing/2014/main" id="{D7FDC41B-2E22-41C7-8D59-426FD840FB74}"/>
              </a:ext>
            </a:extLst>
          </p:cNvPr>
          <p:cNvSpPr txBox="1"/>
          <p:nvPr/>
        </p:nvSpPr>
        <p:spPr>
          <a:xfrm>
            <a:off x="11036954" y="4447479"/>
            <a:ext cx="304892" cy="276999"/>
          </a:xfrm>
          <a:prstGeom prst="rect">
            <a:avLst/>
          </a:prstGeom>
          <a:noFill/>
        </p:spPr>
        <p:txBody>
          <a:bodyPr wrap="none" rtlCol="0">
            <a:spAutoFit/>
          </a:bodyPr>
          <a:lstStyle/>
          <a:p>
            <a:r>
              <a:rPr lang="en-US" sz="1200" dirty="0">
                <a:solidFill>
                  <a:schemeClr val="bg1"/>
                </a:solidFill>
              </a:rPr>
              <a:t>Q</a:t>
            </a:r>
          </a:p>
        </p:txBody>
      </p:sp>
      <p:sp>
        <p:nvSpPr>
          <p:cNvPr id="23" name="TextBox 22">
            <a:extLst>
              <a:ext uri="{FF2B5EF4-FFF2-40B4-BE49-F238E27FC236}">
                <a16:creationId xmlns:a16="http://schemas.microsoft.com/office/drawing/2014/main" id="{6A4B29E3-15C8-4035-85DB-C83C5941817B}"/>
              </a:ext>
            </a:extLst>
          </p:cNvPr>
          <p:cNvSpPr txBox="1"/>
          <p:nvPr/>
        </p:nvSpPr>
        <p:spPr>
          <a:xfrm>
            <a:off x="11044295" y="4705394"/>
            <a:ext cx="484428" cy="246221"/>
          </a:xfrm>
          <a:prstGeom prst="rect">
            <a:avLst/>
          </a:prstGeom>
          <a:noFill/>
        </p:spPr>
        <p:txBody>
          <a:bodyPr wrap="none" rtlCol="0">
            <a:spAutoFit/>
          </a:bodyPr>
          <a:lstStyle/>
          <a:p>
            <a:r>
              <a:rPr lang="en-US" sz="1000" dirty="0"/>
              <a:t>NSW</a:t>
            </a:r>
          </a:p>
        </p:txBody>
      </p:sp>
      <p:sp>
        <p:nvSpPr>
          <p:cNvPr id="24" name="TextBox 23">
            <a:extLst>
              <a:ext uri="{FF2B5EF4-FFF2-40B4-BE49-F238E27FC236}">
                <a16:creationId xmlns:a16="http://schemas.microsoft.com/office/drawing/2014/main" id="{83C327B6-D214-474B-A5B8-11030EE812D9}"/>
              </a:ext>
            </a:extLst>
          </p:cNvPr>
          <p:cNvSpPr txBox="1"/>
          <p:nvPr/>
        </p:nvSpPr>
        <p:spPr>
          <a:xfrm>
            <a:off x="11072220" y="4867576"/>
            <a:ext cx="269626" cy="246221"/>
          </a:xfrm>
          <a:prstGeom prst="rect">
            <a:avLst/>
          </a:prstGeom>
          <a:noFill/>
        </p:spPr>
        <p:txBody>
          <a:bodyPr wrap="none" rtlCol="0">
            <a:spAutoFit/>
          </a:bodyPr>
          <a:lstStyle/>
          <a:p>
            <a:r>
              <a:rPr lang="en-US" sz="1000" dirty="0"/>
              <a:t>V</a:t>
            </a:r>
          </a:p>
        </p:txBody>
      </p:sp>
      <p:sp>
        <p:nvSpPr>
          <p:cNvPr id="25" name="Rectangle 24">
            <a:extLst>
              <a:ext uri="{FF2B5EF4-FFF2-40B4-BE49-F238E27FC236}">
                <a16:creationId xmlns:a16="http://schemas.microsoft.com/office/drawing/2014/main" id="{724DF65A-4FD2-4A8F-B100-8634C7B6BA89}"/>
              </a:ext>
            </a:extLst>
          </p:cNvPr>
          <p:cNvSpPr/>
          <p:nvPr/>
        </p:nvSpPr>
        <p:spPr>
          <a:xfrm>
            <a:off x="9685530" y="3145652"/>
            <a:ext cx="2176410" cy="21254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F7F1BB95-9A0A-402D-864D-72F3BBF24958}"/>
              </a:ext>
            </a:extLst>
          </p:cNvPr>
          <p:cNvCxnSpPr>
            <a:cxnSpLocks/>
          </p:cNvCxnSpPr>
          <p:nvPr/>
        </p:nvCxnSpPr>
        <p:spPr>
          <a:xfrm>
            <a:off x="11076869" y="2880630"/>
            <a:ext cx="92349" cy="49662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DCB1F02-F93D-4F9A-9727-74CC0A34CF2E}"/>
              </a:ext>
            </a:extLst>
          </p:cNvPr>
          <p:cNvCxnSpPr>
            <a:cxnSpLocks/>
            <a:endCxn id="23" idx="0"/>
          </p:cNvCxnSpPr>
          <p:nvPr/>
        </p:nvCxnSpPr>
        <p:spPr>
          <a:xfrm flipV="1">
            <a:off x="11270840" y="4705394"/>
            <a:ext cx="15669" cy="741152"/>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8568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2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EF308-F43F-4763-9EC2-FDAE8B4C4DA8}"/>
              </a:ext>
            </a:extLst>
          </p:cNvPr>
          <p:cNvSpPr>
            <a:spLocks noGrp="1"/>
          </p:cNvSpPr>
          <p:nvPr>
            <p:ph type="title"/>
          </p:nvPr>
        </p:nvSpPr>
        <p:spPr/>
        <p:txBody>
          <a:bodyPr/>
          <a:lstStyle/>
          <a:p>
            <a:r>
              <a:rPr lang="en-US" dirty="0"/>
              <a:t>MRV vs. LCV</a:t>
            </a:r>
          </a:p>
        </p:txBody>
      </p:sp>
      <p:sp>
        <p:nvSpPr>
          <p:cNvPr id="3" name="Content Placeholder 2">
            <a:extLst>
              <a:ext uri="{FF2B5EF4-FFF2-40B4-BE49-F238E27FC236}">
                <a16:creationId xmlns:a16="http://schemas.microsoft.com/office/drawing/2014/main" id="{E269596B-67CA-47D0-B741-099AF51FCC4D}"/>
              </a:ext>
            </a:extLst>
          </p:cNvPr>
          <p:cNvSpPr>
            <a:spLocks noGrp="1"/>
          </p:cNvSpPr>
          <p:nvPr>
            <p:ph idx="1"/>
          </p:nvPr>
        </p:nvSpPr>
        <p:spPr>
          <a:xfrm>
            <a:off x="1097280" y="2108201"/>
            <a:ext cx="10058400" cy="4269352"/>
          </a:xfrm>
        </p:spPr>
        <p:txBody>
          <a:bodyPr>
            <a:normAutofit fontScale="92500" lnSpcReduction="10000"/>
          </a:bodyPr>
          <a:lstStyle/>
          <a:p>
            <a:r>
              <a:rPr lang="en-US" sz="2400" dirty="0"/>
              <a:t>Why </a:t>
            </a:r>
            <a:r>
              <a:rPr lang="en-US" sz="2400" dirty="0">
                <a:solidFill>
                  <a:srgbClr val="0070C0"/>
                </a:solidFill>
              </a:rPr>
              <a:t>MRV</a:t>
            </a:r>
            <a:r>
              <a:rPr lang="en-US" sz="2400" dirty="0"/>
              <a:t> (minimum values, most constraining) for </a:t>
            </a:r>
            <a:r>
              <a:rPr lang="en-US" sz="2400" dirty="0">
                <a:solidFill>
                  <a:srgbClr val="0070C0"/>
                </a:solidFill>
              </a:rPr>
              <a:t>variable selection</a:t>
            </a:r>
            <a:r>
              <a:rPr lang="en-US" sz="2400" dirty="0"/>
              <a:t>, and </a:t>
            </a:r>
            <a:r>
              <a:rPr lang="en-US" sz="2400" dirty="0">
                <a:solidFill>
                  <a:srgbClr val="C00000"/>
                </a:solidFill>
              </a:rPr>
              <a:t>LCV</a:t>
            </a:r>
            <a:r>
              <a:rPr lang="en-US" sz="2400" dirty="0"/>
              <a:t> (maximum values, least constraining) for </a:t>
            </a:r>
            <a:r>
              <a:rPr lang="en-US" sz="2400" dirty="0">
                <a:solidFill>
                  <a:srgbClr val="C00000"/>
                </a:solidFill>
              </a:rPr>
              <a:t>value selection</a:t>
            </a:r>
            <a:r>
              <a:rPr lang="en-US" sz="2400" dirty="0"/>
              <a:t>? </a:t>
            </a:r>
          </a:p>
          <a:p>
            <a:r>
              <a:rPr lang="en-US" sz="2400" dirty="0">
                <a:solidFill>
                  <a:srgbClr val="0070C0"/>
                </a:solidFill>
              </a:rPr>
              <a:t>MRV for variable selection</a:t>
            </a:r>
          </a:p>
          <a:p>
            <a:pPr lvl="1"/>
            <a:r>
              <a:rPr lang="en-US" sz="2200" dirty="0"/>
              <a:t>Minimize the branching factor (i.e., expanding nodes)</a:t>
            </a:r>
          </a:p>
          <a:p>
            <a:pPr lvl="1"/>
            <a:r>
              <a:rPr lang="en-US" sz="2200" dirty="0"/>
              <a:t>Smaller number of expanding node will speed up the search</a:t>
            </a:r>
          </a:p>
          <a:p>
            <a:r>
              <a:rPr lang="en-US" sz="2400" dirty="0">
                <a:solidFill>
                  <a:srgbClr val="0070C0"/>
                </a:solidFill>
              </a:rPr>
              <a:t>LCV for value selection</a:t>
            </a:r>
          </a:p>
          <a:p>
            <a:pPr lvl="1"/>
            <a:r>
              <a:rPr lang="en-US" sz="2200" dirty="0"/>
              <a:t>Maximize the chance of early success</a:t>
            </a:r>
          </a:p>
          <a:p>
            <a:pPr lvl="1"/>
            <a:r>
              <a:rPr lang="en-US" sz="2200" dirty="0"/>
              <a:t>If fail at current node, it will look for every possible values and orders anyway</a:t>
            </a:r>
          </a:p>
          <a:p>
            <a:pPr lvl="1"/>
            <a:r>
              <a:rPr lang="en-US" sz="2200" dirty="0"/>
              <a:t>If not fail, it will find it early</a:t>
            </a:r>
          </a:p>
          <a:p>
            <a:pPr lvl="1"/>
            <a:r>
              <a:rPr lang="en-US" sz="2200" dirty="0"/>
              <a:t>LCV rules out lowest possible solution and search the most possible solution at current node</a:t>
            </a:r>
          </a:p>
        </p:txBody>
      </p:sp>
    </p:spTree>
    <p:extLst>
      <p:ext uri="{BB962C8B-B14F-4D97-AF65-F5344CB8AC3E}">
        <p14:creationId xmlns:p14="http://schemas.microsoft.com/office/powerpoint/2010/main" val="1927410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9114E-C602-44AB-889C-418751C4A0CF}"/>
              </a:ext>
            </a:extLst>
          </p:cNvPr>
          <p:cNvSpPr>
            <a:spLocks noGrp="1"/>
          </p:cNvSpPr>
          <p:nvPr>
            <p:ph type="title"/>
          </p:nvPr>
        </p:nvSpPr>
        <p:spPr/>
        <p:txBody>
          <a:bodyPr/>
          <a:lstStyle/>
          <a:p>
            <a:r>
              <a:rPr lang="en-US" dirty="0"/>
              <a:t>Constraint Satisfaction Problems</a:t>
            </a:r>
          </a:p>
        </p:txBody>
      </p:sp>
      <p:sp>
        <p:nvSpPr>
          <p:cNvPr id="3" name="Content Placeholder 2">
            <a:extLst>
              <a:ext uri="{FF2B5EF4-FFF2-40B4-BE49-F238E27FC236}">
                <a16:creationId xmlns:a16="http://schemas.microsoft.com/office/drawing/2014/main" id="{3DA8E894-10C2-4376-8885-624B568971D4}"/>
              </a:ext>
            </a:extLst>
          </p:cNvPr>
          <p:cNvSpPr>
            <a:spLocks noGrp="1"/>
          </p:cNvSpPr>
          <p:nvPr>
            <p:ph idx="1"/>
          </p:nvPr>
        </p:nvSpPr>
        <p:spPr/>
        <p:txBody>
          <a:bodyPr>
            <a:normAutofit fontScale="92500" lnSpcReduction="20000"/>
          </a:bodyPr>
          <a:lstStyle/>
          <a:p>
            <a:pPr lvl="1">
              <a:lnSpc>
                <a:spcPct val="120000"/>
              </a:lnSpc>
              <a:buFont typeface="Arial" panose="020B0604020202020204" pitchFamily="34" charset="0"/>
              <a:buChar char="•"/>
            </a:pPr>
            <a:r>
              <a:rPr lang="en-US" sz="2200" dirty="0">
                <a:solidFill>
                  <a:schemeClr val="tx1"/>
                </a:solidFill>
              </a:rPr>
              <a:t>When a problem must comply with some designated </a:t>
            </a:r>
            <a:r>
              <a:rPr lang="en-US" sz="2200" dirty="0">
                <a:solidFill>
                  <a:srgbClr val="0070C0"/>
                </a:solidFill>
              </a:rPr>
              <a:t>constraints</a:t>
            </a:r>
            <a:r>
              <a:rPr lang="en-US" sz="2200" dirty="0">
                <a:solidFill>
                  <a:schemeClr val="tx1"/>
                </a:solidFill>
              </a:rPr>
              <a:t> – new search methods and a deeper understanding of the problem structure are needed.</a:t>
            </a:r>
          </a:p>
          <a:p>
            <a:pPr lvl="2">
              <a:lnSpc>
                <a:spcPct val="120000"/>
              </a:lnSpc>
              <a:buFont typeface="Arial" panose="020B0604020202020204" pitchFamily="34" charset="0"/>
              <a:buChar char="•"/>
            </a:pPr>
            <a:r>
              <a:rPr lang="en-US" sz="1800" dirty="0"/>
              <a:t>A special subset of search problems.</a:t>
            </a:r>
            <a:endParaRPr lang="en-US" sz="1800" dirty="0">
              <a:solidFill>
                <a:schemeClr val="tx1"/>
              </a:solidFill>
            </a:endParaRPr>
          </a:p>
          <a:p>
            <a:pPr lvl="1">
              <a:lnSpc>
                <a:spcPct val="120000"/>
              </a:lnSpc>
              <a:buFont typeface="Arial" panose="020B0604020202020204" pitchFamily="34" charset="0"/>
              <a:buChar char="•"/>
            </a:pPr>
            <a:r>
              <a:rPr lang="en-US" sz="2200" dirty="0">
                <a:solidFill>
                  <a:srgbClr val="0070C0"/>
                </a:solidFill>
              </a:rPr>
              <a:t>Constraint Satisfaction Problems </a:t>
            </a:r>
            <a:r>
              <a:rPr lang="en-US" sz="2200" dirty="0">
                <a:solidFill>
                  <a:schemeClr val="tx1"/>
                </a:solidFill>
              </a:rPr>
              <a:t>consist of three components:</a:t>
            </a:r>
          </a:p>
          <a:p>
            <a:pPr lvl="2">
              <a:lnSpc>
                <a:spcPct val="120000"/>
              </a:lnSpc>
              <a:buFont typeface="Arial" panose="020B0604020202020204" pitchFamily="34" charset="0"/>
              <a:buChar char="•"/>
            </a:pPr>
            <a:r>
              <a:rPr lang="en-US" sz="1800" dirty="0">
                <a:solidFill>
                  <a:schemeClr val="tx1"/>
                </a:solidFill>
              </a:rPr>
              <a:t>X is a set of variables {X</a:t>
            </a:r>
            <a:r>
              <a:rPr lang="en-US" sz="1800" baseline="-25000" dirty="0">
                <a:solidFill>
                  <a:schemeClr val="tx1"/>
                </a:solidFill>
              </a:rPr>
              <a:t>1</a:t>
            </a:r>
            <a:r>
              <a:rPr lang="en-US" sz="1800" dirty="0">
                <a:solidFill>
                  <a:schemeClr val="tx1"/>
                </a:solidFill>
              </a:rPr>
              <a:t>, . . ., </a:t>
            </a:r>
            <a:r>
              <a:rPr lang="en-US" sz="1800" dirty="0" err="1">
                <a:solidFill>
                  <a:schemeClr val="tx1"/>
                </a:solidFill>
              </a:rPr>
              <a:t>X</a:t>
            </a:r>
            <a:r>
              <a:rPr lang="en-US" sz="1800" baseline="-25000" dirty="0" err="1">
                <a:solidFill>
                  <a:schemeClr val="tx1"/>
                </a:solidFill>
              </a:rPr>
              <a:t>n</a:t>
            </a:r>
            <a:r>
              <a:rPr lang="en-US" sz="1800" dirty="0">
                <a:solidFill>
                  <a:schemeClr val="tx1"/>
                </a:solidFill>
              </a:rPr>
              <a:t>}</a:t>
            </a:r>
          </a:p>
          <a:p>
            <a:pPr lvl="2">
              <a:lnSpc>
                <a:spcPct val="120000"/>
              </a:lnSpc>
              <a:buFont typeface="Arial" panose="020B0604020202020204" pitchFamily="34" charset="0"/>
              <a:buChar char="•"/>
            </a:pPr>
            <a:r>
              <a:rPr lang="en-US" sz="1800" dirty="0">
                <a:solidFill>
                  <a:schemeClr val="tx1"/>
                </a:solidFill>
              </a:rPr>
              <a:t>D is a set of domains, {D</a:t>
            </a:r>
            <a:r>
              <a:rPr lang="en-US" sz="1800" baseline="-25000" dirty="0">
                <a:solidFill>
                  <a:schemeClr val="tx1"/>
                </a:solidFill>
              </a:rPr>
              <a:t>1</a:t>
            </a:r>
            <a:r>
              <a:rPr lang="en-US" sz="1800" dirty="0">
                <a:solidFill>
                  <a:schemeClr val="tx1"/>
                </a:solidFill>
              </a:rPr>
              <a:t>, . . ., </a:t>
            </a:r>
            <a:r>
              <a:rPr lang="en-US" sz="1800" dirty="0" err="1">
                <a:solidFill>
                  <a:schemeClr val="tx1"/>
                </a:solidFill>
              </a:rPr>
              <a:t>D</a:t>
            </a:r>
            <a:r>
              <a:rPr lang="en-US" sz="1800" baseline="-25000" dirty="0" err="1">
                <a:solidFill>
                  <a:schemeClr val="tx1"/>
                </a:solidFill>
              </a:rPr>
              <a:t>n</a:t>
            </a:r>
            <a:r>
              <a:rPr lang="en-US" sz="1800" dirty="0">
                <a:solidFill>
                  <a:schemeClr val="tx1"/>
                </a:solidFill>
              </a:rPr>
              <a:t>}, one for each variable.</a:t>
            </a:r>
          </a:p>
          <a:p>
            <a:pPr lvl="3">
              <a:lnSpc>
                <a:spcPct val="120000"/>
              </a:lnSpc>
              <a:buFont typeface="Arial" panose="020B0604020202020204" pitchFamily="34" charset="0"/>
              <a:buChar char="•"/>
            </a:pPr>
            <a:r>
              <a:rPr lang="en-US" sz="1800" dirty="0">
                <a:solidFill>
                  <a:schemeClr val="tx1"/>
                </a:solidFill>
              </a:rPr>
              <a:t>A domain consists of a set of allowable values {v</a:t>
            </a:r>
            <a:r>
              <a:rPr lang="en-US" sz="1800" baseline="-25000" dirty="0">
                <a:solidFill>
                  <a:schemeClr val="tx1"/>
                </a:solidFill>
              </a:rPr>
              <a:t>1</a:t>
            </a:r>
            <a:r>
              <a:rPr lang="en-US" sz="1800" dirty="0">
                <a:solidFill>
                  <a:schemeClr val="tx1"/>
                </a:solidFill>
              </a:rPr>
              <a:t>, . . ., </a:t>
            </a:r>
            <a:r>
              <a:rPr lang="en-US" sz="1800" dirty="0" err="1">
                <a:solidFill>
                  <a:schemeClr val="tx1"/>
                </a:solidFill>
              </a:rPr>
              <a:t>v</a:t>
            </a:r>
            <a:r>
              <a:rPr lang="en-US" sz="1800" baseline="-25000" dirty="0" err="1">
                <a:solidFill>
                  <a:schemeClr val="tx1"/>
                </a:solidFill>
              </a:rPr>
              <a:t>n</a:t>
            </a:r>
            <a:r>
              <a:rPr lang="en-US" sz="1800" dirty="0">
                <a:solidFill>
                  <a:schemeClr val="tx1"/>
                </a:solidFill>
              </a:rPr>
              <a:t>} for a variable X</a:t>
            </a:r>
            <a:r>
              <a:rPr lang="en-US" sz="1800" baseline="-25000" dirty="0">
                <a:solidFill>
                  <a:schemeClr val="tx1"/>
                </a:solidFill>
              </a:rPr>
              <a:t>i</a:t>
            </a:r>
            <a:r>
              <a:rPr lang="en-US" sz="1800" dirty="0">
                <a:solidFill>
                  <a:schemeClr val="tx1"/>
                </a:solidFill>
              </a:rPr>
              <a:t>.</a:t>
            </a:r>
          </a:p>
          <a:p>
            <a:pPr lvl="2">
              <a:lnSpc>
                <a:spcPct val="120000"/>
              </a:lnSpc>
              <a:buFont typeface="Arial" panose="020B0604020202020204" pitchFamily="34" charset="0"/>
              <a:buChar char="•"/>
            </a:pPr>
            <a:r>
              <a:rPr lang="en-US" sz="1800" dirty="0">
                <a:solidFill>
                  <a:schemeClr val="tx1"/>
                </a:solidFill>
              </a:rPr>
              <a:t>C is a set of constraints that specify allowable combinations of values.</a:t>
            </a:r>
          </a:p>
          <a:p>
            <a:pPr lvl="3">
              <a:lnSpc>
                <a:spcPct val="120000"/>
              </a:lnSpc>
              <a:buFont typeface="Arial" panose="020B0604020202020204" pitchFamily="34" charset="0"/>
              <a:buChar char="•"/>
            </a:pPr>
            <a:r>
              <a:rPr lang="en-US" sz="1800" dirty="0">
                <a:solidFill>
                  <a:schemeClr val="tx1"/>
                </a:solidFill>
              </a:rPr>
              <a:t>Each constraint </a:t>
            </a:r>
            <a:r>
              <a:rPr lang="en-US" sz="1800" dirty="0" err="1">
                <a:solidFill>
                  <a:schemeClr val="tx1"/>
                </a:solidFill>
              </a:rPr>
              <a:t>C</a:t>
            </a:r>
            <a:r>
              <a:rPr lang="en-US" sz="1800" baseline="-25000" dirty="0" err="1">
                <a:solidFill>
                  <a:schemeClr val="tx1"/>
                </a:solidFill>
              </a:rPr>
              <a:t>j</a:t>
            </a:r>
            <a:r>
              <a:rPr lang="en-US" sz="1800" dirty="0">
                <a:solidFill>
                  <a:schemeClr val="tx1"/>
                </a:solidFill>
              </a:rPr>
              <a:t> consists of a pair &lt; scope, </a:t>
            </a:r>
            <a:r>
              <a:rPr lang="en-US" sz="1800" dirty="0" err="1">
                <a:solidFill>
                  <a:schemeClr val="tx1"/>
                </a:solidFill>
              </a:rPr>
              <a:t>rel</a:t>
            </a:r>
            <a:r>
              <a:rPr lang="en-US" sz="1800" dirty="0">
                <a:solidFill>
                  <a:schemeClr val="tx1"/>
                </a:solidFill>
              </a:rPr>
              <a:t> &gt; where </a:t>
            </a:r>
            <a:r>
              <a:rPr lang="en-US" sz="1800" i="1" dirty="0">
                <a:solidFill>
                  <a:srgbClr val="0070C0"/>
                </a:solidFill>
              </a:rPr>
              <a:t>scope</a:t>
            </a:r>
            <a:r>
              <a:rPr lang="en-US" sz="1800" dirty="0">
                <a:solidFill>
                  <a:schemeClr val="tx1"/>
                </a:solidFill>
              </a:rPr>
              <a:t> is a tuple of variables that participate in the constraint and </a:t>
            </a:r>
            <a:r>
              <a:rPr lang="en-US" sz="1800" i="1" dirty="0" err="1">
                <a:solidFill>
                  <a:srgbClr val="0070C0"/>
                </a:solidFill>
              </a:rPr>
              <a:t>rel</a:t>
            </a:r>
            <a:r>
              <a:rPr lang="en-US" sz="1800" dirty="0">
                <a:solidFill>
                  <a:schemeClr val="tx1"/>
                </a:solidFill>
              </a:rPr>
              <a:t> is a relation that defines the values that those variables can take on.</a:t>
            </a:r>
          </a:p>
          <a:p>
            <a:endParaRPr lang="en-US" dirty="0"/>
          </a:p>
        </p:txBody>
      </p:sp>
    </p:spTree>
    <p:extLst>
      <p:ext uri="{BB962C8B-B14F-4D97-AF65-F5344CB8AC3E}">
        <p14:creationId xmlns:p14="http://schemas.microsoft.com/office/powerpoint/2010/main" val="11357011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466C5-7F4D-466D-B5FA-0E4B2F120B18}"/>
              </a:ext>
            </a:extLst>
          </p:cNvPr>
          <p:cNvSpPr>
            <a:spLocks noGrp="1"/>
          </p:cNvSpPr>
          <p:nvPr>
            <p:ph type="title"/>
          </p:nvPr>
        </p:nvSpPr>
        <p:spPr/>
        <p:txBody>
          <a:bodyPr>
            <a:normAutofit/>
          </a:bodyPr>
          <a:lstStyle/>
          <a:p>
            <a:r>
              <a:rPr lang="en-US" dirty="0"/>
              <a:t>Forward Checking</a:t>
            </a:r>
          </a:p>
        </p:txBody>
      </p:sp>
      <p:sp>
        <p:nvSpPr>
          <p:cNvPr id="3" name="Content Placeholder 2">
            <a:extLst>
              <a:ext uri="{FF2B5EF4-FFF2-40B4-BE49-F238E27FC236}">
                <a16:creationId xmlns:a16="http://schemas.microsoft.com/office/drawing/2014/main" id="{407088F0-A9F9-4ED1-9D9C-A9A2261C2B97}"/>
              </a:ext>
            </a:extLst>
          </p:cNvPr>
          <p:cNvSpPr>
            <a:spLocks noGrp="1"/>
          </p:cNvSpPr>
          <p:nvPr>
            <p:ph idx="1"/>
          </p:nvPr>
        </p:nvSpPr>
        <p:spPr>
          <a:xfrm>
            <a:off x="1097280" y="1935372"/>
            <a:ext cx="10058400" cy="4056550"/>
          </a:xfrm>
        </p:spPr>
        <p:txBody>
          <a:bodyPr>
            <a:normAutofit lnSpcReduction="10000"/>
          </a:bodyPr>
          <a:lstStyle/>
          <a:p>
            <a:pPr lvl="1">
              <a:buFont typeface="Arial" panose="020B0604020202020204" pitchFamily="34" charset="0"/>
              <a:buChar char="•"/>
            </a:pPr>
            <a:r>
              <a:rPr lang="en-US" sz="2400" b="0" i="0" dirty="0">
                <a:solidFill>
                  <a:srgbClr val="000000"/>
                </a:solidFill>
                <a:effectLst/>
              </a:rPr>
              <a:t>Forward checking is the easiest way to prevent future conflicts. </a:t>
            </a:r>
          </a:p>
          <a:p>
            <a:pPr lvl="1">
              <a:buFont typeface="Arial" panose="020B0604020202020204" pitchFamily="34" charset="0"/>
              <a:buChar char="•"/>
            </a:pPr>
            <a:r>
              <a:rPr lang="en-US" sz="2400" b="0" i="0" dirty="0">
                <a:solidFill>
                  <a:srgbClr val="000000"/>
                </a:solidFill>
                <a:effectLst/>
              </a:rPr>
              <a:t>Instead of performing arc consistency to the instantiated variables, it performs restricted form of arc consistency to the not yet instantiated variables</a:t>
            </a:r>
          </a:p>
          <a:p>
            <a:pPr lvl="1">
              <a:buFont typeface="Arial" panose="020B0604020202020204" pitchFamily="34" charset="0"/>
              <a:buChar char="•"/>
            </a:pPr>
            <a:r>
              <a:rPr lang="en-US" sz="2400" b="0" i="0" dirty="0">
                <a:solidFill>
                  <a:srgbClr val="000000"/>
                </a:solidFill>
                <a:effectLst/>
              </a:rPr>
              <a:t>Forward checking detects the inconsistency earlier than simple backtracking and thus it allows branches of the search tree that will lead to failure to be pruned earlier than with simple backtracking. </a:t>
            </a:r>
            <a:endParaRPr lang="en-US" sz="2400" dirty="0"/>
          </a:p>
          <a:p>
            <a:pPr lvl="1">
              <a:buFont typeface="Arial" panose="020B0604020202020204" pitchFamily="34" charset="0"/>
              <a:buChar char="•"/>
            </a:pPr>
            <a:r>
              <a:rPr lang="en-US" sz="2600" dirty="0"/>
              <a:t>Track domain for each unassigned variable</a:t>
            </a:r>
          </a:p>
          <a:p>
            <a:pPr lvl="2"/>
            <a:r>
              <a:rPr lang="en-US" sz="2000" dirty="0"/>
              <a:t>Initialize with domains from problem statement</a:t>
            </a:r>
          </a:p>
          <a:p>
            <a:pPr lvl="2"/>
            <a:r>
              <a:rPr lang="en-US" sz="2000" dirty="0"/>
              <a:t>Each time you expand a node, update domains of all unassigned variables</a:t>
            </a:r>
          </a:p>
          <a:p>
            <a:endParaRPr lang="en-US" dirty="0"/>
          </a:p>
        </p:txBody>
      </p:sp>
    </p:spTree>
    <p:extLst>
      <p:ext uri="{BB962C8B-B14F-4D97-AF65-F5344CB8AC3E}">
        <p14:creationId xmlns:p14="http://schemas.microsoft.com/office/powerpoint/2010/main" val="9422497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466C5-7F4D-466D-B5FA-0E4B2F120B18}"/>
              </a:ext>
            </a:extLst>
          </p:cNvPr>
          <p:cNvSpPr>
            <a:spLocks noGrp="1"/>
          </p:cNvSpPr>
          <p:nvPr>
            <p:ph type="title"/>
          </p:nvPr>
        </p:nvSpPr>
        <p:spPr/>
        <p:txBody>
          <a:bodyPr>
            <a:normAutofit/>
          </a:bodyPr>
          <a:lstStyle/>
          <a:p>
            <a:r>
              <a:rPr lang="en-US" dirty="0"/>
              <a:t>Forward Checking</a:t>
            </a:r>
          </a:p>
        </p:txBody>
      </p:sp>
      <p:pic>
        <p:nvPicPr>
          <p:cNvPr id="4" name="Picture 4">
            <a:extLst>
              <a:ext uri="{FF2B5EF4-FFF2-40B4-BE49-F238E27FC236}">
                <a16:creationId xmlns:a16="http://schemas.microsoft.com/office/drawing/2014/main" id="{F60D00C0-12DD-4B69-BC2C-1DDA7FAEFF87}"/>
              </a:ext>
            </a:extLst>
          </p:cNvPr>
          <p:cNvPicPr>
            <a:picLocks noChangeAspect="1" noChangeArrowheads="1"/>
          </p:cNvPicPr>
          <p:nvPr/>
        </p:nvPicPr>
        <p:blipFill>
          <a:blip r:embed="rId3" cstate="print">
            <a:extLst>
              <a:ext uri="{28A0092B-C50C-407E-A947-70E740481C1C}">
                <a14:useLocalDpi xmlns:a14="http://schemas.microsoft.com/office/drawing/2010/main"/>
              </a:ext>
            </a:extLst>
          </a:blip>
          <a:srcRect r="9502" b="67024"/>
          <a:stretch>
            <a:fillRect/>
          </a:stretch>
        </p:blipFill>
        <p:spPr bwMode="auto">
          <a:xfrm>
            <a:off x="1789496" y="2345473"/>
            <a:ext cx="7543800" cy="1219200"/>
          </a:xfrm>
          <a:prstGeom prst="rect">
            <a:avLst/>
          </a:prstGeom>
          <a:noFill/>
          <a:ln w="9525">
            <a:noFill/>
            <a:miter lim="800000"/>
            <a:headEnd/>
            <a:tailEnd/>
          </a:ln>
        </p:spPr>
      </p:pic>
      <p:pic>
        <p:nvPicPr>
          <p:cNvPr id="5" name="Picture 4">
            <a:extLst>
              <a:ext uri="{FF2B5EF4-FFF2-40B4-BE49-F238E27FC236}">
                <a16:creationId xmlns:a16="http://schemas.microsoft.com/office/drawing/2014/main" id="{92222FAB-453D-430A-8F11-9ECABD6244E7}"/>
              </a:ext>
            </a:extLst>
          </p:cNvPr>
          <p:cNvPicPr>
            <a:picLocks noChangeAspect="1" noChangeArrowheads="1"/>
          </p:cNvPicPr>
          <p:nvPr/>
        </p:nvPicPr>
        <p:blipFill>
          <a:blip r:embed="rId3" cstate="print">
            <a:extLst>
              <a:ext uri="{28A0092B-C50C-407E-A947-70E740481C1C}">
                <a14:useLocalDpi xmlns:a14="http://schemas.microsoft.com/office/drawing/2010/main"/>
              </a:ext>
            </a:extLst>
          </a:blip>
          <a:srcRect t="35036" r="14557"/>
          <a:stretch>
            <a:fillRect/>
          </a:stretch>
        </p:blipFill>
        <p:spPr bwMode="auto">
          <a:xfrm>
            <a:off x="2400955" y="3600253"/>
            <a:ext cx="7122459" cy="2401889"/>
          </a:xfrm>
          <a:prstGeom prst="rect">
            <a:avLst/>
          </a:prstGeom>
          <a:noFill/>
          <a:ln w="9525">
            <a:noFill/>
            <a:miter lim="800000"/>
            <a:headEnd/>
            <a:tailEnd/>
          </a:ln>
        </p:spPr>
      </p:pic>
      <p:sp>
        <p:nvSpPr>
          <p:cNvPr id="6" name="Text Box 23">
            <a:extLst>
              <a:ext uri="{FF2B5EF4-FFF2-40B4-BE49-F238E27FC236}">
                <a16:creationId xmlns:a16="http://schemas.microsoft.com/office/drawing/2014/main" id="{F003F638-C887-4BED-A86B-B26AF74AC2D7}"/>
              </a:ext>
            </a:extLst>
          </p:cNvPr>
          <p:cNvSpPr txBox="1">
            <a:spLocks noChangeArrowheads="1"/>
          </p:cNvSpPr>
          <p:nvPr/>
        </p:nvSpPr>
        <p:spPr bwMode="auto">
          <a:xfrm>
            <a:off x="2690451" y="2663722"/>
            <a:ext cx="592139" cy="323851"/>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WA</a:t>
            </a:r>
          </a:p>
        </p:txBody>
      </p:sp>
      <p:sp>
        <p:nvSpPr>
          <p:cNvPr id="7" name="Text Box 24">
            <a:extLst>
              <a:ext uri="{FF2B5EF4-FFF2-40B4-BE49-F238E27FC236}">
                <a16:creationId xmlns:a16="http://schemas.microsoft.com/office/drawing/2014/main" id="{D37F1EEE-653A-4A38-A623-D73AED50B50B}"/>
              </a:ext>
            </a:extLst>
          </p:cNvPr>
          <p:cNvSpPr txBox="1">
            <a:spLocks noChangeArrowheads="1"/>
          </p:cNvSpPr>
          <p:nvPr/>
        </p:nvSpPr>
        <p:spPr bwMode="auto">
          <a:xfrm>
            <a:off x="3138686" y="2798193"/>
            <a:ext cx="452439" cy="323851"/>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SA</a:t>
            </a:r>
          </a:p>
        </p:txBody>
      </p:sp>
      <p:sp>
        <p:nvSpPr>
          <p:cNvPr id="8" name="Text Box 25">
            <a:extLst>
              <a:ext uri="{FF2B5EF4-FFF2-40B4-BE49-F238E27FC236}">
                <a16:creationId xmlns:a16="http://schemas.microsoft.com/office/drawing/2014/main" id="{A8C8C91D-4134-45F8-9A0F-8800C6586141}"/>
              </a:ext>
            </a:extLst>
          </p:cNvPr>
          <p:cNvSpPr txBox="1">
            <a:spLocks noChangeArrowheads="1"/>
          </p:cNvSpPr>
          <p:nvPr/>
        </p:nvSpPr>
        <p:spPr bwMode="auto">
          <a:xfrm>
            <a:off x="3080417" y="2550542"/>
            <a:ext cx="452439" cy="323851"/>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NT</a:t>
            </a:r>
          </a:p>
        </p:txBody>
      </p:sp>
      <p:sp>
        <p:nvSpPr>
          <p:cNvPr id="9" name="Text Box 26">
            <a:extLst>
              <a:ext uri="{FF2B5EF4-FFF2-40B4-BE49-F238E27FC236}">
                <a16:creationId xmlns:a16="http://schemas.microsoft.com/office/drawing/2014/main" id="{1E2B8D7E-5B04-4A2F-9089-A890F614B498}"/>
              </a:ext>
            </a:extLst>
          </p:cNvPr>
          <p:cNvSpPr txBox="1">
            <a:spLocks noChangeArrowheads="1"/>
          </p:cNvSpPr>
          <p:nvPr/>
        </p:nvSpPr>
        <p:spPr bwMode="auto">
          <a:xfrm>
            <a:off x="3452451" y="2587522"/>
            <a:ext cx="452439" cy="323851"/>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Q</a:t>
            </a:r>
          </a:p>
        </p:txBody>
      </p:sp>
      <p:sp>
        <p:nvSpPr>
          <p:cNvPr id="10" name="Text Box 27">
            <a:extLst>
              <a:ext uri="{FF2B5EF4-FFF2-40B4-BE49-F238E27FC236}">
                <a16:creationId xmlns:a16="http://schemas.microsoft.com/office/drawing/2014/main" id="{15C6318F-0CBF-4CCB-A1D5-99942CF7AE25}"/>
              </a:ext>
            </a:extLst>
          </p:cNvPr>
          <p:cNvSpPr txBox="1">
            <a:spLocks noChangeArrowheads="1"/>
          </p:cNvSpPr>
          <p:nvPr/>
        </p:nvSpPr>
        <p:spPr bwMode="auto">
          <a:xfrm>
            <a:off x="3456931" y="2892325"/>
            <a:ext cx="622300" cy="276225"/>
          </a:xfrm>
          <a:prstGeom prst="rect">
            <a:avLst/>
          </a:prstGeom>
          <a:noFill/>
          <a:ln w="9525">
            <a:noFill/>
            <a:miter lim="800000"/>
            <a:headEnd/>
            <a:tailEnd/>
          </a:ln>
        </p:spPr>
        <p:txBody>
          <a:bodyPr lIns="91438" tIns="45719" rIns="91438" bIns="45719">
            <a:spAutoFit/>
          </a:bodyPr>
          <a:lstStyle/>
          <a:p>
            <a:pPr>
              <a:spcBef>
                <a:spcPct val="50000"/>
              </a:spcBef>
            </a:pPr>
            <a:r>
              <a:rPr lang="en-US" sz="1200" dirty="0">
                <a:latin typeface="Calibri" pitchFamily="34" charset="0"/>
              </a:rPr>
              <a:t>NSW</a:t>
            </a:r>
          </a:p>
        </p:txBody>
      </p:sp>
      <p:sp>
        <p:nvSpPr>
          <p:cNvPr id="11" name="Text Box 28">
            <a:extLst>
              <a:ext uri="{FF2B5EF4-FFF2-40B4-BE49-F238E27FC236}">
                <a16:creationId xmlns:a16="http://schemas.microsoft.com/office/drawing/2014/main" id="{E02E5CB8-5F13-4649-B41E-42EEE747A716}"/>
              </a:ext>
            </a:extLst>
          </p:cNvPr>
          <p:cNvSpPr txBox="1">
            <a:spLocks noChangeArrowheads="1"/>
          </p:cNvSpPr>
          <p:nvPr/>
        </p:nvSpPr>
        <p:spPr bwMode="auto">
          <a:xfrm>
            <a:off x="3483827" y="3085062"/>
            <a:ext cx="622300" cy="323851"/>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V</a:t>
            </a:r>
          </a:p>
        </p:txBody>
      </p:sp>
      <p:sp>
        <p:nvSpPr>
          <p:cNvPr id="12" name="Rectangle 29">
            <a:extLst>
              <a:ext uri="{FF2B5EF4-FFF2-40B4-BE49-F238E27FC236}">
                <a16:creationId xmlns:a16="http://schemas.microsoft.com/office/drawing/2014/main" id="{B4F2ED6C-6E14-4F04-A153-D7837AE5797E}"/>
              </a:ext>
            </a:extLst>
          </p:cNvPr>
          <p:cNvSpPr>
            <a:spLocks noChangeArrowheads="1"/>
          </p:cNvSpPr>
          <p:nvPr/>
        </p:nvSpPr>
        <p:spPr bwMode="auto">
          <a:xfrm>
            <a:off x="2172354" y="4590852"/>
            <a:ext cx="8382000" cy="1447800"/>
          </a:xfrm>
          <a:prstGeom prst="rect">
            <a:avLst/>
          </a:prstGeom>
          <a:solidFill>
            <a:schemeClr val="bg1"/>
          </a:solidFill>
          <a:ln w="9525">
            <a:noFill/>
            <a:miter lim="800000"/>
            <a:headEnd/>
            <a:tailEnd/>
          </a:ln>
        </p:spPr>
        <p:txBody>
          <a:bodyPr wrap="none" lIns="91436" tIns="45718" rIns="91436" bIns="45718" anchor="ctr"/>
          <a:lstStyle/>
          <a:p>
            <a:endParaRPr lang="en-US"/>
          </a:p>
        </p:txBody>
      </p:sp>
      <p:sp>
        <p:nvSpPr>
          <p:cNvPr id="13" name="Rectangle 30">
            <a:extLst>
              <a:ext uri="{FF2B5EF4-FFF2-40B4-BE49-F238E27FC236}">
                <a16:creationId xmlns:a16="http://schemas.microsoft.com/office/drawing/2014/main" id="{9E677DE7-6F61-45CC-9E12-ED34B65F7081}"/>
              </a:ext>
            </a:extLst>
          </p:cNvPr>
          <p:cNvSpPr>
            <a:spLocks noChangeArrowheads="1"/>
          </p:cNvSpPr>
          <p:nvPr/>
        </p:nvSpPr>
        <p:spPr bwMode="auto">
          <a:xfrm>
            <a:off x="2172354" y="5048052"/>
            <a:ext cx="8382000" cy="1066800"/>
          </a:xfrm>
          <a:prstGeom prst="rect">
            <a:avLst/>
          </a:prstGeom>
          <a:solidFill>
            <a:schemeClr val="bg1"/>
          </a:solidFill>
          <a:ln w="9525">
            <a:noFill/>
            <a:miter lim="800000"/>
            <a:headEnd/>
            <a:tailEnd/>
          </a:ln>
        </p:spPr>
        <p:txBody>
          <a:bodyPr wrap="none" lIns="91436" tIns="45718" rIns="91436" bIns="45718" anchor="ctr"/>
          <a:lstStyle/>
          <a:p>
            <a:endParaRPr lang="en-US"/>
          </a:p>
        </p:txBody>
      </p:sp>
      <p:sp>
        <p:nvSpPr>
          <p:cNvPr id="14" name="Rectangle 31">
            <a:extLst>
              <a:ext uri="{FF2B5EF4-FFF2-40B4-BE49-F238E27FC236}">
                <a16:creationId xmlns:a16="http://schemas.microsoft.com/office/drawing/2014/main" id="{CA17264A-B8EA-41EE-8788-BD76EED1DE09}"/>
              </a:ext>
            </a:extLst>
          </p:cNvPr>
          <p:cNvSpPr>
            <a:spLocks noChangeArrowheads="1"/>
          </p:cNvSpPr>
          <p:nvPr/>
        </p:nvSpPr>
        <p:spPr bwMode="auto">
          <a:xfrm>
            <a:off x="2172354" y="5572486"/>
            <a:ext cx="8382000" cy="541435"/>
          </a:xfrm>
          <a:prstGeom prst="rect">
            <a:avLst/>
          </a:prstGeom>
          <a:solidFill>
            <a:schemeClr val="bg1"/>
          </a:solidFill>
          <a:ln w="9525">
            <a:noFill/>
            <a:miter lim="800000"/>
            <a:headEnd/>
            <a:tailEnd/>
          </a:ln>
        </p:spPr>
        <p:txBody>
          <a:bodyPr wrap="none" lIns="91436" tIns="45718" rIns="91436" bIns="45718" anchor="ctr"/>
          <a:lstStyle/>
          <a:p>
            <a:endParaRPr lang="en-US"/>
          </a:p>
        </p:txBody>
      </p:sp>
      <p:sp>
        <p:nvSpPr>
          <p:cNvPr id="15" name="Rectangle 32">
            <a:extLst>
              <a:ext uri="{FF2B5EF4-FFF2-40B4-BE49-F238E27FC236}">
                <a16:creationId xmlns:a16="http://schemas.microsoft.com/office/drawing/2014/main" id="{4EB3E4F0-A150-4CAB-A2A8-D3E10B5C1EC2}"/>
              </a:ext>
            </a:extLst>
          </p:cNvPr>
          <p:cNvSpPr>
            <a:spLocks noChangeArrowheads="1"/>
          </p:cNvSpPr>
          <p:nvPr/>
        </p:nvSpPr>
        <p:spPr bwMode="auto">
          <a:xfrm>
            <a:off x="3923096" y="2193073"/>
            <a:ext cx="5486400" cy="1295400"/>
          </a:xfrm>
          <a:prstGeom prst="rect">
            <a:avLst/>
          </a:prstGeom>
          <a:solidFill>
            <a:schemeClr val="bg1"/>
          </a:solidFill>
          <a:ln w="9525">
            <a:noFill/>
            <a:miter lim="800000"/>
            <a:headEnd/>
            <a:tailEnd/>
          </a:ln>
        </p:spPr>
        <p:txBody>
          <a:bodyPr wrap="none" lIns="91436" tIns="45718" rIns="91436" bIns="45718" anchor="ctr"/>
          <a:lstStyle/>
          <a:p>
            <a:endParaRPr lang="en-US"/>
          </a:p>
        </p:txBody>
      </p:sp>
      <p:sp>
        <p:nvSpPr>
          <p:cNvPr id="16" name="Rectangle 33">
            <a:extLst>
              <a:ext uri="{FF2B5EF4-FFF2-40B4-BE49-F238E27FC236}">
                <a16:creationId xmlns:a16="http://schemas.microsoft.com/office/drawing/2014/main" id="{45F672CF-A792-4433-A2F5-4B3F32FBD40A}"/>
              </a:ext>
            </a:extLst>
          </p:cNvPr>
          <p:cNvSpPr>
            <a:spLocks noChangeArrowheads="1"/>
          </p:cNvSpPr>
          <p:nvPr/>
        </p:nvSpPr>
        <p:spPr bwMode="auto">
          <a:xfrm>
            <a:off x="5675696" y="2193073"/>
            <a:ext cx="3886200" cy="1295400"/>
          </a:xfrm>
          <a:prstGeom prst="rect">
            <a:avLst/>
          </a:prstGeom>
          <a:solidFill>
            <a:schemeClr val="bg1"/>
          </a:solidFill>
          <a:ln w="9525">
            <a:noFill/>
            <a:miter lim="800000"/>
            <a:headEnd/>
            <a:tailEnd/>
          </a:ln>
        </p:spPr>
        <p:txBody>
          <a:bodyPr wrap="none" lIns="91436" tIns="45718" rIns="91436" bIns="45718" anchor="ctr"/>
          <a:lstStyle/>
          <a:p>
            <a:endParaRPr lang="en-US"/>
          </a:p>
        </p:txBody>
      </p:sp>
      <p:sp>
        <p:nvSpPr>
          <p:cNvPr id="17" name="Rectangle 34">
            <a:extLst>
              <a:ext uri="{FF2B5EF4-FFF2-40B4-BE49-F238E27FC236}">
                <a16:creationId xmlns:a16="http://schemas.microsoft.com/office/drawing/2014/main" id="{24C17080-CE8C-4473-BC7A-21D603C7C66D}"/>
              </a:ext>
            </a:extLst>
          </p:cNvPr>
          <p:cNvSpPr>
            <a:spLocks noChangeArrowheads="1"/>
          </p:cNvSpPr>
          <p:nvPr/>
        </p:nvSpPr>
        <p:spPr bwMode="auto">
          <a:xfrm>
            <a:off x="7446227" y="2193073"/>
            <a:ext cx="2286000" cy="1295400"/>
          </a:xfrm>
          <a:prstGeom prst="rect">
            <a:avLst/>
          </a:prstGeom>
          <a:solidFill>
            <a:schemeClr val="bg1"/>
          </a:solidFill>
          <a:ln w="9525">
            <a:noFill/>
            <a:miter lim="800000"/>
            <a:headEnd/>
            <a:tailEnd/>
          </a:ln>
        </p:spPr>
        <p:txBody>
          <a:bodyPr wrap="none" lIns="91436" tIns="45718" rIns="91436" bIns="45718" anchor="ctr"/>
          <a:lstStyle/>
          <a:p>
            <a:endParaRPr lang="en-US"/>
          </a:p>
        </p:txBody>
      </p:sp>
      <p:sp>
        <p:nvSpPr>
          <p:cNvPr id="20" name="Rounded Rectangle 6">
            <a:extLst>
              <a:ext uri="{FF2B5EF4-FFF2-40B4-BE49-F238E27FC236}">
                <a16:creationId xmlns:a16="http://schemas.microsoft.com/office/drawing/2014/main" id="{2DC6C9C0-D12A-4829-B029-AA8DFE10F48E}"/>
              </a:ext>
            </a:extLst>
          </p:cNvPr>
          <p:cNvSpPr/>
          <p:nvPr/>
        </p:nvSpPr>
        <p:spPr>
          <a:xfrm>
            <a:off x="2290344" y="5082645"/>
            <a:ext cx="7343680" cy="453331"/>
          </a:xfrm>
          <a:prstGeom prst="roundRect">
            <a:avLst/>
          </a:prstGeom>
          <a:noFill/>
          <a:ln w="28575" cmpd="sng">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36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P spid="2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E2A5E-C0E8-4833-8515-E1DDB4DEF5FD}"/>
              </a:ext>
            </a:extLst>
          </p:cNvPr>
          <p:cNvSpPr>
            <a:spLocks noGrp="1"/>
          </p:cNvSpPr>
          <p:nvPr>
            <p:ph type="title"/>
          </p:nvPr>
        </p:nvSpPr>
        <p:spPr/>
        <p:txBody>
          <a:bodyPr/>
          <a:lstStyle/>
          <a:p>
            <a:r>
              <a:rPr lang="en-US" dirty="0"/>
              <a:t>Consistency of A Single Arc</a:t>
            </a:r>
          </a:p>
        </p:txBody>
      </p:sp>
      <p:sp>
        <p:nvSpPr>
          <p:cNvPr id="3" name="Content Placeholder 2">
            <a:extLst>
              <a:ext uri="{FF2B5EF4-FFF2-40B4-BE49-F238E27FC236}">
                <a16:creationId xmlns:a16="http://schemas.microsoft.com/office/drawing/2014/main" id="{2F2268E5-9C5C-43E6-B807-246A27ADFC12}"/>
              </a:ext>
            </a:extLst>
          </p:cNvPr>
          <p:cNvSpPr>
            <a:spLocks noGrp="1"/>
          </p:cNvSpPr>
          <p:nvPr>
            <p:ph idx="1"/>
          </p:nvPr>
        </p:nvSpPr>
        <p:spPr>
          <a:xfrm>
            <a:off x="1097280" y="2108201"/>
            <a:ext cx="10058400" cy="4166219"/>
          </a:xfrm>
        </p:spPr>
        <p:txBody>
          <a:bodyPr>
            <a:normAutofit/>
          </a:bodyPr>
          <a:lstStyle/>
          <a:p>
            <a:pPr eaLnBrk="1" hangingPunct="1">
              <a:lnSpc>
                <a:spcPct val="80000"/>
              </a:lnSpc>
            </a:pPr>
            <a:r>
              <a:rPr lang="en-US" sz="2000" dirty="0"/>
              <a:t>An arc X </a:t>
            </a:r>
            <a:r>
              <a:rPr lang="en-US" sz="2000" dirty="0">
                <a:sym typeface="Symbol" pitchFamily="18" charset="2"/>
              </a:rPr>
              <a:t> </a:t>
            </a:r>
            <a:r>
              <a:rPr lang="en-US" sz="2000" dirty="0"/>
              <a:t>Y is </a:t>
            </a:r>
            <a:r>
              <a:rPr lang="en-US" sz="2000" dirty="0">
                <a:solidFill>
                  <a:srgbClr val="C00000"/>
                </a:solidFill>
              </a:rPr>
              <a:t>consistent</a:t>
            </a:r>
            <a:r>
              <a:rPr lang="en-US" sz="2000" i="1" dirty="0"/>
              <a:t> </a:t>
            </a:r>
            <a:r>
              <a:rPr lang="en-US" sz="2000" dirty="0" err="1"/>
              <a:t>iff</a:t>
            </a:r>
            <a:r>
              <a:rPr lang="en-US" sz="2000" dirty="0"/>
              <a:t> for </a:t>
            </a:r>
            <a:r>
              <a:rPr lang="en-US" sz="2000" i="1" dirty="0"/>
              <a:t>every </a:t>
            </a:r>
            <a:r>
              <a:rPr lang="en-US" sz="2000" dirty="0"/>
              <a:t>x in the </a:t>
            </a:r>
            <a:r>
              <a:rPr lang="en-US" sz="2000" dirty="0">
                <a:solidFill>
                  <a:srgbClr val="00B050"/>
                </a:solidFill>
              </a:rPr>
              <a:t>tail</a:t>
            </a:r>
            <a:r>
              <a:rPr lang="en-US" sz="2000" dirty="0"/>
              <a:t> there is </a:t>
            </a:r>
            <a:r>
              <a:rPr lang="en-US" sz="2000" i="1" dirty="0"/>
              <a:t>some </a:t>
            </a:r>
            <a:r>
              <a:rPr lang="en-US" sz="2000" dirty="0"/>
              <a:t>y in the </a:t>
            </a:r>
            <a:r>
              <a:rPr lang="en-US" sz="2000" dirty="0">
                <a:solidFill>
                  <a:srgbClr val="0070C0"/>
                </a:solidFill>
              </a:rPr>
              <a:t>head</a:t>
            </a:r>
            <a:r>
              <a:rPr lang="en-US" sz="2000" dirty="0"/>
              <a:t> which could be assigned without violating a constraint</a:t>
            </a:r>
          </a:p>
          <a:p>
            <a:pPr eaLnBrk="1" hangingPunct="1">
              <a:lnSpc>
                <a:spcPct val="80000"/>
              </a:lnSpc>
            </a:pPr>
            <a:endParaRPr lang="en-US" sz="2000" dirty="0"/>
          </a:p>
          <a:p>
            <a:pPr eaLnBrk="1" hangingPunct="1">
              <a:lnSpc>
                <a:spcPct val="80000"/>
              </a:lnSpc>
            </a:pPr>
            <a:endParaRPr lang="en-US" sz="2000" dirty="0"/>
          </a:p>
          <a:p>
            <a:pPr eaLnBrk="1" hangingPunct="1">
              <a:lnSpc>
                <a:spcPct val="80000"/>
              </a:lnSpc>
            </a:pPr>
            <a:endParaRPr lang="en-US" sz="2000" dirty="0"/>
          </a:p>
          <a:p>
            <a:pPr eaLnBrk="1" hangingPunct="1">
              <a:lnSpc>
                <a:spcPct val="80000"/>
              </a:lnSpc>
            </a:pPr>
            <a:endParaRPr lang="en-US" sz="2000" dirty="0"/>
          </a:p>
          <a:p>
            <a:pPr marL="0" indent="0" eaLnBrk="1" hangingPunct="1">
              <a:lnSpc>
                <a:spcPct val="80000"/>
              </a:lnSpc>
              <a:buNone/>
            </a:pPr>
            <a:endParaRPr lang="en-US" sz="2400" dirty="0"/>
          </a:p>
          <a:p>
            <a:pPr marL="0" indent="0" eaLnBrk="1" hangingPunct="1">
              <a:lnSpc>
                <a:spcPct val="80000"/>
              </a:lnSpc>
              <a:buNone/>
            </a:pPr>
            <a:r>
              <a:rPr lang="en-US" sz="2000" dirty="0">
                <a:solidFill>
                  <a:srgbClr val="008000"/>
                </a:solidFill>
              </a:rPr>
              <a:t>Forward checking?</a:t>
            </a:r>
          </a:p>
          <a:p>
            <a:pPr marL="0" indent="0" eaLnBrk="1" hangingPunct="1">
              <a:lnSpc>
                <a:spcPct val="80000"/>
              </a:lnSpc>
              <a:buNone/>
            </a:pPr>
            <a:r>
              <a:rPr lang="en-US" sz="2000" dirty="0"/>
              <a:t>Enforcing consistency of arcs pointing to each new assignment</a:t>
            </a:r>
            <a:endParaRPr lang="en-US" dirty="0"/>
          </a:p>
        </p:txBody>
      </p:sp>
      <p:pic>
        <p:nvPicPr>
          <p:cNvPr id="15" name="Picture 4">
            <a:extLst>
              <a:ext uri="{FF2B5EF4-FFF2-40B4-BE49-F238E27FC236}">
                <a16:creationId xmlns:a16="http://schemas.microsoft.com/office/drawing/2014/main" id="{0063F24F-2746-471F-AD0F-CE43ACE86EB2}"/>
              </a:ext>
            </a:extLst>
          </p:cNvPr>
          <p:cNvPicPr>
            <a:picLocks noChangeAspect="1" noChangeArrowheads="1"/>
          </p:cNvPicPr>
          <p:nvPr/>
        </p:nvPicPr>
        <p:blipFill>
          <a:blip r:embed="rId3" cstate="print">
            <a:extLst>
              <a:ext uri="{28A0092B-C50C-407E-A947-70E740481C1C}">
                <a14:useLocalDpi xmlns:a14="http://schemas.microsoft.com/office/drawing/2010/main"/>
              </a:ext>
            </a:extLst>
          </a:blip>
          <a:srcRect l="32086" t="992" r="53169" b="49403"/>
          <a:stretch>
            <a:fillRect/>
          </a:stretch>
        </p:blipFill>
        <p:spPr bwMode="auto">
          <a:xfrm>
            <a:off x="1914292" y="3072161"/>
            <a:ext cx="1676400" cy="1532824"/>
          </a:xfrm>
          <a:prstGeom prst="rect">
            <a:avLst/>
          </a:prstGeom>
          <a:noFill/>
          <a:ln w="9525">
            <a:noFill/>
            <a:miter lim="800000"/>
            <a:headEnd/>
            <a:tailEnd/>
          </a:ln>
        </p:spPr>
      </p:pic>
      <p:sp>
        <p:nvSpPr>
          <p:cNvPr id="16" name="Freeform 13">
            <a:extLst>
              <a:ext uri="{FF2B5EF4-FFF2-40B4-BE49-F238E27FC236}">
                <a16:creationId xmlns:a16="http://schemas.microsoft.com/office/drawing/2014/main" id="{3C4C9311-3C7C-4327-9BB2-97E80E04947E}"/>
              </a:ext>
            </a:extLst>
          </p:cNvPr>
          <p:cNvSpPr>
            <a:spLocks/>
          </p:cNvSpPr>
          <p:nvPr/>
        </p:nvSpPr>
        <p:spPr bwMode="auto">
          <a:xfrm flipH="1">
            <a:off x="5112451" y="4054649"/>
            <a:ext cx="1219199" cy="83836"/>
          </a:xfrm>
          <a:custGeom>
            <a:avLst/>
            <a:gdLst>
              <a:gd name="T0" fmla="*/ 2147483647 w 1440"/>
              <a:gd name="T1" fmla="*/ 0 h 192"/>
              <a:gd name="T2" fmla="*/ 2147483647 w 1440"/>
              <a:gd name="T3" fmla="*/ 2147483647 h 192"/>
              <a:gd name="T4" fmla="*/ 0 w 1440"/>
              <a:gd name="T5" fmla="*/ 0 h 192"/>
              <a:gd name="T6" fmla="*/ 0 60000 65536"/>
              <a:gd name="T7" fmla="*/ 0 60000 65536"/>
              <a:gd name="T8" fmla="*/ 0 60000 65536"/>
              <a:gd name="T9" fmla="*/ 0 w 1440"/>
              <a:gd name="T10" fmla="*/ 0 h 192"/>
              <a:gd name="T11" fmla="*/ 1440 w 1440"/>
              <a:gd name="T12" fmla="*/ 192 h 192"/>
            </a:gdLst>
            <a:ahLst/>
            <a:cxnLst>
              <a:cxn ang="T6">
                <a:pos x="T0" y="T1"/>
              </a:cxn>
              <a:cxn ang="T7">
                <a:pos x="T2" y="T3"/>
              </a:cxn>
              <a:cxn ang="T8">
                <a:pos x="T4" y="T5"/>
              </a:cxn>
            </a:cxnLst>
            <a:rect l="T9" t="T10" r="T11" b="T12"/>
            <a:pathLst>
              <a:path w="1440" h="192">
                <a:moveTo>
                  <a:pt x="1440" y="0"/>
                </a:moveTo>
                <a:cubicBezTo>
                  <a:pt x="1176" y="96"/>
                  <a:pt x="912" y="192"/>
                  <a:pt x="672" y="192"/>
                </a:cubicBezTo>
                <a:cubicBezTo>
                  <a:pt x="432" y="192"/>
                  <a:pt x="216" y="96"/>
                  <a:pt x="0" y="0"/>
                </a:cubicBezTo>
              </a:path>
            </a:pathLst>
          </a:custGeom>
          <a:noFill/>
          <a:ln w="38100">
            <a:solidFill>
              <a:schemeClr val="tx1"/>
            </a:solidFill>
            <a:round/>
            <a:headEnd/>
            <a:tailEnd type="triangle" w="lg" len="med"/>
          </a:ln>
        </p:spPr>
        <p:txBody>
          <a:bodyPr lIns="91436" tIns="45718" rIns="91436" bIns="45718"/>
          <a:lstStyle/>
          <a:p>
            <a:endParaRPr lang="en-US"/>
          </a:p>
        </p:txBody>
      </p:sp>
      <p:sp>
        <p:nvSpPr>
          <p:cNvPr id="17" name="Freeform 16">
            <a:extLst>
              <a:ext uri="{FF2B5EF4-FFF2-40B4-BE49-F238E27FC236}">
                <a16:creationId xmlns:a16="http://schemas.microsoft.com/office/drawing/2014/main" id="{5FE51B35-50A6-4D00-98D5-C7F65BE799AD}"/>
              </a:ext>
            </a:extLst>
          </p:cNvPr>
          <p:cNvSpPr>
            <a:spLocks/>
          </p:cNvSpPr>
          <p:nvPr/>
        </p:nvSpPr>
        <p:spPr bwMode="auto">
          <a:xfrm>
            <a:off x="4998151" y="4062761"/>
            <a:ext cx="1219200" cy="152400"/>
          </a:xfrm>
          <a:custGeom>
            <a:avLst/>
            <a:gdLst>
              <a:gd name="T0" fmla="*/ 2147483647 w 1440"/>
              <a:gd name="T1" fmla="*/ 0 h 192"/>
              <a:gd name="T2" fmla="*/ 2147483647 w 1440"/>
              <a:gd name="T3" fmla="*/ 2147483647 h 192"/>
              <a:gd name="T4" fmla="*/ 0 w 1440"/>
              <a:gd name="T5" fmla="*/ 0 h 192"/>
              <a:gd name="T6" fmla="*/ 0 60000 65536"/>
              <a:gd name="T7" fmla="*/ 0 60000 65536"/>
              <a:gd name="T8" fmla="*/ 0 60000 65536"/>
              <a:gd name="T9" fmla="*/ 0 w 1440"/>
              <a:gd name="T10" fmla="*/ 0 h 192"/>
              <a:gd name="T11" fmla="*/ 1440 w 1440"/>
              <a:gd name="T12" fmla="*/ 192 h 192"/>
            </a:gdLst>
            <a:ahLst/>
            <a:cxnLst>
              <a:cxn ang="T6">
                <a:pos x="T0" y="T1"/>
              </a:cxn>
              <a:cxn ang="T7">
                <a:pos x="T2" y="T3"/>
              </a:cxn>
              <a:cxn ang="T8">
                <a:pos x="T4" y="T5"/>
              </a:cxn>
            </a:cxnLst>
            <a:rect l="T9" t="T10" r="T11" b="T12"/>
            <a:pathLst>
              <a:path w="1440" h="192">
                <a:moveTo>
                  <a:pt x="1440" y="0"/>
                </a:moveTo>
                <a:cubicBezTo>
                  <a:pt x="1176" y="96"/>
                  <a:pt x="912" y="192"/>
                  <a:pt x="672" y="192"/>
                </a:cubicBezTo>
                <a:cubicBezTo>
                  <a:pt x="432" y="192"/>
                  <a:pt x="216" y="96"/>
                  <a:pt x="0" y="0"/>
                </a:cubicBezTo>
              </a:path>
            </a:pathLst>
          </a:custGeom>
          <a:noFill/>
          <a:ln w="38100">
            <a:solidFill>
              <a:schemeClr val="tx1"/>
            </a:solidFill>
            <a:round/>
            <a:headEnd/>
            <a:tailEnd type="triangle" w="lg" len="med"/>
          </a:ln>
        </p:spPr>
        <p:txBody>
          <a:bodyPr lIns="91436" tIns="45718" rIns="91436" bIns="45718"/>
          <a:lstStyle/>
          <a:p>
            <a:endParaRPr lang="en-US"/>
          </a:p>
        </p:txBody>
      </p:sp>
      <p:pic>
        <p:nvPicPr>
          <p:cNvPr id="18" name="Picture 4">
            <a:extLst>
              <a:ext uri="{FF2B5EF4-FFF2-40B4-BE49-F238E27FC236}">
                <a16:creationId xmlns:a16="http://schemas.microsoft.com/office/drawing/2014/main" id="{92F189B7-6A32-4D7D-9642-B268308AD6B8}"/>
              </a:ext>
            </a:extLst>
          </p:cNvPr>
          <p:cNvPicPr>
            <a:picLocks noChangeAspect="1" noChangeArrowheads="1"/>
          </p:cNvPicPr>
          <p:nvPr/>
        </p:nvPicPr>
        <p:blipFill>
          <a:blip r:embed="rId4" cstate="print">
            <a:extLst>
              <a:ext uri="{28A0092B-C50C-407E-A947-70E740481C1C}">
                <a14:useLocalDpi xmlns:a14="http://schemas.microsoft.com/office/drawing/2010/main"/>
              </a:ext>
            </a:extLst>
          </a:blip>
          <a:srcRect l="240" t="44061" r="14766" b="29301"/>
          <a:stretch>
            <a:fillRect/>
          </a:stretch>
        </p:blipFill>
        <p:spPr bwMode="auto">
          <a:xfrm>
            <a:off x="4558881" y="3224561"/>
            <a:ext cx="6347012" cy="762000"/>
          </a:xfrm>
          <a:prstGeom prst="rect">
            <a:avLst/>
          </a:prstGeom>
          <a:noFill/>
          <a:ln w="9525">
            <a:noFill/>
            <a:miter lim="800000"/>
            <a:headEnd/>
            <a:tailEnd/>
          </a:ln>
        </p:spPr>
      </p:pic>
      <p:pic>
        <p:nvPicPr>
          <p:cNvPr id="19" name="Picture 4">
            <a:extLst>
              <a:ext uri="{FF2B5EF4-FFF2-40B4-BE49-F238E27FC236}">
                <a16:creationId xmlns:a16="http://schemas.microsoft.com/office/drawing/2014/main" id="{EE940372-DAC2-41F3-9C2F-49F7B55DF73C}"/>
              </a:ext>
            </a:extLst>
          </p:cNvPr>
          <p:cNvPicPr>
            <a:picLocks noChangeAspect="1" noChangeArrowheads="1"/>
          </p:cNvPicPr>
          <p:nvPr/>
        </p:nvPicPr>
        <p:blipFill>
          <a:blip r:embed="rId4" cstate="print">
            <a:extLst>
              <a:ext uri="{28A0092B-C50C-407E-A947-70E740481C1C}">
                <a14:useLocalDpi xmlns:a14="http://schemas.microsoft.com/office/drawing/2010/main"/>
              </a:ext>
            </a:extLst>
          </a:blip>
          <a:srcRect l="2042" t="89345" r="86736" b="2664"/>
          <a:stretch>
            <a:fillRect/>
          </a:stretch>
        </p:blipFill>
        <p:spPr bwMode="auto">
          <a:xfrm>
            <a:off x="4693351" y="3681761"/>
            <a:ext cx="838200" cy="228600"/>
          </a:xfrm>
          <a:prstGeom prst="rect">
            <a:avLst/>
          </a:prstGeom>
          <a:noFill/>
          <a:ln w="9525">
            <a:noFill/>
            <a:miter lim="800000"/>
            <a:headEnd/>
            <a:tailEnd/>
          </a:ln>
        </p:spPr>
      </p:pic>
      <p:sp>
        <p:nvSpPr>
          <p:cNvPr id="20" name="Text Box 23">
            <a:extLst>
              <a:ext uri="{FF2B5EF4-FFF2-40B4-BE49-F238E27FC236}">
                <a16:creationId xmlns:a16="http://schemas.microsoft.com/office/drawing/2014/main" id="{26531771-FEED-4B4E-829C-CC3CE871D817}"/>
              </a:ext>
            </a:extLst>
          </p:cNvPr>
          <p:cNvSpPr txBox="1">
            <a:spLocks noChangeArrowheads="1"/>
          </p:cNvSpPr>
          <p:nvPr/>
        </p:nvSpPr>
        <p:spPr bwMode="auto">
          <a:xfrm>
            <a:off x="2007953" y="3560737"/>
            <a:ext cx="592139" cy="323851"/>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WA</a:t>
            </a:r>
          </a:p>
        </p:txBody>
      </p:sp>
      <p:sp>
        <p:nvSpPr>
          <p:cNvPr id="21" name="Text Box 24">
            <a:extLst>
              <a:ext uri="{FF2B5EF4-FFF2-40B4-BE49-F238E27FC236}">
                <a16:creationId xmlns:a16="http://schemas.microsoft.com/office/drawing/2014/main" id="{A138D9BD-A299-4259-B4EC-13EBAB44EF4A}"/>
              </a:ext>
            </a:extLst>
          </p:cNvPr>
          <p:cNvSpPr txBox="1">
            <a:spLocks noChangeArrowheads="1"/>
          </p:cNvSpPr>
          <p:nvPr/>
        </p:nvSpPr>
        <p:spPr bwMode="auto">
          <a:xfrm>
            <a:off x="2600093" y="3662710"/>
            <a:ext cx="452439" cy="323851"/>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SA</a:t>
            </a:r>
          </a:p>
        </p:txBody>
      </p:sp>
      <p:sp>
        <p:nvSpPr>
          <p:cNvPr id="22" name="Text Box 25">
            <a:extLst>
              <a:ext uri="{FF2B5EF4-FFF2-40B4-BE49-F238E27FC236}">
                <a16:creationId xmlns:a16="http://schemas.microsoft.com/office/drawing/2014/main" id="{5CEFB1FF-9F31-46DA-9D36-6536CAC2C4FA}"/>
              </a:ext>
            </a:extLst>
          </p:cNvPr>
          <p:cNvSpPr txBox="1">
            <a:spLocks noChangeArrowheads="1"/>
          </p:cNvSpPr>
          <p:nvPr/>
        </p:nvSpPr>
        <p:spPr bwMode="auto">
          <a:xfrm>
            <a:off x="2523893" y="3332137"/>
            <a:ext cx="452439" cy="323851"/>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NT</a:t>
            </a:r>
          </a:p>
        </p:txBody>
      </p:sp>
      <p:sp>
        <p:nvSpPr>
          <p:cNvPr id="23" name="Text Box 26">
            <a:extLst>
              <a:ext uri="{FF2B5EF4-FFF2-40B4-BE49-F238E27FC236}">
                <a16:creationId xmlns:a16="http://schemas.microsoft.com/office/drawing/2014/main" id="{AF29AB40-7B22-4606-A09E-7BBA8DF52B74}"/>
              </a:ext>
            </a:extLst>
          </p:cNvPr>
          <p:cNvSpPr txBox="1">
            <a:spLocks noChangeArrowheads="1"/>
          </p:cNvSpPr>
          <p:nvPr/>
        </p:nvSpPr>
        <p:spPr bwMode="auto">
          <a:xfrm>
            <a:off x="2981093" y="3408337"/>
            <a:ext cx="452439" cy="323851"/>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Q</a:t>
            </a:r>
          </a:p>
        </p:txBody>
      </p:sp>
      <p:sp>
        <p:nvSpPr>
          <p:cNvPr id="24" name="Text Box 27">
            <a:extLst>
              <a:ext uri="{FF2B5EF4-FFF2-40B4-BE49-F238E27FC236}">
                <a16:creationId xmlns:a16="http://schemas.microsoft.com/office/drawing/2014/main" id="{C1969284-A1B3-4444-99DE-EC20CACCE87E}"/>
              </a:ext>
            </a:extLst>
          </p:cNvPr>
          <p:cNvSpPr txBox="1">
            <a:spLocks noChangeArrowheads="1"/>
          </p:cNvSpPr>
          <p:nvPr/>
        </p:nvSpPr>
        <p:spPr bwMode="auto">
          <a:xfrm>
            <a:off x="3030398" y="3807269"/>
            <a:ext cx="622300" cy="276225"/>
          </a:xfrm>
          <a:prstGeom prst="rect">
            <a:avLst/>
          </a:prstGeom>
          <a:noFill/>
          <a:ln w="9525">
            <a:noFill/>
            <a:miter lim="800000"/>
            <a:headEnd/>
            <a:tailEnd/>
          </a:ln>
        </p:spPr>
        <p:txBody>
          <a:bodyPr lIns="91438" tIns="45719" rIns="91438" bIns="45719">
            <a:spAutoFit/>
          </a:bodyPr>
          <a:lstStyle/>
          <a:p>
            <a:pPr>
              <a:spcBef>
                <a:spcPct val="50000"/>
              </a:spcBef>
            </a:pPr>
            <a:r>
              <a:rPr lang="en-US" sz="1200" dirty="0">
                <a:latin typeface="Calibri" pitchFamily="34" charset="0"/>
              </a:rPr>
              <a:t>NSW</a:t>
            </a:r>
          </a:p>
        </p:txBody>
      </p:sp>
      <p:sp>
        <p:nvSpPr>
          <p:cNvPr id="25" name="Text Box 28">
            <a:extLst>
              <a:ext uri="{FF2B5EF4-FFF2-40B4-BE49-F238E27FC236}">
                <a16:creationId xmlns:a16="http://schemas.microsoft.com/office/drawing/2014/main" id="{0D9A0601-A563-4901-A876-B7163A989099}"/>
              </a:ext>
            </a:extLst>
          </p:cNvPr>
          <p:cNvSpPr txBox="1">
            <a:spLocks noChangeArrowheads="1"/>
          </p:cNvSpPr>
          <p:nvPr/>
        </p:nvSpPr>
        <p:spPr bwMode="auto">
          <a:xfrm>
            <a:off x="3026663" y="4062762"/>
            <a:ext cx="622300" cy="323851"/>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V</a:t>
            </a:r>
          </a:p>
        </p:txBody>
      </p:sp>
      <p:sp>
        <p:nvSpPr>
          <p:cNvPr id="26" name="Rounded Rectangle 16">
            <a:extLst>
              <a:ext uri="{FF2B5EF4-FFF2-40B4-BE49-F238E27FC236}">
                <a16:creationId xmlns:a16="http://schemas.microsoft.com/office/drawing/2014/main" id="{D65A9FE9-3168-435E-8F08-6C881A62203B}"/>
              </a:ext>
            </a:extLst>
          </p:cNvPr>
          <p:cNvSpPr/>
          <p:nvPr/>
        </p:nvSpPr>
        <p:spPr>
          <a:xfrm>
            <a:off x="5657325" y="3672051"/>
            <a:ext cx="304800" cy="228599"/>
          </a:xfrm>
          <a:prstGeom prst="round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6550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7" grpId="1" animBg="1"/>
      <p:bldP spid="2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69513-6B45-40B8-B8D7-D6D75604E7CF}"/>
              </a:ext>
            </a:extLst>
          </p:cNvPr>
          <p:cNvSpPr>
            <a:spLocks noGrp="1"/>
          </p:cNvSpPr>
          <p:nvPr>
            <p:ph type="title"/>
          </p:nvPr>
        </p:nvSpPr>
        <p:spPr/>
        <p:txBody>
          <a:bodyPr/>
          <a:lstStyle/>
          <a:p>
            <a:r>
              <a:rPr lang="en-US" dirty="0"/>
              <a:t>Arc Consistency of an Entire CSP</a:t>
            </a:r>
          </a:p>
        </p:txBody>
      </p:sp>
      <p:sp>
        <p:nvSpPr>
          <p:cNvPr id="3" name="Content Placeholder 2">
            <a:extLst>
              <a:ext uri="{FF2B5EF4-FFF2-40B4-BE49-F238E27FC236}">
                <a16:creationId xmlns:a16="http://schemas.microsoft.com/office/drawing/2014/main" id="{A49B7281-244E-4D56-BA7D-B1CD0FB647F0}"/>
              </a:ext>
            </a:extLst>
          </p:cNvPr>
          <p:cNvSpPr>
            <a:spLocks noGrp="1"/>
          </p:cNvSpPr>
          <p:nvPr>
            <p:ph idx="1"/>
          </p:nvPr>
        </p:nvSpPr>
        <p:spPr>
          <a:xfrm>
            <a:off x="1097280" y="2108201"/>
            <a:ext cx="10058400" cy="4233126"/>
          </a:xfrm>
        </p:spPr>
        <p:txBody>
          <a:bodyPr>
            <a:normAutofit/>
          </a:bodyPr>
          <a:lstStyle/>
          <a:p>
            <a:pPr eaLnBrk="1" hangingPunct="1">
              <a:lnSpc>
                <a:spcPct val="80000"/>
              </a:lnSpc>
            </a:pPr>
            <a:r>
              <a:rPr lang="en-US" sz="2000" dirty="0"/>
              <a:t>A simple form of propagation makes sure </a:t>
            </a:r>
            <a:r>
              <a:rPr lang="en-US" sz="2000" dirty="0">
                <a:solidFill>
                  <a:srgbClr val="C00000"/>
                </a:solidFill>
              </a:rPr>
              <a:t>all </a:t>
            </a:r>
            <a:r>
              <a:rPr lang="en-US" sz="2000" dirty="0"/>
              <a:t>arcs are consistent:</a:t>
            </a:r>
          </a:p>
          <a:p>
            <a:pPr eaLnBrk="1" hangingPunct="1">
              <a:lnSpc>
                <a:spcPct val="80000"/>
              </a:lnSpc>
            </a:pPr>
            <a:endParaRPr lang="en-US" sz="2000" dirty="0"/>
          </a:p>
          <a:p>
            <a:pPr eaLnBrk="1" hangingPunct="1">
              <a:lnSpc>
                <a:spcPct val="80000"/>
              </a:lnSpc>
            </a:pPr>
            <a:endParaRPr lang="en-US" dirty="0"/>
          </a:p>
          <a:p>
            <a:pPr eaLnBrk="1" hangingPunct="1">
              <a:lnSpc>
                <a:spcPct val="80000"/>
              </a:lnSpc>
            </a:pPr>
            <a:endParaRPr lang="en-US" sz="2000" dirty="0"/>
          </a:p>
          <a:p>
            <a:pPr eaLnBrk="1" hangingPunct="1">
              <a:lnSpc>
                <a:spcPct val="80000"/>
              </a:lnSpc>
            </a:pPr>
            <a:endParaRPr lang="en-US" sz="2000" dirty="0"/>
          </a:p>
          <a:p>
            <a:pPr eaLnBrk="1" hangingPunct="1">
              <a:lnSpc>
                <a:spcPct val="80000"/>
              </a:lnSpc>
            </a:pPr>
            <a:endParaRPr lang="en-US" dirty="0"/>
          </a:p>
          <a:p>
            <a:pPr eaLnBrk="1" hangingPunct="1">
              <a:lnSpc>
                <a:spcPct val="80000"/>
              </a:lnSpc>
            </a:pPr>
            <a:r>
              <a:rPr lang="en-US" sz="2000" dirty="0"/>
              <a:t>Important: If X loses a value, neighbors of X need to be rechecked!</a:t>
            </a:r>
          </a:p>
          <a:p>
            <a:pPr eaLnBrk="1" hangingPunct="1">
              <a:lnSpc>
                <a:spcPct val="80000"/>
              </a:lnSpc>
            </a:pPr>
            <a:r>
              <a:rPr lang="en-US" sz="2000" dirty="0"/>
              <a:t>Arc consistency detects failure earlier than forward checking</a:t>
            </a:r>
          </a:p>
          <a:p>
            <a:pPr eaLnBrk="1" hangingPunct="1">
              <a:lnSpc>
                <a:spcPct val="80000"/>
              </a:lnSpc>
            </a:pPr>
            <a:r>
              <a:rPr lang="en-US" sz="2000" dirty="0"/>
              <a:t>Can be run as a preprocessor or after each assignment </a:t>
            </a:r>
          </a:p>
          <a:p>
            <a:pPr eaLnBrk="1" hangingPunct="1">
              <a:lnSpc>
                <a:spcPct val="80000"/>
              </a:lnSpc>
            </a:pPr>
            <a:r>
              <a:rPr lang="en-US" sz="2000" dirty="0">
                <a:solidFill>
                  <a:srgbClr val="008000"/>
                </a:solidFill>
              </a:rPr>
              <a:t>What’s the downside of enforcing arc consistency?</a:t>
            </a:r>
          </a:p>
          <a:p>
            <a:endParaRPr lang="en-US" dirty="0"/>
          </a:p>
        </p:txBody>
      </p:sp>
      <p:pic>
        <p:nvPicPr>
          <p:cNvPr id="4" name="Picture 4">
            <a:extLst>
              <a:ext uri="{FF2B5EF4-FFF2-40B4-BE49-F238E27FC236}">
                <a16:creationId xmlns:a16="http://schemas.microsoft.com/office/drawing/2014/main" id="{FB455C35-2FED-4AB4-B161-8F0DD0DE93F5}"/>
              </a:ext>
            </a:extLst>
          </p:cNvPr>
          <p:cNvPicPr>
            <a:picLocks noChangeAspect="1" noChangeArrowheads="1"/>
          </p:cNvPicPr>
          <p:nvPr/>
        </p:nvPicPr>
        <p:blipFill>
          <a:blip r:embed="rId3" cstate="print">
            <a:extLst>
              <a:ext uri="{28A0092B-C50C-407E-A947-70E740481C1C}">
                <a14:useLocalDpi xmlns:a14="http://schemas.microsoft.com/office/drawing/2010/main"/>
              </a:ext>
            </a:extLst>
          </a:blip>
          <a:srcRect l="53170" r="31245" b="49403"/>
          <a:stretch>
            <a:fillRect/>
          </a:stretch>
        </p:blipFill>
        <p:spPr bwMode="auto">
          <a:xfrm>
            <a:off x="1417320" y="2718930"/>
            <a:ext cx="1752600" cy="1546412"/>
          </a:xfrm>
          <a:prstGeom prst="rect">
            <a:avLst/>
          </a:prstGeom>
          <a:noFill/>
          <a:ln w="9525">
            <a:noFill/>
            <a:miter lim="800000"/>
            <a:headEnd/>
            <a:tailEnd/>
          </a:ln>
        </p:spPr>
      </p:pic>
      <p:pic>
        <p:nvPicPr>
          <p:cNvPr id="5" name="Picture 4">
            <a:extLst>
              <a:ext uri="{FF2B5EF4-FFF2-40B4-BE49-F238E27FC236}">
                <a16:creationId xmlns:a16="http://schemas.microsoft.com/office/drawing/2014/main" id="{DE9D3851-789B-4807-82D5-48A8566FCB8F}"/>
              </a:ext>
            </a:extLst>
          </p:cNvPr>
          <p:cNvPicPr>
            <a:picLocks noChangeAspect="1" noChangeArrowheads="1"/>
          </p:cNvPicPr>
          <p:nvPr/>
        </p:nvPicPr>
        <p:blipFill>
          <a:blip r:embed="rId3" cstate="print">
            <a:extLst>
              <a:ext uri="{28A0092B-C50C-407E-A947-70E740481C1C}">
                <a14:useLocalDpi xmlns:a14="http://schemas.microsoft.com/office/drawing/2010/main"/>
              </a:ext>
            </a:extLst>
          </a:blip>
          <a:srcRect l="270" t="60717" r="14474"/>
          <a:stretch>
            <a:fillRect/>
          </a:stretch>
        </p:blipFill>
        <p:spPr bwMode="auto">
          <a:xfrm>
            <a:off x="4008120" y="2871329"/>
            <a:ext cx="7086600" cy="887413"/>
          </a:xfrm>
          <a:prstGeom prst="rect">
            <a:avLst/>
          </a:prstGeom>
          <a:noFill/>
          <a:ln w="9525">
            <a:noFill/>
            <a:miter lim="800000"/>
            <a:headEnd/>
            <a:tailEnd/>
          </a:ln>
        </p:spPr>
      </p:pic>
      <p:sp>
        <p:nvSpPr>
          <p:cNvPr id="6" name="Freeform 13">
            <a:extLst>
              <a:ext uri="{FF2B5EF4-FFF2-40B4-BE49-F238E27FC236}">
                <a16:creationId xmlns:a16="http://schemas.microsoft.com/office/drawing/2014/main" id="{17DB8B22-DE2D-4D65-A513-B92C4C2B8F1E}"/>
              </a:ext>
            </a:extLst>
          </p:cNvPr>
          <p:cNvSpPr>
            <a:spLocks/>
          </p:cNvSpPr>
          <p:nvPr/>
        </p:nvSpPr>
        <p:spPr bwMode="auto">
          <a:xfrm>
            <a:off x="8259259" y="3861929"/>
            <a:ext cx="2286000" cy="304800"/>
          </a:xfrm>
          <a:custGeom>
            <a:avLst/>
            <a:gdLst>
              <a:gd name="T0" fmla="*/ 2147483647 w 1440"/>
              <a:gd name="T1" fmla="*/ 0 h 192"/>
              <a:gd name="T2" fmla="*/ 2147483647 w 1440"/>
              <a:gd name="T3" fmla="*/ 2147483647 h 192"/>
              <a:gd name="T4" fmla="*/ 0 w 1440"/>
              <a:gd name="T5" fmla="*/ 0 h 192"/>
              <a:gd name="T6" fmla="*/ 0 60000 65536"/>
              <a:gd name="T7" fmla="*/ 0 60000 65536"/>
              <a:gd name="T8" fmla="*/ 0 60000 65536"/>
              <a:gd name="T9" fmla="*/ 0 w 1440"/>
              <a:gd name="T10" fmla="*/ 0 h 192"/>
              <a:gd name="T11" fmla="*/ 1440 w 1440"/>
              <a:gd name="T12" fmla="*/ 192 h 192"/>
            </a:gdLst>
            <a:ahLst/>
            <a:cxnLst>
              <a:cxn ang="T6">
                <a:pos x="T0" y="T1"/>
              </a:cxn>
              <a:cxn ang="T7">
                <a:pos x="T2" y="T3"/>
              </a:cxn>
              <a:cxn ang="T8">
                <a:pos x="T4" y="T5"/>
              </a:cxn>
            </a:cxnLst>
            <a:rect l="T9" t="T10" r="T11" b="T12"/>
            <a:pathLst>
              <a:path w="1440" h="192">
                <a:moveTo>
                  <a:pt x="1440" y="0"/>
                </a:moveTo>
                <a:cubicBezTo>
                  <a:pt x="1176" y="96"/>
                  <a:pt x="912" y="192"/>
                  <a:pt x="672" y="192"/>
                </a:cubicBezTo>
                <a:cubicBezTo>
                  <a:pt x="432" y="192"/>
                  <a:pt x="216" y="96"/>
                  <a:pt x="0" y="0"/>
                </a:cubicBezTo>
              </a:path>
            </a:pathLst>
          </a:custGeom>
          <a:noFill/>
          <a:ln w="38100">
            <a:solidFill>
              <a:schemeClr val="tx1"/>
            </a:solidFill>
            <a:round/>
            <a:headEnd/>
            <a:tailEnd type="triangle" w="lg" len="med"/>
          </a:ln>
        </p:spPr>
        <p:txBody>
          <a:bodyPr lIns="91436" tIns="45718" rIns="91436" bIns="45718"/>
          <a:lstStyle/>
          <a:p>
            <a:endParaRPr lang="en-US"/>
          </a:p>
        </p:txBody>
      </p:sp>
      <p:sp>
        <p:nvSpPr>
          <p:cNvPr id="7" name="Freeform 14">
            <a:extLst>
              <a:ext uri="{FF2B5EF4-FFF2-40B4-BE49-F238E27FC236}">
                <a16:creationId xmlns:a16="http://schemas.microsoft.com/office/drawing/2014/main" id="{32D0AED0-A8B2-40D0-8C52-904657BB9493}"/>
              </a:ext>
            </a:extLst>
          </p:cNvPr>
          <p:cNvSpPr>
            <a:spLocks/>
          </p:cNvSpPr>
          <p:nvPr/>
        </p:nvSpPr>
        <p:spPr bwMode="auto">
          <a:xfrm>
            <a:off x="8259259" y="3861929"/>
            <a:ext cx="2286000" cy="304800"/>
          </a:xfrm>
          <a:custGeom>
            <a:avLst/>
            <a:gdLst>
              <a:gd name="T0" fmla="*/ 2147483647 w 1440"/>
              <a:gd name="T1" fmla="*/ 0 h 192"/>
              <a:gd name="T2" fmla="*/ 2147483647 w 1440"/>
              <a:gd name="T3" fmla="*/ 2147483647 h 192"/>
              <a:gd name="T4" fmla="*/ 0 w 1440"/>
              <a:gd name="T5" fmla="*/ 0 h 192"/>
              <a:gd name="T6" fmla="*/ 0 60000 65536"/>
              <a:gd name="T7" fmla="*/ 0 60000 65536"/>
              <a:gd name="T8" fmla="*/ 0 60000 65536"/>
              <a:gd name="T9" fmla="*/ 0 w 1440"/>
              <a:gd name="T10" fmla="*/ 0 h 192"/>
              <a:gd name="T11" fmla="*/ 1440 w 1440"/>
              <a:gd name="T12" fmla="*/ 192 h 192"/>
            </a:gdLst>
            <a:ahLst/>
            <a:cxnLst>
              <a:cxn ang="T6">
                <a:pos x="T0" y="T1"/>
              </a:cxn>
              <a:cxn ang="T7">
                <a:pos x="T2" y="T3"/>
              </a:cxn>
              <a:cxn ang="T8">
                <a:pos x="T4" y="T5"/>
              </a:cxn>
            </a:cxnLst>
            <a:rect l="T9" t="T10" r="T11" b="T12"/>
            <a:pathLst>
              <a:path w="1440" h="192">
                <a:moveTo>
                  <a:pt x="1440" y="0"/>
                </a:moveTo>
                <a:cubicBezTo>
                  <a:pt x="1176" y="96"/>
                  <a:pt x="912" y="192"/>
                  <a:pt x="672" y="192"/>
                </a:cubicBezTo>
                <a:cubicBezTo>
                  <a:pt x="432" y="192"/>
                  <a:pt x="216" y="96"/>
                  <a:pt x="0" y="0"/>
                </a:cubicBezTo>
              </a:path>
            </a:pathLst>
          </a:custGeom>
          <a:noFill/>
          <a:ln w="38100">
            <a:solidFill>
              <a:schemeClr val="tx1"/>
            </a:solidFill>
            <a:round/>
            <a:headEnd type="triangle" w="lg" len="med"/>
            <a:tailEnd type="none" w="lg" len="med"/>
          </a:ln>
        </p:spPr>
        <p:txBody>
          <a:bodyPr lIns="91436" tIns="45718" rIns="91436" bIns="45718"/>
          <a:lstStyle/>
          <a:p>
            <a:endParaRPr lang="en-US"/>
          </a:p>
        </p:txBody>
      </p:sp>
      <p:sp>
        <p:nvSpPr>
          <p:cNvPr id="8" name="Freeform 16">
            <a:extLst>
              <a:ext uri="{FF2B5EF4-FFF2-40B4-BE49-F238E27FC236}">
                <a16:creationId xmlns:a16="http://schemas.microsoft.com/office/drawing/2014/main" id="{7633F5D0-7FB2-4A57-A168-74D234F97646}"/>
              </a:ext>
            </a:extLst>
          </p:cNvPr>
          <p:cNvSpPr>
            <a:spLocks/>
          </p:cNvSpPr>
          <p:nvPr/>
        </p:nvSpPr>
        <p:spPr bwMode="auto">
          <a:xfrm>
            <a:off x="8259259" y="3861929"/>
            <a:ext cx="1219200" cy="152400"/>
          </a:xfrm>
          <a:custGeom>
            <a:avLst/>
            <a:gdLst>
              <a:gd name="T0" fmla="*/ 2147483647 w 1440"/>
              <a:gd name="T1" fmla="*/ 0 h 192"/>
              <a:gd name="T2" fmla="*/ 2147483647 w 1440"/>
              <a:gd name="T3" fmla="*/ 2147483647 h 192"/>
              <a:gd name="T4" fmla="*/ 0 w 1440"/>
              <a:gd name="T5" fmla="*/ 0 h 192"/>
              <a:gd name="T6" fmla="*/ 0 60000 65536"/>
              <a:gd name="T7" fmla="*/ 0 60000 65536"/>
              <a:gd name="T8" fmla="*/ 0 60000 65536"/>
              <a:gd name="T9" fmla="*/ 0 w 1440"/>
              <a:gd name="T10" fmla="*/ 0 h 192"/>
              <a:gd name="T11" fmla="*/ 1440 w 1440"/>
              <a:gd name="T12" fmla="*/ 192 h 192"/>
            </a:gdLst>
            <a:ahLst/>
            <a:cxnLst>
              <a:cxn ang="T6">
                <a:pos x="T0" y="T1"/>
              </a:cxn>
              <a:cxn ang="T7">
                <a:pos x="T2" y="T3"/>
              </a:cxn>
              <a:cxn ang="T8">
                <a:pos x="T4" y="T5"/>
              </a:cxn>
            </a:cxnLst>
            <a:rect l="T9" t="T10" r="T11" b="T12"/>
            <a:pathLst>
              <a:path w="1440" h="192">
                <a:moveTo>
                  <a:pt x="1440" y="0"/>
                </a:moveTo>
                <a:cubicBezTo>
                  <a:pt x="1176" y="96"/>
                  <a:pt x="912" y="192"/>
                  <a:pt x="672" y="192"/>
                </a:cubicBezTo>
                <a:cubicBezTo>
                  <a:pt x="432" y="192"/>
                  <a:pt x="216" y="96"/>
                  <a:pt x="0" y="0"/>
                </a:cubicBezTo>
              </a:path>
            </a:pathLst>
          </a:custGeom>
          <a:noFill/>
          <a:ln w="38100">
            <a:solidFill>
              <a:schemeClr val="tx1"/>
            </a:solidFill>
            <a:round/>
            <a:headEnd/>
            <a:tailEnd type="triangle" w="lg" len="med"/>
          </a:ln>
        </p:spPr>
        <p:txBody>
          <a:bodyPr lIns="91436" tIns="45718" rIns="91436" bIns="45718"/>
          <a:lstStyle/>
          <a:p>
            <a:endParaRPr lang="en-US"/>
          </a:p>
        </p:txBody>
      </p:sp>
      <p:sp>
        <p:nvSpPr>
          <p:cNvPr id="9" name="Freeform 17">
            <a:extLst>
              <a:ext uri="{FF2B5EF4-FFF2-40B4-BE49-F238E27FC236}">
                <a16:creationId xmlns:a16="http://schemas.microsoft.com/office/drawing/2014/main" id="{19841BCE-A458-4751-B2DB-47A3731DAACA}"/>
              </a:ext>
            </a:extLst>
          </p:cNvPr>
          <p:cNvSpPr>
            <a:spLocks/>
          </p:cNvSpPr>
          <p:nvPr/>
        </p:nvSpPr>
        <p:spPr bwMode="auto">
          <a:xfrm>
            <a:off x="5897059" y="3861929"/>
            <a:ext cx="4648200" cy="381000"/>
          </a:xfrm>
          <a:custGeom>
            <a:avLst/>
            <a:gdLst>
              <a:gd name="T0" fmla="*/ 2147483647 w 1440"/>
              <a:gd name="T1" fmla="*/ 0 h 192"/>
              <a:gd name="T2" fmla="*/ 2147483647 w 1440"/>
              <a:gd name="T3" fmla="*/ 2147483647 h 192"/>
              <a:gd name="T4" fmla="*/ 0 w 1440"/>
              <a:gd name="T5" fmla="*/ 0 h 192"/>
              <a:gd name="T6" fmla="*/ 0 60000 65536"/>
              <a:gd name="T7" fmla="*/ 0 60000 65536"/>
              <a:gd name="T8" fmla="*/ 0 60000 65536"/>
              <a:gd name="T9" fmla="*/ 0 w 1440"/>
              <a:gd name="T10" fmla="*/ 0 h 192"/>
              <a:gd name="T11" fmla="*/ 1440 w 1440"/>
              <a:gd name="T12" fmla="*/ 192 h 192"/>
            </a:gdLst>
            <a:ahLst/>
            <a:cxnLst>
              <a:cxn ang="T6">
                <a:pos x="T0" y="T1"/>
              </a:cxn>
              <a:cxn ang="T7">
                <a:pos x="T2" y="T3"/>
              </a:cxn>
              <a:cxn ang="T8">
                <a:pos x="T4" y="T5"/>
              </a:cxn>
            </a:cxnLst>
            <a:rect l="T9" t="T10" r="T11" b="T12"/>
            <a:pathLst>
              <a:path w="1440" h="192">
                <a:moveTo>
                  <a:pt x="1440" y="0"/>
                </a:moveTo>
                <a:cubicBezTo>
                  <a:pt x="1176" y="96"/>
                  <a:pt x="912" y="192"/>
                  <a:pt x="672" y="192"/>
                </a:cubicBezTo>
                <a:cubicBezTo>
                  <a:pt x="432" y="192"/>
                  <a:pt x="216" y="96"/>
                  <a:pt x="0" y="0"/>
                </a:cubicBezTo>
              </a:path>
            </a:pathLst>
          </a:custGeom>
          <a:noFill/>
          <a:ln w="38100">
            <a:solidFill>
              <a:schemeClr val="tx1"/>
            </a:solidFill>
            <a:round/>
            <a:headEnd/>
            <a:tailEnd type="triangle" w="lg" len="med"/>
          </a:ln>
        </p:spPr>
        <p:txBody>
          <a:bodyPr lIns="91436" tIns="45718" rIns="91436" bIns="45718"/>
          <a:lstStyle/>
          <a:p>
            <a:endParaRPr lang="en-US"/>
          </a:p>
        </p:txBody>
      </p:sp>
      <p:sp>
        <p:nvSpPr>
          <p:cNvPr id="10" name="Text Box 23">
            <a:extLst>
              <a:ext uri="{FF2B5EF4-FFF2-40B4-BE49-F238E27FC236}">
                <a16:creationId xmlns:a16="http://schemas.microsoft.com/office/drawing/2014/main" id="{7901FE46-89BB-4778-8C00-858EECD92B19}"/>
              </a:ext>
            </a:extLst>
          </p:cNvPr>
          <p:cNvSpPr txBox="1">
            <a:spLocks noChangeArrowheads="1"/>
          </p:cNvSpPr>
          <p:nvPr/>
        </p:nvSpPr>
        <p:spPr bwMode="auto">
          <a:xfrm>
            <a:off x="1510981" y="3252329"/>
            <a:ext cx="592139" cy="323851"/>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WA</a:t>
            </a:r>
          </a:p>
        </p:txBody>
      </p:sp>
      <p:sp>
        <p:nvSpPr>
          <p:cNvPr id="11" name="Text Box 24">
            <a:extLst>
              <a:ext uri="{FF2B5EF4-FFF2-40B4-BE49-F238E27FC236}">
                <a16:creationId xmlns:a16="http://schemas.microsoft.com/office/drawing/2014/main" id="{1F1DD436-3A97-4D3C-A58D-2198055CDBD5}"/>
              </a:ext>
            </a:extLst>
          </p:cNvPr>
          <p:cNvSpPr txBox="1">
            <a:spLocks noChangeArrowheads="1"/>
          </p:cNvSpPr>
          <p:nvPr/>
        </p:nvSpPr>
        <p:spPr bwMode="auto">
          <a:xfrm>
            <a:off x="2103121" y="3328529"/>
            <a:ext cx="452439" cy="323851"/>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SA</a:t>
            </a:r>
          </a:p>
        </p:txBody>
      </p:sp>
      <p:sp>
        <p:nvSpPr>
          <p:cNvPr id="12" name="Text Box 25">
            <a:extLst>
              <a:ext uri="{FF2B5EF4-FFF2-40B4-BE49-F238E27FC236}">
                <a16:creationId xmlns:a16="http://schemas.microsoft.com/office/drawing/2014/main" id="{BA3397EE-95D2-4358-8430-B06BA424841A}"/>
              </a:ext>
            </a:extLst>
          </p:cNvPr>
          <p:cNvSpPr txBox="1">
            <a:spLocks noChangeArrowheads="1"/>
          </p:cNvSpPr>
          <p:nvPr/>
        </p:nvSpPr>
        <p:spPr bwMode="auto">
          <a:xfrm>
            <a:off x="2026921" y="3023729"/>
            <a:ext cx="452439" cy="323851"/>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NT</a:t>
            </a:r>
          </a:p>
        </p:txBody>
      </p:sp>
      <p:sp>
        <p:nvSpPr>
          <p:cNvPr id="13" name="Text Box 26">
            <a:extLst>
              <a:ext uri="{FF2B5EF4-FFF2-40B4-BE49-F238E27FC236}">
                <a16:creationId xmlns:a16="http://schemas.microsoft.com/office/drawing/2014/main" id="{94D9BF2C-D712-4CFF-9A4B-8B8A54B71E91}"/>
              </a:ext>
            </a:extLst>
          </p:cNvPr>
          <p:cNvSpPr txBox="1">
            <a:spLocks noChangeArrowheads="1"/>
          </p:cNvSpPr>
          <p:nvPr/>
        </p:nvSpPr>
        <p:spPr bwMode="auto">
          <a:xfrm>
            <a:off x="2519981" y="3090964"/>
            <a:ext cx="452439" cy="323851"/>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Q</a:t>
            </a:r>
          </a:p>
        </p:txBody>
      </p:sp>
      <p:sp>
        <p:nvSpPr>
          <p:cNvPr id="14" name="Text Box 27">
            <a:extLst>
              <a:ext uri="{FF2B5EF4-FFF2-40B4-BE49-F238E27FC236}">
                <a16:creationId xmlns:a16="http://schemas.microsoft.com/office/drawing/2014/main" id="{4ECFFA04-FD1A-412F-8E56-13FC8D21D553}"/>
              </a:ext>
            </a:extLst>
          </p:cNvPr>
          <p:cNvSpPr txBox="1">
            <a:spLocks noChangeArrowheads="1"/>
          </p:cNvSpPr>
          <p:nvPr/>
        </p:nvSpPr>
        <p:spPr bwMode="auto">
          <a:xfrm>
            <a:off x="2551355" y="3498861"/>
            <a:ext cx="622300" cy="276225"/>
          </a:xfrm>
          <a:prstGeom prst="rect">
            <a:avLst/>
          </a:prstGeom>
          <a:noFill/>
          <a:ln w="9525">
            <a:noFill/>
            <a:miter lim="800000"/>
            <a:headEnd/>
            <a:tailEnd/>
          </a:ln>
        </p:spPr>
        <p:txBody>
          <a:bodyPr lIns="91438" tIns="45719" rIns="91438" bIns="45719">
            <a:spAutoFit/>
          </a:bodyPr>
          <a:lstStyle/>
          <a:p>
            <a:pPr>
              <a:spcBef>
                <a:spcPct val="50000"/>
              </a:spcBef>
            </a:pPr>
            <a:r>
              <a:rPr lang="en-US" sz="1200" dirty="0">
                <a:latin typeface="Calibri" pitchFamily="34" charset="0"/>
              </a:rPr>
              <a:t>NSW</a:t>
            </a:r>
          </a:p>
        </p:txBody>
      </p:sp>
      <p:sp>
        <p:nvSpPr>
          <p:cNvPr id="15" name="Text Box 28">
            <a:extLst>
              <a:ext uri="{FF2B5EF4-FFF2-40B4-BE49-F238E27FC236}">
                <a16:creationId xmlns:a16="http://schemas.microsoft.com/office/drawing/2014/main" id="{BC3DDAA5-03A2-49D1-9C71-59A251DB0A46}"/>
              </a:ext>
            </a:extLst>
          </p:cNvPr>
          <p:cNvSpPr txBox="1">
            <a:spLocks noChangeArrowheads="1"/>
          </p:cNvSpPr>
          <p:nvPr/>
        </p:nvSpPr>
        <p:spPr bwMode="auto">
          <a:xfrm>
            <a:off x="2547621" y="3727458"/>
            <a:ext cx="622300" cy="323851"/>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V</a:t>
            </a:r>
          </a:p>
        </p:txBody>
      </p:sp>
      <p:sp>
        <p:nvSpPr>
          <p:cNvPr id="16" name="Rounded Rectangle 18">
            <a:extLst>
              <a:ext uri="{FF2B5EF4-FFF2-40B4-BE49-F238E27FC236}">
                <a16:creationId xmlns:a16="http://schemas.microsoft.com/office/drawing/2014/main" id="{9EF4E499-5245-439D-A3DC-E59CB1EA76AA}"/>
              </a:ext>
            </a:extLst>
          </p:cNvPr>
          <p:cNvSpPr/>
          <p:nvPr/>
        </p:nvSpPr>
        <p:spPr>
          <a:xfrm>
            <a:off x="8351520" y="3427140"/>
            <a:ext cx="304800" cy="257351"/>
          </a:xfrm>
          <a:prstGeom prst="round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ounded Rectangle 19">
            <a:extLst>
              <a:ext uri="{FF2B5EF4-FFF2-40B4-BE49-F238E27FC236}">
                <a16:creationId xmlns:a16="http://schemas.microsoft.com/office/drawing/2014/main" id="{30C666B0-956C-46C6-AE55-BE52657DC258}"/>
              </a:ext>
            </a:extLst>
          </p:cNvPr>
          <p:cNvSpPr/>
          <p:nvPr/>
        </p:nvSpPr>
        <p:spPr>
          <a:xfrm>
            <a:off x="8808720" y="3427141"/>
            <a:ext cx="304800" cy="257352"/>
          </a:xfrm>
          <a:prstGeom prst="round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ounded Rectangle 20">
            <a:extLst>
              <a:ext uri="{FF2B5EF4-FFF2-40B4-BE49-F238E27FC236}">
                <a16:creationId xmlns:a16="http://schemas.microsoft.com/office/drawing/2014/main" id="{1AEC8D86-9F04-40D7-A8BD-4E92B0D75CA4}"/>
              </a:ext>
            </a:extLst>
          </p:cNvPr>
          <p:cNvSpPr/>
          <p:nvPr/>
        </p:nvSpPr>
        <p:spPr>
          <a:xfrm>
            <a:off x="10681019" y="3427140"/>
            <a:ext cx="337501" cy="257353"/>
          </a:xfrm>
          <a:prstGeom prst="round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7">
            <a:extLst>
              <a:ext uri="{FF2B5EF4-FFF2-40B4-BE49-F238E27FC236}">
                <a16:creationId xmlns:a16="http://schemas.microsoft.com/office/drawing/2014/main" id="{F1AE0AF8-320A-47CB-9BA9-400F07467C1D}"/>
              </a:ext>
            </a:extLst>
          </p:cNvPr>
          <p:cNvSpPr txBox="1">
            <a:spLocks noChangeArrowheads="1"/>
          </p:cNvSpPr>
          <p:nvPr/>
        </p:nvSpPr>
        <p:spPr bwMode="auto">
          <a:xfrm>
            <a:off x="9372600" y="5257802"/>
            <a:ext cx="1905000" cy="646327"/>
          </a:xfrm>
          <a:prstGeom prst="rect">
            <a:avLst/>
          </a:prstGeom>
          <a:noFill/>
          <a:ln w="28575">
            <a:solidFill>
              <a:schemeClr val="tx1"/>
            </a:solidFill>
            <a:miter lim="800000"/>
            <a:headEnd/>
            <a:tailEnd/>
          </a:ln>
        </p:spPr>
        <p:txBody>
          <a:bodyPr wrap="square" lIns="91436" tIns="45718" rIns="91436" bIns="45718">
            <a:spAutoFit/>
          </a:bodyPr>
          <a:lstStyle/>
          <a:p>
            <a:pPr algn="ctr"/>
            <a:r>
              <a:rPr lang="en-US" i="1" dirty="0">
                <a:latin typeface="Calibri" pitchFamily="34" charset="0"/>
              </a:rPr>
              <a:t>Remember: Delete from  the tail!</a:t>
            </a:r>
          </a:p>
        </p:txBody>
      </p:sp>
    </p:spTree>
    <p:extLst>
      <p:ext uri="{BB962C8B-B14F-4D97-AF65-F5344CB8AC3E}">
        <p14:creationId xmlns:p14="http://schemas.microsoft.com/office/powerpoint/2010/main" val="1598242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2"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xit" presetSubtype="0" fill="hold" grpId="1" nodeType="withEffect">
                                  <p:stCondLst>
                                    <p:cond delay="0"/>
                                  </p:stCondLst>
                                  <p:childTnLst>
                                    <p:set>
                                      <p:cBhvr>
                                        <p:cTn id="28" dur="1" fill="hold">
                                          <p:stCondLst>
                                            <p:cond delay="0"/>
                                          </p:stCondLst>
                                        </p:cTn>
                                        <p:tgtEl>
                                          <p:spTgt spid="7"/>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par>
                                <p:cTn id="37" presetID="1" presetClass="exit" presetSubtype="0" fill="hold" grpId="3" nodeType="withEffect">
                                  <p:stCondLst>
                                    <p:cond delay="0"/>
                                  </p:stCondLst>
                                  <p:childTnLst>
                                    <p:set>
                                      <p:cBhvr>
                                        <p:cTn id="38" dur="1" fill="hold">
                                          <p:stCondLst>
                                            <p:cond delay="0"/>
                                          </p:stCondLst>
                                        </p:cTn>
                                        <p:tgtEl>
                                          <p:spTgt spid="8"/>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8" grpId="2" animBg="1"/>
      <p:bldP spid="8" grpId="3" animBg="1"/>
      <p:bldP spid="9" grpId="0" animBg="1"/>
      <p:bldP spid="16" grpId="0" animBg="1"/>
      <p:bldP spid="17" grpId="0" animBg="1"/>
      <p:bldP spid="1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6A2E3-FE12-4A8D-9605-F4EBCA8D0F41}"/>
              </a:ext>
            </a:extLst>
          </p:cNvPr>
          <p:cNvSpPr>
            <a:spLocks noGrp="1"/>
          </p:cNvSpPr>
          <p:nvPr>
            <p:ph type="title"/>
          </p:nvPr>
        </p:nvSpPr>
        <p:spPr/>
        <p:txBody>
          <a:bodyPr/>
          <a:lstStyle/>
          <a:p>
            <a:r>
              <a:rPr lang="en-US" dirty="0"/>
              <a:t>Enforcing Arc Consistency in a CSP</a:t>
            </a:r>
          </a:p>
        </p:txBody>
      </p:sp>
      <p:sp>
        <p:nvSpPr>
          <p:cNvPr id="3" name="Content Placeholder 2">
            <a:extLst>
              <a:ext uri="{FF2B5EF4-FFF2-40B4-BE49-F238E27FC236}">
                <a16:creationId xmlns:a16="http://schemas.microsoft.com/office/drawing/2014/main" id="{2C136CDE-420E-49EE-847F-4F77C9CB6DC0}"/>
              </a:ext>
            </a:extLst>
          </p:cNvPr>
          <p:cNvSpPr>
            <a:spLocks noGrp="1"/>
          </p:cNvSpPr>
          <p:nvPr>
            <p:ph idx="1"/>
          </p:nvPr>
        </p:nvSpPr>
        <p:spPr/>
        <p:txBody>
          <a:bodyPr/>
          <a:lstStyle/>
          <a:p>
            <a:endParaRPr lang="en-US"/>
          </a:p>
        </p:txBody>
      </p:sp>
      <p:pic>
        <p:nvPicPr>
          <p:cNvPr id="4" name="Picture 4">
            <a:extLst>
              <a:ext uri="{FF2B5EF4-FFF2-40B4-BE49-F238E27FC236}">
                <a16:creationId xmlns:a16="http://schemas.microsoft.com/office/drawing/2014/main" id="{0B1ECB63-DC86-40C6-A237-66326F171651}"/>
              </a:ext>
            </a:extLst>
          </p:cNvPr>
          <p:cNvPicPr>
            <a:picLocks noChangeAspect="1" noChangeArrowheads="1"/>
          </p:cNvPicPr>
          <p:nvPr/>
        </p:nvPicPr>
        <p:blipFill>
          <a:blip r:embed="rId3" cstate="print"/>
          <a:srcRect/>
          <a:stretch>
            <a:fillRect/>
          </a:stretch>
        </p:blipFill>
        <p:spPr bwMode="auto">
          <a:xfrm>
            <a:off x="2550122" y="2017869"/>
            <a:ext cx="6883400" cy="4097337"/>
          </a:xfrm>
          <a:prstGeom prst="rect">
            <a:avLst/>
          </a:prstGeom>
          <a:noFill/>
          <a:ln w="9525">
            <a:noFill/>
            <a:miter lim="800000"/>
            <a:headEnd/>
            <a:tailEnd/>
          </a:ln>
        </p:spPr>
      </p:pic>
      <p:sp>
        <p:nvSpPr>
          <p:cNvPr id="5" name="Rounded Rectangle 5">
            <a:extLst>
              <a:ext uri="{FF2B5EF4-FFF2-40B4-BE49-F238E27FC236}">
                <a16:creationId xmlns:a16="http://schemas.microsoft.com/office/drawing/2014/main" id="{17FBBA91-5D49-4D40-9511-197597498B1A}"/>
              </a:ext>
            </a:extLst>
          </p:cNvPr>
          <p:cNvSpPr/>
          <p:nvPr/>
        </p:nvSpPr>
        <p:spPr>
          <a:xfrm>
            <a:off x="4302722" y="2627468"/>
            <a:ext cx="762000" cy="228600"/>
          </a:xfrm>
          <a:prstGeom prst="roundRect">
            <a:avLst/>
          </a:prstGeom>
          <a:noFill/>
          <a:ln w="28575" cmpd="sng">
            <a:solidFill>
              <a:srgbClr val="DB421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7">
            <a:extLst>
              <a:ext uri="{FF2B5EF4-FFF2-40B4-BE49-F238E27FC236}">
                <a16:creationId xmlns:a16="http://schemas.microsoft.com/office/drawing/2014/main" id="{2DC550BB-CB52-44FD-93C0-03F75D87B486}"/>
              </a:ext>
            </a:extLst>
          </p:cNvPr>
          <p:cNvSpPr/>
          <p:nvPr/>
        </p:nvSpPr>
        <p:spPr>
          <a:xfrm>
            <a:off x="3388322" y="3465668"/>
            <a:ext cx="3505200" cy="228600"/>
          </a:xfrm>
          <a:prstGeom prst="roundRect">
            <a:avLst/>
          </a:prstGeom>
          <a:noFill/>
          <a:ln w="28575" cmpd="sng">
            <a:solidFill>
              <a:srgbClr val="DB421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8">
            <a:extLst>
              <a:ext uri="{FF2B5EF4-FFF2-40B4-BE49-F238E27FC236}">
                <a16:creationId xmlns:a16="http://schemas.microsoft.com/office/drawing/2014/main" id="{E9E65887-AE1D-4D1B-B431-5A4CEE7283D7}"/>
              </a:ext>
            </a:extLst>
          </p:cNvPr>
          <p:cNvSpPr/>
          <p:nvPr/>
        </p:nvSpPr>
        <p:spPr>
          <a:xfrm>
            <a:off x="3921722" y="3922868"/>
            <a:ext cx="838200" cy="228600"/>
          </a:xfrm>
          <a:prstGeom prst="roundRect">
            <a:avLst/>
          </a:prstGeom>
          <a:noFill/>
          <a:ln w="28575" cmpd="sng">
            <a:solidFill>
              <a:srgbClr val="DB421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2540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EF65C-9389-4E6C-AE61-2ED8CEAE5892}"/>
              </a:ext>
            </a:extLst>
          </p:cNvPr>
          <p:cNvSpPr>
            <a:spLocks noGrp="1"/>
          </p:cNvSpPr>
          <p:nvPr>
            <p:ph type="title"/>
          </p:nvPr>
        </p:nvSpPr>
        <p:spPr/>
        <p:txBody>
          <a:bodyPr/>
          <a:lstStyle/>
          <a:p>
            <a:r>
              <a:rPr lang="en-US" dirty="0"/>
              <a:t>Forward checking and Arc </a:t>
            </a:r>
          </a:p>
        </p:txBody>
      </p:sp>
      <p:sp>
        <p:nvSpPr>
          <p:cNvPr id="3" name="Content Placeholder 2">
            <a:extLst>
              <a:ext uri="{FF2B5EF4-FFF2-40B4-BE49-F238E27FC236}">
                <a16:creationId xmlns:a16="http://schemas.microsoft.com/office/drawing/2014/main" id="{2BF73B07-959A-4CA0-8DC0-C3603153E41F}"/>
              </a:ext>
            </a:extLst>
          </p:cNvPr>
          <p:cNvSpPr>
            <a:spLocks noGrp="1"/>
          </p:cNvSpPr>
          <p:nvPr>
            <p:ph idx="1"/>
          </p:nvPr>
        </p:nvSpPr>
        <p:spPr/>
        <p:txBody>
          <a:bodyPr/>
          <a:lstStyle/>
          <a:p>
            <a:r>
              <a:rPr lang="en-US" sz="2800" dirty="0">
                <a:solidFill>
                  <a:srgbClr val="0070C0"/>
                </a:solidFill>
              </a:rPr>
              <a:t>Forward checking </a:t>
            </a:r>
            <a:r>
              <a:rPr lang="en-US" sz="2800" dirty="0"/>
              <a:t>is a special type of enforcing </a:t>
            </a:r>
            <a:r>
              <a:rPr lang="en-US" sz="2800" b="1" dirty="0">
                <a:solidFill>
                  <a:srgbClr val="C00000"/>
                </a:solidFill>
              </a:rPr>
              <a:t>arc</a:t>
            </a:r>
            <a:r>
              <a:rPr lang="en-US" sz="2800" dirty="0"/>
              <a:t> consistency</a:t>
            </a:r>
          </a:p>
          <a:p>
            <a:endParaRPr lang="en-US" sz="2800" dirty="0"/>
          </a:p>
          <a:p>
            <a:r>
              <a:rPr lang="en-US" sz="2800" dirty="0"/>
              <a:t>Only enforcing the </a:t>
            </a:r>
            <a:r>
              <a:rPr lang="en-US" sz="2800" b="1" dirty="0">
                <a:solidFill>
                  <a:srgbClr val="C00000"/>
                </a:solidFill>
              </a:rPr>
              <a:t>arcs</a:t>
            </a:r>
            <a:r>
              <a:rPr lang="en-US" sz="2800" b="1" dirty="0"/>
              <a:t> </a:t>
            </a:r>
            <a:r>
              <a:rPr lang="en-US" sz="2800" dirty="0"/>
              <a:t>pointing into the newly assigned variable. </a:t>
            </a:r>
          </a:p>
          <a:p>
            <a:endParaRPr lang="en-US" dirty="0"/>
          </a:p>
        </p:txBody>
      </p:sp>
    </p:spTree>
    <p:extLst>
      <p:ext uri="{BB962C8B-B14F-4D97-AF65-F5344CB8AC3E}">
        <p14:creationId xmlns:p14="http://schemas.microsoft.com/office/powerpoint/2010/main" val="5928546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636D1-4379-4AC5-98D2-7C23A757C5B3}"/>
              </a:ext>
            </a:extLst>
          </p:cNvPr>
          <p:cNvSpPr>
            <a:spLocks noGrp="1"/>
          </p:cNvSpPr>
          <p:nvPr>
            <p:ph type="title"/>
          </p:nvPr>
        </p:nvSpPr>
        <p:spPr/>
        <p:txBody>
          <a:bodyPr/>
          <a:lstStyle/>
          <a:p>
            <a:r>
              <a:rPr lang="en-US" dirty="0"/>
              <a:t>Limitations of Arc Consistency</a:t>
            </a:r>
          </a:p>
        </p:txBody>
      </p:sp>
      <p:sp>
        <p:nvSpPr>
          <p:cNvPr id="3" name="Content Placeholder 2">
            <a:extLst>
              <a:ext uri="{FF2B5EF4-FFF2-40B4-BE49-F238E27FC236}">
                <a16:creationId xmlns:a16="http://schemas.microsoft.com/office/drawing/2014/main" id="{0700F4A3-9BEC-427F-B829-95D409A2B314}"/>
              </a:ext>
            </a:extLst>
          </p:cNvPr>
          <p:cNvSpPr>
            <a:spLocks noGrp="1"/>
          </p:cNvSpPr>
          <p:nvPr>
            <p:ph idx="1"/>
          </p:nvPr>
        </p:nvSpPr>
        <p:spPr>
          <a:xfrm>
            <a:off x="1097280" y="2108201"/>
            <a:ext cx="6403550" cy="3760891"/>
          </a:xfrm>
        </p:spPr>
        <p:txBody>
          <a:bodyPr/>
          <a:lstStyle/>
          <a:p>
            <a:pPr eaLnBrk="1" hangingPunct="1"/>
            <a:r>
              <a:rPr lang="en-US" dirty="0"/>
              <a:t>After enforcing arc consistency:</a:t>
            </a:r>
          </a:p>
          <a:p>
            <a:pPr lvl="1" eaLnBrk="1" hangingPunct="1"/>
            <a:r>
              <a:rPr lang="en-US" dirty="0"/>
              <a:t>Can have one solution left</a:t>
            </a:r>
          </a:p>
          <a:p>
            <a:pPr lvl="1" eaLnBrk="1" hangingPunct="1"/>
            <a:r>
              <a:rPr lang="en-US" dirty="0"/>
              <a:t>Can have multiple solutions left</a:t>
            </a:r>
          </a:p>
          <a:p>
            <a:pPr lvl="1" eaLnBrk="1" hangingPunct="1"/>
            <a:r>
              <a:rPr lang="en-US" dirty="0"/>
              <a:t>Can have no solutions left (and not know it)</a:t>
            </a:r>
          </a:p>
          <a:p>
            <a:pPr lvl="1"/>
            <a:endParaRPr lang="en-US" dirty="0"/>
          </a:p>
          <a:p>
            <a:r>
              <a:rPr lang="en-US" dirty="0"/>
              <a:t>Arc consistency still runs inside a backtracking search!</a:t>
            </a:r>
          </a:p>
          <a:p>
            <a:endParaRPr lang="en-US" dirty="0"/>
          </a:p>
        </p:txBody>
      </p:sp>
      <p:grpSp>
        <p:nvGrpSpPr>
          <p:cNvPr id="4" name="Group 4">
            <a:extLst>
              <a:ext uri="{FF2B5EF4-FFF2-40B4-BE49-F238E27FC236}">
                <a16:creationId xmlns:a16="http://schemas.microsoft.com/office/drawing/2014/main" id="{C8649AAD-FA38-44E8-A4EF-9848592DA6FA}"/>
              </a:ext>
            </a:extLst>
          </p:cNvPr>
          <p:cNvGrpSpPr>
            <a:grpSpLocks/>
          </p:cNvGrpSpPr>
          <p:nvPr/>
        </p:nvGrpSpPr>
        <p:grpSpPr bwMode="auto">
          <a:xfrm>
            <a:off x="7970520" y="2479652"/>
            <a:ext cx="3124200" cy="1524000"/>
            <a:chOff x="3552" y="1056"/>
            <a:chExt cx="2016" cy="1056"/>
          </a:xfrm>
        </p:grpSpPr>
        <p:grpSp>
          <p:nvGrpSpPr>
            <p:cNvPr id="5" name="Group 5">
              <a:extLst>
                <a:ext uri="{FF2B5EF4-FFF2-40B4-BE49-F238E27FC236}">
                  <a16:creationId xmlns:a16="http://schemas.microsoft.com/office/drawing/2014/main" id="{972B72AA-D6BC-4A4F-9D24-3C2902FE9FB8}"/>
                </a:ext>
              </a:extLst>
            </p:cNvPr>
            <p:cNvGrpSpPr>
              <a:grpSpLocks/>
            </p:cNvGrpSpPr>
            <p:nvPr/>
          </p:nvGrpSpPr>
          <p:grpSpPr bwMode="auto">
            <a:xfrm>
              <a:off x="4176" y="1056"/>
              <a:ext cx="768" cy="384"/>
              <a:chOff x="2448" y="2736"/>
              <a:chExt cx="768" cy="384"/>
            </a:xfrm>
          </p:grpSpPr>
          <p:sp>
            <p:nvSpPr>
              <p:cNvPr id="15" name="Oval 6">
                <a:extLst>
                  <a:ext uri="{FF2B5EF4-FFF2-40B4-BE49-F238E27FC236}">
                    <a16:creationId xmlns:a16="http://schemas.microsoft.com/office/drawing/2014/main" id="{4A4BC532-92D1-40A8-A8D7-71DB0155A2D1}"/>
                  </a:ext>
                </a:extLst>
              </p:cNvPr>
              <p:cNvSpPr>
                <a:spLocks noChangeArrowheads="1"/>
              </p:cNvSpPr>
              <p:nvPr/>
            </p:nvSpPr>
            <p:spPr bwMode="auto">
              <a:xfrm>
                <a:off x="2448" y="2736"/>
                <a:ext cx="768" cy="384"/>
              </a:xfrm>
              <a:prstGeom prst="ellipse">
                <a:avLst/>
              </a:prstGeom>
              <a:noFill/>
              <a:ln w="9360">
                <a:solidFill>
                  <a:srgbClr val="000000"/>
                </a:solidFill>
                <a:round/>
                <a:headEnd/>
                <a:tailEnd/>
              </a:ln>
            </p:spPr>
            <p:txBody>
              <a:bodyPr wrap="none" anchor="ctr"/>
              <a:lstStyle/>
              <a:p>
                <a:endParaRPr lang="en-US"/>
              </a:p>
            </p:txBody>
          </p:sp>
          <p:sp>
            <p:nvSpPr>
              <p:cNvPr id="16" name="Text Box 7">
                <a:extLst>
                  <a:ext uri="{FF2B5EF4-FFF2-40B4-BE49-F238E27FC236}">
                    <a16:creationId xmlns:a16="http://schemas.microsoft.com/office/drawing/2014/main" id="{1D053D73-EC52-4D74-A1EC-EB713C9A883E}"/>
                  </a:ext>
                </a:extLst>
              </p:cNvPr>
              <p:cNvSpPr txBox="1">
                <a:spLocks noChangeArrowheads="1"/>
              </p:cNvSpPr>
              <p:nvPr/>
            </p:nvSpPr>
            <p:spPr bwMode="auto">
              <a:xfrm>
                <a:off x="2772" y="2800"/>
                <a:ext cx="117" cy="257"/>
              </a:xfrm>
              <a:prstGeom prst="rect">
                <a:avLst/>
              </a:prstGeom>
              <a:noFill/>
              <a:ln w="9525">
                <a:noFill/>
                <a:miter lim="800000"/>
                <a:headEnd/>
                <a:tailEnd/>
              </a:ln>
            </p:spPr>
            <p:txBody>
              <a:bodyPr wrap="none" lIns="90000" tIns="46800" rIns="90000" bIns="46800" anchor="ctr">
                <a:spAutoFit/>
              </a:bodyPr>
              <a:lstStyle/>
              <a:p>
                <a:pPr algn="ctr" eaLnBrk="0" hangingPunct="0">
                  <a:buClr>
                    <a:srgbClr val="000000"/>
                  </a:buClr>
                  <a:buSzPct val="100000"/>
                  <a:tabLst>
                    <a:tab pos="0" algn="l"/>
                    <a:tab pos="914354" algn="l"/>
                    <a:tab pos="1828709" algn="l"/>
                    <a:tab pos="2743062" algn="l"/>
                    <a:tab pos="3657418" algn="l"/>
                    <a:tab pos="4571772" algn="l"/>
                    <a:tab pos="5486126" algn="l"/>
                    <a:tab pos="6400480" algn="l"/>
                    <a:tab pos="7314834" algn="l"/>
                    <a:tab pos="8229189" algn="l"/>
                    <a:tab pos="9143542" algn="l"/>
                    <a:tab pos="10057898" algn="l"/>
                  </a:tabLst>
                </a:pPr>
                <a:endParaRPr lang="en-GB" dirty="0">
                  <a:latin typeface="Times New Roman" pitchFamily="18" charset="0"/>
                </a:endParaRPr>
              </a:p>
            </p:txBody>
          </p:sp>
        </p:grpSp>
        <p:grpSp>
          <p:nvGrpSpPr>
            <p:cNvPr id="6" name="Group 8">
              <a:extLst>
                <a:ext uri="{FF2B5EF4-FFF2-40B4-BE49-F238E27FC236}">
                  <a16:creationId xmlns:a16="http://schemas.microsoft.com/office/drawing/2014/main" id="{23CBC720-6E09-4EBE-8032-AFD4FBAA30B7}"/>
                </a:ext>
              </a:extLst>
            </p:cNvPr>
            <p:cNvGrpSpPr>
              <a:grpSpLocks/>
            </p:cNvGrpSpPr>
            <p:nvPr/>
          </p:nvGrpSpPr>
          <p:grpSpPr bwMode="auto">
            <a:xfrm>
              <a:off x="4800" y="1728"/>
              <a:ext cx="768" cy="384"/>
              <a:chOff x="3072" y="3408"/>
              <a:chExt cx="768" cy="384"/>
            </a:xfrm>
          </p:grpSpPr>
          <p:sp>
            <p:nvSpPr>
              <p:cNvPr id="13" name="Oval 9">
                <a:extLst>
                  <a:ext uri="{FF2B5EF4-FFF2-40B4-BE49-F238E27FC236}">
                    <a16:creationId xmlns:a16="http://schemas.microsoft.com/office/drawing/2014/main" id="{7DD320FD-47D1-4B73-9B20-5FF114FC40F0}"/>
                  </a:ext>
                </a:extLst>
              </p:cNvPr>
              <p:cNvSpPr>
                <a:spLocks noChangeArrowheads="1"/>
              </p:cNvSpPr>
              <p:nvPr/>
            </p:nvSpPr>
            <p:spPr bwMode="auto">
              <a:xfrm>
                <a:off x="3072" y="3408"/>
                <a:ext cx="768" cy="384"/>
              </a:xfrm>
              <a:prstGeom prst="ellipse">
                <a:avLst/>
              </a:prstGeom>
              <a:noFill/>
              <a:ln w="9360">
                <a:solidFill>
                  <a:srgbClr val="000000"/>
                </a:solidFill>
                <a:round/>
                <a:headEnd/>
                <a:tailEnd/>
              </a:ln>
            </p:spPr>
            <p:txBody>
              <a:bodyPr wrap="none" anchor="ctr"/>
              <a:lstStyle/>
              <a:p>
                <a:endParaRPr lang="en-US"/>
              </a:p>
            </p:txBody>
          </p:sp>
          <p:sp>
            <p:nvSpPr>
              <p:cNvPr id="14" name="Text Box 10">
                <a:extLst>
                  <a:ext uri="{FF2B5EF4-FFF2-40B4-BE49-F238E27FC236}">
                    <a16:creationId xmlns:a16="http://schemas.microsoft.com/office/drawing/2014/main" id="{8A813CC1-BCDA-463E-9CC9-D14CC72117A3}"/>
                  </a:ext>
                </a:extLst>
              </p:cNvPr>
              <p:cNvSpPr txBox="1">
                <a:spLocks noChangeArrowheads="1"/>
              </p:cNvSpPr>
              <p:nvPr/>
            </p:nvSpPr>
            <p:spPr bwMode="auto">
              <a:xfrm>
                <a:off x="3396" y="3472"/>
                <a:ext cx="117" cy="257"/>
              </a:xfrm>
              <a:prstGeom prst="rect">
                <a:avLst/>
              </a:prstGeom>
              <a:noFill/>
              <a:ln w="9525">
                <a:noFill/>
                <a:miter lim="800000"/>
                <a:headEnd/>
                <a:tailEnd/>
              </a:ln>
            </p:spPr>
            <p:txBody>
              <a:bodyPr wrap="none" lIns="90000" tIns="46800" rIns="90000" bIns="46800" anchor="ctr">
                <a:spAutoFit/>
              </a:bodyPr>
              <a:lstStyle/>
              <a:p>
                <a:pPr algn="ctr" eaLnBrk="0" hangingPunct="0">
                  <a:buClr>
                    <a:srgbClr val="000000"/>
                  </a:buClr>
                  <a:buSzPct val="100000"/>
                  <a:tabLst>
                    <a:tab pos="0" algn="l"/>
                    <a:tab pos="914354" algn="l"/>
                    <a:tab pos="1828709" algn="l"/>
                    <a:tab pos="2743062" algn="l"/>
                    <a:tab pos="3657418" algn="l"/>
                    <a:tab pos="4571772" algn="l"/>
                    <a:tab pos="5486126" algn="l"/>
                    <a:tab pos="6400480" algn="l"/>
                    <a:tab pos="7314834" algn="l"/>
                    <a:tab pos="8229189" algn="l"/>
                    <a:tab pos="9143542" algn="l"/>
                    <a:tab pos="10057898" algn="l"/>
                  </a:tabLst>
                </a:pPr>
                <a:endParaRPr lang="en-GB" dirty="0">
                  <a:latin typeface="Times New Roman" pitchFamily="18" charset="0"/>
                </a:endParaRPr>
              </a:p>
            </p:txBody>
          </p:sp>
        </p:grpSp>
        <p:grpSp>
          <p:nvGrpSpPr>
            <p:cNvPr id="7" name="Group 11">
              <a:extLst>
                <a:ext uri="{FF2B5EF4-FFF2-40B4-BE49-F238E27FC236}">
                  <a16:creationId xmlns:a16="http://schemas.microsoft.com/office/drawing/2014/main" id="{C34C6BC4-123D-41D9-B6B4-2D6DE5F5EFE0}"/>
                </a:ext>
              </a:extLst>
            </p:cNvPr>
            <p:cNvGrpSpPr>
              <a:grpSpLocks/>
            </p:cNvGrpSpPr>
            <p:nvPr/>
          </p:nvGrpSpPr>
          <p:grpSpPr bwMode="auto">
            <a:xfrm>
              <a:off x="3552" y="1728"/>
              <a:ext cx="768" cy="384"/>
              <a:chOff x="1824" y="3408"/>
              <a:chExt cx="768" cy="384"/>
            </a:xfrm>
          </p:grpSpPr>
          <p:sp>
            <p:nvSpPr>
              <p:cNvPr id="11" name="Oval 12">
                <a:extLst>
                  <a:ext uri="{FF2B5EF4-FFF2-40B4-BE49-F238E27FC236}">
                    <a16:creationId xmlns:a16="http://schemas.microsoft.com/office/drawing/2014/main" id="{5B4AC2B5-8268-40BB-899F-B71C96BDD6B0}"/>
                  </a:ext>
                </a:extLst>
              </p:cNvPr>
              <p:cNvSpPr>
                <a:spLocks noChangeArrowheads="1"/>
              </p:cNvSpPr>
              <p:nvPr/>
            </p:nvSpPr>
            <p:spPr bwMode="auto">
              <a:xfrm>
                <a:off x="1824" y="3408"/>
                <a:ext cx="768" cy="384"/>
              </a:xfrm>
              <a:prstGeom prst="ellipse">
                <a:avLst/>
              </a:prstGeom>
              <a:noFill/>
              <a:ln w="9360">
                <a:solidFill>
                  <a:srgbClr val="000000"/>
                </a:solidFill>
                <a:round/>
                <a:headEnd/>
                <a:tailEnd/>
              </a:ln>
            </p:spPr>
            <p:txBody>
              <a:bodyPr wrap="none" anchor="ctr"/>
              <a:lstStyle/>
              <a:p>
                <a:endParaRPr lang="en-US"/>
              </a:p>
            </p:txBody>
          </p:sp>
          <p:sp>
            <p:nvSpPr>
              <p:cNvPr id="12" name="Text Box 13">
                <a:extLst>
                  <a:ext uri="{FF2B5EF4-FFF2-40B4-BE49-F238E27FC236}">
                    <a16:creationId xmlns:a16="http://schemas.microsoft.com/office/drawing/2014/main" id="{163DD0B3-AB89-4C60-A1CD-0D5D89B2025B}"/>
                  </a:ext>
                </a:extLst>
              </p:cNvPr>
              <p:cNvSpPr txBox="1">
                <a:spLocks noChangeArrowheads="1"/>
              </p:cNvSpPr>
              <p:nvPr/>
            </p:nvSpPr>
            <p:spPr bwMode="auto">
              <a:xfrm>
                <a:off x="2148" y="3472"/>
                <a:ext cx="117" cy="257"/>
              </a:xfrm>
              <a:prstGeom prst="rect">
                <a:avLst/>
              </a:prstGeom>
              <a:noFill/>
              <a:ln w="9525">
                <a:noFill/>
                <a:miter lim="800000"/>
                <a:headEnd/>
                <a:tailEnd/>
              </a:ln>
            </p:spPr>
            <p:txBody>
              <a:bodyPr wrap="none" lIns="90000" tIns="46800" rIns="90000" bIns="46800" anchor="ctr">
                <a:spAutoFit/>
              </a:bodyPr>
              <a:lstStyle/>
              <a:p>
                <a:pPr algn="ctr" eaLnBrk="0" hangingPunct="0">
                  <a:buClr>
                    <a:srgbClr val="000000"/>
                  </a:buClr>
                  <a:buSzPct val="100000"/>
                  <a:tabLst>
                    <a:tab pos="0" algn="l"/>
                    <a:tab pos="914354" algn="l"/>
                    <a:tab pos="1828709" algn="l"/>
                    <a:tab pos="2743062" algn="l"/>
                    <a:tab pos="3657418" algn="l"/>
                    <a:tab pos="4571772" algn="l"/>
                    <a:tab pos="5486126" algn="l"/>
                    <a:tab pos="6400480" algn="l"/>
                    <a:tab pos="7314834" algn="l"/>
                    <a:tab pos="8229189" algn="l"/>
                    <a:tab pos="9143542" algn="l"/>
                    <a:tab pos="10057898" algn="l"/>
                  </a:tabLst>
                </a:pPr>
                <a:endParaRPr lang="en-GB" dirty="0">
                  <a:latin typeface="Times New Roman" pitchFamily="18" charset="0"/>
                </a:endParaRPr>
              </a:p>
            </p:txBody>
          </p:sp>
        </p:grpSp>
        <p:sp>
          <p:nvSpPr>
            <p:cNvPr id="8" name="Line 14">
              <a:extLst>
                <a:ext uri="{FF2B5EF4-FFF2-40B4-BE49-F238E27FC236}">
                  <a16:creationId xmlns:a16="http://schemas.microsoft.com/office/drawing/2014/main" id="{FAC40EE2-FAA1-453D-8513-2C544F3DD50E}"/>
                </a:ext>
              </a:extLst>
            </p:cNvPr>
            <p:cNvSpPr>
              <a:spLocks noChangeShapeType="1"/>
            </p:cNvSpPr>
            <p:nvPr/>
          </p:nvSpPr>
          <p:spPr bwMode="auto">
            <a:xfrm flipH="1">
              <a:off x="3983" y="1440"/>
              <a:ext cx="578" cy="288"/>
            </a:xfrm>
            <a:prstGeom prst="line">
              <a:avLst/>
            </a:prstGeom>
            <a:noFill/>
            <a:ln w="9360">
              <a:solidFill>
                <a:srgbClr val="000000"/>
              </a:solidFill>
              <a:round/>
              <a:headEnd/>
              <a:tailEnd/>
            </a:ln>
          </p:spPr>
          <p:txBody>
            <a:bodyPr/>
            <a:lstStyle/>
            <a:p>
              <a:endParaRPr lang="en-US"/>
            </a:p>
          </p:txBody>
        </p:sp>
        <p:sp>
          <p:nvSpPr>
            <p:cNvPr id="9" name="Line 15">
              <a:extLst>
                <a:ext uri="{FF2B5EF4-FFF2-40B4-BE49-F238E27FC236}">
                  <a16:creationId xmlns:a16="http://schemas.microsoft.com/office/drawing/2014/main" id="{00AC327D-2A8D-4F2C-9BBC-223E1B78382C}"/>
                </a:ext>
              </a:extLst>
            </p:cNvPr>
            <p:cNvSpPr>
              <a:spLocks noChangeShapeType="1"/>
            </p:cNvSpPr>
            <p:nvPr/>
          </p:nvSpPr>
          <p:spPr bwMode="auto">
            <a:xfrm>
              <a:off x="4560" y="1440"/>
              <a:ext cx="528" cy="288"/>
            </a:xfrm>
            <a:prstGeom prst="line">
              <a:avLst/>
            </a:prstGeom>
            <a:noFill/>
            <a:ln w="9360">
              <a:solidFill>
                <a:srgbClr val="000000"/>
              </a:solidFill>
              <a:round/>
              <a:headEnd/>
              <a:tailEnd/>
            </a:ln>
          </p:spPr>
          <p:txBody>
            <a:bodyPr/>
            <a:lstStyle/>
            <a:p>
              <a:endParaRPr lang="en-US"/>
            </a:p>
          </p:txBody>
        </p:sp>
        <p:sp>
          <p:nvSpPr>
            <p:cNvPr id="10" name="Line 16">
              <a:extLst>
                <a:ext uri="{FF2B5EF4-FFF2-40B4-BE49-F238E27FC236}">
                  <a16:creationId xmlns:a16="http://schemas.microsoft.com/office/drawing/2014/main" id="{8B77A5E2-779F-470B-B907-45B061DE3BE7}"/>
                </a:ext>
              </a:extLst>
            </p:cNvPr>
            <p:cNvSpPr>
              <a:spLocks noChangeShapeType="1"/>
            </p:cNvSpPr>
            <p:nvPr/>
          </p:nvSpPr>
          <p:spPr bwMode="auto">
            <a:xfrm>
              <a:off x="4320" y="1920"/>
              <a:ext cx="480" cy="1"/>
            </a:xfrm>
            <a:prstGeom prst="line">
              <a:avLst/>
            </a:prstGeom>
            <a:noFill/>
            <a:ln w="9360">
              <a:solidFill>
                <a:srgbClr val="000000"/>
              </a:solidFill>
              <a:round/>
              <a:headEnd/>
              <a:tailEnd/>
            </a:ln>
          </p:spPr>
          <p:txBody>
            <a:bodyPr/>
            <a:lstStyle/>
            <a:p>
              <a:endParaRPr lang="en-US"/>
            </a:p>
          </p:txBody>
        </p:sp>
      </p:grpSp>
      <p:sp>
        <p:nvSpPr>
          <p:cNvPr id="17" name="Rectangle 18">
            <a:extLst>
              <a:ext uri="{FF2B5EF4-FFF2-40B4-BE49-F238E27FC236}">
                <a16:creationId xmlns:a16="http://schemas.microsoft.com/office/drawing/2014/main" id="{F875CEF1-E4DB-4E0C-8527-CFF33EAD30DE}"/>
              </a:ext>
            </a:extLst>
          </p:cNvPr>
          <p:cNvSpPr>
            <a:spLocks noChangeArrowheads="1"/>
          </p:cNvSpPr>
          <p:nvPr/>
        </p:nvSpPr>
        <p:spPr bwMode="auto">
          <a:xfrm>
            <a:off x="8427720" y="3622652"/>
            <a:ext cx="228600" cy="228600"/>
          </a:xfrm>
          <a:prstGeom prst="rect">
            <a:avLst/>
          </a:prstGeom>
          <a:solidFill>
            <a:srgbClr val="33CC33"/>
          </a:solidFill>
          <a:ln w="9525">
            <a:solidFill>
              <a:schemeClr val="tx1"/>
            </a:solidFill>
            <a:miter lim="800000"/>
            <a:headEnd/>
            <a:tailEnd/>
          </a:ln>
        </p:spPr>
        <p:txBody>
          <a:bodyPr wrap="none" lIns="91436" tIns="45718" rIns="91436" bIns="45718" anchor="ctr"/>
          <a:lstStyle/>
          <a:p>
            <a:endParaRPr lang="en-US"/>
          </a:p>
        </p:txBody>
      </p:sp>
      <p:sp>
        <p:nvSpPr>
          <p:cNvPr id="18" name="Rectangle 19">
            <a:extLst>
              <a:ext uri="{FF2B5EF4-FFF2-40B4-BE49-F238E27FC236}">
                <a16:creationId xmlns:a16="http://schemas.microsoft.com/office/drawing/2014/main" id="{DB12D1EF-0835-40F3-AE1B-42E7B8698381}"/>
              </a:ext>
            </a:extLst>
          </p:cNvPr>
          <p:cNvSpPr>
            <a:spLocks noChangeArrowheads="1"/>
          </p:cNvSpPr>
          <p:nvPr/>
        </p:nvSpPr>
        <p:spPr bwMode="auto">
          <a:xfrm>
            <a:off x="8732520" y="3622652"/>
            <a:ext cx="228600" cy="228600"/>
          </a:xfrm>
          <a:prstGeom prst="rect">
            <a:avLst/>
          </a:prstGeom>
          <a:solidFill>
            <a:srgbClr val="3333FF"/>
          </a:solidFill>
          <a:ln w="9525">
            <a:solidFill>
              <a:schemeClr val="tx1"/>
            </a:solidFill>
            <a:miter lim="800000"/>
            <a:headEnd/>
            <a:tailEnd/>
          </a:ln>
        </p:spPr>
        <p:txBody>
          <a:bodyPr wrap="none" lIns="91436" tIns="45718" rIns="91436" bIns="45718" anchor="ctr"/>
          <a:lstStyle/>
          <a:p>
            <a:endParaRPr lang="en-US"/>
          </a:p>
        </p:txBody>
      </p:sp>
      <p:sp>
        <p:nvSpPr>
          <p:cNvPr id="19" name="Rectangle 21">
            <a:extLst>
              <a:ext uri="{FF2B5EF4-FFF2-40B4-BE49-F238E27FC236}">
                <a16:creationId xmlns:a16="http://schemas.microsoft.com/office/drawing/2014/main" id="{D0DC8AB3-65AC-4572-ADF3-87D145008B72}"/>
              </a:ext>
            </a:extLst>
          </p:cNvPr>
          <p:cNvSpPr>
            <a:spLocks noChangeArrowheads="1"/>
          </p:cNvSpPr>
          <p:nvPr/>
        </p:nvSpPr>
        <p:spPr bwMode="auto">
          <a:xfrm>
            <a:off x="10408920" y="3622652"/>
            <a:ext cx="228600" cy="228600"/>
          </a:xfrm>
          <a:prstGeom prst="rect">
            <a:avLst/>
          </a:prstGeom>
          <a:solidFill>
            <a:srgbClr val="33CC33"/>
          </a:solidFill>
          <a:ln w="9525">
            <a:solidFill>
              <a:schemeClr val="tx1"/>
            </a:solidFill>
            <a:miter lim="800000"/>
            <a:headEnd/>
            <a:tailEnd/>
          </a:ln>
        </p:spPr>
        <p:txBody>
          <a:bodyPr wrap="none" lIns="91436" tIns="45718" rIns="91436" bIns="45718" anchor="ctr"/>
          <a:lstStyle/>
          <a:p>
            <a:endParaRPr lang="en-US"/>
          </a:p>
        </p:txBody>
      </p:sp>
      <p:sp>
        <p:nvSpPr>
          <p:cNvPr id="20" name="Rectangle 22">
            <a:extLst>
              <a:ext uri="{FF2B5EF4-FFF2-40B4-BE49-F238E27FC236}">
                <a16:creationId xmlns:a16="http://schemas.microsoft.com/office/drawing/2014/main" id="{C66744E8-507D-4384-9DFF-9552D784DE16}"/>
              </a:ext>
            </a:extLst>
          </p:cNvPr>
          <p:cNvSpPr>
            <a:spLocks noChangeArrowheads="1"/>
          </p:cNvSpPr>
          <p:nvPr/>
        </p:nvSpPr>
        <p:spPr bwMode="auto">
          <a:xfrm>
            <a:off x="9113520" y="2632052"/>
            <a:ext cx="838200" cy="228600"/>
          </a:xfrm>
          <a:prstGeom prst="rect">
            <a:avLst/>
          </a:prstGeom>
          <a:solidFill>
            <a:srgbClr val="FF3300"/>
          </a:solidFill>
          <a:ln w="9525">
            <a:solidFill>
              <a:schemeClr val="tx1"/>
            </a:solidFill>
            <a:miter lim="800000"/>
            <a:headEnd/>
            <a:tailEnd/>
          </a:ln>
        </p:spPr>
        <p:txBody>
          <a:bodyPr wrap="none" lIns="91436" tIns="45718" rIns="91436" bIns="45718" anchor="ctr"/>
          <a:lstStyle/>
          <a:p>
            <a:endParaRPr lang="en-US"/>
          </a:p>
        </p:txBody>
      </p:sp>
      <p:sp>
        <p:nvSpPr>
          <p:cNvPr id="21" name="Rectangle 23">
            <a:extLst>
              <a:ext uri="{FF2B5EF4-FFF2-40B4-BE49-F238E27FC236}">
                <a16:creationId xmlns:a16="http://schemas.microsoft.com/office/drawing/2014/main" id="{8E20314F-94D4-4FA6-92CA-B84FBB7ADB3B}"/>
              </a:ext>
            </a:extLst>
          </p:cNvPr>
          <p:cNvSpPr>
            <a:spLocks noChangeArrowheads="1"/>
          </p:cNvSpPr>
          <p:nvPr/>
        </p:nvSpPr>
        <p:spPr bwMode="auto">
          <a:xfrm>
            <a:off x="10713720" y="3622652"/>
            <a:ext cx="228600" cy="228600"/>
          </a:xfrm>
          <a:prstGeom prst="rect">
            <a:avLst/>
          </a:prstGeom>
          <a:solidFill>
            <a:srgbClr val="3333FF"/>
          </a:solidFill>
          <a:ln w="9525">
            <a:solidFill>
              <a:schemeClr val="tx1"/>
            </a:solidFill>
            <a:miter lim="800000"/>
            <a:headEnd/>
            <a:tailEnd/>
          </a:ln>
        </p:spPr>
        <p:txBody>
          <a:bodyPr wrap="none" lIns="91436" tIns="45718" rIns="91436" bIns="45718" anchor="ctr"/>
          <a:lstStyle/>
          <a:p>
            <a:endParaRPr lang="en-US"/>
          </a:p>
        </p:txBody>
      </p:sp>
      <p:grpSp>
        <p:nvGrpSpPr>
          <p:cNvPr id="22" name="Group 24">
            <a:extLst>
              <a:ext uri="{FF2B5EF4-FFF2-40B4-BE49-F238E27FC236}">
                <a16:creationId xmlns:a16="http://schemas.microsoft.com/office/drawing/2014/main" id="{C9EDF46C-832C-4425-A0B5-260034786681}"/>
              </a:ext>
            </a:extLst>
          </p:cNvPr>
          <p:cNvGrpSpPr>
            <a:grpSpLocks/>
          </p:cNvGrpSpPr>
          <p:nvPr/>
        </p:nvGrpSpPr>
        <p:grpSpPr bwMode="auto">
          <a:xfrm>
            <a:off x="7970520" y="4537052"/>
            <a:ext cx="3124200" cy="1524000"/>
            <a:chOff x="3552" y="1056"/>
            <a:chExt cx="2016" cy="1056"/>
          </a:xfrm>
        </p:grpSpPr>
        <p:grpSp>
          <p:nvGrpSpPr>
            <p:cNvPr id="23" name="Group 25">
              <a:extLst>
                <a:ext uri="{FF2B5EF4-FFF2-40B4-BE49-F238E27FC236}">
                  <a16:creationId xmlns:a16="http://schemas.microsoft.com/office/drawing/2014/main" id="{E33FFD34-A3EF-4C11-85FE-39620D64560A}"/>
                </a:ext>
              </a:extLst>
            </p:cNvPr>
            <p:cNvGrpSpPr>
              <a:grpSpLocks/>
            </p:cNvGrpSpPr>
            <p:nvPr/>
          </p:nvGrpSpPr>
          <p:grpSpPr bwMode="auto">
            <a:xfrm>
              <a:off x="4176" y="1056"/>
              <a:ext cx="768" cy="384"/>
              <a:chOff x="2448" y="2736"/>
              <a:chExt cx="768" cy="384"/>
            </a:xfrm>
          </p:grpSpPr>
          <p:sp>
            <p:nvSpPr>
              <p:cNvPr id="33" name="Oval 26">
                <a:extLst>
                  <a:ext uri="{FF2B5EF4-FFF2-40B4-BE49-F238E27FC236}">
                    <a16:creationId xmlns:a16="http://schemas.microsoft.com/office/drawing/2014/main" id="{F92DAF80-21EB-450F-8CD9-13F0F5FAADBD}"/>
                  </a:ext>
                </a:extLst>
              </p:cNvPr>
              <p:cNvSpPr>
                <a:spLocks noChangeArrowheads="1"/>
              </p:cNvSpPr>
              <p:nvPr/>
            </p:nvSpPr>
            <p:spPr bwMode="auto">
              <a:xfrm>
                <a:off x="2448" y="2736"/>
                <a:ext cx="768" cy="384"/>
              </a:xfrm>
              <a:prstGeom prst="ellipse">
                <a:avLst/>
              </a:prstGeom>
              <a:noFill/>
              <a:ln w="9360">
                <a:solidFill>
                  <a:srgbClr val="000000"/>
                </a:solidFill>
                <a:round/>
                <a:headEnd/>
                <a:tailEnd/>
              </a:ln>
            </p:spPr>
            <p:txBody>
              <a:bodyPr wrap="none" anchor="ctr"/>
              <a:lstStyle/>
              <a:p>
                <a:endParaRPr lang="en-US"/>
              </a:p>
            </p:txBody>
          </p:sp>
          <p:sp>
            <p:nvSpPr>
              <p:cNvPr id="34" name="Text Box 27">
                <a:extLst>
                  <a:ext uri="{FF2B5EF4-FFF2-40B4-BE49-F238E27FC236}">
                    <a16:creationId xmlns:a16="http://schemas.microsoft.com/office/drawing/2014/main" id="{D25A82AC-8B93-4267-9C27-F508037E93B1}"/>
                  </a:ext>
                </a:extLst>
              </p:cNvPr>
              <p:cNvSpPr txBox="1">
                <a:spLocks noChangeArrowheads="1"/>
              </p:cNvSpPr>
              <p:nvPr/>
            </p:nvSpPr>
            <p:spPr bwMode="auto">
              <a:xfrm>
                <a:off x="2772" y="2800"/>
                <a:ext cx="117" cy="257"/>
              </a:xfrm>
              <a:prstGeom prst="rect">
                <a:avLst/>
              </a:prstGeom>
              <a:noFill/>
              <a:ln w="9525">
                <a:noFill/>
                <a:miter lim="800000"/>
                <a:headEnd/>
                <a:tailEnd/>
              </a:ln>
            </p:spPr>
            <p:txBody>
              <a:bodyPr wrap="none" lIns="90000" tIns="46800" rIns="90000" bIns="46800" anchor="ctr">
                <a:spAutoFit/>
              </a:bodyPr>
              <a:lstStyle/>
              <a:p>
                <a:pPr algn="ctr" eaLnBrk="0" hangingPunct="0">
                  <a:buClr>
                    <a:srgbClr val="000000"/>
                  </a:buClr>
                  <a:buSzPct val="100000"/>
                  <a:tabLst>
                    <a:tab pos="0" algn="l"/>
                    <a:tab pos="914354" algn="l"/>
                    <a:tab pos="1828709" algn="l"/>
                    <a:tab pos="2743062" algn="l"/>
                    <a:tab pos="3657418" algn="l"/>
                    <a:tab pos="4571772" algn="l"/>
                    <a:tab pos="5486126" algn="l"/>
                    <a:tab pos="6400480" algn="l"/>
                    <a:tab pos="7314834" algn="l"/>
                    <a:tab pos="8229189" algn="l"/>
                    <a:tab pos="9143542" algn="l"/>
                    <a:tab pos="10057898" algn="l"/>
                  </a:tabLst>
                </a:pPr>
                <a:endParaRPr lang="en-GB" dirty="0">
                  <a:latin typeface="Times New Roman" pitchFamily="18" charset="0"/>
                </a:endParaRPr>
              </a:p>
            </p:txBody>
          </p:sp>
        </p:grpSp>
        <p:grpSp>
          <p:nvGrpSpPr>
            <p:cNvPr id="24" name="Group 28">
              <a:extLst>
                <a:ext uri="{FF2B5EF4-FFF2-40B4-BE49-F238E27FC236}">
                  <a16:creationId xmlns:a16="http://schemas.microsoft.com/office/drawing/2014/main" id="{58658F70-341F-4D24-BE9C-46A7519BC0E2}"/>
                </a:ext>
              </a:extLst>
            </p:cNvPr>
            <p:cNvGrpSpPr>
              <a:grpSpLocks/>
            </p:cNvGrpSpPr>
            <p:nvPr/>
          </p:nvGrpSpPr>
          <p:grpSpPr bwMode="auto">
            <a:xfrm>
              <a:off x="4800" y="1728"/>
              <a:ext cx="768" cy="384"/>
              <a:chOff x="3072" y="3408"/>
              <a:chExt cx="768" cy="384"/>
            </a:xfrm>
          </p:grpSpPr>
          <p:sp>
            <p:nvSpPr>
              <p:cNvPr id="31" name="Oval 29">
                <a:extLst>
                  <a:ext uri="{FF2B5EF4-FFF2-40B4-BE49-F238E27FC236}">
                    <a16:creationId xmlns:a16="http://schemas.microsoft.com/office/drawing/2014/main" id="{4E4FC4AA-0511-42C7-A9CC-8F95B58D5863}"/>
                  </a:ext>
                </a:extLst>
              </p:cNvPr>
              <p:cNvSpPr>
                <a:spLocks noChangeArrowheads="1"/>
              </p:cNvSpPr>
              <p:nvPr/>
            </p:nvSpPr>
            <p:spPr bwMode="auto">
              <a:xfrm>
                <a:off x="3072" y="3408"/>
                <a:ext cx="768" cy="384"/>
              </a:xfrm>
              <a:prstGeom prst="ellipse">
                <a:avLst/>
              </a:prstGeom>
              <a:noFill/>
              <a:ln w="9360">
                <a:solidFill>
                  <a:srgbClr val="000000"/>
                </a:solidFill>
                <a:round/>
                <a:headEnd/>
                <a:tailEnd/>
              </a:ln>
            </p:spPr>
            <p:txBody>
              <a:bodyPr wrap="none" anchor="ctr"/>
              <a:lstStyle/>
              <a:p>
                <a:endParaRPr lang="en-US"/>
              </a:p>
            </p:txBody>
          </p:sp>
          <p:sp>
            <p:nvSpPr>
              <p:cNvPr id="32" name="Text Box 30">
                <a:extLst>
                  <a:ext uri="{FF2B5EF4-FFF2-40B4-BE49-F238E27FC236}">
                    <a16:creationId xmlns:a16="http://schemas.microsoft.com/office/drawing/2014/main" id="{825FD10D-2834-4AD1-929D-7FC31D1DAFF6}"/>
                  </a:ext>
                </a:extLst>
              </p:cNvPr>
              <p:cNvSpPr txBox="1">
                <a:spLocks noChangeArrowheads="1"/>
              </p:cNvSpPr>
              <p:nvPr/>
            </p:nvSpPr>
            <p:spPr bwMode="auto">
              <a:xfrm>
                <a:off x="3396" y="3472"/>
                <a:ext cx="117" cy="257"/>
              </a:xfrm>
              <a:prstGeom prst="rect">
                <a:avLst/>
              </a:prstGeom>
              <a:noFill/>
              <a:ln w="9525">
                <a:noFill/>
                <a:miter lim="800000"/>
                <a:headEnd/>
                <a:tailEnd/>
              </a:ln>
            </p:spPr>
            <p:txBody>
              <a:bodyPr wrap="none" lIns="90000" tIns="46800" rIns="90000" bIns="46800" anchor="ctr">
                <a:spAutoFit/>
              </a:bodyPr>
              <a:lstStyle/>
              <a:p>
                <a:pPr algn="ctr" eaLnBrk="0" hangingPunct="0">
                  <a:buClr>
                    <a:srgbClr val="000000"/>
                  </a:buClr>
                  <a:buSzPct val="100000"/>
                  <a:tabLst>
                    <a:tab pos="0" algn="l"/>
                    <a:tab pos="914354" algn="l"/>
                    <a:tab pos="1828709" algn="l"/>
                    <a:tab pos="2743062" algn="l"/>
                    <a:tab pos="3657418" algn="l"/>
                    <a:tab pos="4571772" algn="l"/>
                    <a:tab pos="5486126" algn="l"/>
                    <a:tab pos="6400480" algn="l"/>
                    <a:tab pos="7314834" algn="l"/>
                    <a:tab pos="8229189" algn="l"/>
                    <a:tab pos="9143542" algn="l"/>
                    <a:tab pos="10057898" algn="l"/>
                  </a:tabLst>
                </a:pPr>
                <a:endParaRPr lang="en-GB" dirty="0">
                  <a:latin typeface="Times New Roman" pitchFamily="18" charset="0"/>
                </a:endParaRPr>
              </a:p>
            </p:txBody>
          </p:sp>
        </p:grpSp>
        <p:grpSp>
          <p:nvGrpSpPr>
            <p:cNvPr id="25" name="Group 31">
              <a:extLst>
                <a:ext uri="{FF2B5EF4-FFF2-40B4-BE49-F238E27FC236}">
                  <a16:creationId xmlns:a16="http://schemas.microsoft.com/office/drawing/2014/main" id="{26DE3E5B-D14A-4251-A3E4-40C3025583E9}"/>
                </a:ext>
              </a:extLst>
            </p:cNvPr>
            <p:cNvGrpSpPr>
              <a:grpSpLocks/>
            </p:cNvGrpSpPr>
            <p:nvPr/>
          </p:nvGrpSpPr>
          <p:grpSpPr bwMode="auto">
            <a:xfrm>
              <a:off x="3552" y="1728"/>
              <a:ext cx="768" cy="384"/>
              <a:chOff x="1824" y="3408"/>
              <a:chExt cx="768" cy="384"/>
            </a:xfrm>
          </p:grpSpPr>
          <p:sp>
            <p:nvSpPr>
              <p:cNvPr id="29" name="Oval 32">
                <a:extLst>
                  <a:ext uri="{FF2B5EF4-FFF2-40B4-BE49-F238E27FC236}">
                    <a16:creationId xmlns:a16="http://schemas.microsoft.com/office/drawing/2014/main" id="{4BBE8761-6359-45C2-A20C-3861FC518D8B}"/>
                  </a:ext>
                </a:extLst>
              </p:cNvPr>
              <p:cNvSpPr>
                <a:spLocks noChangeArrowheads="1"/>
              </p:cNvSpPr>
              <p:nvPr/>
            </p:nvSpPr>
            <p:spPr bwMode="auto">
              <a:xfrm>
                <a:off x="1824" y="3408"/>
                <a:ext cx="768" cy="384"/>
              </a:xfrm>
              <a:prstGeom prst="ellipse">
                <a:avLst/>
              </a:prstGeom>
              <a:noFill/>
              <a:ln w="9360">
                <a:solidFill>
                  <a:srgbClr val="000000"/>
                </a:solidFill>
                <a:round/>
                <a:headEnd/>
                <a:tailEnd/>
              </a:ln>
            </p:spPr>
            <p:txBody>
              <a:bodyPr wrap="none" anchor="ctr"/>
              <a:lstStyle/>
              <a:p>
                <a:endParaRPr lang="en-US"/>
              </a:p>
            </p:txBody>
          </p:sp>
          <p:sp>
            <p:nvSpPr>
              <p:cNvPr id="30" name="Text Box 33">
                <a:extLst>
                  <a:ext uri="{FF2B5EF4-FFF2-40B4-BE49-F238E27FC236}">
                    <a16:creationId xmlns:a16="http://schemas.microsoft.com/office/drawing/2014/main" id="{14DA119C-249A-4204-9DB6-6A8FE0579A54}"/>
                  </a:ext>
                </a:extLst>
              </p:cNvPr>
              <p:cNvSpPr txBox="1">
                <a:spLocks noChangeArrowheads="1"/>
              </p:cNvSpPr>
              <p:nvPr/>
            </p:nvSpPr>
            <p:spPr bwMode="auto">
              <a:xfrm>
                <a:off x="2148" y="3472"/>
                <a:ext cx="117" cy="257"/>
              </a:xfrm>
              <a:prstGeom prst="rect">
                <a:avLst/>
              </a:prstGeom>
              <a:noFill/>
              <a:ln w="9525">
                <a:noFill/>
                <a:miter lim="800000"/>
                <a:headEnd/>
                <a:tailEnd/>
              </a:ln>
            </p:spPr>
            <p:txBody>
              <a:bodyPr wrap="none" lIns="90000" tIns="46800" rIns="90000" bIns="46800" anchor="ctr">
                <a:spAutoFit/>
              </a:bodyPr>
              <a:lstStyle/>
              <a:p>
                <a:pPr algn="ctr" eaLnBrk="0" hangingPunct="0">
                  <a:buClr>
                    <a:srgbClr val="000000"/>
                  </a:buClr>
                  <a:buSzPct val="100000"/>
                  <a:tabLst>
                    <a:tab pos="0" algn="l"/>
                    <a:tab pos="914354" algn="l"/>
                    <a:tab pos="1828709" algn="l"/>
                    <a:tab pos="2743062" algn="l"/>
                    <a:tab pos="3657418" algn="l"/>
                    <a:tab pos="4571772" algn="l"/>
                    <a:tab pos="5486126" algn="l"/>
                    <a:tab pos="6400480" algn="l"/>
                    <a:tab pos="7314834" algn="l"/>
                    <a:tab pos="8229189" algn="l"/>
                    <a:tab pos="9143542" algn="l"/>
                    <a:tab pos="10057898" algn="l"/>
                  </a:tabLst>
                </a:pPr>
                <a:endParaRPr lang="en-GB" dirty="0">
                  <a:latin typeface="Times New Roman" pitchFamily="18" charset="0"/>
                </a:endParaRPr>
              </a:p>
            </p:txBody>
          </p:sp>
        </p:grpSp>
        <p:sp>
          <p:nvSpPr>
            <p:cNvPr id="26" name="Line 34">
              <a:extLst>
                <a:ext uri="{FF2B5EF4-FFF2-40B4-BE49-F238E27FC236}">
                  <a16:creationId xmlns:a16="http://schemas.microsoft.com/office/drawing/2014/main" id="{ECF1A809-0630-4ADA-A653-25BE77FF1D4B}"/>
                </a:ext>
              </a:extLst>
            </p:cNvPr>
            <p:cNvSpPr>
              <a:spLocks noChangeShapeType="1"/>
            </p:cNvSpPr>
            <p:nvPr/>
          </p:nvSpPr>
          <p:spPr bwMode="auto">
            <a:xfrm flipH="1">
              <a:off x="3983" y="1440"/>
              <a:ext cx="578" cy="288"/>
            </a:xfrm>
            <a:prstGeom prst="line">
              <a:avLst/>
            </a:prstGeom>
            <a:noFill/>
            <a:ln w="9360">
              <a:solidFill>
                <a:srgbClr val="000000"/>
              </a:solidFill>
              <a:round/>
              <a:headEnd/>
              <a:tailEnd/>
            </a:ln>
          </p:spPr>
          <p:txBody>
            <a:bodyPr/>
            <a:lstStyle/>
            <a:p>
              <a:endParaRPr lang="en-US"/>
            </a:p>
          </p:txBody>
        </p:sp>
        <p:sp>
          <p:nvSpPr>
            <p:cNvPr id="27" name="Line 35">
              <a:extLst>
                <a:ext uri="{FF2B5EF4-FFF2-40B4-BE49-F238E27FC236}">
                  <a16:creationId xmlns:a16="http://schemas.microsoft.com/office/drawing/2014/main" id="{A8E3065F-08C3-432A-B6C8-8A80E883015D}"/>
                </a:ext>
              </a:extLst>
            </p:cNvPr>
            <p:cNvSpPr>
              <a:spLocks noChangeShapeType="1"/>
            </p:cNvSpPr>
            <p:nvPr/>
          </p:nvSpPr>
          <p:spPr bwMode="auto">
            <a:xfrm>
              <a:off x="4560" y="1440"/>
              <a:ext cx="528" cy="288"/>
            </a:xfrm>
            <a:prstGeom prst="line">
              <a:avLst/>
            </a:prstGeom>
            <a:noFill/>
            <a:ln w="9360">
              <a:solidFill>
                <a:srgbClr val="000000"/>
              </a:solidFill>
              <a:round/>
              <a:headEnd/>
              <a:tailEnd/>
            </a:ln>
          </p:spPr>
          <p:txBody>
            <a:bodyPr/>
            <a:lstStyle/>
            <a:p>
              <a:endParaRPr lang="en-US"/>
            </a:p>
          </p:txBody>
        </p:sp>
        <p:sp>
          <p:nvSpPr>
            <p:cNvPr id="28" name="Line 36">
              <a:extLst>
                <a:ext uri="{FF2B5EF4-FFF2-40B4-BE49-F238E27FC236}">
                  <a16:creationId xmlns:a16="http://schemas.microsoft.com/office/drawing/2014/main" id="{D38AE5AC-6A90-4A28-96C5-EFC31A6D7290}"/>
                </a:ext>
              </a:extLst>
            </p:cNvPr>
            <p:cNvSpPr>
              <a:spLocks noChangeShapeType="1"/>
            </p:cNvSpPr>
            <p:nvPr/>
          </p:nvSpPr>
          <p:spPr bwMode="auto">
            <a:xfrm>
              <a:off x="4320" y="1920"/>
              <a:ext cx="480" cy="1"/>
            </a:xfrm>
            <a:prstGeom prst="line">
              <a:avLst/>
            </a:prstGeom>
            <a:noFill/>
            <a:ln w="9360">
              <a:solidFill>
                <a:srgbClr val="000000"/>
              </a:solidFill>
              <a:round/>
              <a:headEnd/>
              <a:tailEnd/>
            </a:ln>
          </p:spPr>
          <p:txBody>
            <a:bodyPr/>
            <a:lstStyle/>
            <a:p>
              <a:endParaRPr lang="en-US"/>
            </a:p>
          </p:txBody>
        </p:sp>
      </p:grpSp>
      <p:sp>
        <p:nvSpPr>
          <p:cNvPr id="35" name="Rectangle 37">
            <a:extLst>
              <a:ext uri="{FF2B5EF4-FFF2-40B4-BE49-F238E27FC236}">
                <a16:creationId xmlns:a16="http://schemas.microsoft.com/office/drawing/2014/main" id="{D98BF8B1-0DE8-4B25-9232-6E35F36EFDED}"/>
              </a:ext>
            </a:extLst>
          </p:cNvPr>
          <p:cNvSpPr>
            <a:spLocks noChangeArrowheads="1"/>
          </p:cNvSpPr>
          <p:nvPr/>
        </p:nvSpPr>
        <p:spPr bwMode="auto">
          <a:xfrm>
            <a:off x="8122920" y="5680052"/>
            <a:ext cx="228600" cy="228600"/>
          </a:xfrm>
          <a:prstGeom prst="rect">
            <a:avLst/>
          </a:prstGeom>
          <a:solidFill>
            <a:srgbClr val="FF3300"/>
          </a:solidFill>
          <a:ln w="9525">
            <a:solidFill>
              <a:schemeClr val="tx1"/>
            </a:solidFill>
            <a:miter lim="800000"/>
            <a:headEnd/>
            <a:tailEnd/>
          </a:ln>
        </p:spPr>
        <p:txBody>
          <a:bodyPr wrap="none" lIns="91436" tIns="45718" rIns="91436" bIns="45718" anchor="ctr"/>
          <a:lstStyle/>
          <a:p>
            <a:endParaRPr lang="en-US"/>
          </a:p>
        </p:txBody>
      </p:sp>
      <p:sp>
        <p:nvSpPr>
          <p:cNvPr id="36" name="Rectangle 40">
            <a:extLst>
              <a:ext uri="{FF2B5EF4-FFF2-40B4-BE49-F238E27FC236}">
                <a16:creationId xmlns:a16="http://schemas.microsoft.com/office/drawing/2014/main" id="{02CD4D26-719A-49DA-B905-3BC2AB803746}"/>
              </a:ext>
            </a:extLst>
          </p:cNvPr>
          <p:cNvSpPr>
            <a:spLocks noChangeArrowheads="1"/>
          </p:cNvSpPr>
          <p:nvPr/>
        </p:nvSpPr>
        <p:spPr bwMode="auto">
          <a:xfrm>
            <a:off x="10104120" y="5680052"/>
            <a:ext cx="228600" cy="228600"/>
          </a:xfrm>
          <a:prstGeom prst="rect">
            <a:avLst/>
          </a:prstGeom>
          <a:solidFill>
            <a:srgbClr val="FF3300"/>
          </a:solidFill>
          <a:ln w="9525">
            <a:solidFill>
              <a:schemeClr val="tx1"/>
            </a:solidFill>
            <a:miter lim="800000"/>
            <a:headEnd/>
            <a:tailEnd/>
          </a:ln>
        </p:spPr>
        <p:txBody>
          <a:bodyPr wrap="none" lIns="91436" tIns="45718" rIns="91436" bIns="45718" anchor="ctr"/>
          <a:lstStyle/>
          <a:p>
            <a:endParaRPr lang="en-US"/>
          </a:p>
        </p:txBody>
      </p:sp>
      <p:sp>
        <p:nvSpPr>
          <p:cNvPr id="37" name="Rectangle 43">
            <a:extLst>
              <a:ext uri="{FF2B5EF4-FFF2-40B4-BE49-F238E27FC236}">
                <a16:creationId xmlns:a16="http://schemas.microsoft.com/office/drawing/2014/main" id="{C366952C-3508-41EE-8665-A57C3E9FEC99}"/>
              </a:ext>
            </a:extLst>
          </p:cNvPr>
          <p:cNvSpPr>
            <a:spLocks noChangeArrowheads="1"/>
          </p:cNvSpPr>
          <p:nvPr/>
        </p:nvSpPr>
        <p:spPr bwMode="auto">
          <a:xfrm>
            <a:off x="9113520" y="4689452"/>
            <a:ext cx="228600" cy="228600"/>
          </a:xfrm>
          <a:prstGeom prst="rect">
            <a:avLst/>
          </a:prstGeom>
          <a:solidFill>
            <a:srgbClr val="FF3300"/>
          </a:solidFill>
          <a:ln w="9525">
            <a:solidFill>
              <a:schemeClr val="tx1"/>
            </a:solidFill>
            <a:miter lim="800000"/>
            <a:headEnd/>
            <a:tailEnd/>
          </a:ln>
        </p:spPr>
        <p:txBody>
          <a:bodyPr wrap="none" lIns="91436" tIns="45718" rIns="91436" bIns="45718" anchor="ctr"/>
          <a:lstStyle/>
          <a:p>
            <a:endParaRPr lang="en-US"/>
          </a:p>
        </p:txBody>
      </p:sp>
      <p:sp>
        <p:nvSpPr>
          <p:cNvPr id="38" name="Rectangle 45">
            <a:extLst>
              <a:ext uri="{FF2B5EF4-FFF2-40B4-BE49-F238E27FC236}">
                <a16:creationId xmlns:a16="http://schemas.microsoft.com/office/drawing/2014/main" id="{8DDD9A2E-94B6-4A4F-B034-BE4B6514116F}"/>
              </a:ext>
            </a:extLst>
          </p:cNvPr>
          <p:cNvSpPr>
            <a:spLocks noChangeArrowheads="1"/>
          </p:cNvSpPr>
          <p:nvPr/>
        </p:nvSpPr>
        <p:spPr bwMode="auto">
          <a:xfrm>
            <a:off x="9723120" y="4689452"/>
            <a:ext cx="228600" cy="228600"/>
          </a:xfrm>
          <a:prstGeom prst="rect">
            <a:avLst/>
          </a:prstGeom>
          <a:solidFill>
            <a:srgbClr val="3333FF"/>
          </a:solidFill>
          <a:ln w="9525">
            <a:solidFill>
              <a:schemeClr val="tx1"/>
            </a:solidFill>
            <a:miter lim="800000"/>
            <a:headEnd/>
            <a:tailEnd/>
          </a:ln>
        </p:spPr>
        <p:txBody>
          <a:bodyPr wrap="none" lIns="91436" tIns="45718" rIns="91436" bIns="45718" anchor="ctr"/>
          <a:lstStyle/>
          <a:p>
            <a:endParaRPr lang="en-US"/>
          </a:p>
        </p:txBody>
      </p:sp>
      <p:sp>
        <p:nvSpPr>
          <p:cNvPr id="39" name="Rectangle 46">
            <a:extLst>
              <a:ext uri="{FF2B5EF4-FFF2-40B4-BE49-F238E27FC236}">
                <a16:creationId xmlns:a16="http://schemas.microsoft.com/office/drawing/2014/main" id="{B5B13FF9-7168-4F6B-BFF9-B006A6C94FB8}"/>
              </a:ext>
            </a:extLst>
          </p:cNvPr>
          <p:cNvSpPr>
            <a:spLocks noChangeArrowheads="1"/>
          </p:cNvSpPr>
          <p:nvPr/>
        </p:nvSpPr>
        <p:spPr bwMode="auto">
          <a:xfrm>
            <a:off x="8732520" y="5680052"/>
            <a:ext cx="228600" cy="228600"/>
          </a:xfrm>
          <a:prstGeom prst="rect">
            <a:avLst/>
          </a:prstGeom>
          <a:solidFill>
            <a:srgbClr val="3333FF"/>
          </a:solidFill>
          <a:ln w="9525">
            <a:solidFill>
              <a:schemeClr val="tx1"/>
            </a:solidFill>
            <a:miter lim="800000"/>
            <a:headEnd/>
            <a:tailEnd/>
          </a:ln>
        </p:spPr>
        <p:txBody>
          <a:bodyPr wrap="none" lIns="91436" tIns="45718" rIns="91436" bIns="45718" anchor="ctr"/>
          <a:lstStyle/>
          <a:p>
            <a:endParaRPr lang="en-US"/>
          </a:p>
        </p:txBody>
      </p:sp>
      <p:sp>
        <p:nvSpPr>
          <p:cNvPr id="40" name="Rectangle 47">
            <a:extLst>
              <a:ext uri="{FF2B5EF4-FFF2-40B4-BE49-F238E27FC236}">
                <a16:creationId xmlns:a16="http://schemas.microsoft.com/office/drawing/2014/main" id="{4A5CD0E0-0C37-4A4A-89E8-68B603E2AF49}"/>
              </a:ext>
            </a:extLst>
          </p:cNvPr>
          <p:cNvSpPr>
            <a:spLocks noChangeArrowheads="1"/>
          </p:cNvSpPr>
          <p:nvPr/>
        </p:nvSpPr>
        <p:spPr bwMode="auto">
          <a:xfrm>
            <a:off x="10713720" y="5680052"/>
            <a:ext cx="228600" cy="228600"/>
          </a:xfrm>
          <a:prstGeom prst="rect">
            <a:avLst/>
          </a:prstGeom>
          <a:solidFill>
            <a:srgbClr val="3333FF"/>
          </a:solidFill>
          <a:ln w="9525">
            <a:solidFill>
              <a:schemeClr val="tx1"/>
            </a:solidFill>
            <a:miter lim="800000"/>
            <a:headEnd/>
            <a:tailEnd/>
          </a:ln>
        </p:spPr>
        <p:txBody>
          <a:bodyPr wrap="none" lIns="91436" tIns="45718" rIns="91436" bIns="45718" anchor="ctr"/>
          <a:lstStyle/>
          <a:p>
            <a:endParaRPr lang="en-US"/>
          </a:p>
        </p:txBody>
      </p:sp>
      <p:sp>
        <p:nvSpPr>
          <p:cNvPr id="41" name="Freeform 17">
            <a:extLst>
              <a:ext uri="{FF2B5EF4-FFF2-40B4-BE49-F238E27FC236}">
                <a16:creationId xmlns:a16="http://schemas.microsoft.com/office/drawing/2014/main" id="{BDD38C78-6FD3-4473-963B-7310E0CD560A}"/>
              </a:ext>
            </a:extLst>
          </p:cNvPr>
          <p:cNvSpPr>
            <a:spLocks/>
          </p:cNvSpPr>
          <p:nvPr/>
        </p:nvSpPr>
        <p:spPr bwMode="auto">
          <a:xfrm rot="19921456">
            <a:off x="8790258" y="3286503"/>
            <a:ext cx="875716" cy="139435"/>
          </a:xfrm>
          <a:custGeom>
            <a:avLst/>
            <a:gdLst>
              <a:gd name="T0" fmla="*/ 2147483647 w 1440"/>
              <a:gd name="T1" fmla="*/ 0 h 192"/>
              <a:gd name="T2" fmla="*/ 2147483647 w 1440"/>
              <a:gd name="T3" fmla="*/ 2147483647 h 192"/>
              <a:gd name="T4" fmla="*/ 0 w 1440"/>
              <a:gd name="T5" fmla="*/ 0 h 192"/>
              <a:gd name="T6" fmla="*/ 0 60000 65536"/>
              <a:gd name="T7" fmla="*/ 0 60000 65536"/>
              <a:gd name="T8" fmla="*/ 0 60000 65536"/>
              <a:gd name="T9" fmla="*/ 0 w 1440"/>
              <a:gd name="T10" fmla="*/ 0 h 192"/>
              <a:gd name="T11" fmla="*/ 1440 w 1440"/>
              <a:gd name="T12" fmla="*/ 192 h 192"/>
            </a:gdLst>
            <a:ahLst/>
            <a:cxnLst>
              <a:cxn ang="T6">
                <a:pos x="T0" y="T1"/>
              </a:cxn>
              <a:cxn ang="T7">
                <a:pos x="T2" y="T3"/>
              </a:cxn>
              <a:cxn ang="T8">
                <a:pos x="T4" y="T5"/>
              </a:cxn>
            </a:cxnLst>
            <a:rect l="T9" t="T10" r="T11" b="T12"/>
            <a:pathLst>
              <a:path w="1440" h="192">
                <a:moveTo>
                  <a:pt x="1440" y="0"/>
                </a:moveTo>
                <a:cubicBezTo>
                  <a:pt x="1176" y="96"/>
                  <a:pt x="912" y="192"/>
                  <a:pt x="672" y="192"/>
                </a:cubicBezTo>
                <a:cubicBezTo>
                  <a:pt x="432" y="192"/>
                  <a:pt x="216" y="96"/>
                  <a:pt x="0" y="0"/>
                </a:cubicBezTo>
              </a:path>
            </a:pathLst>
          </a:custGeom>
          <a:noFill/>
          <a:ln w="38100">
            <a:solidFill>
              <a:srgbClr val="DB4210"/>
            </a:solidFill>
            <a:round/>
            <a:headEnd/>
            <a:tailEnd type="triangle" w="lg" len="med"/>
          </a:ln>
        </p:spPr>
        <p:txBody>
          <a:bodyPr lIns="91436" tIns="45718" rIns="91436" bIns="45718"/>
          <a:lstStyle/>
          <a:p>
            <a:endParaRPr lang="en-US">
              <a:solidFill>
                <a:srgbClr val="DB4210"/>
              </a:solidFill>
            </a:endParaRPr>
          </a:p>
        </p:txBody>
      </p:sp>
      <p:sp>
        <p:nvSpPr>
          <p:cNvPr id="42" name="Freeform 17">
            <a:extLst>
              <a:ext uri="{FF2B5EF4-FFF2-40B4-BE49-F238E27FC236}">
                <a16:creationId xmlns:a16="http://schemas.microsoft.com/office/drawing/2014/main" id="{3D4F3E27-304A-47AB-84EC-05CCB0EFF7D0}"/>
              </a:ext>
            </a:extLst>
          </p:cNvPr>
          <p:cNvSpPr>
            <a:spLocks/>
          </p:cNvSpPr>
          <p:nvPr/>
        </p:nvSpPr>
        <p:spPr bwMode="auto">
          <a:xfrm rot="8645891">
            <a:off x="8283194" y="3045666"/>
            <a:ext cx="875716" cy="139435"/>
          </a:xfrm>
          <a:custGeom>
            <a:avLst/>
            <a:gdLst>
              <a:gd name="T0" fmla="*/ 2147483647 w 1440"/>
              <a:gd name="T1" fmla="*/ 0 h 192"/>
              <a:gd name="T2" fmla="*/ 2147483647 w 1440"/>
              <a:gd name="T3" fmla="*/ 2147483647 h 192"/>
              <a:gd name="T4" fmla="*/ 0 w 1440"/>
              <a:gd name="T5" fmla="*/ 0 h 192"/>
              <a:gd name="T6" fmla="*/ 0 60000 65536"/>
              <a:gd name="T7" fmla="*/ 0 60000 65536"/>
              <a:gd name="T8" fmla="*/ 0 60000 65536"/>
              <a:gd name="T9" fmla="*/ 0 w 1440"/>
              <a:gd name="T10" fmla="*/ 0 h 192"/>
              <a:gd name="T11" fmla="*/ 1440 w 1440"/>
              <a:gd name="T12" fmla="*/ 192 h 192"/>
            </a:gdLst>
            <a:ahLst/>
            <a:cxnLst>
              <a:cxn ang="T6">
                <a:pos x="T0" y="T1"/>
              </a:cxn>
              <a:cxn ang="T7">
                <a:pos x="T2" y="T3"/>
              </a:cxn>
              <a:cxn ang="T8">
                <a:pos x="T4" y="T5"/>
              </a:cxn>
            </a:cxnLst>
            <a:rect l="T9" t="T10" r="T11" b="T12"/>
            <a:pathLst>
              <a:path w="1440" h="192">
                <a:moveTo>
                  <a:pt x="1440" y="0"/>
                </a:moveTo>
                <a:cubicBezTo>
                  <a:pt x="1176" y="96"/>
                  <a:pt x="912" y="192"/>
                  <a:pt x="672" y="192"/>
                </a:cubicBezTo>
                <a:cubicBezTo>
                  <a:pt x="432" y="192"/>
                  <a:pt x="216" y="96"/>
                  <a:pt x="0" y="0"/>
                </a:cubicBezTo>
              </a:path>
            </a:pathLst>
          </a:custGeom>
          <a:noFill/>
          <a:ln w="38100">
            <a:solidFill>
              <a:srgbClr val="DB4210"/>
            </a:solidFill>
            <a:round/>
            <a:headEnd/>
            <a:tailEnd type="triangle" w="lg" len="med"/>
          </a:ln>
        </p:spPr>
        <p:txBody>
          <a:bodyPr lIns="91436" tIns="45718" rIns="91436" bIns="45718"/>
          <a:lstStyle/>
          <a:p>
            <a:endParaRPr lang="en-US">
              <a:solidFill>
                <a:srgbClr val="DB4210"/>
              </a:solidFill>
            </a:endParaRPr>
          </a:p>
        </p:txBody>
      </p:sp>
      <p:pic>
        <p:nvPicPr>
          <p:cNvPr id="43" name="Picture 42">
            <a:extLst>
              <a:ext uri="{FF2B5EF4-FFF2-40B4-BE49-F238E27FC236}">
                <a16:creationId xmlns:a16="http://schemas.microsoft.com/office/drawing/2014/main" id="{7A7AD93E-1CB7-4C86-B750-DC672A8AD60E}"/>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1018520" y="2555852"/>
            <a:ext cx="933641" cy="990600"/>
          </a:xfrm>
          <a:prstGeom prst="rect">
            <a:avLst/>
          </a:prstGeom>
        </p:spPr>
      </p:pic>
      <p:sp>
        <p:nvSpPr>
          <p:cNvPr id="44" name="Freeform 17">
            <a:extLst>
              <a:ext uri="{FF2B5EF4-FFF2-40B4-BE49-F238E27FC236}">
                <a16:creationId xmlns:a16="http://schemas.microsoft.com/office/drawing/2014/main" id="{44CA4B90-204E-42FC-8823-DB3ABF0D2476}"/>
              </a:ext>
            </a:extLst>
          </p:cNvPr>
          <p:cNvSpPr>
            <a:spLocks/>
          </p:cNvSpPr>
          <p:nvPr/>
        </p:nvSpPr>
        <p:spPr bwMode="auto">
          <a:xfrm rot="10591576">
            <a:off x="9116940" y="3572853"/>
            <a:ext cx="875716" cy="139435"/>
          </a:xfrm>
          <a:custGeom>
            <a:avLst/>
            <a:gdLst>
              <a:gd name="T0" fmla="*/ 2147483647 w 1440"/>
              <a:gd name="T1" fmla="*/ 0 h 192"/>
              <a:gd name="T2" fmla="*/ 2147483647 w 1440"/>
              <a:gd name="T3" fmla="*/ 2147483647 h 192"/>
              <a:gd name="T4" fmla="*/ 0 w 1440"/>
              <a:gd name="T5" fmla="*/ 0 h 192"/>
              <a:gd name="T6" fmla="*/ 0 60000 65536"/>
              <a:gd name="T7" fmla="*/ 0 60000 65536"/>
              <a:gd name="T8" fmla="*/ 0 60000 65536"/>
              <a:gd name="T9" fmla="*/ 0 w 1440"/>
              <a:gd name="T10" fmla="*/ 0 h 192"/>
              <a:gd name="T11" fmla="*/ 1440 w 1440"/>
              <a:gd name="T12" fmla="*/ 192 h 192"/>
            </a:gdLst>
            <a:ahLst/>
            <a:cxnLst>
              <a:cxn ang="T6">
                <a:pos x="T0" y="T1"/>
              </a:cxn>
              <a:cxn ang="T7">
                <a:pos x="T2" y="T3"/>
              </a:cxn>
              <a:cxn ang="T8">
                <a:pos x="T4" y="T5"/>
              </a:cxn>
            </a:cxnLst>
            <a:rect l="T9" t="T10" r="T11" b="T12"/>
            <a:pathLst>
              <a:path w="1440" h="192">
                <a:moveTo>
                  <a:pt x="1440" y="0"/>
                </a:moveTo>
                <a:cubicBezTo>
                  <a:pt x="1176" y="96"/>
                  <a:pt x="912" y="192"/>
                  <a:pt x="672" y="192"/>
                </a:cubicBezTo>
                <a:cubicBezTo>
                  <a:pt x="432" y="192"/>
                  <a:pt x="216" y="96"/>
                  <a:pt x="0" y="0"/>
                </a:cubicBezTo>
              </a:path>
            </a:pathLst>
          </a:custGeom>
          <a:noFill/>
          <a:ln w="38100">
            <a:solidFill>
              <a:srgbClr val="DB4210"/>
            </a:solidFill>
            <a:round/>
            <a:headEnd/>
            <a:tailEnd type="triangle" w="lg" len="med"/>
          </a:ln>
        </p:spPr>
        <p:txBody>
          <a:bodyPr lIns="91436" tIns="45718" rIns="91436" bIns="45718"/>
          <a:lstStyle/>
          <a:p>
            <a:endParaRPr lang="en-US">
              <a:solidFill>
                <a:srgbClr val="DB4210"/>
              </a:solidFill>
            </a:endParaRPr>
          </a:p>
        </p:txBody>
      </p:sp>
      <p:pic>
        <p:nvPicPr>
          <p:cNvPr id="45" name="Picture 44">
            <a:extLst>
              <a:ext uri="{FF2B5EF4-FFF2-40B4-BE49-F238E27FC236}">
                <a16:creationId xmlns:a16="http://schemas.microsoft.com/office/drawing/2014/main" id="{C5DB29F1-8E30-4047-AF85-77671FA4DDF1}"/>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1018520" y="4765652"/>
            <a:ext cx="685800" cy="685800"/>
          </a:xfrm>
          <a:prstGeom prst="rect">
            <a:avLst/>
          </a:prstGeom>
        </p:spPr>
      </p:pic>
      <p:sp>
        <p:nvSpPr>
          <p:cNvPr id="46" name="Freeform 17">
            <a:extLst>
              <a:ext uri="{FF2B5EF4-FFF2-40B4-BE49-F238E27FC236}">
                <a16:creationId xmlns:a16="http://schemas.microsoft.com/office/drawing/2014/main" id="{3F3D68B8-8CF2-4631-9D17-9B0FC0168C82}"/>
              </a:ext>
            </a:extLst>
          </p:cNvPr>
          <p:cNvSpPr>
            <a:spLocks/>
          </p:cNvSpPr>
          <p:nvPr/>
        </p:nvSpPr>
        <p:spPr bwMode="auto">
          <a:xfrm rot="19921456">
            <a:off x="8714059" y="5343903"/>
            <a:ext cx="875716" cy="139435"/>
          </a:xfrm>
          <a:custGeom>
            <a:avLst/>
            <a:gdLst>
              <a:gd name="T0" fmla="*/ 2147483647 w 1440"/>
              <a:gd name="T1" fmla="*/ 0 h 192"/>
              <a:gd name="T2" fmla="*/ 2147483647 w 1440"/>
              <a:gd name="T3" fmla="*/ 2147483647 h 192"/>
              <a:gd name="T4" fmla="*/ 0 w 1440"/>
              <a:gd name="T5" fmla="*/ 0 h 192"/>
              <a:gd name="T6" fmla="*/ 0 60000 65536"/>
              <a:gd name="T7" fmla="*/ 0 60000 65536"/>
              <a:gd name="T8" fmla="*/ 0 60000 65536"/>
              <a:gd name="T9" fmla="*/ 0 w 1440"/>
              <a:gd name="T10" fmla="*/ 0 h 192"/>
              <a:gd name="T11" fmla="*/ 1440 w 1440"/>
              <a:gd name="T12" fmla="*/ 192 h 192"/>
            </a:gdLst>
            <a:ahLst/>
            <a:cxnLst>
              <a:cxn ang="T6">
                <a:pos x="T0" y="T1"/>
              </a:cxn>
              <a:cxn ang="T7">
                <a:pos x="T2" y="T3"/>
              </a:cxn>
              <a:cxn ang="T8">
                <a:pos x="T4" y="T5"/>
              </a:cxn>
            </a:cxnLst>
            <a:rect l="T9" t="T10" r="T11" b="T12"/>
            <a:pathLst>
              <a:path w="1440" h="192">
                <a:moveTo>
                  <a:pt x="1440" y="0"/>
                </a:moveTo>
                <a:cubicBezTo>
                  <a:pt x="1176" y="96"/>
                  <a:pt x="912" y="192"/>
                  <a:pt x="672" y="192"/>
                </a:cubicBezTo>
                <a:cubicBezTo>
                  <a:pt x="432" y="192"/>
                  <a:pt x="216" y="96"/>
                  <a:pt x="0" y="0"/>
                </a:cubicBezTo>
              </a:path>
            </a:pathLst>
          </a:custGeom>
          <a:noFill/>
          <a:ln w="38100">
            <a:solidFill>
              <a:srgbClr val="DB4210"/>
            </a:solidFill>
            <a:round/>
            <a:headEnd/>
            <a:tailEnd type="triangle" w="lg" len="med"/>
          </a:ln>
        </p:spPr>
        <p:txBody>
          <a:bodyPr lIns="91436" tIns="45718" rIns="91436" bIns="45718"/>
          <a:lstStyle/>
          <a:p>
            <a:endParaRPr lang="en-US">
              <a:solidFill>
                <a:srgbClr val="DB4210"/>
              </a:solidFill>
            </a:endParaRPr>
          </a:p>
        </p:txBody>
      </p:sp>
      <p:sp>
        <p:nvSpPr>
          <p:cNvPr id="47" name="TextBox 46">
            <a:extLst>
              <a:ext uri="{FF2B5EF4-FFF2-40B4-BE49-F238E27FC236}">
                <a16:creationId xmlns:a16="http://schemas.microsoft.com/office/drawing/2014/main" id="{FB6F69D7-9738-49FB-A8B4-B1738412697D}"/>
              </a:ext>
            </a:extLst>
          </p:cNvPr>
          <p:cNvSpPr txBox="1"/>
          <p:nvPr/>
        </p:nvSpPr>
        <p:spPr>
          <a:xfrm>
            <a:off x="5162100" y="4889949"/>
            <a:ext cx="2980303" cy="369332"/>
          </a:xfrm>
          <a:prstGeom prst="rect">
            <a:avLst/>
          </a:prstGeom>
          <a:noFill/>
        </p:spPr>
        <p:txBody>
          <a:bodyPr wrap="none" rtlCol="0">
            <a:spAutoFit/>
          </a:bodyPr>
          <a:lstStyle/>
          <a:p>
            <a:r>
              <a:rPr lang="en-US" b="1" dirty="0"/>
              <a:t>ARC is Consistent, but….</a:t>
            </a:r>
          </a:p>
        </p:txBody>
      </p:sp>
      <p:sp>
        <p:nvSpPr>
          <p:cNvPr id="48" name="TextBox 47">
            <a:extLst>
              <a:ext uri="{FF2B5EF4-FFF2-40B4-BE49-F238E27FC236}">
                <a16:creationId xmlns:a16="http://schemas.microsoft.com/office/drawing/2014/main" id="{8EF27CC7-8EAE-44C9-9904-34561639814F}"/>
              </a:ext>
            </a:extLst>
          </p:cNvPr>
          <p:cNvSpPr txBox="1"/>
          <p:nvPr/>
        </p:nvSpPr>
        <p:spPr>
          <a:xfrm>
            <a:off x="5156728" y="5345872"/>
            <a:ext cx="2677336" cy="523220"/>
          </a:xfrm>
          <a:prstGeom prst="rect">
            <a:avLst/>
          </a:prstGeom>
          <a:noFill/>
        </p:spPr>
        <p:txBody>
          <a:bodyPr wrap="none" rtlCol="0">
            <a:spAutoFit/>
          </a:bodyPr>
          <a:lstStyle/>
          <a:p>
            <a:r>
              <a:rPr lang="en-US" sz="2800" b="1" dirty="0">
                <a:solidFill>
                  <a:srgbClr val="FF0000"/>
                </a:solidFill>
              </a:rPr>
              <a:t>NO SOLUTION</a:t>
            </a:r>
          </a:p>
        </p:txBody>
      </p:sp>
      <p:sp>
        <p:nvSpPr>
          <p:cNvPr id="49" name="TextBox 48">
            <a:extLst>
              <a:ext uri="{FF2B5EF4-FFF2-40B4-BE49-F238E27FC236}">
                <a16:creationId xmlns:a16="http://schemas.microsoft.com/office/drawing/2014/main" id="{998ED227-EAF4-4FA1-8E71-3B424AAD3707}"/>
              </a:ext>
            </a:extLst>
          </p:cNvPr>
          <p:cNvSpPr txBox="1"/>
          <p:nvPr/>
        </p:nvSpPr>
        <p:spPr>
          <a:xfrm>
            <a:off x="5957231" y="2069911"/>
            <a:ext cx="2980303" cy="369332"/>
          </a:xfrm>
          <a:prstGeom prst="rect">
            <a:avLst/>
          </a:prstGeom>
          <a:noFill/>
        </p:spPr>
        <p:txBody>
          <a:bodyPr wrap="none" rtlCol="0">
            <a:spAutoFit/>
          </a:bodyPr>
          <a:lstStyle/>
          <a:p>
            <a:r>
              <a:rPr lang="en-US" b="1" dirty="0"/>
              <a:t>ARC is Consistent, but….</a:t>
            </a:r>
          </a:p>
        </p:txBody>
      </p:sp>
      <p:sp>
        <p:nvSpPr>
          <p:cNvPr id="50" name="TextBox 49">
            <a:extLst>
              <a:ext uri="{FF2B5EF4-FFF2-40B4-BE49-F238E27FC236}">
                <a16:creationId xmlns:a16="http://schemas.microsoft.com/office/drawing/2014/main" id="{B5A0CA83-E61F-4720-B163-3872B78AB75A}"/>
              </a:ext>
            </a:extLst>
          </p:cNvPr>
          <p:cNvSpPr txBox="1"/>
          <p:nvPr/>
        </p:nvSpPr>
        <p:spPr>
          <a:xfrm>
            <a:off x="6096000" y="2444333"/>
            <a:ext cx="2339102" cy="523220"/>
          </a:xfrm>
          <a:prstGeom prst="rect">
            <a:avLst/>
          </a:prstGeom>
          <a:noFill/>
        </p:spPr>
        <p:txBody>
          <a:bodyPr wrap="none" rtlCol="0">
            <a:spAutoFit/>
          </a:bodyPr>
          <a:lstStyle/>
          <a:p>
            <a:r>
              <a:rPr lang="en-US" sz="2800" b="1" dirty="0">
                <a:solidFill>
                  <a:srgbClr val="FF0000"/>
                </a:solidFill>
              </a:rPr>
              <a:t>2 SOLUTION</a:t>
            </a:r>
          </a:p>
        </p:txBody>
      </p:sp>
    </p:spTree>
    <p:extLst>
      <p:ext uri="{BB962C8B-B14F-4D97-AF65-F5344CB8AC3E}">
        <p14:creationId xmlns:p14="http://schemas.microsoft.com/office/powerpoint/2010/main" val="2232969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1000"/>
                                        <p:tgtEl>
                                          <p:spTgt spid="49"/>
                                        </p:tgtEl>
                                      </p:cBhvr>
                                    </p:animEffect>
                                    <p:anim calcmode="lin" valueType="num">
                                      <p:cBhvr>
                                        <p:cTn id="20" dur="1000" fill="hold"/>
                                        <p:tgtEl>
                                          <p:spTgt spid="49"/>
                                        </p:tgtEl>
                                        <p:attrNameLst>
                                          <p:attrName>ppt_x</p:attrName>
                                        </p:attrNameLst>
                                      </p:cBhvr>
                                      <p:tavLst>
                                        <p:tav tm="0">
                                          <p:val>
                                            <p:strVal val="#ppt_x"/>
                                          </p:val>
                                        </p:tav>
                                        <p:tav tm="100000">
                                          <p:val>
                                            <p:strVal val="#ppt_x"/>
                                          </p:val>
                                        </p:tav>
                                      </p:tavLst>
                                    </p:anim>
                                    <p:anim calcmode="lin" valueType="num">
                                      <p:cBhvr>
                                        <p:cTn id="21"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3"/>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50"/>
                                        </p:tgtEl>
                                        <p:attrNameLst>
                                          <p:attrName>style.visibility</p:attrName>
                                        </p:attrNameLst>
                                      </p:cBhvr>
                                      <p:to>
                                        <p:strVal val="visible"/>
                                      </p:to>
                                    </p:set>
                                    <p:anim calcmode="lin" valueType="num">
                                      <p:cBhvr additive="base">
                                        <p:cTn id="30" dur="500" fill="hold"/>
                                        <p:tgtEl>
                                          <p:spTgt spid="50"/>
                                        </p:tgtEl>
                                        <p:attrNameLst>
                                          <p:attrName>ppt_x</p:attrName>
                                        </p:attrNameLst>
                                      </p:cBhvr>
                                      <p:tavLst>
                                        <p:tav tm="0">
                                          <p:val>
                                            <p:strVal val="#ppt_x"/>
                                          </p:val>
                                        </p:tav>
                                        <p:tav tm="100000">
                                          <p:val>
                                            <p:strVal val="#ppt_x"/>
                                          </p:val>
                                        </p:tav>
                                      </p:tavLst>
                                    </p:anim>
                                    <p:anim calcmode="lin" valueType="num">
                                      <p:cBhvr additive="base">
                                        <p:cTn id="31"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46"/>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47"/>
                                        </p:tgtEl>
                                        <p:attrNameLst>
                                          <p:attrName>style.visibility</p:attrName>
                                        </p:attrNameLst>
                                      </p:cBhvr>
                                      <p:to>
                                        <p:strVal val="visible"/>
                                      </p:to>
                                    </p:set>
                                    <p:animEffect transition="in" filter="fade">
                                      <p:cBhvr>
                                        <p:cTn id="40" dur="1000"/>
                                        <p:tgtEl>
                                          <p:spTgt spid="47"/>
                                        </p:tgtEl>
                                      </p:cBhvr>
                                    </p:animEffect>
                                    <p:anim calcmode="lin" valueType="num">
                                      <p:cBhvr>
                                        <p:cTn id="41" dur="1000" fill="hold"/>
                                        <p:tgtEl>
                                          <p:spTgt spid="47"/>
                                        </p:tgtEl>
                                        <p:attrNameLst>
                                          <p:attrName>ppt_x</p:attrName>
                                        </p:attrNameLst>
                                      </p:cBhvr>
                                      <p:tavLst>
                                        <p:tav tm="0">
                                          <p:val>
                                            <p:strVal val="#ppt_x"/>
                                          </p:val>
                                        </p:tav>
                                        <p:tav tm="100000">
                                          <p:val>
                                            <p:strVal val="#ppt_x"/>
                                          </p:val>
                                        </p:tav>
                                      </p:tavLst>
                                    </p:anim>
                                    <p:anim calcmode="lin" valueType="num">
                                      <p:cBhvr>
                                        <p:cTn id="42"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48"/>
                                        </p:tgtEl>
                                        <p:attrNameLst>
                                          <p:attrName>style.visibility</p:attrName>
                                        </p:attrNameLst>
                                      </p:cBhvr>
                                      <p:to>
                                        <p:strVal val="visible"/>
                                      </p:to>
                                    </p:set>
                                    <p:anim calcmode="lin" valueType="num">
                                      <p:cBhvr additive="base">
                                        <p:cTn id="47" dur="500" fill="hold"/>
                                        <p:tgtEl>
                                          <p:spTgt spid="48"/>
                                        </p:tgtEl>
                                        <p:attrNameLst>
                                          <p:attrName>ppt_x</p:attrName>
                                        </p:attrNameLst>
                                      </p:cBhvr>
                                      <p:tavLst>
                                        <p:tav tm="0">
                                          <p:val>
                                            <p:strVal val="#ppt_x"/>
                                          </p:val>
                                        </p:tav>
                                        <p:tav tm="100000">
                                          <p:val>
                                            <p:strVal val="#ppt_x"/>
                                          </p:val>
                                        </p:tav>
                                      </p:tavLst>
                                    </p:anim>
                                    <p:anim calcmode="lin" valueType="num">
                                      <p:cBhvr additive="base">
                                        <p:cTn id="48" dur="500" fill="hold"/>
                                        <p:tgtEl>
                                          <p:spTgt spid="48"/>
                                        </p:tgtEl>
                                        <p:attrNameLst>
                                          <p:attrName>ppt_y</p:attrName>
                                        </p:attrNameLst>
                                      </p:cBhvr>
                                      <p:tavLst>
                                        <p:tav tm="0">
                                          <p:val>
                                            <p:strVal val="1+#ppt_h/2"/>
                                          </p:val>
                                        </p:tav>
                                        <p:tav tm="100000">
                                          <p:val>
                                            <p:strVal val="#ppt_y"/>
                                          </p:val>
                                        </p:tav>
                                      </p:tavLst>
                                    </p:anim>
                                  </p:childTnLst>
                                </p:cTn>
                              </p:par>
                              <p:par>
                                <p:cTn id="49" presetID="1" presetClass="entr" presetSubtype="0" fill="hold" nodeType="withEffect">
                                  <p:stCondLst>
                                    <p:cond delay="0"/>
                                  </p:stCondLst>
                                  <p:childTnLst>
                                    <p:set>
                                      <p:cBhvr>
                                        <p:cTn id="5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4" grpId="0" animBg="1"/>
      <p:bldP spid="46" grpId="0" animBg="1"/>
      <p:bldP spid="47" grpId="0"/>
      <p:bldP spid="48" grpId="0"/>
      <p:bldP spid="49" grpId="0"/>
      <p:bldP spid="5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D2579-5E1D-40C8-AB17-01AEBF27D8F9}"/>
              </a:ext>
            </a:extLst>
          </p:cNvPr>
          <p:cNvSpPr>
            <a:spLocks noGrp="1"/>
          </p:cNvSpPr>
          <p:nvPr>
            <p:ph type="title"/>
          </p:nvPr>
        </p:nvSpPr>
        <p:spPr/>
        <p:txBody>
          <a:bodyPr/>
          <a:lstStyle/>
          <a:p>
            <a:r>
              <a:rPr lang="en-US" dirty="0"/>
              <a:t>Summary: CSPs</a:t>
            </a:r>
          </a:p>
        </p:txBody>
      </p:sp>
      <p:sp>
        <p:nvSpPr>
          <p:cNvPr id="3" name="Content Placeholder 2">
            <a:extLst>
              <a:ext uri="{FF2B5EF4-FFF2-40B4-BE49-F238E27FC236}">
                <a16:creationId xmlns:a16="http://schemas.microsoft.com/office/drawing/2014/main" id="{74386FF2-E5DD-48C1-86D3-3A5D69455F87}"/>
              </a:ext>
            </a:extLst>
          </p:cNvPr>
          <p:cNvSpPr>
            <a:spLocks noGrp="1"/>
          </p:cNvSpPr>
          <p:nvPr>
            <p:ph idx="1"/>
          </p:nvPr>
        </p:nvSpPr>
        <p:spPr>
          <a:xfrm>
            <a:off x="1097280" y="2108201"/>
            <a:ext cx="10058400" cy="4260794"/>
          </a:xfrm>
        </p:spPr>
        <p:txBody>
          <a:bodyPr>
            <a:normAutofit lnSpcReduction="10000"/>
          </a:bodyPr>
          <a:lstStyle/>
          <a:p>
            <a:pPr>
              <a:lnSpc>
                <a:spcPct val="120000"/>
              </a:lnSpc>
              <a:spcBef>
                <a:spcPct val="0"/>
              </a:spcBef>
              <a:spcAft>
                <a:spcPts val="0"/>
              </a:spcAft>
            </a:pPr>
            <a:r>
              <a:rPr lang="en-US" sz="2800" dirty="0"/>
              <a:t>CSPs are a special kind of search problem:</a:t>
            </a:r>
          </a:p>
          <a:p>
            <a:pPr lvl="1">
              <a:lnSpc>
                <a:spcPct val="120000"/>
              </a:lnSpc>
              <a:spcBef>
                <a:spcPct val="0"/>
              </a:spcBef>
              <a:spcAft>
                <a:spcPts val="0"/>
              </a:spcAft>
            </a:pPr>
            <a:r>
              <a:rPr lang="en-US" sz="2400" dirty="0"/>
              <a:t>States are partial assignments</a:t>
            </a:r>
          </a:p>
          <a:p>
            <a:pPr lvl="1">
              <a:lnSpc>
                <a:spcPct val="120000"/>
              </a:lnSpc>
              <a:spcBef>
                <a:spcPct val="0"/>
              </a:spcBef>
              <a:spcAft>
                <a:spcPts val="0"/>
              </a:spcAft>
            </a:pPr>
            <a:r>
              <a:rPr lang="en-US" sz="2400" dirty="0"/>
              <a:t>Goal test defined by constraints</a:t>
            </a:r>
            <a:endParaRPr lang="en-US" sz="1200" dirty="0"/>
          </a:p>
          <a:p>
            <a:pPr>
              <a:lnSpc>
                <a:spcPct val="120000"/>
              </a:lnSpc>
              <a:spcAft>
                <a:spcPts val="0"/>
              </a:spcAft>
            </a:pPr>
            <a:r>
              <a:rPr lang="en-US" sz="2800" dirty="0"/>
              <a:t>Basic solution: backtracking search</a:t>
            </a:r>
          </a:p>
          <a:p>
            <a:pPr marL="384048" lvl="2" indent="0">
              <a:lnSpc>
                <a:spcPct val="120000"/>
              </a:lnSpc>
              <a:spcAft>
                <a:spcPts val="0"/>
              </a:spcAft>
              <a:buNone/>
            </a:pPr>
            <a:endParaRPr lang="en-US" sz="1500" dirty="0"/>
          </a:p>
          <a:p>
            <a:pPr>
              <a:lnSpc>
                <a:spcPct val="120000"/>
              </a:lnSpc>
              <a:spcAft>
                <a:spcPts val="0"/>
              </a:spcAft>
            </a:pPr>
            <a:r>
              <a:rPr lang="en-US" sz="2800" dirty="0"/>
              <a:t>Speed-ups:</a:t>
            </a:r>
          </a:p>
          <a:p>
            <a:pPr lvl="1">
              <a:lnSpc>
                <a:spcPct val="120000"/>
              </a:lnSpc>
              <a:spcBef>
                <a:spcPts val="176"/>
              </a:spcBef>
              <a:spcAft>
                <a:spcPts val="0"/>
              </a:spcAft>
            </a:pPr>
            <a:r>
              <a:rPr lang="en-US" sz="2400" dirty="0"/>
              <a:t>Ordering</a:t>
            </a:r>
          </a:p>
          <a:p>
            <a:pPr lvl="1">
              <a:lnSpc>
                <a:spcPct val="120000"/>
              </a:lnSpc>
              <a:spcBef>
                <a:spcPts val="176"/>
              </a:spcBef>
              <a:spcAft>
                <a:spcPts val="0"/>
              </a:spcAft>
            </a:pPr>
            <a:r>
              <a:rPr lang="en-US" sz="2400" dirty="0"/>
              <a:t>Filtering</a:t>
            </a:r>
          </a:p>
          <a:p>
            <a:pPr lvl="1">
              <a:lnSpc>
                <a:spcPct val="120000"/>
              </a:lnSpc>
              <a:spcBef>
                <a:spcPts val="176"/>
              </a:spcBef>
              <a:spcAft>
                <a:spcPts val="0"/>
              </a:spcAft>
            </a:pPr>
            <a:r>
              <a:rPr lang="en-US" sz="2400" dirty="0"/>
              <a:t>Structure – turns out trees are easy!</a:t>
            </a:r>
          </a:p>
          <a:p>
            <a:pPr lvl="1">
              <a:lnSpc>
                <a:spcPct val="120000"/>
              </a:lnSpc>
              <a:spcBef>
                <a:spcPts val="176"/>
              </a:spcBef>
              <a:spcAft>
                <a:spcPts val="0"/>
              </a:spcAft>
            </a:pPr>
            <a:endParaRPr lang="en-US" sz="1500" dirty="0"/>
          </a:p>
          <a:p>
            <a:endParaRPr lang="en-US" dirty="0"/>
          </a:p>
        </p:txBody>
      </p:sp>
      <p:pic>
        <p:nvPicPr>
          <p:cNvPr id="4" name="Picture 2">
            <a:extLst>
              <a:ext uri="{FF2B5EF4-FFF2-40B4-BE49-F238E27FC236}">
                <a16:creationId xmlns:a16="http://schemas.microsoft.com/office/drawing/2014/main" id="{278E322A-8C82-401F-8A05-A69D914253F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852745" y="2979090"/>
            <a:ext cx="4919300" cy="2285248"/>
          </a:xfrm>
          <a:prstGeom prst="rect">
            <a:avLst/>
          </a:prstGeom>
          <a:noFill/>
        </p:spPr>
      </p:pic>
    </p:spTree>
    <p:extLst>
      <p:ext uri="{BB962C8B-B14F-4D97-AF65-F5344CB8AC3E}">
        <p14:creationId xmlns:p14="http://schemas.microsoft.com/office/powerpoint/2010/main" val="17416634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0F0BF-7DF9-480B-A331-6AFB95B1A9A6}"/>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1B7F7978-2D64-4E85-8657-898368C652DD}"/>
              </a:ext>
            </a:extLst>
          </p:cNvPr>
          <p:cNvSpPr>
            <a:spLocks noGrp="1"/>
          </p:cNvSpPr>
          <p:nvPr>
            <p:ph idx="1"/>
          </p:nvPr>
        </p:nvSpPr>
        <p:spPr/>
        <p:txBody>
          <a:bodyPr/>
          <a:lstStyle/>
          <a:p>
            <a:r>
              <a:rPr lang="en-US" dirty="0"/>
              <a:t>Book:  AI, A Modern Approach by Russel and </a:t>
            </a:r>
            <a:r>
              <a:rPr lang="en-US" dirty="0" err="1"/>
              <a:t>Norvig</a:t>
            </a:r>
            <a:r>
              <a:rPr lang="en-US" dirty="0"/>
              <a:t> </a:t>
            </a:r>
          </a:p>
          <a:p>
            <a:r>
              <a:rPr lang="en-US" dirty="0"/>
              <a:t>AIMA of book: </a:t>
            </a:r>
            <a:r>
              <a:rPr lang="en-US" dirty="0">
                <a:hlinkClick r:id="rId3"/>
              </a:rPr>
              <a:t>http://aima.cs.berkeley.edu/</a:t>
            </a:r>
            <a:endParaRPr lang="en-US" dirty="0"/>
          </a:p>
          <a:p>
            <a:r>
              <a:rPr lang="en-US" dirty="0"/>
              <a:t>AI in UC Berkeley: </a:t>
            </a:r>
            <a:r>
              <a:rPr lang="en-US" baseline="0" dirty="0"/>
              <a:t>ai.berkeley.edu</a:t>
            </a:r>
            <a:endParaRPr lang="en-US" dirty="0"/>
          </a:p>
          <a:p>
            <a:endParaRPr lang="en-US" dirty="0"/>
          </a:p>
        </p:txBody>
      </p:sp>
    </p:spTree>
    <p:extLst>
      <p:ext uri="{BB962C8B-B14F-4D97-AF65-F5344CB8AC3E}">
        <p14:creationId xmlns:p14="http://schemas.microsoft.com/office/powerpoint/2010/main" val="1590991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B14A3-A2DF-4ADB-8CFE-1E817B9AE00E}"/>
              </a:ext>
            </a:extLst>
          </p:cNvPr>
          <p:cNvSpPr>
            <a:spLocks noGrp="1"/>
          </p:cNvSpPr>
          <p:nvPr>
            <p:ph type="title"/>
          </p:nvPr>
        </p:nvSpPr>
        <p:spPr/>
        <p:txBody>
          <a:bodyPr/>
          <a:lstStyle/>
          <a:p>
            <a:r>
              <a:rPr lang="en-US" dirty="0"/>
              <a:t>CSP Example: Map Coloring</a:t>
            </a:r>
          </a:p>
        </p:txBody>
      </p:sp>
      <p:sp>
        <p:nvSpPr>
          <p:cNvPr id="3" name="Content Placeholder 2">
            <a:extLst>
              <a:ext uri="{FF2B5EF4-FFF2-40B4-BE49-F238E27FC236}">
                <a16:creationId xmlns:a16="http://schemas.microsoft.com/office/drawing/2014/main" id="{F8596DD9-C36A-417A-83AA-D553F087FC47}"/>
              </a:ext>
            </a:extLst>
          </p:cNvPr>
          <p:cNvSpPr>
            <a:spLocks noGrp="1"/>
          </p:cNvSpPr>
          <p:nvPr>
            <p:ph idx="1"/>
          </p:nvPr>
        </p:nvSpPr>
        <p:spPr>
          <a:xfrm>
            <a:off x="2521048" y="4604282"/>
            <a:ext cx="7805651" cy="1796517"/>
          </a:xfrm>
        </p:spPr>
        <p:txBody>
          <a:bodyPr>
            <a:normAutofit fontScale="85000" lnSpcReduction="20000"/>
          </a:bodyPr>
          <a:lstStyle/>
          <a:p>
            <a:r>
              <a:rPr lang="en-US" b="1" dirty="0"/>
              <a:t>Problem:</a:t>
            </a:r>
            <a:r>
              <a:rPr lang="en-US" dirty="0"/>
              <a:t> Select a color from given set of colors for each territory that no two adjacent territories have the same color</a:t>
            </a:r>
          </a:p>
          <a:p>
            <a:r>
              <a:rPr lang="en-US" dirty="0">
                <a:solidFill>
                  <a:srgbClr val="00B050"/>
                </a:solidFill>
              </a:rPr>
              <a:t>Variable:</a:t>
            </a:r>
            <a:r>
              <a:rPr lang="en-US" dirty="0"/>
              <a:t> </a:t>
            </a:r>
          </a:p>
          <a:p>
            <a:r>
              <a:rPr lang="en-US" dirty="0">
                <a:solidFill>
                  <a:srgbClr val="0070C0"/>
                </a:solidFill>
              </a:rPr>
              <a:t>Domain of variables</a:t>
            </a:r>
            <a:r>
              <a:rPr lang="en-US" dirty="0"/>
              <a:t>:</a:t>
            </a:r>
          </a:p>
          <a:p>
            <a:r>
              <a:rPr lang="en-US" dirty="0">
                <a:solidFill>
                  <a:srgbClr val="C00000"/>
                </a:solidFill>
              </a:rPr>
              <a:t>Constraints:</a:t>
            </a:r>
            <a:endParaRPr lang="en-US" dirty="0"/>
          </a:p>
        </p:txBody>
      </p:sp>
      <p:pic>
        <p:nvPicPr>
          <p:cNvPr id="4" name="Picture 3">
            <a:extLst>
              <a:ext uri="{FF2B5EF4-FFF2-40B4-BE49-F238E27FC236}">
                <a16:creationId xmlns:a16="http://schemas.microsoft.com/office/drawing/2014/main" id="{7548F236-03A0-4FF7-829A-C2328A10F928}"/>
              </a:ext>
            </a:extLst>
          </p:cNvPr>
          <p:cNvPicPr>
            <a:picLocks noChangeAspect="1"/>
          </p:cNvPicPr>
          <p:nvPr/>
        </p:nvPicPr>
        <p:blipFill rotWithShape="1">
          <a:blip r:embed="rId3"/>
          <a:srcRect t="-874" r="59536" b="874"/>
          <a:stretch/>
        </p:blipFill>
        <p:spPr>
          <a:xfrm>
            <a:off x="1865301" y="2005384"/>
            <a:ext cx="2959578" cy="2598898"/>
          </a:xfrm>
          <a:prstGeom prst="rect">
            <a:avLst/>
          </a:prstGeom>
        </p:spPr>
      </p:pic>
      <p:pic>
        <p:nvPicPr>
          <p:cNvPr id="5" name="Picture 4">
            <a:extLst>
              <a:ext uri="{FF2B5EF4-FFF2-40B4-BE49-F238E27FC236}">
                <a16:creationId xmlns:a16="http://schemas.microsoft.com/office/drawing/2014/main" id="{D188ACD3-4180-482F-B607-5DFB776D665C}"/>
              </a:ext>
            </a:extLst>
          </p:cNvPr>
          <p:cNvPicPr>
            <a:picLocks noChangeAspect="1"/>
          </p:cNvPicPr>
          <p:nvPr/>
        </p:nvPicPr>
        <p:blipFill rotWithShape="1">
          <a:blip r:embed="rId3"/>
          <a:srcRect l="42118" r="46640"/>
          <a:stretch/>
        </p:blipFill>
        <p:spPr>
          <a:xfrm>
            <a:off x="5344154" y="2056956"/>
            <a:ext cx="1062391" cy="2469845"/>
          </a:xfrm>
          <a:prstGeom prst="rect">
            <a:avLst/>
          </a:prstGeom>
        </p:spPr>
      </p:pic>
      <p:pic>
        <p:nvPicPr>
          <p:cNvPr id="6" name="Picture 5">
            <a:extLst>
              <a:ext uri="{FF2B5EF4-FFF2-40B4-BE49-F238E27FC236}">
                <a16:creationId xmlns:a16="http://schemas.microsoft.com/office/drawing/2014/main" id="{F4E97785-DC91-475D-B841-706CB5ED0F8A}"/>
              </a:ext>
            </a:extLst>
          </p:cNvPr>
          <p:cNvPicPr>
            <a:picLocks noChangeAspect="1"/>
          </p:cNvPicPr>
          <p:nvPr/>
        </p:nvPicPr>
        <p:blipFill rotWithShape="1">
          <a:blip r:embed="rId3"/>
          <a:srcRect l="56538"/>
          <a:stretch/>
        </p:blipFill>
        <p:spPr>
          <a:xfrm>
            <a:off x="6937630" y="2005384"/>
            <a:ext cx="3178848" cy="2598898"/>
          </a:xfrm>
          <a:prstGeom prst="rect">
            <a:avLst/>
          </a:prstGeom>
        </p:spPr>
      </p:pic>
      <p:sp>
        <p:nvSpPr>
          <p:cNvPr id="7" name="TextBox 6">
            <a:extLst>
              <a:ext uri="{FF2B5EF4-FFF2-40B4-BE49-F238E27FC236}">
                <a16:creationId xmlns:a16="http://schemas.microsoft.com/office/drawing/2014/main" id="{043EAC02-797E-4F50-8DCA-896ADC165DAC}"/>
              </a:ext>
            </a:extLst>
          </p:cNvPr>
          <p:cNvSpPr txBox="1"/>
          <p:nvPr/>
        </p:nvSpPr>
        <p:spPr>
          <a:xfrm>
            <a:off x="3617623" y="5216000"/>
            <a:ext cx="3453061" cy="369332"/>
          </a:xfrm>
          <a:prstGeom prst="rect">
            <a:avLst/>
          </a:prstGeom>
          <a:noFill/>
        </p:spPr>
        <p:txBody>
          <a:bodyPr wrap="none" rtlCol="0">
            <a:spAutoFit/>
          </a:bodyPr>
          <a:lstStyle/>
          <a:p>
            <a:r>
              <a:rPr lang="en-US" dirty="0"/>
              <a:t>X = {WA, NT, Q, NSW, V, SA, T}</a:t>
            </a:r>
          </a:p>
        </p:txBody>
      </p:sp>
      <p:sp>
        <p:nvSpPr>
          <p:cNvPr id="8" name="TextBox 7">
            <a:extLst>
              <a:ext uri="{FF2B5EF4-FFF2-40B4-BE49-F238E27FC236}">
                <a16:creationId xmlns:a16="http://schemas.microsoft.com/office/drawing/2014/main" id="{403C5C2E-987F-46C4-A3D3-82CCE1A1185A}"/>
              </a:ext>
            </a:extLst>
          </p:cNvPr>
          <p:cNvSpPr txBox="1"/>
          <p:nvPr/>
        </p:nvSpPr>
        <p:spPr>
          <a:xfrm>
            <a:off x="4645023" y="5623733"/>
            <a:ext cx="2383986" cy="369332"/>
          </a:xfrm>
          <a:prstGeom prst="rect">
            <a:avLst/>
          </a:prstGeom>
          <a:noFill/>
        </p:spPr>
        <p:txBody>
          <a:bodyPr wrap="none" rtlCol="0">
            <a:spAutoFit/>
          </a:bodyPr>
          <a:lstStyle/>
          <a:p>
            <a:r>
              <a:rPr lang="en-US" dirty="0"/>
              <a:t>D = {</a:t>
            </a:r>
            <a:r>
              <a:rPr lang="en-US" dirty="0">
                <a:solidFill>
                  <a:srgbClr val="FF0000"/>
                </a:solidFill>
              </a:rPr>
              <a:t>red</a:t>
            </a:r>
            <a:r>
              <a:rPr lang="en-US" dirty="0"/>
              <a:t>, </a:t>
            </a:r>
            <a:r>
              <a:rPr lang="en-US" dirty="0">
                <a:solidFill>
                  <a:srgbClr val="00B050"/>
                </a:solidFill>
              </a:rPr>
              <a:t>green</a:t>
            </a:r>
            <a:r>
              <a:rPr lang="en-US" dirty="0"/>
              <a:t>, </a:t>
            </a:r>
            <a:r>
              <a:rPr lang="en-US" dirty="0">
                <a:solidFill>
                  <a:srgbClr val="0070C0"/>
                </a:solidFill>
              </a:rPr>
              <a:t>blue</a:t>
            </a:r>
            <a:r>
              <a:rPr lang="en-US" dirty="0"/>
              <a:t>}</a:t>
            </a:r>
          </a:p>
        </p:txBody>
      </p:sp>
      <p:sp>
        <p:nvSpPr>
          <p:cNvPr id="9" name="TextBox 8">
            <a:extLst>
              <a:ext uri="{FF2B5EF4-FFF2-40B4-BE49-F238E27FC236}">
                <a16:creationId xmlns:a16="http://schemas.microsoft.com/office/drawing/2014/main" id="{BA38D448-FC51-4AC4-B647-BE540AC6EE65}"/>
              </a:ext>
            </a:extLst>
          </p:cNvPr>
          <p:cNvSpPr txBox="1"/>
          <p:nvPr/>
        </p:nvSpPr>
        <p:spPr>
          <a:xfrm>
            <a:off x="3847575" y="6037032"/>
            <a:ext cx="5117940" cy="369332"/>
          </a:xfrm>
          <a:prstGeom prst="rect">
            <a:avLst/>
          </a:prstGeom>
          <a:noFill/>
        </p:spPr>
        <p:txBody>
          <a:bodyPr wrap="none" rtlCol="0">
            <a:spAutoFit/>
          </a:bodyPr>
          <a:lstStyle/>
          <a:p>
            <a:r>
              <a:rPr lang="en-US" dirty="0"/>
              <a:t>C = {WA ≠ NT, WA ≠ SA, SA ≠ Q, SA ≠ NSW, …}</a:t>
            </a:r>
          </a:p>
        </p:txBody>
      </p:sp>
    </p:spTree>
    <p:extLst>
      <p:ext uri="{BB962C8B-B14F-4D97-AF65-F5344CB8AC3E}">
        <p14:creationId xmlns:p14="http://schemas.microsoft.com/office/powerpoint/2010/main" val="4112519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arn(inVertical)">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553AE-A66C-4066-8C10-DB98BA72604D}"/>
              </a:ext>
            </a:extLst>
          </p:cNvPr>
          <p:cNvSpPr>
            <a:spLocks noGrp="1"/>
          </p:cNvSpPr>
          <p:nvPr>
            <p:ph type="title"/>
          </p:nvPr>
        </p:nvSpPr>
        <p:spPr/>
        <p:txBody>
          <a:bodyPr/>
          <a:lstStyle/>
          <a:p>
            <a:r>
              <a:rPr lang="en-US" dirty="0"/>
              <a:t>CSP Example: N-Queens</a:t>
            </a:r>
          </a:p>
        </p:txBody>
      </p:sp>
      <p:sp>
        <p:nvSpPr>
          <p:cNvPr id="3" name="Content Placeholder 2">
            <a:extLst>
              <a:ext uri="{FF2B5EF4-FFF2-40B4-BE49-F238E27FC236}">
                <a16:creationId xmlns:a16="http://schemas.microsoft.com/office/drawing/2014/main" id="{26E3C118-BCA7-4F13-A7DB-67C907539568}"/>
              </a:ext>
            </a:extLst>
          </p:cNvPr>
          <p:cNvSpPr>
            <a:spLocks noGrp="1"/>
          </p:cNvSpPr>
          <p:nvPr>
            <p:ph idx="1"/>
          </p:nvPr>
        </p:nvSpPr>
        <p:spPr>
          <a:xfrm>
            <a:off x="1097280" y="2108201"/>
            <a:ext cx="7408260" cy="3760891"/>
          </a:xfrm>
        </p:spPr>
        <p:txBody>
          <a:bodyPr/>
          <a:lstStyle/>
          <a:p>
            <a:r>
              <a:rPr lang="en-US" b="1" dirty="0"/>
              <a:t>Problem:</a:t>
            </a:r>
            <a:r>
              <a:rPr lang="en-US" dirty="0"/>
              <a:t> Place N Queens on an </a:t>
            </a:r>
            <a:r>
              <a:rPr lang="en-US" dirty="0" err="1"/>
              <a:t>NxN</a:t>
            </a:r>
            <a:r>
              <a:rPr lang="en-US" dirty="0"/>
              <a:t> chessboard such that no two Queens threaten each other</a:t>
            </a:r>
          </a:p>
          <a:p>
            <a:r>
              <a:rPr lang="en-US" dirty="0">
                <a:solidFill>
                  <a:srgbClr val="00B050"/>
                </a:solidFill>
              </a:rPr>
              <a:t>Variables:   </a:t>
            </a:r>
            <a:r>
              <a:rPr lang="en-US" dirty="0">
                <a:solidFill>
                  <a:schemeClr val="tx1"/>
                </a:solidFill>
              </a:rPr>
              <a:t>X = ?</a:t>
            </a:r>
          </a:p>
          <a:p>
            <a:r>
              <a:rPr lang="en-US" dirty="0">
                <a:solidFill>
                  <a:srgbClr val="0070C0"/>
                </a:solidFill>
              </a:rPr>
              <a:t>Domain of variables:   </a:t>
            </a:r>
            <a:r>
              <a:rPr lang="en-US" dirty="0">
                <a:solidFill>
                  <a:schemeClr val="tx1"/>
                </a:solidFill>
              </a:rPr>
              <a:t>D = ?</a:t>
            </a:r>
          </a:p>
          <a:p>
            <a:r>
              <a:rPr lang="en-US" dirty="0">
                <a:solidFill>
                  <a:srgbClr val="C00000"/>
                </a:solidFill>
              </a:rPr>
              <a:t>Constraints:  </a:t>
            </a:r>
            <a:r>
              <a:rPr lang="en-US" dirty="0">
                <a:solidFill>
                  <a:schemeClr val="tx1"/>
                </a:solidFill>
              </a:rPr>
              <a:t>  C = ?</a:t>
            </a:r>
          </a:p>
        </p:txBody>
      </p:sp>
      <p:pic>
        <p:nvPicPr>
          <p:cNvPr id="6" name="Picture 5">
            <a:extLst>
              <a:ext uri="{FF2B5EF4-FFF2-40B4-BE49-F238E27FC236}">
                <a16:creationId xmlns:a16="http://schemas.microsoft.com/office/drawing/2014/main" id="{87D434AB-7528-4199-AEE8-7966118174B9}"/>
              </a:ext>
            </a:extLst>
          </p:cNvPr>
          <p:cNvPicPr>
            <a:picLocks noChangeAspect="1"/>
          </p:cNvPicPr>
          <p:nvPr/>
        </p:nvPicPr>
        <p:blipFill>
          <a:blip r:embed="rId6"/>
          <a:stretch>
            <a:fillRect/>
          </a:stretch>
        </p:blipFill>
        <p:spPr>
          <a:xfrm>
            <a:off x="8597819" y="2108201"/>
            <a:ext cx="3495269" cy="3411450"/>
          </a:xfrm>
          <a:prstGeom prst="rect">
            <a:avLst/>
          </a:prstGeom>
        </p:spPr>
      </p:pic>
      <p:sp>
        <p:nvSpPr>
          <p:cNvPr id="7" name="TextBox 6">
            <a:extLst>
              <a:ext uri="{FF2B5EF4-FFF2-40B4-BE49-F238E27FC236}">
                <a16:creationId xmlns:a16="http://schemas.microsoft.com/office/drawing/2014/main" id="{8136602D-B46B-4CC5-9CDB-2EE29859AA85}"/>
              </a:ext>
            </a:extLst>
          </p:cNvPr>
          <p:cNvSpPr txBox="1"/>
          <p:nvPr/>
        </p:nvSpPr>
        <p:spPr>
          <a:xfrm>
            <a:off x="2920010" y="2988578"/>
            <a:ext cx="5631670" cy="369332"/>
          </a:xfrm>
          <a:prstGeom prst="rect">
            <a:avLst/>
          </a:prstGeom>
          <a:solidFill>
            <a:schemeClr val="bg1"/>
          </a:solidFill>
        </p:spPr>
        <p:txBody>
          <a:bodyPr wrap="none" rtlCol="0">
            <a:spAutoFit/>
          </a:bodyPr>
          <a:lstStyle/>
          <a:p>
            <a:r>
              <a:rPr lang="en-US" dirty="0"/>
              <a:t>Coordinate of each square;  </a:t>
            </a:r>
            <a:r>
              <a:rPr lang="en-US" b="1" i="1" dirty="0" err="1"/>
              <a:t>X</a:t>
            </a:r>
            <a:r>
              <a:rPr lang="en-US" b="1" i="1" baseline="-25000" dirty="0" err="1"/>
              <a:t>ij</a:t>
            </a:r>
            <a:r>
              <a:rPr lang="en-US" b="1" dirty="0"/>
              <a:t>  </a:t>
            </a:r>
            <a:r>
              <a:rPr lang="en-US" dirty="0"/>
              <a:t> where</a:t>
            </a:r>
            <a:r>
              <a:rPr lang="en-US" i="1" dirty="0"/>
              <a:t> </a:t>
            </a:r>
            <a:r>
              <a:rPr lang="en-US" i="1" dirty="0" err="1"/>
              <a:t>i</a:t>
            </a:r>
            <a:r>
              <a:rPr lang="en-US" i="1" dirty="0"/>
              <a:t>, j </a:t>
            </a:r>
            <a:r>
              <a:rPr lang="en-US" dirty="0"/>
              <a:t>= 1, 2, .., N</a:t>
            </a:r>
          </a:p>
        </p:txBody>
      </p:sp>
      <p:sp>
        <p:nvSpPr>
          <p:cNvPr id="8" name="TextBox 7">
            <a:extLst>
              <a:ext uri="{FF2B5EF4-FFF2-40B4-BE49-F238E27FC236}">
                <a16:creationId xmlns:a16="http://schemas.microsoft.com/office/drawing/2014/main" id="{E09B574C-8CF2-4CCF-BF64-23119A5E5CE5}"/>
              </a:ext>
            </a:extLst>
          </p:cNvPr>
          <p:cNvSpPr txBox="1"/>
          <p:nvPr/>
        </p:nvSpPr>
        <p:spPr>
          <a:xfrm>
            <a:off x="4171434" y="3500091"/>
            <a:ext cx="3849131" cy="369332"/>
          </a:xfrm>
          <a:prstGeom prst="rect">
            <a:avLst/>
          </a:prstGeom>
          <a:solidFill>
            <a:schemeClr val="bg1"/>
          </a:solidFill>
        </p:spPr>
        <p:txBody>
          <a:bodyPr wrap="none" rtlCol="0">
            <a:spAutoFit/>
          </a:bodyPr>
          <a:lstStyle/>
          <a:p>
            <a:r>
              <a:rPr lang="en-US" dirty="0"/>
              <a:t>{0, 1};  </a:t>
            </a:r>
            <a:r>
              <a:rPr lang="en-US" i="1" dirty="0" err="1"/>
              <a:t>X</a:t>
            </a:r>
            <a:r>
              <a:rPr lang="en-US" i="1" baseline="-25000" dirty="0" err="1"/>
              <a:t>ij</a:t>
            </a:r>
            <a:r>
              <a:rPr lang="en-US" dirty="0"/>
              <a:t> = 1 =&gt; Queen exist at </a:t>
            </a:r>
            <a:r>
              <a:rPr lang="en-US" i="1" dirty="0" err="1"/>
              <a:t>i</a:t>
            </a:r>
            <a:r>
              <a:rPr lang="en-US" i="1" dirty="0"/>
              <a:t>, j</a:t>
            </a:r>
            <a:r>
              <a:rPr lang="en-US" dirty="0"/>
              <a:t> </a:t>
            </a:r>
          </a:p>
        </p:txBody>
      </p:sp>
      <p:sp>
        <p:nvSpPr>
          <p:cNvPr id="9" name="TextBox 8">
            <a:extLst>
              <a:ext uri="{FF2B5EF4-FFF2-40B4-BE49-F238E27FC236}">
                <a16:creationId xmlns:a16="http://schemas.microsoft.com/office/drawing/2014/main" id="{04EF009B-191B-4A5C-9319-DC6041CE9CD6}"/>
              </a:ext>
            </a:extLst>
          </p:cNvPr>
          <p:cNvSpPr txBox="1"/>
          <p:nvPr/>
        </p:nvSpPr>
        <p:spPr>
          <a:xfrm>
            <a:off x="3283544" y="4011604"/>
            <a:ext cx="5314275" cy="369332"/>
          </a:xfrm>
          <a:prstGeom prst="rect">
            <a:avLst/>
          </a:prstGeom>
          <a:solidFill>
            <a:schemeClr val="bg1"/>
          </a:solidFill>
        </p:spPr>
        <p:txBody>
          <a:bodyPr wrap="none" rtlCol="0">
            <a:spAutoFit/>
          </a:bodyPr>
          <a:lstStyle/>
          <a:p>
            <a:r>
              <a:rPr lang="en-US" dirty="0"/>
              <a:t>Enumerate each possible disallowed configuration</a:t>
            </a:r>
          </a:p>
        </p:txBody>
      </p:sp>
      <p:pic>
        <p:nvPicPr>
          <p:cNvPr id="10" name="Picture 13" descr="txp_fig">
            <a:extLst>
              <a:ext uri="{FF2B5EF4-FFF2-40B4-BE49-F238E27FC236}">
                <a16:creationId xmlns:a16="http://schemas.microsoft.com/office/drawing/2014/main" id="{AE055061-36BF-47E4-863D-21BD1AF40861}"/>
              </a:ext>
            </a:extLst>
          </p:cNvPr>
          <p:cNvPicPr>
            <a:picLocks noChangeAspect="1" noChangeArrowheads="1"/>
          </p:cNvPicPr>
          <p:nvPr>
            <p:custDataLst>
              <p:tags r:id="rId1"/>
            </p:custDataLst>
          </p:nvPr>
        </p:nvPicPr>
        <p:blipFill>
          <a:blip r:embed="rId7" cstate="print">
            <a:extLst>
              <a:ext uri="{28A0092B-C50C-407E-A947-70E740481C1C}">
                <a14:useLocalDpi xmlns:a14="http://schemas.microsoft.com/office/drawing/2010/main"/>
              </a:ext>
            </a:extLst>
          </a:blip>
          <a:srcRect/>
          <a:stretch>
            <a:fillRect/>
          </a:stretch>
        </p:blipFill>
        <p:spPr bwMode="auto">
          <a:xfrm>
            <a:off x="3399905" y="5813845"/>
            <a:ext cx="988026" cy="394855"/>
          </a:xfrm>
          <a:prstGeom prst="rect">
            <a:avLst/>
          </a:prstGeom>
          <a:noFill/>
          <a:ln w="9525">
            <a:noFill/>
            <a:miter lim="800000"/>
            <a:headEnd/>
            <a:tailEnd/>
          </a:ln>
        </p:spPr>
      </p:pic>
      <p:pic>
        <p:nvPicPr>
          <p:cNvPr id="11" name="Picture 10" descr="txp_fig">
            <a:extLst>
              <a:ext uri="{FF2B5EF4-FFF2-40B4-BE49-F238E27FC236}">
                <a16:creationId xmlns:a16="http://schemas.microsoft.com/office/drawing/2014/main" id="{6CB5356B-318B-4DD8-B202-0F8D00E4C330}"/>
              </a:ext>
            </a:extLst>
          </p:cNvPr>
          <p:cNvPicPr>
            <a:picLocks noChangeAspect="1"/>
          </p:cNvPicPr>
          <p:nvPr>
            <p:custDataLst>
              <p:tags r:id="rId2"/>
            </p:custDataLst>
          </p:nvPr>
        </p:nvPicPr>
        <p:blipFill>
          <a:blip r:embed="rId8" cstate="print">
            <a:extLst>
              <a:ext uri="{28A0092B-C50C-407E-A947-70E740481C1C}">
                <a14:useLocalDpi xmlns:a14="http://schemas.microsoft.com/office/drawing/2010/main"/>
              </a:ext>
            </a:extLst>
          </a:blip>
          <a:stretch>
            <a:fillRect/>
          </a:stretch>
        </p:blipFill>
        <p:spPr bwMode="auto">
          <a:xfrm>
            <a:off x="3399905" y="4545262"/>
            <a:ext cx="3934601" cy="232447"/>
          </a:xfrm>
          <a:prstGeom prst="rect">
            <a:avLst/>
          </a:prstGeom>
          <a:noFill/>
          <a:ln/>
          <a:effectLst/>
        </p:spPr>
      </p:pic>
      <p:pic>
        <p:nvPicPr>
          <p:cNvPr id="12" name="Picture 11" descr="txp_fig">
            <a:extLst>
              <a:ext uri="{FF2B5EF4-FFF2-40B4-BE49-F238E27FC236}">
                <a16:creationId xmlns:a16="http://schemas.microsoft.com/office/drawing/2014/main" id="{B5D923E3-D98D-43FB-9594-43F721A91D5B}"/>
              </a:ext>
            </a:extLst>
          </p:cNvPr>
          <p:cNvPicPr>
            <a:picLocks noChangeAspect="1"/>
          </p:cNvPicPr>
          <p:nvPr>
            <p:custDataLst>
              <p:tags r:id="rId3"/>
            </p:custDataLst>
          </p:nvPr>
        </p:nvPicPr>
        <p:blipFill>
          <a:blip r:embed="rId9" cstate="print">
            <a:extLst>
              <a:ext uri="{28A0092B-C50C-407E-A947-70E740481C1C}">
                <a14:useLocalDpi xmlns:a14="http://schemas.microsoft.com/office/drawing/2010/main"/>
              </a:ext>
            </a:extLst>
          </a:blip>
          <a:stretch>
            <a:fillRect/>
          </a:stretch>
        </p:blipFill>
        <p:spPr bwMode="auto">
          <a:xfrm>
            <a:off x="3399905" y="4882126"/>
            <a:ext cx="4372478" cy="789451"/>
          </a:xfrm>
          <a:prstGeom prst="rect">
            <a:avLst/>
          </a:prstGeom>
          <a:noFill/>
          <a:ln/>
          <a:effectLst/>
        </p:spPr>
      </p:pic>
    </p:spTree>
    <p:extLst>
      <p:ext uri="{BB962C8B-B14F-4D97-AF65-F5344CB8AC3E}">
        <p14:creationId xmlns:p14="http://schemas.microsoft.com/office/powerpoint/2010/main" val="1979714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1"/>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2"/>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553AE-A66C-4066-8C10-DB98BA72604D}"/>
              </a:ext>
            </a:extLst>
          </p:cNvPr>
          <p:cNvSpPr>
            <a:spLocks noGrp="1"/>
          </p:cNvSpPr>
          <p:nvPr>
            <p:ph type="title"/>
          </p:nvPr>
        </p:nvSpPr>
        <p:spPr/>
        <p:txBody>
          <a:bodyPr/>
          <a:lstStyle/>
          <a:p>
            <a:r>
              <a:rPr lang="en-US" dirty="0"/>
              <a:t>CSP Example: N-Queens</a:t>
            </a:r>
          </a:p>
        </p:txBody>
      </p:sp>
      <p:sp>
        <p:nvSpPr>
          <p:cNvPr id="3" name="Content Placeholder 2">
            <a:extLst>
              <a:ext uri="{FF2B5EF4-FFF2-40B4-BE49-F238E27FC236}">
                <a16:creationId xmlns:a16="http://schemas.microsoft.com/office/drawing/2014/main" id="{26E3C118-BCA7-4F13-A7DB-67C907539568}"/>
              </a:ext>
            </a:extLst>
          </p:cNvPr>
          <p:cNvSpPr>
            <a:spLocks noGrp="1"/>
          </p:cNvSpPr>
          <p:nvPr>
            <p:ph idx="1"/>
          </p:nvPr>
        </p:nvSpPr>
        <p:spPr>
          <a:xfrm>
            <a:off x="1097280" y="2108201"/>
            <a:ext cx="7408260" cy="3760891"/>
          </a:xfrm>
        </p:spPr>
        <p:txBody>
          <a:bodyPr/>
          <a:lstStyle/>
          <a:p>
            <a:r>
              <a:rPr lang="en-US" b="1" dirty="0"/>
              <a:t>Problem:</a:t>
            </a:r>
            <a:r>
              <a:rPr lang="en-US" dirty="0"/>
              <a:t> place N Queens on an </a:t>
            </a:r>
            <a:r>
              <a:rPr lang="en-US" dirty="0" err="1"/>
              <a:t>NxN</a:t>
            </a:r>
            <a:r>
              <a:rPr lang="en-US" dirty="0"/>
              <a:t> chessboard such that no two Queens threaten each other</a:t>
            </a:r>
          </a:p>
          <a:p>
            <a:r>
              <a:rPr lang="en-US" dirty="0">
                <a:solidFill>
                  <a:srgbClr val="00B050"/>
                </a:solidFill>
              </a:rPr>
              <a:t>Variables:   </a:t>
            </a:r>
            <a:r>
              <a:rPr lang="en-US" dirty="0">
                <a:solidFill>
                  <a:schemeClr val="tx1"/>
                </a:solidFill>
              </a:rPr>
              <a:t>X = </a:t>
            </a:r>
          </a:p>
          <a:p>
            <a:r>
              <a:rPr lang="en-US" dirty="0">
                <a:solidFill>
                  <a:srgbClr val="0070C0"/>
                </a:solidFill>
              </a:rPr>
              <a:t>Domain of variables:   </a:t>
            </a:r>
            <a:r>
              <a:rPr lang="en-US" dirty="0">
                <a:solidFill>
                  <a:schemeClr val="tx1"/>
                </a:solidFill>
              </a:rPr>
              <a:t>D =</a:t>
            </a:r>
          </a:p>
          <a:p>
            <a:r>
              <a:rPr lang="en-US" dirty="0">
                <a:solidFill>
                  <a:srgbClr val="C00000"/>
                </a:solidFill>
              </a:rPr>
              <a:t>Constraints:  </a:t>
            </a:r>
            <a:r>
              <a:rPr lang="en-US" dirty="0">
                <a:solidFill>
                  <a:schemeClr val="tx1"/>
                </a:solidFill>
              </a:rPr>
              <a:t>  C = </a:t>
            </a:r>
          </a:p>
        </p:txBody>
      </p:sp>
      <p:pic>
        <p:nvPicPr>
          <p:cNvPr id="6" name="Picture 5">
            <a:extLst>
              <a:ext uri="{FF2B5EF4-FFF2-40B4-BE49-F238E27FC236}">
                <a16:creationId xmlns:a16="http://schemas.microsoft.com/office/drawing/2014/main" id="{87D434AB-7528-4199-AEE8-7966118174B9}"/>
              </a:ext>
            </a:extLst>
          </p:cNvPr>
          <p:cNvPicPr>
            <a:picLocks noChangeAspect="1"/>
          </p:cNvPicPr>
          <p:nvPr/>
        </p:nvPicPr>
        <p:blipFill>
          <a:blip r:embed="rId6"/>
          <a:stretch>
            <a:fillRect/>
          </a:stretch>
        </p:blipFill>
        <p:spPr>
          <a:xfrm>
            <a:off x="8597819" y="2108201"/>
            <a:ext cx="3495269" cy="3411450"/>
          </a:xfrm>
          <a:prstGeom prst="rect">
            <a:avLst/>
          </a:prstGeom>
        </p:spPr>
      </p:pic>
      <p:sp>
        <p:nvSpPr>
          <p:cNvPr id="7" name="TextBox 6">
            <a:extLst>
              <a:ext uri="{FF2B5EF4-FFF2-40B4-BE49-F238E27FC236}">
                <a16:creationId xmlns:a16="http://schemas.microsoft.com/office/drawing/2014/main" id="{8136602D-B46B-4CC5-9CDB-2EE29859AA85}"/>
              </a:ext>
            </a:extLst>
          </p:cNvPr>
          <p:cNvSpPr txBox="1"/>
          <p:nvPr/>
        </p:nvSpPr>
        <p:spPr>
          <a:xfrm>
            <a:off x="2920010" y="2988491"/>
            <a:ext cx="5418471" cy="369332"/>
          </a:xfrm>
          <a:prstGeom prst="rect">
            <a:avLst/>
          </a:prstGeom>
          <a:solidFill>
            <a:schemeClr val="bg1"/>
          </a:solidFill>
        </p:spPr>
        <p:txBody>
          <a:bodyPr wrap="none" rtlCol="0">
            <a:spAutoFit/>
          </a:bodyPr>
          <a:lstStyle/>
          <a:p>
            <a:r>
              <a:rPr lang="en-US" dirty="0"/>
              <a:t>One variable for each row;  </a:t>
            </a:r>
            <a:r>
              <a:rPr lang="en-US" b="1" i="1" dirty="0" err="1"/>
              <a:t>Q</a:t>
            </a:r>
            <a:r>
              <a:rPr lang="en-US" b="1" i="1" baseline="-25000" dirty="0" err="1"/>
              <a:t>k</a:t>
            </a:r>
            <a:r>
              <a:rPr lang="en-US" b="1" dirty="0"/>
              <a:t> </a:t>
            </a:r>
            <a:r>
              <a:rPr lang="en-US" dirty="0"/>
              <a:t> where</a:t>
            </a:r>
            <a:r>
              <a:rPr lang="en-US" i="1" dirty="0"/>
              <a:t> k </a:t>
            </a:r>
            <a:r>
              <a:rPr lang="en-US" dirty="0"/>
              <a:t>= 1, 2, .., N</a:t>
            </a:r>
          </a:p>
        </p:txBody>
      </p:sp>
      <p:sp>
        <p:nvSpPr>
          <p:cNvPr id="8" name="TextBox 7">
            <a:extLst>
              <a:ext uri="{FF2B5EF4-FFF2-40B4-BE49-F238E27FC236}">
                <a16:creationId xmlns:a16="http://schemas.microsoft.com/office/drawing/2014/main" id="{E09B574C-8CF2-4CCF-BF64-23119A5E5CE5}"/>
              </a:ext>
            </a:extLst>
          </p:cNvPr>
          <p:cNvSpPr txBox="1"/>
          <p:nvPr/>
        </p:nvSpPr>
        <p:spPr>
          <a:xfrm>
            <a:off x="4123705" y="3462240"/>
            <a:ext cx="1505540" cy="369332"/>
          </a:xfrm>
          <a:prstGeom prst="rect">
            <a:avLst/>
          </a:prstGeom>
          <a:solidFill>
            <a:schemeClr val="bg1"/>
          </a:solidFill>
        </p:spPr>
        <p:txBody>
          <a:bodyPr wrap="none" rtlCol="0">
            <a:spAutoFit/>
          </a:bodyPr>
          <a:lstStyle/>
          <a:p>
            <a:r>
              <a:rPr lang="en-US" dirty="0"/>
              <a:t>{1,, 2, …, N} </a:t>
            </a:r>
          </a:p>
        </p:txBody>
      </p:sp>
      <p:sp>
        <p:nvSpPr>
          <p:cNvPr id="9" name="TextBox 8">
            <a:extLst>
              <a:ext uri="{FF2B5EF4-FFF2-40B4-BE49-F238E27FC236}">
                <a16:creationId xmlns:a16="http://schemas.microsoft.com/office/drawing/2014/main" id="{04EF009B-191B-4A5C-9319-DC6041CE9CD6}"/>
              </a:ext>
            </a:extLst>
          </p:cNvPr>
          <p:cNvSpPr txBox="1"/>
          <p:nvPr/>
        </p:nvSpPr>
        <p:spPr>
          <a:xfrm>
            <a:off x="3237404" y="3998388"/>
            <a:ext cx="3954929" cy="369332"/>
          </a:xfrm>
          <a:prstGeom prst="rect">
            <a:avLst/>
          </a:prstGeom>
          <a:solidFill>
            <a:schemeClr val="bg1"/>
          </a:solidFill>
        </p:spPr>
        <p:txBody>
          <a:bodyPr wrap="none" rtlCol="0">
            <a:spAutoFit/>
          </a:bodyPr>
          <a:lstStyle/>
          <a:p>
            <a:r>
              <a:rPr lang="en-US" dirty="0"/>
              <a:t>Enumerate disallowed configurations</a:t>
            </a:r>
          </a:p>
        </p:txBody>
      </p:sp>
      <p:sp>
        <p:nvSpPr>
          <p:cNvPr id="4" name="TextBox 3">
            <a:extLst>
              <a:ext uri="{FF2B5EF4-FFF2-40B4-BE49-F238E27FC236}">
                <a16:creationId xmlns:a16="http://schemas.microsoft.com/office/drawing/2014/main" id="{6224B68C-0F5C-4ADD-873E-753618429C23}"/>
              </a:ext>
            </a:extLst>
          </p:cNvPr>
          <p:cNvSpPr txBox="1"/>
          <p:nvPr/>
        </p:nvSpPr>
        <p:spPr>
          <a:xfrm>
            <a:off x="8436978" y="2337007"/>
            <a:ext cx="351378" cy="3170099"/>
          </a:xfrm>
          <a:prstGeom prst="rect">
            <a:avLst/>
          </a:prstGeom>
          <a:noFill/>
        </p:spPr>
        <p:txBody>
          <a:bodyPr wrap="none" rtlCol="0">
            <a:spAutoFit/>
          </a:bodyPr>
          <a:lstStyle/>
          <a:p>
            <a:r>
              <a:rPr lang="en-US" dirty="0">
                <a:solidFill>
                  <a:srgbClr val="FF0000"/>
                </a:solidFill>
              </a:rPr>
              <a:t>1</a:t>
            </a:r>
          </a:p>
          <a:p>
            <a:endParaRPr lang="en-US" sz="800" dirty="0">
              <a:solidFill>
                <a:srgbClr val="FF0000"/>
              </a:solidFill>
            </a:endParaRPr>
          </a:p>
          <a:p>
            <a:r>
              <a:rPr lang="en-US" dirty="0">
                <a:solidFill>
                  <a:srgbClr val="FF0000"/>
                </a:solidFill>
              </a:rPr>
              <a:t>2</a:t>
            </a:r>
          </a:p>
          <a:p>
            <a:endParaRPr lang="en-US" sz="800" dirty="0">
              <a:solidFill>
                <a:srgbClr val="FF0000"/>
              </a:solidFill>
            </a:endParaRPr>
          </a:p>
          <a:p>
            <a:r>
              <a:rPr lang="en-US" dirty="0">
                <a:solidFill>
                  <a:srgbClr val="FF0000"/>
                </a:solidFill>
              </a:rPr>
              <a:t>3</a:t>
            </a:r>
          </a:p>
          <a:p>
            <a:endParaRPr lang="en-US" sz="800" dirty="0">
              <a:solidFill>
                <a:srgbClr val="FF0000"/>
              </a:solidFill>
            </a:endParaRPr>
          </a:p>
          <a:p>
            <a:r>
              <a:rPr lang="en-US" dirty="0">
                <a:solidFill>
                  <a:srgbClr val="FF0000"/>
                </a:solidFill>
              </a:rPr>
              <a:t>4</a:t>
            </a:r>
          </a:p>
          <a:p>
            <a:endParaRPr lang="en-US" sz="800" dirty="0">
              <a:solidFill>
                <a:srgbClr val="FF0000"/>
              </a:solidFill>
            </a:endParaRPr>
          </a:p>
          <a:p>
            <a:r>
              <a:rPr lang="en-US" dirty="0">
                <a:solidFill>
                  <a:srgbClr val="FF0000"/>
                </a:solidFill>
              </a:rPr>
              <a:t>5</a:t>
            </a:r>
          </a:p>
          <a:p>
            <a:endParaRPr lang="en-US" sz="800" dirty="0">
              <a:solidFill>
                <a:srgbClr val="FF0000"/>
              </a:solidFill>
            </a:endParaRPr>
          </a:p>
          <a:p>
            <a:r>
              <a:rPr lang="en-US" dirty="0">
                <a:solidFill>
                  <a:srgbClr val="FF0000"/>
                </a:solidFill>
              </a:rPr>
              <a:t>6</a:t>
            </a:r>
          </a:p>
          <a:p>
            <a:endParaRPr lang="en-US" sz="800" dirty="0">
              <a:solidFill>
                <a:srgbClr val="FF0000"/>
              </a:solidFill>
            </a:endParaRPr>
          </a:p>
          <a:p>
            <a:endParaRPr lang="en-US" dirty="0">
              <a:solidFill>
                <a:srgbClr val="FF0000"/>
              </a:solidFill>
            </a:endParaRPr>
          </a:p>
          <a:p>
            <a:endParaRPr lang="en-US" sz="800" dirty="0">
              <a:solidFill>
                <a:srgbClr val="FF0000"/>
              </a:solidFill>
            </a:endParaRPr>
          </a:p>
          <a:p>
            <a:r>
              <a:rPr lang="en-US" dirty="0">
                <a:solidFill>
                  <a:srgbClr val="FF0000"/>
                </a:solidFill>
              </a:rPr>
              <a:t>N</a:t>
            </a:r>
          </a:p>
        </p:txBody>
      </p:sp>
      <p:pic>
        <p:nvPicPr>
          <p:cNvPr id="13" name="Picture 12" descr="txp_fig">
            <a:extLst>
              <a:ext uri="{FF2B5EF4-FFF2-40B4-BE49-F238E27FC236}">
                <a16:creationId xmlns:a16="http://schemas.microsoft.com/office/drawing/2014/main" id="{03A5B820-BCA2-40FC-A99D-692AA157C19E}"/>
              </a:ext>
            </a:extLst>
          </p:cNvPr>
          <p:cNvPicPr>
            <a:picLocks noChangeAspect="1"/>
          </p:cNvPicPr>
          <p:nvPr>
            <p:custDataLst>
              <p:tags r:id="rId1"/>
            </p:custDataLst>
          </p:nvPr>
        </p:nvPicPr>
        <p:blipFill>
          <a:blip r:embed="rId7" cstate="print">
            <a:extLst>
              <a:ext uri="{28A0092B-C50C-407E-A947-70E740481C1C}">
                <a14:useLocalDpi xmlns:a14="http://schemas.microsoft.com/office/drawing/2010/main"/>
              </a:ext>
            </a:extLst>
          </a:blip>
          <a:srcRect/>
          <a:stretch>
            <a:fillRect/>
          </a:stretch>
        </p:blipFill>
        <p:spPr bwMode="auto">
          <a:xfrm>
            <a:off x="3505152" y="5127425"/>
            <a:ext cx="3017668" cy="238754"/>
          </a:xfrm>
          <a:prstGeom prst="rect">
            <a:avLst/>
          </a:prstGeom>
          <a:noFill/>
          <a:ln w="9525">
            <a:noFill/>
            <a:miter lim="800000"/>
            <a:headEnd/>
            <a:tailEnd/>
          </a:ln>
        </p:spPr>
      </p:pic>
      <p:pic>
        <p:nvPicPr>
          <p:cNvPr id="14" name="Picture 16" descr="txp_fig">
            <a:extLst>
              <a:ext uri="{FF2B5EF4-FFF2-40B4-BE49-F238E27FC236}">
                <a16:creationId xmlns:a16="http://schemas.microsoft.com/office/drawing/2014/main" id="{ED98FD9B-F0E5-4714-936F-BCC4999BF515}"/>
              </a:ext>
            </a:extLst>
          </p:cNvPr>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a:ext>
            </a:extLst>
          </a:blip>
          <a:srcRect/>
          <a:stretch>
            <a:fillRect/>
          </a:stretch>
        </p:blipFill>
        <p:spPr bwMode="auto">
          <a:xfrm>
            <a:off x="3505152" y="4572001"/>
            <a:ext cx="3590040" cy="288665"/>
          </a:xfrm>
          <a:prstGeom prst="rect">
            <a:avLst/>
          </a:prstGeom>
          <a:noFill/>
          <a:ln w="9525">
            <a:noFill/>
            <a:miter lim="800000"/>
            <a:headEnd/>
            <a:tailEnd/>
          </a:ln>
        </p:spPr>
      </p:pic>
      <p:sp>
        <p:nvSpPr>
          <p:cNvPr id="15" name="TextBox 19">
            <a:extLst>
              <a:ext uri="{FF2B5EF4-FFF2-40B4-BE49-F238E27FC236}">
                <a16:creationId xmlns:a16="http://schemas.microsoft.com/office/drawing/2014/main" id="{36667BCB-E659-4900-AEC4-ABB05FCD279E}"/>
              </a:ext>
            </a:extLst>
          </p:cNvPr>
          <p:cNvSpPr txBox="1">
            <a:spLocks noChangeArrowheads="1"/>
          </p:cNvSpPr>
          <p:nvPr/>
        </p:nvSpPr>
        <p:spPr bwMode="auto">
          <a:xfrm>
            <a:off x="2552652" y="4462405"/>
            <a:ext cx="1905000" cy="369328"/>
          </a:xfrm>
          <a:prstGeom prst="rect">
            <a:avLst/>
          </a:prstGeom>
          <a:noFill/>
          <a:ln w="9525">
            <a:noFill/>
            <a:miter lim="800000"/>
            <a:headEnd/>
            <a:tailEnd/>
          </a:ln>
        </p:spPr>
        <p:txBody>
          <a:bodyPr lIns="91436" tIns="45718" rIns="91436" bIns="45718">
            <a:spAutoFit/>
          </a:bodyPr>
          <a:lstStyle/>
          <a:p>
            <a:r>
              <a:rPr lang="en-US" dirty="0">
                <a:latin typeface="Calibri" pitchFamily="34" charset="0"/>
              </a:rPr>
              <a:t>Implicit:</a:t>
            </a:r>
          </a:p>
        </p:txBody>
      </p:sp>
      <p:sp>
        <p:nvSpPr>
          <p:cNvPr id="16" name="TextBox 20">
            <a:extLst>
              <a:ext uri="{FF2B5EF4-FFF2-40B4-BE49-F238E27FC236}">
                <a16:creationId xmlns:a16="http://schemas.microsoft.com/office/drawing/2014/main" id="{11D314ED-6CE2-467E-BB5A-1BD1D058A03A}"/>
              </a:ext>
            </a:extLst>
          </p:cNvPr>
          <p:cNvSpPr txBox="1">
            <a:spLocks noChangeArrowheads="1"/>
          </p:cNvSpPr>
          <p:nvPr/>
        </p:nvSpPr>
        <p:spPr bwMode="auto">
          <a:xfrm>
            <a:off x="2552652" y="5040874"/>
            <a:ext cx="1371600" cy="369328"/>
          </a:xfrm>
          <a:prstGeom prst="rect">
            <a:avLst/>
          </a:prstGeom>
          <a:noFill/>
          <a:ln w="9525">
            <a:noFill/>
            <a:miter lim="800000"/>
            <a:headEnd/>
            <a:tailEnd/>
          </a:ln>
        </p:spPr>
        <p:txBody>
          <a:bodyPr wrap="square" lIns="91436" tIns="45718" rIns="91436" bIns="45718">
            <a:spAutoFit/>
          </a:bodyPr>
          <a:lstStyle/>
          <a:p>
            <a:r>
              <a:rPr lang="en-US" dirty="0">
                <a:latin typeface="Calibri" pitchFamily="34" charset="0"/>
              </a:rPr>
              <a:t>Explicit:</a:t>
            </a:r>
          </a:p>
        </p:txBody>
      </p:sp>
      <p:pic>
        <p:nvPicPr>
          <p:cNvPr id="17" name="Picture 16" descr="txp_fig">
            <a:extLst>
              <a:ext uri="{FF2B5EF4-FFF2-40B4-BE49-F238E27FC236}">
                <a16:creationId xmlns:a16="http://schemas.microsoft.com/office/drawing/2014/main" id="{64E571AB-1F22-4A1F-8077-CDA5679A6091}"/>
              </a:ext>
            </a:extLst>
          </p:cNvPr>
          <p:cNvPicPr>
            <a:picLocks noChangeAspect="1"/>
          </p:cNvPicPr>
          <p:nvPr>
            <p:custDataLst>
              <p:tags r:id="rId3"/>
            </p:custDataLst>
          </p:nvPr>
        </p:nvPicPr>
        <p:blipFill>
          <a:blip r:embed="rId9" cstate="print">
            <a:extLst>
              <a:ext uri="{28A0092B-C50C-407E-A947-70E740481C1C}">
                <a14:useLocalDpi xmlns:a14="http://schemas.microsoft.com/office/drawing/2010/main"/>
              </a:ext>
            </a:extLst>
          </a:blip>
          <a:srcRect/>
          <a:stretch>
            <a:fillRect/>
          </a:stretch>
        </p:blipFill>
        <p:spPr bwMode="auto">
          <a:xfrm>
            <a:off x="3644852" y="5496753"/>
            <a:ext cx="558800" cy="76200"/>
          </a:xfrm>
          <a:prstGeom prst="rect">
            <a:avLst/>
          </a:prstGeom>
          <a:noFill/>
          <a:ln w="9525">
            <a:noFill/>
            <a:miter lim="800000"/>
            <a:headEnd/>
            <a:tailEnd/>
          </a:ln>
        </p:spPr>
      </p:pic>
      <p:sp>
        <p:nvSpPr>
          <p:cNvPr id="5" name="TextBox 4">
            <a:extLst>
              <a:ext uri="{FF2B5EF4-FFF2-40B4-BE49-F238E27FC236}">
                <a16:creationId xmlns:a16="http://schemas.microsoft.com/office/drawing/2014/main" id="{A770861E-2277-41BA-8CF5-09D39E399728}"/>
              </a:ext>
            </a:extLst>
          </p:cNvPr>
          <p:cNvSpPr txBox="1"/>
          <p:nvPr/>
        </p:nvSpPr>
        <p:spPr>
          <a:xfrm>
            <a:off x="8436978" y="4720750"/>
            <a:ext cx="461665" cy="323165"/>
          </a:xfrm>
          <a:prstGeom prst="rect">
            <a:avLst/>
          </a:prstGeom>
          <a:noFill/>
        </p:spPr>
        <p:txBody>
          <a:bodyPr vert="eaVert" wrap="none" rtlCol="0">
            <a:spAutoFit/>
          </a:bodyPr>
          <a:lstStyle/>
          <a:p>
            <a:r>
              <a:rPr lang="en-US" dirty="0">
                <a:solidFill>
                  <a:srgbClr val="FF0000"/>
                </a:solidFill>
              </a:rPr>
              <a:t>…</a:t>
            </a:r>
          </a:p>
        </p:txBody>
      </p:sp>
    </p:spTree>
    <p:extLst>
      <p:ext uri="{BB962C8B-B14F-4D97-AF65-F5344CB8AC3E}">
        <p14:creationId xmlns:p14="http://schemas.microsoft.com/office/powerpoint/2010/main" val="220218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4" grpId="0"/>
      <p:bldP spid="15" grpId="0"/>
      <p:bldP spid="16"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6BC20-841F-4F9C-958F-5687889FB36A}"/>
              </a:ext>
            </a:extLst>
          </p:cNvPr>
          <p:cNvSpPr>
            <a:spLocks noGrp="1"/>
          </p:cNvSpPr>
          <p:nvPr>
            <p:ph type="title"/>
          </p:nvPr>
        </p:nvSpPr>
        <p:spPr/>
        <p:txBody>
          <a:bodyPr/>
          <a:lstStyle/>
          <a:p>
            <a:r>
              <a:rPr lang="en-US" sz="4800" dirty="0">
                <a:solidFill>
                  <a:schemeClr val="tx1">
                    <a:lumMod val="85000"/>
                    <a:lumOff val="15000"/>
                  </a:schemeClr>
                </a:solidFill>
              </a:rPr>
              <a:t>Constraint Graph</a:t>
            </a:r>
            <a:endParaRPr lang="en-US" dirty="0"/>
          </a:p>
        </p:txBody>
      </p:sp>
      <p:sp>
        <p:nvSpPr>
          <p:cNvPr id="3" name="Content Placeholder 2">
            <a:extLst>
              <a:ext uri="{FF2B5EF4-FFF2-40B4-BE49-F238E27FC236}">
                <a16:creationId xmlns:a16="http://schemas.microsoft.com/office/drawing/2014/main" id="{3F85B3E1-0737-4922-B307-C2B8F716CE78}"/>
              </a:ext>
            </a:extLst>
          </p:cNvPr>
          <p:cNvSpPr>
            <a:spLocks noGrp="1"/>
          </p:cNvSpPr>
          <p:nvPr>
            <p:ph idx="1"/>
          </p:nvPr>
        </p:nvSpPr>
        <p:spPr>
          <a:xfrm>
            <a:off x="1935332" y="4483383"/>
            <a:ext cx="9220348" cy="1811838"/>
          </a:xfrm>
        </p:spPr>
        <p:txBody>
          <a:bodyPr>
            <a:normAutofit fontScale="92500" lnSpcReduction="10000"/>
          </a:bodyPr>
          <a:lstStyle/>
          <a:p>
            <a:r>
              <a:rPr lang="en-US" dirty="0">
                <a:solidFill>
                  <a:srgbClr val="00B050"/>
                </a:solidFill>
              </a:rPr>
              <a:t>Binary CSP:</a:t>
            </a:r>
            <a:r>
              <a:rPr lang="en-US" dirty="0"/>
              <a:t> each constraint related at most two variables</a:t>
            </a:r>
          </a:p>
          <a:p>
            <a:r>
              <a:rPr lang="en-US" dirty="0"/>
              <a:t>A binary CSP can be represented as a constraint graph</a:t>
            </a:r>
          </a:p>
          <a:p>
            <a:r>
              <a:rPr lang="en-US" dirty="0">
                <a:solidFill>
                  <a:srgbClr val="C00000"/>
                </a:solidFill>
              </a:rPr>
              <a:t>Constraint graph: </a:t>
            </a:r>
            <a:r>
              <a:rPr lang="en-US" dirty="0"/>
              <a:t>nodes are variables, arc show constraints</a:t>
            </a:r>
          </a:p>
          <a:p>
            <a:r>
              <a:rPr lang="en-US" dirty="0"/>
              <a:t>General purpose CSP algorithms use the graph structure to </a:t>
            </a:r>
            <a:r>
              <a:rPr lang="en-US" dirty="0">
                <a:solidFill>
                  <a:srgbClr val="FF0000"/>
                </a:solidFill>
              </a:rPr>
              <a:t>speed up </a:t>
            </a:r>
            <a:r>
              <a:rPr lang="en-US" dirty="0"/>
              <a:t>search</a:t>
            </a:r>
          </a:p>
        </p:txBody>
      </p:sp>
      <p:pic>
        <p:nvPicPr>
          <p:cNvPr id="4" name="Picture 3">
            <a:extLst>
              <a:ext uri="{FF2B5EF4-FFF2-40B4-BE49-F238E27FC236}">
                <a16:creationId xmlns:a16="http://schemas.microsoft.com/office/drawing/2014/main" id="{CAFE7179-5723-417A-BF8D-2CCE661AE6EB}"/>
              </a:ext>
            </a:extLst>
          </p:cNvPr>
          <p:cNvPicPr>
            <a:picLocks noChangeAspect="1"/>
          </p:cNvPicPr>
          <p:nvPr/>
        </p:nvPicPr>
        <p:blipFill rotWithShape="1">
          <a:blip r:embed="rId3"/>
          <a:srcRect t="-874" r="59536" b="874"/>
          <a:stretch/>
        </p:blipFill>
        <p:spPr>
          <a:xfrm>
            <a:off x="1865301" y="2005384"/>
            <a:ext cx="2742210" cy="2408020"/>
          </a:xfrm>
          <a:prstGeom prst="rect">
            <a:avLst/>
          </a:prstGeom>
        </p:spPr>
      </p:pic>
      <p:pic>
        <p:nvPicPr>
          <p:cNvPr id="5" name="Picture 4">
            <a:extLst>
              <a:ext uri="{FF2B5EF4-FFF2-40B4-BE49-F238E27FC236}">
                <a16:creationId xmlns:a16="http://schemas.microsoft.com/office/drawing/2014/main" id="{BAADA33A-3752-4B88-8B54-29B99B98F1DD}"/>
              </a:ext>
            </a:extLst>
          </p:cNvPr>
          <p:cNvPicPr>
            <a:picLocks noChangeAspect="1"/>
          </p:cNvPicPr>
          <p:nvPr/>
        </p:nvPicPr>
        <p:blipFill rotWithShape="1">
          <a:blip r:embed="rId3"/>
          <a:srcRect l="42118" r="46640"/>
          <a:stretch/>
        </p:blipFill>
        <p:spPr>
          <a:xfrm>
            <a:off x="5344154" y="2013537"/>
            <a:ext cx="1062391" cy="2469845"/>
          </a:xfrm>
          <a:prstGeom prst="rect">
            <a:avLst/>
          </a:prstGeom>
        </p:spPr>
      </p:pic>
      <p:pic>
        <p:nvPicPr>
          <p:cNvPr id="6" name="Picture 4">
            <a:extLst>
              <a:ext uri="{FF2B5EF4-FFF2-40B4-BE49-F238E27FC236}">
                <a16:creationId xmlns:a16="http://schemas.microsoft.com/office/drawing/2014/main" id="{F715A4EE-E665-4BC7-ABB1-07875C30C1F3}"/>
              </a:ext>
            </a:extLst>
          </p:cNvPr>
          <p:cNvPicPr>
            <a:picLocks noChangeAspect="1" noChangeArrowheads="1"/>
          </p:cNvPicPr>
          <p:nvPr/>
        </p:nvPicPr>
        <p:blipFill>
          <a:blip r:embed="rId4" cstate="print"/>
          <a:stretch>
            <a:fillRect/>
          </a:stretch>
        </p:blipFill>
        <p:spPr bwMode="auto">
          <a:xfrm>
            <a:off x="6925820" y="2055023"/>
            <a:ext cx="2585704" cy="2259526"/>
          </a:xfrm>
          <a:prstGeom prst="rect">
            <a:avLst/>
          </a:prstGeom>
          <a:noFill/>
        </p:spPr>
      </p:pic>
    </p:spTree>
    <p:extLst>
      <p:ext uri="{BB962C8B-B14F-4D97-AF65-F5344CB8AC3E}">
        <p14:creationId xmlns:p14="http://schemas.microsoft.com/office/powerpoint/2010/main" val="2040715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0"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1204B-7B40-4A08-BE51-60493B838949}"/>
              </a:ext>
            </a:extLst>
          </p:cNvPr>
          <p:cNvSpPr>
            <a:spLocks noGrp="1"/>
          </p:cNvSpPr>
          <p:nvPr>
            <p:ph type="title"/>
          </p:nvPr>
        </p:nvSpPr>
        <p:spPr/>
        <p:txBody>
          <a:bodyPr/>
          <a:lstStyle/>
          <a:p>
            <a:r>
              <a:rPr lang="en-US" dirty="0"/>
              <a:t>Example: Cryptarithmetic </a:t>
            </a:r>
          </a:p>
        </p:txBody>
      </p:sp>
      <p:sp>
        <p:nvSpPr>
          <p:cNvPr id="3" name="Content Placeholder 2">
            <a:extLst>
              <a:ext uri="{FF2B5EF4-FFF2-40B4-BE49-F238E27FC236}">
                <a16:creationId xmlns:a16="http://schemas.microsoft.com/office/drawing/2014/main" id="{36C2A13C-0472-4D05-B670-CE7758782B1A}"/>
              </a:ext>
            </a:extLst>
          </p:cNvPr>
          <p:cNvSpPr>
            <a:spLocks noGrp="1"/>
          </p:cNvSpPr>
          <p:nvPr>
            <p:ph idx="1"/>
          </p:nvPr>
        </p:nvSpPr>
        <p:spPr/>
        <p:txBody>
          <a:bodyPr>
            <a:normAutofit/>
          </a:bodyPr>
          <a:lstStyle/>
          <a:p>
            <a:r>
              <a:rPr lang="en-US" sz="2400" b="1" dirty="0"/>
              <a:t>Problem: </a:t>
            </a:r>
            <a:r>
              <a:rPr lang="en-US" sz="2400" dirty="0"/>
              <a:t>Find digit for each alphabet (each has different digit)</a:t>
            </a:r>
          </a:p>
          <a:p>
            <a:r>
              <a:rPr lang="en-US" sz="2400" dirty="0">
                <a:solidFill>
                  <a:srgbClr val="00B050"/>
                </a:solidFill>
              </a:rPr>
              <a:t>Variables:  </a:t>
            </a:r>
          </a:p>
          <a:p>
            <a:r>
              <a:rPr lang="en-US" sz="2400" dirty="0">
                <a:solidFill>
                  <a:srgbClr val="0070C0"/>
                </a:solidFill>
              </a:rPr>
              <a:t>Domains:  </a:t>
            </a:r>
          </a:p>
          <a:p>
            <a:r>
              <a:rPr lang="en-US" sz="2400" dirty="0">
                <a:solidFill>
                  <a:srgbClr val="C00000"/>
                </a:solidFill>
              </a:rPr>
              <a:t>Constraints:  </a:t>
            </a:r>
          </a:p>
        </p:txBody>
      </p:sp>
      <p:pic>
        <p:nvPicPr>
          <p:cNvPr id="4" name="Picture 5">
            <a:extLst>
              <a:ext uri="{FF2B5EF4-FFF2-40B4-BE49-F238E27FC236}">
                <a16:creationId xmlns:a16="http://schemas.microsoft.com/office/drawing/2014/main" id="{7343F801-D8D7-45A7-9770-7CCAE68D8FDF}"/>
              </a:ext>
            </a:extLst>
          </p:cNvPr>
          <p:cNvPicPr>
            <a:picLocks noChangeAspect="1" noChangeArrowheads="1"/>
          </p:cNvPicPr>
          <p:nvPr/>
        </p:nvPicPr>
        <p:blipFill>
          <a:blip r:embed="rId3" cstate="print">
            <a:extLst>
              <a:ext uri="{28A0092B-C50C-407E-A947-70E740481C1C}">
                <a14:useLocalDpi xmlns:a14="http://schemas.microsoft.com/office/drawing/2010/main"/>
              </a:ext>
            </a:extLst>
          </a:blip>
          <a:srcRect l="2014" t="2845"/>
          <a:stretch>
            <a:fillRect/>
          </a:stretch>
        </p:blipFill>
        <p:spPr bwMode="auto">
          <a:xfrm>
            <a:off x="9224356" y="3123132"/>
            <a:ext cx="2053935" cy="1476717"/>
          </a:xfrm>
          <a:prstGeom prst="rect">
            <a:avLst/>
          </a:prstGeom>
          <a:noFill/>
          <a:ln w="9525">
            <a:noFill/>
            <a:miter lim="800000"/>
            <a:headEnd/>
            <a:tailEnd/>
          </a:ln>
        </p:spPr>
      </p:pic>
      <p:pic>
        <p:nvPicPr>
          <p:cNvPr id="5" name="Picture 2">
            <a:extLst>
              <a:ext uri="{FF2B5EF4-FFF2-40B4-BE49-F238E27FC236}">
                <a16:creationId xmlns:a16="http://schemas.microsoft.com/office/drawing/2014/main" id="{DAF7AFA0-24E5-4E5C-A7C9-E895A8CB6B1A}"/>
              </a:ext>
            </a:extLst>
          </p:cNvPr>
          <p:cNvPicPr>
            <a:picLocks noChangeAspect="1" noChangeArrowheads="1"/>
          </p:cNvPicPr>
          <p:nvPr/>
        </p:nvPicPr>
        <p:blipFill>
          <a:blip r:embed="rId4">
            <a:extLst>
              <a:ext uri="{28A0092B-C50C-407E-A947-70E740481C1C}">
                <a14:useLocalDpi xmlns:a14="http://schemas.microsoft.com/office/drawing/2010/main"/>
              </a:ext>
            </a:extLst>
          </a:blip>
          <a:stretch>
            <a:fillRect/>
          </a:stretch>
        </p:blipFill>
        <p:spPr bwMode="auto">
          <a:xfrm>
            <a:off x="9553269" y="410514"/>
            <a:ext cx="2381841" cy="1450757"/>
          </a:xfrm>
          <a:prstGeom prst="rect">
            <a:avLst/>
          </a:prstGeom>
          <a:noFill/>
        </p:spPr>
      </p:pic>
      <p:sp>
        <p:nvSpPr>
          <p:cNvPr id="6" name="TextBox 5">
            <a:extLst>
              <a:ext uri="{FF2B5EF4-FFF2-40B4-BE49-F238E27FC236}">
                <a16:creationId xmlns:a16="http://schemas.microsoft.com/office/drawing/2014/main" id="{08951286-21C1-40C6-B69A-EA712B645E29}"/>
              </a:ext>
            </a:extLst>
          </p:cNvPr>
          <p:cNvSpPr txBox="1"/>
          <p:nvPr/>
        </p:nvSpPr>
        <p:spPr>
          <a:xfrm>
            <a:off x="2668386" y="2742100"/>
            <a:ext cx="3172279" cy="400110"/>
          </a:xfrm>
          <a:prstGeom prst="rect">
            <a:avLst/>
          </a:prstGeom>
          <a:noFill/>
        </p:spPr>
        <p:txBody>
          <a:bodyPr wrap="none" rtlCol="0">
            <a:spAutoFit/>
          </a:bodyPr>
          <a:lstStyle/>
          <a:p>
            <a:r>
              <a:rPr lang="en-US" sz="2000" i="1" dirty="0"/>
              <a:t>F, T, U, W, R, O, X</a:t>
            </a:r>
            <a:r>
              <a:rPr lang="en-US" sz="2000" i="1" baseline="-25000" dirty="0"/>
              <a:t>1</a:t>
            </a:r>
            <a:r>
              <a:rPr lang="en-US" sz="2000" i="1" dirty="0"/>
              <a:t>, X</a:t>
            </a:r>
            <a:r>
              <a:rPr lang="en-US" sz="2000" i="1" baseline="-25000" dirty="0"/>
              <a:t>2</a:t>
            </a:r>
            <a:r>
              <a:rPr lang="en-US" sz="2000" i="1" dirty="0"/>
              <a:t>, X</a:t>
            </a:r>
            <a:r>
              <a:rPr lang="en-US" sz="2000" i="1" baseline="-25000" dirty="0"/>
              <a:t>3</a:t>
            </a:r>
          </a:p>
        </p:txBody>
      </p:sp>
      <p:sp>
        <p:nvSpPr>
          <p:cNvPr id="7" name="TextBox 6">
            <a:extLst>
              <a:ext uri="{FF2B5EF4-FFF2-40B4-BE49-F238E27FC236}">
                <a16:creationId xmlns:a16="http://schemas.microsoft.com/office/drawing/2014/main" id="{D150C71A-E0D1-4424-9B9E-545A3A7C83EC}"/>
              </a:ext>
            </a:extLst>
          </p:cNvPr>
          <p:cNvSpPr txBox="1"/>
          <p:nvPr/>
        </p:nvSpPr>
        <p:spPr>
          <a:xfrm>
            <a:off x="2668385" y="3315681"/>
            <a:ext cx="4846198" cy="400110"/>
          </a:xfrm>
          <a:prstGeom prst="rect">
            <a:avLst/>
          </a:prstGeom>
          <a:noFill/>
        </p:spPr>
        <p:txBody>
          <a:bodyPr wrap="none" rtlCol="0">
            <a:spAutoFit/>
          </a:bodyPr>
          <a:lstStyle/>
          <a:p>
            <a:r>
              <a:rPr lang="en-US" sz="2000" dirty="0"/>
              <a:t>{0, 1, 2, 3, 4, 5, 6, 7, 8, 9} for all variables</a:t>
            </a:r>
            <a:endParaRPr lang="en-US" sz="2000" baseline="-25000" dirty="0"/>
          </a:p>
        </p:txBody>
      </p:sp>
      <p:sp>
        <p:nvSpPr>
          <p:cNvPr id="8" name="TextBox 7">
            <a:extLst>
              <a:ext uri="{FF2B5EF4-FFF2-40B4-BE49-F238E27FC236}">
                <a16:creationId xmlns:a16="http://schemas.microsoft.com/office/drawing/2014/main" id="{05D9A6B4-73F7-4885-B2B3-0F48DA494233}"/>
              </a:ext>
            </a:extLst>
          </p:cNvPr>
          <p:cNvSpPr txBox="1"/>
          <p:nvPr/>
        </p:nvSpPr>
        <p:spPr>
          <a:xfrm>
            <a:off x="2967644" y="3905486"/>
            <a:ext cx="3469027" cy="400110"/>
          </a:xfrm>
          <a:prstGeom prst="rect">
            <a:avLst/>
          </a:prstGeom>
          <a:noFill/>
        </p:spPr>
        <p:txBody>
          <a:bodyPr wrap="none" rtlCol="0">
            <a:spAutoFit/>
          </a:bodyPr>
          <a:lstStyle/>
          <a:p>
            <a:r>
              <a:rPr lang="en-US" sz="2000" dirty="0"/>
              <a:t>All different (</a:t>
            </a:r>
            <a:r>
              <a:rPr lang="en-US" sz="2000" i="1" dirty="0"/>
              <a:t>F, T, U, W, R, O</a:t>
            </a:r>
            <a:r>
              <a:rPr lang="en-US" sz="2000" dirty="0"/>
              <a:t>)</a:t>
            </a:r>
          </a:p>
        </p:txBody>
      </p:sp>
      <p:sp>
        <p:nvSpPr>
          <p:cNvPr id="9" name="TextBox 8">
            <a:extLst>
              <a:ext uri="{FF2B5EF4-FFF2-40B4-BE49-F238E27FC236}">
                <a16:creationId xmlns:a16="http://schemas.microsoft.com/office/drawing/2014/main" id="{89A82E28-957E-4977-92D1-7136242EC2B5}"/>
              </a:ext>
            </a:extLst>
          </p:cNvPr>
          <p:cNvSpPr txBox="1"/>
          <p:nvPr/>
        </p:nvSpPr>
        <p:spPr>
          <a:xfrm>
            <a:off x="2967644" y="4349690"/>
            <a:ext cx="2337499" cy="400110"/>
          </a:xfrm>
          <a:prstGeom prst="rect">
            <a:avLst/>
          </a:prstGeom>
          <a:noFill/>
        </p:spPr>
        <p:txBody>
          <a:bodyPr wrap="none" rtlCol="0">
            <a:spAutoFit/>
          </a:bodyPr>
          <a:lstStyle/>
          <a:p>
            <a:r>
              <a:rPr lang="en-US" sz="2000" i="1" dirty="0"/>
              <a:t>O</a:t>
            </a:r>
            <a:r>
              <a:rPr lang="en-US" sz="2000" dirty="0"/>
              <a:t> + </a:t>
            </a:r>
            <a:r>
              <a:rPr lang="en-US" sz="2000" i="1" dirty="0"/>
              <a:t>O</a:t>
            </a:r>
            <a:r>
              <a:rPr lang="en-US" sz="2000" dirty="0"/>
              <a:t> = </a:t>
            </a:r>
            <a:r>
              <a:rPr lang="en-US" sz="2000" i="1" dirty="0"/>
              <a:t>R</a:t>
            </a:r>
            <a:r>
              <a:rPr lang="en-US" sz="2000" dirty="0"/>
              <a:t> + 10*</a:t>
            </a:r>
            <a:r>
              <a:rPr lang="en-US" sz="2000" i="1" dirty="0"/>
              <a:t>X</a:t>
            </a:r>
            <a:r>
              <a:rPr lang="en-US" sz="2000" i="1" baseline="-25000" dirty="0"/>
              <a:t>1</a:t>
            </a:r>
          </a:p>
        </p:txBody>
      </p:sp>
      <p:sp>
        <p:nvSpPr>
          <p:cNvPr id="10" name="Rounded Rectangle 1">
            <a:extLst>
              <a:ext uri="{FF2B5EF4-FFF2-40B4-BE49-F238E27FC236}">
                <a16:creationId xmlns:a16="http://schemas.microsoft.com/office/drawing/2014/main" id="{37830E5E-A94D-4363-95A9-5B583ED35DD7}"/>
              </a:ext>
            </a:extLst>
          </p:cNvPr>
          <p:cNvSpPr/>
          <p:nvPr/>
        </p:nvSpPr>
        <p:spPr>
          <a:xfrm>
            <a:off x="10821091" y="3075849"/>
            <a:ext cx="457200" cy="1524000"/>
          </a:xfrm>
          <a:prstGeom prst="roundRect">
            <a:avLst/>
          </a:prstGeom>
          <a:noFill/>
          <a:ln w="28575" cmpd="sng">
            <a:solidFill>
              <a:srgbClr val="DB421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FD3A259-E597-4406-9C8B-0A6F1B6C92F7}"/>
              </a:ext>
            </a:extLst>
          </p:cNvPr>
          <p:cNvSpPr txBox="1"/>
          <p:nvPr/>
        </p:nvSpPr>
        <p:spPr>
          <a:xfrm>
            <a:off x="2967644" y="4799904"/>
            <a:ext cx="2980303" cy="400110"/>
          </a:xfrm>
          <a:prstGeom prst="rect">
            <a:avLst/>
          </a:prstGeom>
          <a:noFill/>
        </p:spPr>
        <p:txBody>
          <a:bodyPr wrap="none" rtlCol="0">
            <a:spAutoFit/>
          </a:bodyPr>
          <a:lstStyle/>
          <a:p>
            <a:r>
              <a:rPr lang="en-US" sz="2000" i="1" dirty="0"/>
              <a:t>X</a:t>
            </a:r>
            <a:r>
              <a:rPr lang="en-US" sz="2000" i="1" baseline="-25000" dirty="0"/>
              <a:t>1</a:t>
            </a:r>
            <a:r>
              <a:rPr lang="en-US" sz="2000" dirty="0"/>
              <a:t> + </a:t>
            </a:r>
            <a:r>
              <a:rPr lang="en-US" sz="2000" i="1" dirty="0"/>
              <a:t>W + W</a:t>
            </a:r>
            <a:r>
              <a:rPr lang="en-US" sz="2000" dirty="0"/>
              <a:t> = </a:t>
            </a:r>
            <a:r>
              <a:rPr lang="en-US" sz="2000" i="1" dirty="0"/>
              <a:t>U</a:t>
            </a:r>
            <a:r>
              <a:rPr lang="en-US" sz="2000" dirty="0"/>
              <a:t> + 10*</a:t>
            </a:r>
            <a:r>
              <a:rPr lang="en-US" sz="2000" i="1" dirty="0"/>
              <a:t>X</a:t>
            </a:r>
            <a:r>
              <a:rPr lang="en-US" sz="2000" i="1" baseline="-25000" dirty="0"/>
              <a:t>2</a:t>
            </a:r>
          </a:p>
        </p:txBody>
      </p:sp>
      <p:sp>
        <p:nvSpPr>
          <p:cNvPr id="12" name="Rounded Rectangle 1">
            <a:extLst>
              <a:ext uri="{FF2B5EF4-FFF2-40B4-BE49-F238E27FC236}">
                <a16:creationId xmlns:a16="http://schemas.microsoft.com/office/drawing/2014/main" id="{EA6E20E6-175E-449A-A89D-5CBF7D51A509}"/>
              </a:ext>
            </a:extLst>
          </p:cNvPr>
          <p:cNvSpPr/>
          <p:nvPr/>
        </p:nvSpPr>
        <p:spPr>
          <a:xfrm>
            <a:off x="10311909" y="3065097"/>
            <a:ext cx="457200" cy="1524000"/>
          </a:xfrm>
          <a:prstGeom prst="roundRect">
            <a:avLst/>
          </a:prstGeom>
          <a:noFill/>
          <a:ln w="28575" cmpd="sng">
            <a:solidFill>
              <a:srgbClr val="DB421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7FFE5A21-0DDA-4A64-9084-C87582379C06}"/>
              </a:ext>
            </a:extLst>
          </p:cNvPr>
          <p:cNvSpPr txBox="1"/>
          <p:nvPr/>
        </p:nvSpPr>
        <p:spPr>
          <a:xfrm>
            <a:off x="2967643" y="5244108"/>
            <a:ext cx="2762295" cy="400110"/>
          </a:xfrm>
          <a:prstGeom prst="rect">
            <a:avLst/>
          </a:prstGeom>
          <a:noFill/>
        </p:spPr>
        <p:txBody>
          <a:bodyPr wrap="none" rtlCol="0">
            <a:spAutoFit/>
          </a:bodyPr>
          <a:lstStyle/>
          <a:p>
            <a:r>
              <a:rPr lang="en-US" sz="2000" i="1" dirty="0"/>
              <a:t>X</a:t>
            </a:r>
            <a:r>
              <a:rPr lang="en-US" sz="2000" i="1" baseline="-25000" dirty="0"/>
              <a:t>2</a:t>
            </a:r>
            <a:r>
              <a:rPr lang="en-US" sz="2000" dirty="0"/>
              <a:t> + </a:t>
            </a:r>
            <a:r>
              <a:rPr lang="en-US" sz="2000" i="1" dirty="0"/>
              <a:t>T + T</a:t>
            </a:r>
            <a:r>
              <a:rPr lang="en-US" sz="2000" dirty="0"/>
              <a:t> = </a:t>
            </a:r>
            <a:r>
              <a:rPr lang="en-US" sz="2000" i="1" dirty="0"/>
              <a:t>O</a:t>
            </a:r>
            <a:r>
              <a:rPr lang="en-US" sz="2000" dirty="0"/>
              <a:t> + 10*</a:t>
            </a:r>
            <a:r>
              <a:rPr lang="en-US" sz="2000" i="1" dirty="0"/>
              <a:t>X</a:t>
            </a:r>
            <a:r>
              <a:rPr lang="en-US" sz="2000" i="1" baseline="-25000" dirty="0"/>
              <a:t>3</a:t>
            </a:r>
          </a:p>
        </p:txBody>
      </p:sp>
      <p:sp>
        <p:nvSpPr>
          <p:cNvPr id="14" name="Rounded Rectangle 1">
            <a:extLst>
              <a:ext uri="{FF2B5EF4-FFF2-40B4-BE49-F238E27FC236}">
                <a16:creationId xmlns:a16="http://schemas.microsoft.com/office/drawing/2014/main" id="{AC94660C-4B06-4F31-B032-0A77A8FE64A3}"/>
              </a:ext>
            </a:extLst>
          </p:cNvPr>
          <p:cNvSpPr/>
          <p:nvPr/>
        </p:nvSpPr>
        <p:spPr>
          <a:xfrm>
            <a:off x="9749065" y="3075849"/>
            <a:ext cx="457200" cy="1524000"/>
          </a:xfrm>
          <a:prstGeom prst="roundRect">
            <a:avLst/>
          </a:prstGeom>
          <a:noFill/>
          <a:ln w="28575" cmpd="sng">
            <a:solidFill>
              <a:srgbClr val="DB421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4327544-4AF1-453B-B6AC-05F6EBFD8C0B}"/>
              </a:ext>
            </a:extLst>
          </p:cNvPr>
          <p:cNvSpPr txBox="1"/>
          <p:nvPr/>
        </p:nvSpPr>
        <p:spPr>
          <a:xfrm>
            <a:off x="2967643" y="5688312"/>
            <a:ext cx="898003" cy="400110"/>
          </a:xfrm>
          <a:prstGeom prst="rect">
            <a:avLst/>
          </a:prstGeom>
          <a:noFill/>
        </p:spPr>
        <p:txBody>
          <a:bodyPr wrap="none" rtlCol="0">
            <a:spAutoFit/>
          </a:bodyPr>
          <a:lstStyle/>
          <a:p>
            <a:r>
              <a:rPr lang="en-US" sz="2000" i="1" dirty="0"/>
              <a:t>X</a:t>
            </a:r>
            <a:r>
              <a:rPr lang="en-US" sz="2000" i="1" baseline="-25000" dirty="0"/>
              <a:t>3</a:t>
            </a:r>
            <a:r>
              <a:rPr lang="en-US" sz="2000" i="1" dirty="0"/>
              <a:t> = F</a:t>
            </a:r>
            <a:endParaRPr lang="en-US" sz="2000" i="1" baseline="-25000" dirty="0"/>
          </a:p>
        </p:txBody>
      </p:sp>
      <p:sp>
        <p:nvSpPr>
          <p:cNvPr id="16" name="Rounded Rectangle 1">
            <a:extLst>
              <a:ext uri="{FF2B5EF4-FFF2-40B4-BE49-F238E27FC236}">
                <a16:creationId xmlns:a16="http://schemas.microsoft.com/office/drawing/2014/main" id="{4100701F-080E-4411-8F99-66DD568AEB11}"/>
              </a:ext>
            </a:extLst>
          </p:cNvPr>
          <p:cNvSpPr/>
          <p:nvPr/>
        </p:nvSpPr>
        <p:spPr>
          <a:xfrm>
            <a:off x="9155994" y="4119239"/>
            <a:ext cx="457200" cy="480610"/>
          </a:xfrm>
          <a:prstGeom prst="roundRect">
            <a:avLst/>
          </a:prstGeom>
          <a:noFill/>
          <a:ln w="28575" cmpd="sng">
            <a:solidFill>
              <a:srgbClr val="DB421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525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500"/>
                                        <p:tgtEl>
                                          <p:spTgt spid="3">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12"/>
                                        </p:tgtEl>
                                        <p:attrNameLst>
                                          <p:attrName>style.visibility</p:attrName>
                                        </p:attrNameLst>
                                      </p:cBhvr>
                                      <p:to>
                                        <p:strVal val="visible"/>
                                      </p:to>
                                    </p:set>
                                  </p:childTnLst>
                                </p:cTn>
                              </p:par>
                              <p:par>
                                <p:cTn id="48" presetID="1" presetClass="exit" presetSubtype="0" fill="hold" grpId="1" nodeType="withEffect">
                                  <p:stCondLst>
                                    <p:cond delay="0"/>
                                  </p:stCondLst>
                                  <p:childTnLst>
                                    <p:set>
                                      <p:cBhvr>
                                        <p:cTn id="49" dur="1" fill="hold">
                                          <p:stCondLst>
                                            <p:cond delay="0"/>
                                          </p:stCondLst>
                                        </p:cTn>
                                        <p:tgtEl>
                                          <p:spTgt spid="10"/>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13"/>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14"/>
                                        </p:tgtEl>
                                        <p:attrNameLst>
                                          <p:attrName>style.visibility</p:attrName>
                                        </p:attrNameLst>
                                      </p:cBhvr>
                                      <p:to>
                                        <p:strVal val="visible"/>
                                      </p:to>
                                    </p:set>
                                  </p:childTnLst>
                                </p:cTn>
                              </p:par>
                              <p:par>
                                <p:cTn id="56" presetID="22" presetClass="exit" presetSubtype="4" fill="hold" grpId="1" nodeType="withEffect">
                                  <p:stCondLst>
                                    <p:cond delay="0"/>
                                  </p:stCondLst>
                                  <p:childTnLst>
                                    <p:animEffect transition="out" filter="wipe(down)">
                                      <p:cBhvr>
                                        <p:cTn id="57" dur="500"/>
                                        <p:tgtEl>
                                          <p:spTgt spid="12"/>
                                        </p:tgtEl>
                                      </p:cBhvr>
                                    </p:animEffect>
                                    <p:set>
                                      <p:cBhvr>
                                        <p:cTn id="58" dur="1" fill="hold">
                                          <p:stCondLst>
                                            <p:cond delay="499"/>
                                          </p:stCondLst>
                                        </p:cTn>
                                        <p:tgtEl>
                                          <p:spTgt spid="12"/>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6"/>
                                        </p:tgtEl>
                                        <p:attrNameLst>
                                          <p:attrName>style.visibility</p:attrName>
                                        </p:attrNameLst>
                                      </p:cBhvr>
                                      <p:to>
                                        <p:strVal val="visible"/>
                                      </p:to>
                                    </p:set>
                                  </p:childTnLst>
                                </p:cTn>
                              </p:par>
                              <p:par>
                                <p:cTn id="65" presetID="21" presetClass="exit" presetSubtype="1" fill="hold" grpId="1" nodeType="withEffect">
                                  <p:stCondLst>
                                    <p:cond delay="0"/>
                                  </p:stCondLst>
                                  <p:childTnLst>
                                    <p:animEffect transition="out" filter="wheel(1)">
                                      <p:cBhvr>
                                        <p:cTn id="66" dur="2000"/>
                                        <p:tgtEl>
                                          <p:spTgt spid="14"/>
                                        </p:tgtEl>
                                      </p:cBhvr>
                                    </p:animEffect>
                                    <p:set>
                                      <p:cBhvr>
                                        <p:cTn id="67" dur="1" fill="hold">
                                          <p:stCondLst>
                                            <p:cond delay="19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animBg="1"/>
      <p:bldP spid="10" grpId="1" animBg="1"/>
      <p:bldP spid="11" grpId="0"/>
      <p:bldP spid="12" grpId="0" animBg="1"/>
      <p:bldP spid="12" grpId="1" animBg="1"/>
      <p:bldP spid="13" grpId="0"/>
      <p:bldP spid="14" grpId="0" animBg="1"/>
      <p:bldP spid="14" grpId="1" animBg="1"/>
      <p:bldP spid="15" grpId="0"/>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1204B-7B40-4A08-BE51-60493B838949}"/>
              </a:ext>
            </a:extLst>
          </p:cNvPr>
          <p:cNvSpPr>
            <a:spLocks noGrp="1"/>
          </p:cNvSpPr>
          <p:nvPr>
            <p:ph type="title"/>
          </p:nvPr>
        </p:nvSpPr>
        <p:spPr/>
        <p:txBody>
          <a:bodyPr/>
          <a:lstStyle/>
          <a:p>
            <a:r>
              <a:rPr lang="en-US" dirty="0"/>
              <a:t>Example: Constraint Graph  </a:t>
            </a:r>
          </a:p>
        </p:txBody>
      </p:sp>
      <p:sp>
        <p:nvSpPr>
          <p:cNvPr id="3" name="Content Placeholder 2">
            <a:extLst>
              <a:ext uri="{FF2B5EF4-FFF2-40B4-BE49-F238E27FC236}">
                <a16:creationId xmlns:a16="http://schemas.microsoft.com/office/drawing/2014/main" id="{36C2A13C-0472-4D05-B670-CE7758782B1A}"/>
              </a:ext>
            </a:extLst>
          </p:cNvPr>
          <p:cNvSpPr>
            <a:spLocks noGrp="1"/>
          </p:cNvSpPr>
          <p:nvPr>
            <p:ph idx="1"/>
          </p:nvPr>
        </p:nvSpPr>
        <p:spPr/>
        <p:txBody>
          <a:bodyPr>
            <a:normAutofit/>
          </a:bodyPr>
          <a:lstStyle/>
          <a:p>
            <a:r>
              <a:rPr lang="en-US" sz="2400" b="1" dirty="0"/>
              <a:t>Problem: </a:t>
            </a:r>
            <a:r>
              <a:rPr lang="en-US" sz="2400" dirty="0"/>
              <a:t>Find digit for each alphabet (each has different digit)</a:t>
            </a:r>
          </a:p>
          <a:p>
            <a:r>
              <a:rPr lang="en-US" sz="2400" dirty="0">
                <a:solidFill>
                  <a:srgbClr val="00B050"/>
                </a:solidFill>
              </a:rPr>
              <a:t>Variables:  </a:t>
            </a:r>
          </a:p>
          <a:p>
            <a:r>
              <a:rPr lang="en-US" sz="2400" dirty="0">
                <a:solidFill>
                  <a:srgbClr val="0070C0"/>
                </a:solidFill>
              </a:rPr>
              <a:t>Domains:  </a:t>
            </a:r>
          </a:p>
          <a:p>
            <a:r>
              <a:rPr lang="en-US" sz="2400" dirty="0">
                <a:solidFill>
                  <a:srgbClr val="C00000"/>
                </a:solidFill>
              </a:rPr>
              <a:t>Constraints:  </a:t>
            </a:r>
          </a:p>
        </p:txBody>
      </p:sp>
      <p:sp>
        <p:nvSpPr>
          <p:cNvPr id="6" name="TextBox 5">
            <a:extLst>
              <a:ext uri="{FF2B5EF4-FFF2-40B4-BE49-F238E27FC236}">
                <a16:creationId xmlns:a16="http://schemas.microsoft.com/office/drawing/2014/main" id="{08951286-21C1-40C6-B69A-EA712B645E29}"/>
              </a:ext>
            </a:extLst>
          </p:cNvPr>
          <p:cNvSpPr txBox="1"/>
          <p:nvPr/>
        </p:nvSpPr>
        <p:spPr>
          <a:xfrm>
            <a:off x="2668386" y="2742100"/>
            <a:ext cx="3172279" cy="400110"/>
          </a:xfrm>
          <a:prstGeom prst="rect">
            <a:avLst/>
          </a:prstGeom>
          <a:noFill/>
        </p:spPr>
        <p:txBody>
          <a:bodyPr wrap="none" rtlCol="0">
            <a:spAutoFit/>
          </a:bodyPr>
          <a:lstStyle/>
          <a:p>
            <a:r>
              <a:rPr lang="en-US" sz="2000" i="1" dirty="0"/>
              <a:t>F, T, U, W, R, O, X</a:t>
            </a:r>
            <a:r>
              <a:rPr lang="en-US" sz="2000" i="1" baseline="-25000" dirty="0"/>
              <a:t>1</a:t>
            </a:r>
            <a:r>
              <a:rPr lang="en-US" sz="2000" i="1" dirty="0"/>
              <a:t>, X</a:t>
            </a:r>
            <a:r>
              <a:rPr lang="en-US" sz="2000" i="1" baseline="-25000" dirty="0"/>
              <a:t>2</a:t>
            </a:r>
            <a:r>
              <a:rPr lang="en-US" sz="2000" i="1" dirty="0"/>
              <a:t>, X</a:t>
            </a:r>
            <a:r>
              <a:rPr lang="en-US" sz="2000" i="1" baseline="-25000" dirty="0"/>
              <a:t>3</a:t>
            </a:r>
          </a:p>
        </p:txBody>
      </p:sp>
      <p:sp>
        <p:nvSpPr>
          <p:cNvPr id="7" name="TextBox 6">
            <a:extLst>
              <a:ext uri="{FF2B5EF4-FFF2-40B4-BE49-F238E27FC236}">
                <a16:creationId xmlns:a16="http://schemas.microsoft.com/office/drawing/2014/main" id="{D150C71A-E0D1-4424-9B9E-545A3A7C83EC}"/>
              </a:ext>
            </a:extLst>
          </p:cNvPr>
          <p:cNvSpPr txBox="1"/>
          <p:nvPr/>
        </p:nvSpPr>
        <p:spPr>
          <a:xfrm>
            <a:off x="2668385" y="3315681"/>
            <a:ext cx="4846198" cy="400110"/>
          </a:xfrm>
          <a:prstGeom prst="rect">
            <a:avLst/>
          </a:prstGeom>
          <a:noFill/>
        </p:spPr>
        <p:txBody>
          <a:bodyPr wrap="none" rtlCol="0">
            <a:spAutoFit/>
          </a:bodyPr>
          <a:lstStyle/>
          <a:p>
            <a:r>
              <a:rPr lang="en-US" sz="2000" dirty="0"/>
              <a:t>{0, 1, 2, 3, 4, 5, 6, 7, 8, 9} for all variables</a:t>
            </a:r>
            <a:endParaRPr lang="en-US" sz="2000" baseline="-25000" dirty="0"/>
          </a:p>
        </p:txBody>
      </p:sp>
      <p:sp>
        <p:nvSpPr>
          <p:cNvPr id="8" name="TextBox 7">
            <a:extLst>
              <a:ext uri="{FF2B5EF4-FFF2-40B4-BE49-F238E27FC236}">
                <a16:creationId xmlns:a16="http://schemas.microsoft.com/office/drawing/2014/main" id="{05D9A6B4-73F7-4885-B2B3-0F48DA494233}"/>
              </a:ext>
            </a:extLst>
          </p:cNvPr>
          <p:cNvSpPr txBox="1"/>
          <p:nvPr/>
        </p:nvSpPr>
        <p:spPr>
          <a:xfrm>
            <a:off x="2967644" y="3905486"/>
            <a:ext cx="3469027" cy="400110"/>
          </a:xfrm>
          <a:prstGeom prst="rect">
            <a:avLst/>
          </a:prstGeom>
          <a:noFill/>
        </p:spPr>
        <p:txBody>
          <a:bodyPr wrap="none" rtlCol="0">
            <a:spAutoFit/>
          </a:bodyPr>
          <a:lstStyle/>
          <a:p>
            <a:r>
              <a:rPr lang="en-US" sz="2000" dirty="0"/>
              <a:t>All different (</a:t>
            </a:r>
            <a:r>
              <a:rPr lang="en-US" sz="2000" i="1" dirty="0"/>
              <a:t>F, T, U, W, R, O</a:t>
            </a:r>
            <a:r>
              <a:rPr lang="en-US" sz="2000" dirty="0"/>
              <a:t>)</a:t>
            </a:r>
          </a:p>
        </p:txBody>
      </p:sp>
      <p:sp>
        <p:nvSpPr>
          <p:cNvPr id="9" name="TextBox 8">
            <a:extLst>
              <a:ext uri="{FF2B5EF4-FFF2-40B4-BE49-F238E27FC236}">
                <a16:creationId xmlns:a16="http://schemas.microsoft.com/office/drawing/2014/main" id="{89A82E28-957E-4977-92D1-7136242EC2B5}"/>
              </a:ext>
            </a:extLst>
          </p:cNvPr>
          <p:cNvSpPr txBox="1"/>
          <p:nvPr/>
        </p:nvSpPr>
        <p:spPr>
          <a:xfrm>
            <a:off x="2967643" y="4349690"/>
            <a:ext cx="2337499" cy="400110"/>
          </a:xfrm>
          <a:prstGeom prst="rect">
            <a:avLst/>
          </a:prstGeom>
          <a:noFill/>
        </p:spPr>
        <p:txBody>
          <a:bodyPr wrap="none" rtlCol="0">
            <a:spAutoFit/>
          </a:bodyPr>
          <a:lstStyle/>
          <a:p>
            <a:r>
              <a:rPr lang="en-US" sz="2000" i="1" dirty="0"/>
              <a:t>O</a:t>
            </a:r>
            <a:r>
              <a:rPr lang="en-US" sz="2000" dirty="0"/>
              <a:t> + </a:t>
            </a:r>
            <a:r>
              <a:rPr lang="en-US" sz="2000" i="1" dirty="0"/>
              <a:t>O</a:t>
            </a:r>
            <a:r>
              <a:rPr lang="en-US" sz="2000" dirty="0"/>
              <a:t> = </a:t>
            </a:r>
            <a:r>
              <a:rPr lang="en-US" sz="2000" i="1" dirty="0"/>
              <a:t>R</a:t>
            </a:r>
            <a:r>
              <a:rPr lang="en-US" sz="2000" dirty="0"/>
              <a:t> + 10*</a:t>
            </a:r>
            <a:r>
              <a:rPr lang="en-US" sz="2000" i="1" dirty="0"/>
              <a:t>X</a:t>
            </a:r>
            <a:r>
              <a:rPr lang="en-US" sz="2000" i="1" baseline="-25000" dirty="0"/>
              <a:t>1</a:t>
            </a:r>
          </a:p>
        </p:txBody>
      </p:sp>
      <p:sp>
        <p:nvSpPr>
          <p:cNvPr id="11" name="TextBox 10">
            <a:extLst>
              <a:ext uri="{FF2B5EF4-FFF2-40B4-BE49-F238E27FC236}">
                <a16:creationId xmlns:a16="http://schemas.microsoft.com/office/drawing/2014/main" id="{4FD3A259-E597-4406-9C8B-0A6F1B6C92F7}"/>
              </a:ext>
            </a:extLst>
          </p:cNvPr>
          <p:cNvSpPr txBox="1"/>
          <p:nvPr/>
        </p:nvSpPr>
        <p:spPr>
          <a:xfrm>
            <a:off x="2967644" y="4799904"/>
            <a:ext cx="2980303" cy="400110"/>
          </a:xfrm>
          <a:prstGeom prst="rect">
            <a:avLst/>
          </a:prstGeom>
          <a:noFill/>
        </p:spPr>
        <p:txBody>
          <a:bodyPr wrap="none" rtlCol="0">
            <a:spAutoFit/>
          </a:bodyPr>
          <a:lstStyle/>
          <a:p>
            <a:r>
              <a:rPr lang="en-US" sz="2000" i="1" dirty="0"/>
              <a:t>X</a:t>
            </a:r>
            <a:r>
              <a:rPr lang="en-US" sz="2000" i="1" baseline="-25000" dirty="0"/>
              <a:t>1</a:t>
            </a:r>
            <a:r>
              <a:rPr lang="en-US" sz="2000" dirty="0"/>
              <a:t> + </a:t>
            </a:r>
            <a:r>
              <a:rPr lang="en-US" sz="2000" i="1" dirty="0"/>
              <a:t>W + W</a:t>
            </a:r>
            <a:r>
              <a:rPr lang="en-US" sz="2000" dirty="0"/>
              <a:t> = </a:t>
            </a:r>
            <a:r>
              <a:rPr lang="en-US" sz="2000" i="1" dirty="0"/>
              <a:t>U</a:t>
            </a:r>
            <a:r>
              <a:rPr lang="en-US" sz="2000" dirty="0"/>
              <a:t> + 10*</a:t>
            </a:r>
            <a:r>
              <a:rPr lang="en-US" sz="2000" i="1" dirty="0"/>
              <a:t>X</a:t>
            </a:r>
            <a:r>
              <a:rPr lang="en-US" sz="2000" i="1" baseline="-25000" dirty="0"/>
              <a:t>2</a:t>
            </a:r>
          </a:p>
        </p:txBody>
      </p:sp>
      <p:sp>
        <p:nvSpPr>
          <p:cNvPr id="13" name="TextBox 12">
            <a:extLst>
              <a:ext uri="{FF2B5EF4-FFF2-40B4-BE49-F238E27FC236}">
                <a16:creationId xmlns:a16="http://schemas.microsoft.com/office/drawing/2014/main" id="{7FFE5A21-0DDA-4A64-9084-C87582379C06}"/>
              </a:ext>
            </a:extLst>
          </p:cNvPr>
          <p:cNvSpPr txBox="1"/>
          <p:nvPr/>
        </p:nvSpPr>
        <p:spPr>
          <a:xfrm>
            <a:off x="2967643" y="5244108"/>
            <a:ext cx="2762295" cy="400110"/>
          </a:xfrm>
          <a:prstGeom prst="rect">
            <a:avLst/>
          </a:prstGeom>
          <a:noFill/>
        </p:spPr>
        <p:txBody>
          <a:bodyPr wrap="none" rtlCol="0">
            <a:spAutoFit/>
          </a:bodyPr>
          <a:lstStyle/>
          <a:p>
            <a:r>
              <a:rPr lang="en-US" sz="2000" i="1" dirty="0"/>
              <a:t>X</a:t>
            </a:r>
            <a:r>
              <a:rPr lang="en-US" sz="2000" i="1" baseline="-25000" dirty="0"/>
              <a:t>2</a:t>
            </a:r>
            <a:r>
              <a:rPr lang="en-US" sz="2000" dirty="0"/>
              <a:t> + </a:t>
            </a:r>
            <a:r>
              <a:rPr lang="en-US" sz="2000" i="1" dirty="0"/>
              <a:t>T + T</a:t>
            </a:r>
            <a:r>
              <a:rPr lang="en-US" sz="2000" dirty="0"/>
              <a:t> = </a:t>
            </a:r>
            <a:r>
              <a:rPr lang="en-US" sz="2000" i="1" dirty="0"/>
              <a:t>O</a:t>
            </a:r>
            <a:r>
              <a:rPr lang="en-US" sz="2000" dirty="0"/>
              <a:t> + 10*</a:t>
            </a:r>
            <a:r>
              <a:rPr lang="en-US" sz="2000" i="1" dirty="0"/>
              <a:t>X</a:t>
            </a:r>
            <a:r>
              <a:rPr lang="en-US" sz="2000" i="1" baseline="-25000" dirty="0"/>
              <a:t>3</a:t>
            </a:r>
          </a:p>
        </p:txBody>
      </p:sp>
      <p:sp>
        <p:nvSpPr>
          <p:cNvPr id="15" name="TextBox 14">
            <a:extLst>
              <a:ext uri="{FF2B5EF4-FFF2-40B4-BE49-F238E27FC236}">
                <a16:creationId xmlns:a16="http://schemas.microsoft.com/office/drawing/2014/main" id="{34327544-4AF1-453B-B6AC-05F6EBFD8C0B}"/>
              </a:ext>
            </a:extLst>
          </p:cNvPr>
          <p:cNvSpPr txBox="1"/>
          <p:nvPr/>
        </p:nvSpPr>
        <p:spPr>
          <a:xfrm>
            <a:off x="2967643" y="5688312"/>
            <a:ext cx="898003" cy="400110"/>
          </a:xfrm>
          <a:prstGeom prst="rect">
            <a:avLst/>
          </a:prstGeom>
          <a:noFill/>
        </p:spPr>
        <p:txBody>
          <a:bodyPr wrap="none" rtlCol="0">
            <a:spAutoFit/>
          </a:bodyPr>
          <a:lstStyle/>
          <a:p>
            <a:r>
              <a:rPr lang="en-US" sz="2000" i="1" dirty="0"/>
              <a:t>X</a:t>
            </a:r>
            <a:r>
              <a:rPr lang="en-US" sz="2000" i="1" baseline="-25000" dirty="0"/>
              <a:t>3</a:t>
            </a:r>
            <a:r>
              <a:rPr lang="en-US" sz="2000" i="1" dirty="0"/>
              <a:t> = F</a:t>
            </a:r>
            <a:endParaRPr lang="en-US" sz="2000" i="1" baseline="-25000" dirty="0"/>
          </a:p>
        </p:txBody>
      </p:sp>
      <p:pic>
        <p:nvPicPr>
          <p:cNvPr id="23" name="Picture 4">
            <a:extLst>
              <a:ext uri="{FF2B5EF4-FFF2-40B4-BE49-F238E27FC236}">
                <a16:creationId xmlns:a16="http://schemas.microsoft.com/office/drawing/2014/main" id="{F956BCA2-AF4B-46DC-9BC0-3372DC5DF643}"/>
              </a:ext>
            </a:extLst>
          </p:cNvPr>
          <p:cNvPicPr>
            <a:picLocks noChangeAspect="1" noChangeArrowheads="1"/>
          </p:cNvPicPr>
          <p:nvPr/>
        </p:nvPicPr>
        <p:blipFill>
          <a:blip r:embed="rId3" cstate="print">
            <a:extLst>
              <a:ext uri="{28A0092B-C50C-407E-A947-70E740481C1C}">
                <a14:useLocalDpi xmlns:a14="http://schemas.microsoft.com/office/drawing/2010/main"/>
              </a:ext>
            </a:extLst>
          </a:blip>
          <a:srcRect l="1343" t="1076"/>
          <a:stretch>
            <a:fillRect/>
          </a:stretch>
        </p:blipFill>
        <p:spPr bwMode="auto">
          <a:xfrm>
            <a:off x="7818311" y="3615002"/>
            <a:ext cx="3993776" cy="2473420"/>
          </a:xfrm>
          <a:prstGeom prst="rect">
            <a:avLst/>
          </a:prstGeom>
          <a:noFill/>
          <a:ln w="9525">
            <a:noFill/>
            <a:miter lim="800000"/>
            <a:headEnd/>
            <a:tailEnd/>
          </a:ln>
        </p:spPr>
      </p:pic>
      <p:sp>
        <p:nvSpPr>
          <p:cNvPr id="25" name="Rounded Rectangle 13">
            <a:extLst>
              <a:ext uri="{FF2B5EF4-FFF2-40B4-BE49-F238E27FC236}">
                <a16:creationId xmlns:a16="http://schemas.microsoft.com/office/drawing/2014/main" id="{E949999A-3E49-4634-969D-86CAA0749DE6}"/>
              </a:ext>
            </a:extLst>
          </p:cNvPr>
          <p:cNvSpPr/>
          <p:nvPr/>
        </p:nvSpPr>
        <p:spPr>
          <a:xfrm>
            <a:off x="11154608" y="4814656"/>
            <a:ext cx="609600" cy="685800"/>
          </a:xfrm>
          <a:prstGeom prst="roundRect">
            <a:avLst/>
          </a:prstGeom>
          <a:noFill/>
          <a:ln w="28575" cmpd="sng">
            <a:solidFill>
              <a:srgbClr val="DB421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ounded Rectangle 14">
            <a:extLst>
              <a:ext uri="{FF2B5EF4-FFF2-40B4-BE49-F238E27FC236}">
                <a16:creationId xmlns:a16="http://schemas.microsoft.com/office/drawing/2014/main" id="{C86CF474-16E9-4887-87D1-DA31CBC2AAA1}"/>
              </a:ext>
            </a:extLst>
          </p:cNvPr>
          <p:cNvSpPr/>
          <p:nvPr/>
        </p:nvSpPr>
        <p:spPr>
          <a:xfrm>
            <a:off x="2892617" y="4360687"/>
            <a:ext cx="2536814" cy="389113"/>
          </a:xfrm>
          <a:prstGeom prst="roundRect">
            <a:avLst/>
          </a:prstGeom>
          <a:noFill/>
          <a:ln w="28575" cmpd="sng">
            <a:solidFill>
              <a:srgbClr val="DB421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ounded Rectangle 15">
            <a:extLst>
              <a:ext uri="{FF2B5EF4-FFF2-40B4-BE49-F238E27FC236}">
                <a16:creationId xmlns:a16="http://schemas.microsoft.com/office/drawing/2014/main" id="{05BCED86-C88E-45AC-B00F-F45D53BCEE9D}"/>
              </a:ext>
            </a:extLst>
          </p:cNvPr>
          <p:cNvSpPr/>
          <p:nvPr/>
        </p:nvSpPr>
        <p:spPr>
          <a:xfrm>
            <a:off x="9427029" y="3372891"/>
            <a:ext cx="609600" cy="685800"/>
          </a:xfrm>
          <a:prstGeom prst="roundRect">
            <a:avLst/>
          </a:prstGeom>
          <a:noFill/>
          <a:ln w="28575" cmpd="sng">
            <a:solidFill>
              <a:srgbClr val="DB421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ounded Rectangle 16">
            <a:extLst>
              <a:ext uri="{FF2B5EF4-FFF2-40B4-BE49-F238E27FC236}">
                <a16:creationId xmlns:a16="http://schemas.microsoft.com/office/drawing/2014/main" id="{D743C8BC-C19E-406B-AECC-1B728D71B77E}"/>
              </a:ext>
            </a:extLst>
          </p:cNvPr>
          <p:cNvSpPr/>
          <p:nvPr/>
        </p:nvSpPr>
        <p:spPr>
          <a:xfrm>
            <a:off x="2892617" y="3862680"/>
            <a:ext cx="3599895" cy="447903"/>
          </a:xfrm>
          <a:prstGeom prst="roundRect">
            <a:avLst/>
          </a:prstGeom>
          <a:noFill/>
          <a:ln w="28575" cmpd="sng">
            <a:solidFill>
              <a:srgbClr val="DB421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9" name="Picture 2">
            <a:extLst>
              <a:ext uri="{FF2B5EF4-FFF2-40B4-BE49-F238E27FC236}">
                <a16:creationId xmlns:a16="http://schemas.microsoft.com/office/drawing/2014/main" id="{BB4F1A35-020D-4E48-A33E-E26691BF1624}"/>
              </a:ext>
            </a:extLst>
          </p:cNvPr>
          <p:cNvPicPr>
            <a:picLocks noChangeAspect="1" noChangeArrowheads="1"/>
          </p:cNvPicPr>
          <p:nvPr/>
        </p:nvPicPr>
        <p:blipFill>
          <a:blip r:embed="rId4">
            <a:extLst>
              <a:ext uri="{28A0092B-C50C-407E-A947-70E740481C1C}">
                <a14:useLocalDpi xmlns:a14="http://schemas.microsoft.com/office/drawing/2010/main"/>
              </a:ext>
            </a:extLst>
          </a:blip>
          <a:stretch>
            <a:fillRect/>
          </a:stretch>
        </p:blipFill>
        <p:spPr bwMode="auto">
          <a:xfrm>
            <a:off x="9553269" y="410514"/>
            <a:ext cx="2381841" cy="1450757"/>
          </a:xfrm>
          <a:prstGeom prst="rect">
            <a:avLst/>
          </a:prstGeom>
          <a:noFill/>
        </p:spPr>
      </p:pic>
    </p:spTree>
    <p:extLst>
      <p:ext uri="{BB962C8B-B14F-4D97-AF65-F5344CB8AC3E}">
        <p14:creationId xmlns:p14="http://schemas.microsoft.com/office/powerpoint/2010/main" val="2293169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sum_{i,j} X_{ij} = N\]&#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110"/>
  <p:tag name="PICTUREFILESIZE" val="7658"/>
</p:tagLst>
</file>

<file path=ppt/tags/tag2.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forall i,j,k \;\; (X_{ij}, X_{ik}) \in \{(0,0), (0,1), (1,0)\}$\\&#10;\end{document}&#10;"/>
  <p:tag name="FILENAME" val="txp_fig"/>
  <p:tag name="FORMAT" val="pngmono"/>
  <p:tag name="RES" val="1200"/>
  <p:tag name="BLEND" val="0"/>
  <p:tag name="TRANSPARENT" val="0"/>
  <p:tag name="TBUG" val="0"/>
  <p:tag name="ALLOWFS" val="0"/>
  <p:tag name="ORIGWIDTH" val="389"/>
  <p:tag name="PICTUREFILESIZE" val="21449"/>
</p:tagLst>
</file>

<file path=ppt/tags/tag3.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forall i,j,k \;\; (X_{ij}, X_{kj}) \in \{(0,0), (0,1), (1,0)\}$\\&#10;$\forall i,j,k \;\; (X_{ij}, X_{i+k,j+k}) \in \{(0,0), (0,1), (1,0)\}$\\&#10;$\forall i,j,k \;\; (X_{ij}, X_{i+k,j-k}) \in \{(0,0), (0,1), (1,0)\}$\\&#10;\end{document}&#10;"/>
  <p:tag name="FILENAME" val="txp_fig"/>
  <p:tag name="FORMAT" val="pngmono"/>
  <p:tag name="RES" val="1200"/>
  <p:tag name="BLEND" val="0"/>
  <p:tag name="TRANSPARENT" val="0"/>
  <p:tag name="TBUG" val="0"/>
  <p:tag name="ALLOWFS" val="0"/>
  <p:tag name="ORIGWIDTH" val="443"/>
  <p:tag name="PICTUREFILESIZE" val="69697"/>
</p:tagLst>
</file>

<file path=ppt/tags/tag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Q_1, Q_2) \in \{(1, 3), (1, 4), \ldots\}$&#10;\end{document}&#10;"/>
  <p:tag name="FILENAME" val="txp_fig"/>
  <p:tag name="FORMAT" val="pngmono"/>
  <p:tag name="RES" val="1200"/>
  <p:tag name="BLEND" val="0"/>
  <p:tag name="TRANSPARENT" val="0"/>
  <p:tag name="TBUG" val="0"/>
  <p:tag name="ALLOWFS" val="0"/>
  <p:tag name="ORIGWIDTH" val="278"/>
  <p:tag name="PICTUREFILESIZE" val="14047"/>
</p:tagLst>
</file>

<file path=ppt/tags/tag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forall i,j \;\; \mbox{non-threatening}(Q_i, Q_j)$&#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286"/>
  <p:tag name="PICTUREFILESIZE" val="15310"/>
</p:tagLst>
</file>

<file path=ppt/tags/tag6.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ldots$&#10;\end{document}&#10;"/>
  <p:tag name="FILENAME" val="txp_fig"/>
  <p:tag name="FORMAT" val="pngmono"/>
  <p:tag name="RES" val="1200"/>
  <p:tag name="BLEND" val="0"/>
  <p:tag name="TRANSPARENT" val="0"/>
  <p:tag name="TBUG" val="0"/>
  <p:tag name="ALLOWFS" val="0"/>
  <p:tag name="ORIGWIDTH" val="22"/>
  <p:tag name="PICTUREFILESIZE" val="304"/>
</p:tagLst>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12658</TotalTime>
  <Words>3243</Words>
  <Application>Microsoft Office PowerPoint</Application>
  <PresentationFormat>Widescreen</PresentationFormat>
  <Paragraphs>468</Paragraphs>
  <Slides>38</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inherit</vt:lpstr>
      <vt:lpstr>NexusSans</vt:lpstr>
      <vt:lpstr>Times New Roman</vt:lpstr>
      <vt:lpstr>RetrospectVTI</vt:lpstr>
      <vt:lpstr>Introduction to Artificial Intelligence</vt:lpstr>
      <vt:lpstr>What is search for?</vt:lpstr>
      <vt:lpstr>Constraint Satisfaction Problems</vt:lpstr>
      <vt:lpstr>CSP Example: Map Coloring</vt:lpstr>
      <vt:lpstr>CSP Example: N-Queens</vt:lpstr>
      <vt:lpstr>CSP Example: N-Queens</vt:lpstr>
      <vt:lpstr>Constraint Graph</vt:lpstr>
      <vt:lpstr>Example: Cryptarithmetic </vt:lpstr>
      <vt:lpstr>Example: Constraint Graph  </vt:lpstr>
      <vt:lpstr>Example: Sudoku Puzzle</vt:lpstr>
      <vt:lpstr>Real-World CSPs</vt:lpstr>
      <vt:lpstr>CSP Standard Search Formulation</vt:lpstr>
      <vt:lpstr>Search Methods</vt:lpstr>
      <vt:lpstr>Search Methods</vt:lpstr>
      <vt:lpstr>Backtracking Search </vt:lpstr>
      <vt:lpstr>Backtracking Search</vt:lpstr>
      <vt:lpstr>Backtracking Search</vt:lpstr>
      <vt:lpstr>CSP – BackTracking Algorithm</vt:lpstr>
      <vt:lpstr>CSP - Backtracking</vt:lpstr>
      <vt:lpstr>Backtracking Search</vt:lpstr>
      <vt:lpstr>Constraint Propagation:  Inference in CSPs</vt:lpstr>
      <vt:lpstr>AC-3 Algorithm</vt:lpstr>
      <vt:lpstr>AC-3 Algorithm</vt:lpstr>
      <vt:lpstr>AC-3 Algorithm</vt:lpstr>
      <vt:lpstr>Improving Backtracking</vt:lpstr>
      <vt:lpstr>Ordering: MRV heuristic</vt:lpstr>
      <vt:lpstr>Ordering: Degree heuristic</vt:lpstr>
      <vt:lpstr>Ordering: Least Constraining Value</vt:lpstr>
      <vt:lpstr>MRV vs. LCV</vt:lpstr>
      <vt:lpstr>Forward Checking</vt:lpstr>
      <vt:lpstr>Forward Checking</vt:lpstr>
      <vt:lpstr>Consistency of A Single Arc</vt:lpstr>
      <vt:lpstr>Arc Consistency of an Entire CSP</vt:lpstr>
      <vt:lpstr>Enforcing Arc Consistency in a CSP</vt:lpstr>
      <vt:lpstr>Forward checking and Arc </vt:lpstr>
      <vt:lpstr>Limitations of Arc Consistency</vt:lpstr>
      <vt:lpstr>Summary: CSPs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ITS 265 Introduction to  Artificial Intelligence</dc:title>
  <dc:creator>Kim, Tae-Hoon</dc:creator>
  <cp:lastModifiedBy>George Stefanek</cp:lastModifiedBy>
  <cp:revision>382</cp:revision>
  <cp:lastPrinted>2021-02-23T17:48:43Z</cp:lastPrinted>
  <dcterms:created xsi:type="dcterms:W3CDTF">2021-01-08T07:52:31Z</dcterms:created>
  <dcterms:modified xsi:type="dcterms:W3CDTF">2021-10-04T17:28:38Z</dcterms:modified>
</cp:coreProperties>
</file>