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ileron Heavy" charset="1" panose="00000A00000000000000"/>
      <p:regular r:id="rId10"/>
    </p:embeddedFont>
    <p:embeddedFont>
      <p:font typeface="Aileron Heavy Bold" charset="1" panose="00000A00000000000000"/>
      <p:regular r:id="rId11"/>
    </p:embeddedFont>
    <p:embeddedFont>
      <p:font typeface="Aileron Heavy Italics" charset="1" panose="00000A00000000000000"/>
      <p:regular r:id="rId12"/>
    </p:embeddedFont>
    <p:embeddedFont>
      <p:font typeface="Aileron Heavy Bold Italics" charset="1" panose="00000A00000000000000"/>
      <p:regular r:id="rId13"/>
    </p:embeddedFont>
    <p:embeddedFont>
      <p:font typeface="IBM Plex Sans" charset="1" panose="020B0503050203000203"/>
      <p:regular r:id="rId14"/>
    </p:embeddedFont>
    <p:embeddedFont>
      <p:font typeface="IBM Plex Sans Bold" charset="1" panose="020B0803050203000203"/>
      <p:regular r:id="rId15"/>
    </p:embeddedFont>
    <p:embeddedFont>
      <p:font typeface="IBM Plex Sans Italics" charset="1" panose="020B0503050203000203"/>
      <p:regular r:id="rId16"/>
    </p:embeddedFont>
    <p:embeddedFont>
      <p:font typeface="IBM Plex Sans Bold Italics" charset="1" panose="020B0803050203000203"/>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Italics" charset="1" panose="020B0606030504020204"/>
      <p:regular r:id="rId20"/>
    </p:embeddedFont>
    <p:embeddedFont>
      <p:font typeface="Open Sans Bold Italics"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rcRect l="0" t="27500" r="0" b="16250"/>
          <a:stretch>
            <a:fillRect/>
          </a:stretch>
        </p:blipFill>
        <p:spPr>
          <a:xfrm>
            <a:off x="0" y="0"/>
            <a:ext cx="18288000" cy="10287000"/>
          </a:xfrm>
          <a:prstGeom prst="rect">
            <a:avLst/>
          </a:prstGeom>
        </p:spPr>
      </p:pic>
      <p:grpSp>
        <p:nvGrpSpPr>
          <p:cNvPr name="Group 3" id="3"/>
          <p:cNvGrpSpPr/>
          <p:nvPr/>
        </p:nvGrpSpPr>
        <p:grpSpPr>
          <a:xfrm rot="0">
            <a:off x="13078061" y="4306672"/>
            <a:ext cx="4426562" cy="4426562"/>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5" id="5"/>
          <p:cNvGrpSpPr/>
          <p:nvPr/>
        </p:nvGrpSpPr>
        <p:grpSpPr>
          <a:xfrm rot="0">
            <a:off x="4850931" y="393694"/>
            <a:ext cx="4426562" cy="4426562"/>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7" id="7"/>
          <p:cNvGrpSpPr>
            <a:grpSpLocks noChangeAspect="true"/>
          </p:cNvGrpSpPr>
          <p:nvPr/>
        </p:nvGrpSpPr>
        <p:grpSpPr>
          <a:xfrm rot="0">
            <a:off x="699142" y="5860438"/>
            <a:ext cx="4426580" cy="4426562"/>
            <a:chOff x="0" y="0"/>
            <a:chExt cx="6350000" cy="6349975"/>
          </a:xfrm>
        </p:grpSpPr>
        <p:sp>
          <p:nvSpPr>
            <p:cNvPr name="Freeform 8" id="8"/>
            <p:cNvSpPr/>
            <p:nvPr/>
          </p:nvSpPr>
          <p:spPr>
            <a:xfrm>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r="0" t="0" b="0"/>
              </a:stretch>
            </a:blipFill>
          </p:spPr>
        </p:sp>
      </p:grpSp>
      <p:grpSp>
        <p:nvGrpSpPr>
          <p:cNvPr name="Group 9" id="9"/>
          <p:cNvGrpSpPr/>
          <p:nvPr/>
        </p:nvGrpSpPr>
        <p:grpSpPr>
          <a:xfrm rot="0">
            <a:off x="2746627" y="4197197"/>
            <a:ext cx="12794746" cy="2784832"/>
            <a:chOff x="0" y="0"/>
            <a:chExt cx="17059662" cy="3713110"/>
          </a:xfrm>
        </p:grpSpPr>
        <p:sp>
          <p:nvSpPr>
            <p:cNvPr name="TextBox 10" id="10"/>
            <p:cNvSpPr txBox="true"/>
            <p:nvPr/>
          </p:nvSpPr>
          <p:spPr>
            <a:xfrm rot="0">
              <a:off x="0" y="371475"/>
              <a:ext cx="17059662" cy="2145332"/>
            </a:xfrm>
            <a:prstGeom prst="rect">
              <a:avLst/>
            </a:prstGeom>
          </p:spPr>
          <p:txBody>
            <a:bodyPr anchor="t" rtlCol="false" tIns="0" lIns="0" bIns="0" rIns="0">
              <a:spAutoFit/>
            </a:bodyPr>
            <a:lstStyle/>
            <a:p>
              <a:pPr algn="ctr">
                <a:lnSpc>
                  <a:spcPts val="10900"/>
                </a:lnSpc>
              </a:pPr>
              <a:r>
                <a:rPr lang="en-US" sz="12386" spc="-371">
                  <a:solidFill>
                    <a:srgbClr val="1B1B1B"/>
                  </a:solidFill>
                  <a:latin typeface="Aileron Heavy"/>
                </a:rPr>
                <a:t>STEAM EDA</a:t>
              </a:r>
            </a:p>
          </p:txBody>
        </p:sp>
        <p:sp>
          <p:nvSpPr>
            <p:cNvPr name="TextBox 11" id="11"/>
            <p:cNvSpPr txBox="true"/>
            <p:nvPr/>
          </p:nvSpPr>
          <p:spPr>
            <a:xfrm rot="0">
              <a:off x="4202669" y="3137270"/>
              <a:ext cx="8654324" cy="575839"/>
            </a:xfrm>
            <a:prstGeom prst="rect">
              <a:avLst/>
            </a:prstGeom>
          </p:spPr>
          <p:txBody>
            <a:bodyPr anchor="t" rtlCol="false" tIns="0" lIns="0" bIns="0" rIns="0">
              <a:spAutoFit/>
            </a:bodyPr>
            <a:lstStyle/>
            <a:p>
              <a:pPr algn="ctr">
                <a:lnSpc>
                  <a:spcPts val="3640"/>
                </a:lnSpc>
              </a:pPr>
              <a:r>
                <a:rPr lang="en-US" sz="2600">
                  <a:solidFill>
                    <a:srgbClr val="1B1B1B"/>
                  </a:solidFill>
                  <a:latin typeface="IBM Plex Sans Bold"/>
                </a:rPr>
                <a:t>by Ghassan Alrehaili</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What about total profit?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sp>
        <p:nvSpPr>
          <p:cNvPr name="TextBox 3" id="3"/>
          <p:cNvSpPr txBox="true"/>
          <p:nvPr/>
        </p:nvSpPr>
        <p:spPr>
          <a:xfrm rot="0">
            <a:off x="2225238" y="4524435"/>
            <a:ext cx="6378583" cy="1228606"/>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B1B1B"/>
                </a:solidFill>
                <a:latin typeface="Aileron Heavy"/>
              </a:rPr>
              <a:t>Conclusions</a:t>
            </a:r>
          </a:p>
        </p:txBody>
      </p:sp>
      <p:sp>
        <p:nvSpPr>
          <p:cNvPr name="TextBox 4" id="4"/>
          <p:cNvSpPr txBox="true"/>
          <p:nvPr/>
        </p:nvSpPr>
        <p:spPr>
          <a:xfrm rot="0">
            <a:off x="9802992" y="4305300"/>
            <a:ext cx="6774126" cy="1447800"/>
          </a:xfrm>
          <a:prstGeom prst="rect">
            <a:avLst/>
          </a:prstGeom>
        </p:spPr>
        <p:txBody>
          <a:bodyPr anchor="t" rtlCol="false" tIns="0" lIns="0" bIns="0" rIns="0">
            <a:spAutoFit/>
          </a:bodyPr>
          <a:lstStyle/>
          <a:p>
            <a:pPr>
              <a:lnSpc>
                <a:spcPts val="6000"/>
              </a:lnSpc>
            </a:pPr>
            <a:r>
              <a:rPr lang="en-US" sz="3000">
                <a:solidFill>
                  <a:srgbClr val="1B1B1B"/>
                </a:solidFill>
                <a:latin typeface="IBM Plex Sans Bold"/>
              </a:rPr>
              <a:t>1- Type of games in the next 5 years.</a:t>
            </a:r>
          </a:p>
          <a:p>
            <a:pPr>
              <a:lnSpc>
                <a:spcPts val="6000"/>
              </a:lnSpc>
            </a:pPr>
            <a:r>
              <a:rPr lang="en-US" sz="1200">
                <a:solidFill>
                  <a:srgbClr val="1B1B1B"/>
                </a:solidFill>
                <a:latin typeface="Arimo Bold"/>
              </a:rPr>
              <a:t>2- How much does it worth.</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94750" y="2734978"/>
            <a:ext cx="4817044" cy="481704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sp>
        <p:nvSpPr>
          <p:cNvPr name="TextBox 4" id="4"/>
          <p:cNvSpPr txBox="true"/>
          <p:nvPr/>
        </p:nvSpPr>
        <p:spPr>
          <a:xfrm rot="0">
            <a:off x="3573454" y="4524435"/>
            <a:ext cx="2859637"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Tools</a:t>
            </a:r>
          </a:p>
        </p:txBody>
      </p:sp>
      <p:sp>
        <p:nvSpPr>
          <p:cNvPr name="TextBox 5" id="5"/>
          <p:cNvSpPr txBox="true"/>
          <p:nvPr/>
        </p:nvSpPr>
        <p:spPr>
          <a:xfrm rot="0">
            <a:off x="10776063" y="3217882"/>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Jupyter Notebook</a:t>
            </a:r>
          </a:p>
        </p:txBody>
      </p:sp>
      <p:sp>
        <p:nvSpPr>
          <p:cNvPr name="TextBox 6" id="6"/>
          <p:cNvSpPr txBox="true"/>
          <p:nvPr/>
        </p:nvSpPr>
        <p:spPr>
          <a:xfrm rot="0">
            <a:off x="10776063" y="4774836"/>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Libararies: numpy, pandas, seaborn, plotly.</a:t>
            </a:r>
          </a:p>
        </p:txBody>
      </p:sp>
      <p:sp>
        <p:nvSpPr>
          <p:cNvPr name="TextBox 7" id="7"/>
          <p:cNvSpPr txBox="true"/>
          <p:nvPr/>
        </p:nvSpPr>
        <p:spPr>
          <a:xfrm rot="0">
            <a:off x="10776063" y="6573818"/>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Canva</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grpSp>
        <p:nvGrpSpPr>
          <p:cNvPr name="Group 2" id="2"/>
          <p:cNvGrpSpPr/>
          <p:nvPr/>
        </p:nvGrpSpPr>
        <p:grpSpPr>
          <a:xfrm rot="0">
            <a:off x="12982715" y="1792225"/>
            <a:ext cx="5657850" cy="5657850"/>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4" id="4"/>
          <p:cNvGrpSpPr/>
          <p:nvPr/>
        </p:nvGrpSpPr>
        <p:grpSpPr>
          <a:xfrm rot="0">
            <a:off x="4161652" y="-2828925"/>
            <a:ext cx="5657850" cy="5657850"/>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6" id="6"/>
          <p:cNvSpPr txBox="true"/>
          <p:nvPr/>
        </p:nvSpPr>
        <p:spPr>
          <a:xfrm rot="0">
            <a:off x="5664312" y="3975755"/>
            <a:ext cx="6959377" cy="1533525"/>
          </a:xfrm>
          <a:prstGeom prst="rect">
            <a:avLst/>
          </a:prstGeom>
        </p:spPr>
        <p:txBody>
          <a:bodyPr anchor="t" rtlCol="false" tIns="0" lIns="0" bIns="0" rIns="0">
            <a:spAutoFit/>
          </a:bodyPr>
          <a:lstStyle/>
          <a:p>
            <a:pPr marL="0" indent="0" lvl="0">
              <a:lnSpc>
                <a:spcPts val="11999"/>
              </a:lnSpc>
              <a:spcBef>
                <a:spcPct val="0"/>
              </a:spcBef>
            </a:pPr>
            <a:r>
              <a:rPr lang="en-US" sz="9999" u="none">
                <a:solidFill>
                  <a:srgbClr val="1B1B1B"/>
                </a:solidFill>
                <a:latin typeface="Aileron Heavy"/>
              </a:rPr>
              <a:t>Thank you!</a:t>
            </a:r>
          </a:p>
        </p:txBody>
      </p:sp>
      <p:sp>
        <p:nvSpPr>
          <p:cNvPr name="TextBox 7" id="7"/>
          <p:cNvSpPr txBox="true"/>
          <p:nvPr/>
        </p:nvSpPr>
        <p:spPr>
          <a:xfrm rot="0">
            <a:off x="5664312" y="5414030"/>
            <a:ext cx="6959377" cy="887690"/>
          </a:xfrm>
          <a:prstGeom prst="rect">
            <a:avLst/>
          </a:prstGeom>
        </p:spPr>
        <p:txBody>
          <a:bodyPr anchor="t" rtlCol="false" tIns="0" lIns="0" bIns="0" rIns="0">
            <a:spAutoFit/>
          </a:bodyPr>
          <a:lstStyle/>
          <a:p>
            <a:pPr algn="ctr">
              <a:lnSpc>
                <a:spcPts val="7279"/>
              </a:lnSpc>
            </a:pPr>
            <a:r>
              <a:rPr lang="en-US" sz="5199">
                <a:solidFill>
                  <a:srgbClr val="1B1B1B"/>
                </a:solidFill>
                <a:latin typeface="Open Sans"/>
              </a:rPr>
              <a:t>Any questions?</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grpSp>
        <p:nvGrpSpPr>
          <p:cNvPr name="Group 3" id="3"/>
          <p:cNvGrpSpPr/>
          <p:nvPr/>
        </p:nvGrpSpPr>
        <p:grpSpPr>
          <a:xfrm rot="0">
            <a:off x="2225238" y="4051062"/>
            <a:ext cx="6378583" cy="2184876"/>
            <a:chOff x="0" y="0"/>
            <a:chExt cx="8504778" cy="2913168"/>
          </a:xfrm>
        </p:grpSpPr>
        <p:sp>
          <p:nvSpPr>
            <p:cNvPr name="TextBox 4" id="4"/>
            <p:cNvSpPr txBox="true"/>
            <p:nvPr/>
          </p:nvSpPr>
          <p:spPr>
            <a:xfrm rot="0">
              <a:off x="0" y="1278043"/>
              <a:ext cx="8504778" cy="1635125"/>
            </a:xfrm>
            <a:prstGeom prst="rect">
              <a:avLst/>
            </a:prstGeom>
          </p:spPr>
          <p:txBody>
            <a:bodyPr anchor="t" rtlCol="false" tIns="0" lIns="0" bIns="0" rIns="0">
              <a:spAutoFit/>
            </a:bodyPr>
            <a:lstStyle/>
            <a:p>
              <a:pPr algn="l" marL="0" indent="0" lvl="0">
                <a:lnSpc>
                  <a:spcPts val="9600"/>
                </a:lnSpc>
                <a:spcBef>
                  <a:spcPct val="0"/>
                </a:spcBef>
              </a:pPr>
              <a:r>
                <a:rPr lang="en-US" sz="8000" u="none">
                  <a:solidFill>
                    <a:srgbClr val="1B1B1B"/>
                  </a:solidFill>
                  <a:latin typeface="Aileron Heavy"/>
                </a:rPr>
                <a:t>Agenda</a:t>
              </a:r>
            </a:p>
          </p:txBody>
        </p:sp>
        <p:sp>
          <p:nvSpPr>
            <p:cNvPr name="TextBox 5" id="5"/>
            <p:cNvSpPr txBox="true"/>
            <p:nvPr/>
          </p:nvSpPr>
          <p:spPr>
            <a:xfrm rot="0">
              <a:off x="0" y="-19050"/>
              <a:ext cx="8504778" cy="547158"/>
            </a:xfrm>
            <a:prstGeom prst="rect">
              <a:avLst/>
            </a:prstGeom>
          </p:spPr>
          <p:txBody>
            <a:bodyPr anchor="t" rtlCol="false" tIns="0" lIns="0" bIns="0" rIns="0">
              <a:spAutoFit/>
            </a:bodyPr>
            <a:lstStyle/>
            <a:p>
              <a:pPr algn="l" marL="0" indent="0" lvl="0">
                <a:lnSpc>
                  <a:spcPts val="3380"/>
                </a:lnSpc>
                <a:spcBef>
                  <a:spcPct val="0"/>
                </a:spcBef>
              </a:pPr>
              <a:r>
                <a:rPr lang="en-US" sz="2600" u="sng">
                  <a:solidFill>
                    <a:srgbClr val="1B1B1B"/>
                  </a:solidFill>
                  <a:latin typeface="IBM Plex Sans"/>
                </a:rPr>
                <a:t>What this presentation covers</a:t>
              </a:r>
            </a:p>
          </p:txBody>
        </p:sp>
      </p:grpSp>
      <p:sp>
        <p:nvSpPr>
          <p:cNvPr name="TextBox 6" id="6"/>
          <p:cNvSpPr txBox="true"/>
          <p:nvPr/>
        </p:nvSpPr>
        <p:spPr>
          <a:xfrm rot="0">
            <a:off x="9802992" y="3288467"/>
            <a:ext cx="6259770" cy="3490992"/>
          </a:xfrm>
          <a:prstGeom prst="rect">
            <a:avLst/>
          </a:prstGeom>
        </p:spPr>
        <p:txBody>
          <a:bodyPr anchor="t" rtlCol="false" tIns="0" lIns="0" bIns="0" rIns="0">
            <a:spAutoFit/>
          </a:bodyPr>
          <a:lstStyle/>
          <a:p>
            <a:pPr marL="604520" indent="-302260" lvl="1">
              <a:lnSpc>
                <a:spcPts val="5600"/>
              </a:lnSpc>
              <a:buFont typeface="Arial"/>
              <a:buChar char="•"/>
            </a:pPr>
            <a:r>
              <a:rPr lang="en-US" sz="2799">
                <a:solidFill>
                  <a:srgbClr val="1B1B1B"/>
                </a:solidFill>
                <a:latin typeface="IBM Plex Sans Bold"/>
              </a:rPr>
              <a:t>Introduction</a:t>
            </a:r>
          </a:p>
          <a:p>
            <a:pPr marL="604520" indent="-302260" lvl="1">
              <a:lnSpc>
                <a:spcPts val="5600"/>
              </a:lnSpc>
              <a:buFont typeface="Arial"/>
              <a:buChar char="•"/>
            </a:pPr>
            <a:r>
              <a:rPr lang="en-US" sz="2800">
                <a:solidFill>
                  <a:srgbClr val="1B1B1B"/>
                </a:solidFill>
                <a:latin typeface="IBM Plex Sans Bold"/>
              </a:rPr>
              <a:t>Design</a:t>
            </a:r>
          </a:p>
          <a:p>
            <a:pPr marL="604520" indent="-302260" lvl="1">
              <a:lnSpc>
                <a:spcPts val="5600"/>
              </a:lnSpc>
              <a:buFont typeface="Arial"/>
              <a:buChar char="•"/>
            </a:pPr>
            <a:r>
              <a:rPr lang="en-US" sz="2800">
                <a:solidFill>
                  <a:srgbClr val="1B1B1B"/>
                </a:solidFill>
                <a:latin typeface="IBM Plex Sans Bold"/>
              </a:rPr>
              <a:t>Data</a:t>
            </a:r>
          </a:p>
          <a:p>
            <a:pPr marL="604520" indent="-302260" lvl="1">
              <a:lnSpc>
                <a:spcPts val="5600"/>
              </a:lnSpc>
              <a:buFont typeface="Arial"/>
              <a:buChar char="•"/>
            </a:pPr>
            <a:r>
              <a:rPr lang="en-US" sz="2800">
                <a:solidFill>
                  <a:srgbClr val="1B1B1B"/>
                </a:solidFill>
                <a:latin typeface="IBM Plex Sans Bold"/>
              </a:rPr>
              <a:t>Algorithms</a:t>
            </a:r>
          </a:p>
          <a:p>
            <a:pPr marL="604520" indent="-302260" lvl="1">
              <a:lnSpc>
                <a:spcPts val="5600"/>
              </a:lnSpc>
              <a:buFont typeface="Arial"/>
              <a:buChar char="•"/>
            </a:pPr>
            <a:r>
              <a:rPr lang="en-US" sz="2800">
                <a:solidFill>
                  <a:srgbClr val="1B1B1B"/>
                </a:solidFill>
                <a:latin typeface="IBM Plex Sans Bold"/>
              </a:rPr>
              <a:t>Tools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C8D2E2"/>
        </a:solidFill>
      </p:bgPr>
    </p:bg>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4F4F4"/>
          </a:solidFill>
        </p:spPr>
      </p:sp>
      <p:sp>
        <p:nvSpPr>
          <p:cNvPr name="TextBox 3" id="3"/>
          <p:cNvSpPr txBox="true"/>
          <p:nvPr/>
        </p:nvSpPr>
        <p:spPr>
          <a:xfrm rot="0">
            <a:off x="2198309" y="4524435"/>
            <a:ext cx="6378583" cy="1228606"/>
          </a:xfrm>
          <a:prstGeom prst="rect">
            <a:avLst/>
          </a:prstGeom>
        </p:spPr>
        <p:txBody>
          <a:bodyPr anchor="t" rtlCol="false" tIns="0" lIns="0" bIns="0" rIns="0">
            <a:spAutoFit/>
          </a:bodyPr>
          <a:lstStyle/>
          <a:p>
            <a:pPr algn="l" marL="0" indent="0" lvl="0">
              <a:lnSpc>
                <a:spcPts val="9600"/>
              </a:lnSpc>
              <a:spcBef>
                <a:spcPct val="0"/>
              </a:spcBef>
            </a:pPr>
            <a:r>
              <a:rPr lang="en-US" sz="8000">
                <a:solidFill>
                  <a:srgbClr val="1B1B1B"/>
                </a:solidFill>
                <a:latin typeface="Aileron Heavy"/>
              </a:rPr>
              <a:t>Introduction</a:t>
            </a:r>
          </a:p>
        </p:txBody>
      </p:sp>
      <p:sp>
        <p:nvSpPr>
          <p:cNvPr name="TextBox 4" id="4"/>
          <p:cNvSpPr txBox="true"/>
          <p:nvPr/>
        </p:nvSpPr>
        <p:spPr>
          <a:xfrm rot="0">
            <a:off x="9802992" y="2400300"/>
            <a:ext cx="6259770" cy="5257800"/>
          </a:xfrm>
          <a:prstGeom prst="rect">
            <a:avLst/>
          </a:prstGeom>
        </p:spPr>
        <p:txBody>
          <a:bodyPr anchor="t" rtlCol="false" tIns="0" lIns="0" bIns="0" rIns="0">
            <a:spAutoFit/>
          </a:bodyPr>
          <a:lstStyle/>
          <a:p>
            <a:pPr>
              <a:lnSpc>
                <a:spcPts val="6000"/>
              </a:lnSpc>
            </a:pPr>
            <a:r>
              <a:rPr lang="en-US" sz="2999">
                <a:solidFill>
                  <a:srgbClr val="1B1B1B"/>
                </a:solidFill>
                <a:latin typeface="IBM Plex Sans Bold"/>
              </a:rPr>
              <a:t>This data provides information about games on steam store, such as number of owners and the price for every game etc. This data was gathered until around May 2019 it's includ most games on the store prior to that date.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750" y="2734978"/>
            <a:ext cx="4817044" cy="4817044"/>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71387">
            <a:off x="15675378" y="7328097"/>
            <a:ext cx="1011682" cy="591834"/>
          </a:xfrm>
          <a:prstGeom prst="rect">
            <a:avLst/>
          </a:prstGeom>
        </p:spPr>
      </p:pic>
      <p:sp>
        <p:nvSpPr>
          <p:cNvPr name="TextBox 5" id="5"/>
          <p:cNvSpPr txBox="true"/>
          <p:nvPr/>
        </p:nvSpPr>
        <p:spPr>
          <a:xfrm rot="0">
            <a:off x="3196437" y="4524435"/>
            <a:ext cx="3613670"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Design</a:t>
            </a:r>
          </a:p>
        </p:txBody>
      </p:sp>
      <p:sp>
        <p:nvSpPr>
          <p:cNvPr name="TextBox 6" id="6"/>
          <p:cNvSpPr txBox="true"/>
          <p:nvPr/>
        </p:nvSpPr>
        <p:spPr>
          <a:xfrm rot="0">
            <a:off x="10776063" y="1158974"/>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What</a:t>
            </a:r>
            <a:r>
              <a:rPr lang="en-US" sz="2999">
                <a:solidFill>
                  <a:srgbClr val="1B1B1B"/>
                </a:solidFill>
                <a:latin typeface="IBM Plex Sans Bold"/>
              </a:rPr>
              <a:t> are the most games that has the highest positive ratings?</a:t>
            </a:r>
          </a:p>
        </p:txBody>
      </p:sp>
      <p:sp>
        <p:nvSpPr>
          <p:cNvPr name="TextBox 7" id="7"/>
          <p:cNvSpPr txBox="true"/>
          <p:nvPr/>
        </p:nvSpPr>
        <p:spPr>
          <a:xfrm rot="0">
            <a:off x="10776063" y="2556180"/>
            <a:ext cx="5968881" cy="9715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What</a:t>
            </a:r>
            <a:r>
              <a:rPr lang="en-US" sz="2999">
                <a:solidFill>
                  <a:srgbClr val="1B1B1B"/>
                </a:solidFill>
                <a:latin typeface="IBM Plex Sans Bold"/>
              </a:rPr>
              <a:t> are the most genres based on the number of owners?</a:t>
            </a:r>
          </a:p>
        </p:txBody>
      </p:sp>
      <p:sp>
        <p:nvSpPr>
          <p:cNvPr name="TextBox 8" id="8"/>
          <p:cNvSpPr txBox="true"/>
          <p:nvPr/>
        </p:nvSpPr>
        <p:spPr>
          <a:xfrm rot="0">
            <a:off x="10776063" y="3904027"/>
            <a:ext cx="5968881" cy="14668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Do</a:t>
            </a:r>
            <a:r>
              <a:rPr lang="en-US" sz="2999">
                <a:solidFill>
                  <a:srgbClr val="1B1B1B"/>
                </a:solidFill>
                <a:latin typeface="IBM Plex Sans Bold"/>
              </a:rPr>
              <a:t>es the games affect the number of owners if it's a Single-Player or Multi-Player?</a:t>
            </a:r>
          </a:p>
        </p:txBody>
      </p:sp>
      <p:sp>
        <p:nvSpPr>
          <p:cNvPr name="TextBox 9" id="9"/>
          <p:cNvSpPr txBox="true"/>
          <p:nvPr/>
        </p:nvSpPr>
        <p:spPr>
          <a:xfrm rot="0">
            <a:off x="10776063" y="5871395"/>
            <a:ext cx="5968881" cy="14668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Do</a:t>
            </a:r>
            <a:r>
              <a:rPr lang="en-US" sz="2999">
                <a:solidFill>
                  <a:srgbClr val="1B1B1B"/>
                </a:solidFill>
                <a:latin typeface="IBM Plex Sans Bold"/>
              </a:rPr>
              <a:t>es the games, if it's free or paid, affect on the number of owners?</a:t>
            </a:r>
          </a:p>
        </p:txBody>
      </p:sp>
      <p:sp>
        <p:nvSpPr>
          <p:cNvPr name="TextBox 10" id="10"/>
          <p:cNvSpPr txBox="true"/>
          <p:nvPr/>
        </p:nvSpPr>
        <p:spPr>
          <a:xfrm rot="0">
            <a:off x="10776063" y="7604964"/>
            <a:ext cx="5968881" cy="476250"/>
          </a:xfrm>
          <a:prstGeom prst="rect">
            <a:avLst/>
          </a:prstGeom>
        </p:spPr>
        <p:txBody>
          <a:bodyPr anchor="t" rtlCol="false" tIns="0" lIns="0" bIns="0" rIns="0">
            <a:spAutoFit/>
          </a:bodyPr>
          <a:lstStyle/>
          <a:p>
            <a:pPr marL="0" indent="0" lvl="0">
              <a:lnSpc>
                <a:spcPts val="3899"/>
              </a:lnSpc>
              <a:spcBef>
                <a:spcPct val="0"/>
              </a:spcBef>
            </a:pPr>
            <a:r>
              <a:rPr lang="en-US" sz="2999">
                <a:solidFill>
                  <a:srgbClr val="1B1B1B"/>
                </a:solidFill>
                <a:latin typeface="IBM Plex Sans Bold"/>
              </a:rPr>
              <a:t>****</a:t>
            </a:r>
            <a:r>
              <a:rPr lang="en-US" sz="2999">
                <a:solidFill>
                  <a:srgbClr val="1B1B1B"/>
                </a:solidFill>
                <a:latin typeface="IBM Plex Sans Bold"/>
              </a:rPr>
              <a:t> ***** *****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8000"/>
          </a:blip>
          <a:srcRect l="0" t="27500" r="0" b="16250"/>
          <a:stretch>
            <a:fillRect/>
          </a:stretch>
        </p:blipFill>
        <p:spPr>
          <a:xfrm>
            <a:off x="0" y="0"/>
            <a:ext cx="18288000" cy="10287000"/>
          </a:xfrm>
          <a:prstGeom prst="rect">
            <a:avLst/>
          </a:prstGeom>
        </p:spPr>
      </p:pic>
      <p:grpSp>
        <p:nvGrpSpPr>
          <p:cNvPr name="Group 3" id="3"/>
          <p:cNvGrpSpPr/>
          <p:nvPr/>
        </p:nvGrpSpPr>
        <p:grpSpPr>
          <a:xfrm rot="0">
            <a:off x="2475181" y="3652082"/>
            <a:ext cx="2277583" cy="2277583"/>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grpSp>
        <p:nvGrpSpPr>
          <p:cNvPr name="Group 5" id="5"/>
          <p:cNvGrpSpPr/>
          <p:nvPr/>
        </p:nvGrpSpPr>
        <p:grpSpPr>
          <a:xfrm rot="0">
            <a:off x="11149569" y="3652082"/>
            <a:ext cx="2277583" cy="2277583"/>
            <a:chOff x="0" y="0"/>
            <a:chExt cx="6350000" cy="6350000"/>
          </a:xfrm>
        </p:grpSpPr>
        <p:sp>
          <p:nvSpPr>
            <p:cNvPr name="Freeform 6" id="6"/>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C8D2E2"/>
            </a:solidFill>
          </p:spPr>
        </p:sp>
      </p:grpSp>
      <p:pic>
        <p:nvPicPr>
          <p:cNvPr name="Picture 7" id="7"/>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847179" y="1206599"/>
            <a:ext cx="3083827" cy="932858"/>
          </a:xfrm>
          <a:prstGeom prst="rect">
            <a:avLst/>
          </a:prstGeom>
        </p:spPr>
      </p:pic>
      <p:sp>
        <p:nvSpPr>
          <p:cNvPr name="TextBox 8" id="8"/>
          <p:cNvSpPr txBox="true"/>
          <p:nvPr/>
        </p:nvSpPr>
        <p:spPr>
          <a:xfrm rot="0">
            <a:off x="1028700" y="1019175"/>
            <a:ext cx="2892962" cy="1228606"/>
          </a:xfrm>
          <a:prstGeom prst="rect">
            <a:avLst/>
          </a:prstGeom>
        </p:spPr>
        <p:txBody>
          <a:bodyPr anchor="t" rtlCol="false" tIns="0" lIns="0" bIns="0" rIns="0">
            <a:spAutoFit/>
          </a:bodyPr>
          <a:lstStyle/>
          <a:p>
            <a:pPr marL="0" indent="0" lvl="0">
              <a:lnSpc>
                <a:spcPts val="9600"/>
              </a:lnSpc>
              <a:spcBef>
                <a:spcPct val="0"/>
              </a:spcBef>
            </a:pPr>
            <a:r>
              <a:rPr lang="en-US" sz="8000">
                <a:solidFill>
                  <a:srgbClr val="1B1B1B"/>
                </a:solidFill>
                <a:latin typeface="Aileron Heavy"/>
              </a:rPr>
              <a:t>Data</a:t>
            </a:r>
          </a:p>
        </p:txBody>
      </p:sp>
      <p:grpSp>
        <p:nvGrpSpPr>
          <p:cNvPr name="Group 9" id="9"/>
          <p:cNvGrpSpPr/>
          <p:nvPr/>
        </p:nvGrpSpPr>
        <p:grpSpPr>
          <a:xfrm rot="0">
            <a:off x="3362342" y="4790873"/>
            <a:ext cx="3870688" cy="3827262"/>
            <a:chOff x="0" y="0"/>
            <a:chExt cx="5160918" cy="5103015"/>
          </a:xfrm>
        </p:grpSpPr>
        <p:sp>
          <p:nvSpPr>
            <p:cNvPr name="TextBox 10" id="10"/>
            <p:cNvSpPr txBox="true"/>
            <p:nvPr/>
          </p:nvSpPr>
          <p:spPr>
            <a:xfrm rot="0">
              <a:off x="0" y="0"/>
              <a:ext cx="5160918" cy="1015841"/>
            </a:xfrm>
            <a:prstGeom prst="rect">
              <a:avLst/>
            </a:prstGeom>
          </p:spPr>
          <p:txBody>
            <a:bodyPr anchor="t" rtlCol="false" tIns="0" lIns="0" bIns="0" rIns="0">
              <a:spAutoFit/>
            </a:bodyPr>
            <a:lstStyle/>
            <a:p>
              <a:pPr>
                <a:lnSpc>
                  <a:spcPts val="6000"/>
                </a:lnSpc>
              </a:pPr>
              <a:r>
                <a:rPr lang="en-US" sz="5000">
                  <a:solidFill>
                    <a:srgbClr val="1B1B1B"/>
                  </a:solidFill>
                  <a:latin typeface="IBM Plex Sans Bold"/>
                </a:rPr>
                <a:t>Clean data</a:t>
              </a:r>
            </a:p>
          </p:txBody>
        </p:sp>
        <p:sp>
          <p:nvSpPr>
            <p:cNvPr name="TextBox 11" id="11"/>
            <p:cNvSpPr txBox="true"/>
            <p:nvPr/>
          </p:nvSpPr>
          <p:spPr>
            <a:xfrm rot="0">
              <a:off x="0" y="2148360"/>
              <a:ext cx="5160918" cy="2954655"/>
            </a:xfrm>
            <a:prstGeom prst="rect">
              <a:avLst/>
            </a:prstGeom>
          </p:spPr>
          <p:txBody>
            <a:bodyPr anchor="t" rtlCol="false" tIns="0" lIns="0" bIns="0" rIns="0">
              <a:spAutoFit/>
            </a:bodyPr>
            <a:lstStyle/>
            <a:p>
              <a:pPr>
                <a:lnSpc>
                  <a:spcPts val="3509"/>
                </a:lnSpc>
              </a:pPr>
              <a:r>
                <a:rPr lang="en-US" sz="2699">
                  <a:solidFill>
                    <a:srgbClr val="1B1B1B"/>
                  </a:solidFill>
                  <a:latin typeface="IBM Plex Sans"/>
                </a:rPr>
                <a:t>1- Recalculate owners.</a:t>
              </a:r>
            </a:p>
            <a:p>
              <a:pPr>
                <a:lnSpc>
                  <a:spcPts val="3509"/>
                </a:lnSpc>
              </a:pPr>
              <a:r>
                <a:rPr lang="en-US" sz="1799">
                  <a:solidFill>
                    <a:srgbClr val="1B1B1B"/>
                  </a:solidFill>
                  <a:latin typeface="Arimo"/>
                </a:rPr>
                <a:t>2- Change columns type.</a:t>
              </a:r>
            </a:p>
            <a:p>
              <a:pPr>
                <a:lnSpc>
                  <a:spcPts val="3509"/>
                </a:lnSpc>
              </a:pPr>
              <a:r>
                <a:rPr lang="en-US" sz="1799">
                  <a:solidFill>
                    <a:srgbClr val="1B1B1B"/>
                  </a:solidFill>
                  <a:latin typeface="Arimo"/>
                </a:rPr>
                <a:t>3- Outlier data.</a:t>
              </a:r>
            </a:p>
            <a:p>
              <a:pPr>
                <a:lnSpc>
                  <a:spcPts val="3509"/>
                </a:lnSpc>
              </a:pPr>
              <a:r>
                <a:rPr lang="en-US" sz="1799">
                  <a:solidFill>
                    <a:srgbClr val="1B1B1B"/>
                  </a:solidFill>
                  <a:latin typeface="Arimo"/>
                </a:rPr>
                <a:t>4- Add new columns.</a:t>
              </a:r>
            </a:p>
            <a:p>
              <a:pPr>
                <a:lnSpc>
                  <a:spcPts val="3509"/>
                </a:lnSpc>
              </a:pPr>
            </a:p>
          </p:txBody>
        </p:sp>
      </p:grpSp>
      <p:grpSp>
        <p:nvGrpSpPr>
          <p:cNvPr name="Group 12" id="12"/>
          <p:cNvGrpSpPr/>
          <p:nvPr/>
        </p:nvGrpSpPr>
        <p:grpSpPr>
          <a:xfrm rot="0">
            <a:off x="12036730" y="4790873"/>
            <a:ext cx="3473231" cy="3827738"/>
            <a:chOff x="0" y="0"/>
            <a:chExt cx="4630975" cy="5103650"/>
          </a:xfrm>
        </p:grpSpPr>
        <p:sp>
          <p:nvSpPr>
            <p:cNvPr name="TextBox 13" id="13"/>
            <p:cNvSpPr txBox="true"/>
            <p:nvPr/>
          </p:nvSpPr>
          <p:spPr>
            <a:xfrm rot="0">
              <a:off x="0" y="0"/>
              <a:ext cx="4630975" cy="1015841"/>
            </a:xfrm>
            <a:prstGeom prst="rect">
              <a:avLst/>
            </a:prstGeom>
          </p:spPr>
          <p:txBody>
            <a:bodyPr anchor="t" rtlCol="false" tIns="0" lIns="0" bIns="0" rIns="0">
              <a:spAutoFit/>
            </a:bodyPr>
            <a:lstStyle/>
            <a:p>
              <a:pPr>
                <a:lnSpc>
                  <a:spcPts val="6000"/>
                </a:lnSpc>
              </a:pPr>
              <a:r>
                <a:rPr lang="en-US" sz="5000">
                  <a:solidFill>
                    <a:srgbClr val="1B1B1B"/>
                  </a:solidFill>
                  <a:latin typeface="IBM Plex Sans Bold"/>
                </a:rPr>
                <a:t>Solutions</a:t>
              </a:r>
            </a:p>
          </p:txBody>
        </p:sp>
        <p:sp>
          <p:nvSpPr>
            <p:cNvPr name="TextBox 14" id="14"/>
            <p:cNvSpPr txBox="true"/>
            <p:nvPr/>
          </p:nvSpPr>
          <p:spPr>
            <a:xfrm rot="0">
              <a:off x="0" y="2148995"/>
              <a:ext cx="4630975" cy="2954655"/>
            </a:xfrm>
            <a:prstGeom prst="rect">
              <a:avLst/>
            </a:prstGeom>
          </p:spPr>
          <p:txBody>
            <a:bodyPr anchor="t" rtlCol="false" tIns="0" lIns="0" bIns="0" rIns="0">
              <a:spAutoFit/>
            </a:bodyPr>
            <a:lstStyle/>
            <a:p>
              <a:pPr>
                <a:lnSpc>
                  <a:spcPts val="3509"/>
                </a:lnSpc>
              </a:pPr>
              <a:r>
                <a:rPr lang="en-US" sz="2699">
                  <a:solidFill>
                    <a:srgbClr val="1B1B1B"/>
                  </a:solidFill>
                  <a:latin typeface="IBM Plex Sans"/>
                </a:rPr>
                <a:t>1- Take average owners.</a:t>
              </a:r>
            </a:p>
            <a:p>
              <a:pPr>
                <a:lnSpc>
                  <a:spcPts val="3509"/>
                </a:lnSpc>
              </a:pPr>
              <a:r>
                <a:rPr lang="en-US" sz="2699">
                  <a:solidFill>
                    <a:srgbClr val="1B1B1B"/>
                  </a:solidFill>
                  <a:latin typeface="IBM Plex Sans"/>
                </a:rPr>
                <a:t>2- The last 5 years.</a:t>
              </a:r>
            </a:p>
            <a:p>
              <a:pPr>
                <a:lnSpc>
                  <a:spcPts val="3509"/>
                </a:lnSpc>
              </a:pPr>
              <a:r>
                <a:rPr lang="en-US" sz="2699">
                  <a:solidFill>
                    <a:srgbClr val="1B1B1B"/>
                  </a:solidFill>
                  <a:latin typeface="IBM Plex Sans"/>
                </a:rPr>
                <a:t>3- add years columns and total profit.</a:t>
              </a:r>
            </a:p>
          </p:txBody>
        </p:sp>
      </p:grpSp>
      <p:sp>
        <p:nvSpPr>
          <p:cNvPr name="TextBox 15" id="15"/>
          <p:cNvSpPr txBox="true"/>
          <p:nvPr/>
        </p:nvSpPr>
        <p:spPr>
          <a:xfrm rot="0">
            <a:off x="7575670" y="1206599"/>
            <a:ext cx="3573899" cy="844232"/>
          </a:xfrm>
          <a:prstGeom prst="rect">
            <a:avLst/>
          </a:prstGeom>
        </p:spPr>
        <p:txBody>
          <a:bodyPr anchor="t" rtlCol="false" tIns="0" lIns="0" bIns="0" rIns="0">
            <a:spAutoFit/>
          </a:bodyPr>
          <a:lstStyle/>
          <a:p>
            <a:pPr algn="ctr">
              <a:lnSpc>
                <a:spcPts val="3380"/>
              </a:lnSpc>
              <a:spcBef>
                <a:spcPct val="0"/>
              </a:spcBef>
            </a:pPr>
            <a:r>
              <a:rPr lang="en-US" sz="2600">
                <a:solidFill>
                  <a:srgbClr val="1B1B1B"/>
                </a:solidFill>
                <a:latin typeface="IBM Plex Sans Bold"/>
              </a:rPr>
              <a:t>More than 27000 rows.</a:t>
            </a:r>
          </a:p>
          <a:p>
            <a:pPr algn="ctr">
              <a:lnSpc>
                <a:spcPts val="3380"/>
              </a:lnSpc>
              <a:spcBef>
                <a:spcPct val="0"/>
              </a:spcBef>
            </a:pPr>
            <a:r>
              <a:rPr lang="en-US" sz="2600">
                <a:solidFill>
                  <a:srgbClr val="1B1B1B"/>
                </a:solidFill>
                <a:latin typeface="IBM Plex Sans Bold"/>
              </a:rPr>
              <a:t>It has 10 columns.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423720" y="2045601"/>
            <a:ext cx="15440560" cy="8241399"/>
          </a:xfrm>
          <a:prstGeom prst="rect">
            <a:avLst/>
          </a:prstGeom>
        </p:spPr>
      </p:pic>
      <p:sp>
        <p:nvSpPr>
          <p:cNvPr name="TextBox 4" id="4"/>
          <p:cNvSpPr txBox="true"/>
          <p:nvPr/>
        </p:nvSpPr>
        <p:spPr>
          <a:xfrm rot="0">
            <a:off x="0" y="1028700"/>
            <a:ext cx="18288000" cy="946309"/>
          </a:xfrm>
          <a:prstGeom prst="rect">
            <a:avLst/>
          </a:prstGeom>
        </p:spPr>
        <p:txBody>
          <a:bodyPr anchor="t" rtlCol="false" tIns="0" lIns="0" bIns="0" rIns="0">
            <a:spAutoFit/>
          </a:bodyPr>
          <a:lstStyle/>
          <a:p>
            <a:pPr algn="ctr" marL="0" indent="0" lvl="0">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games with highest positive ratings?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7259300" cy="946309"/>
          </a:xfrm>
          <a:prstGeom prst="rect">
            <a:avLst/>
          </a:prstGeom>
        </p:spPr>
        <p:txBody>
          <a:bodyPr anchor="t" rtlCol="false" tIns="0" lIns="0" bIns="0" rIns="0">
            <a:spAutoFit/>
          </a:bodyPr>
          <a:lstStyle/>
          <a:p>
            <a:pPr algn="ctr" marL="0" indent="0" lvl="0">
              <a:lnSpc>
                <a:spcPts val="7451"/>
              </a:lnSpc>
              <a:spcBef>
                <a:spcPct val="0"/>
              </a:spcBef>
            </a:pPr>
            <a:r>
              <a:rPr lang="en-US" sz="6209">
                <a:solidFill>
                  <a:srgbClr val="1B1B1B"/>
                </a:solidFill>
                <a:latin typeface="Aileron Heavy"/>
              </a:rPr>
              <a:t>M</a:t>
            </a:r>
            <a:r>
              <a:rPr lang="en-US" sz="6209" u="none">
                <a:solidFill>
                  <a:srgbClr val="1B1B1B"/>
                </a:solidFill>
                <a:latin typeface="Aileron Heavy"/>
              </a:rPr>
              <a:t>ost genres based on the number of owners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N</a:t>
            </a:r>
            <a:r>
              <a:rPr lang="en-US" sz="5709" u="none">
                <a:solidFill>
                  <a:srgbClr val="1B1B1B"/>
                </a:solidFill>
                <a:latin typeface="Aileron Heavy"/>
              </a:rPr>
              <a:t>umber of owners and Single-Player or Multi-Player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028700"/>
            <a:ext cx="18288000" cy="8229600"/>
          </a:xfrm>
          <a:prstGeom prst="rect">
            <a:avLst/>
          </a:prstGeom>
          <a:solidFill>
            <a:srgbClr val="FFFFFF"/>
          </a:solidFill>
        </p:spPr>
      </p:sp>
      <p:pic>
        <p:nvPicPr>
          <p:cNvPr name="Picture 3" id="3"/>
          <p:cNvPicPr>
            <a:picLocks noChangeAspect="true"/>
          </p:cNvPicPr>
          <p:nvPr/>
        </p:nvPicPr>
        <p:blipFill>
          <a:blip r:embed="rId2"/>
          <a:srcRect l="0" t="0" r="0" b="0"/>
          <a:stretch>
            <a:fillRect/>
          </a:stretch>
        </p:blipFill>
        <p:spPr>
          <a:xfrm flipH="false" flipV="false" rot="0">
            <a:off x="1500418" y="2127477"/>
            <a:ext cx="15287163" cy="8159523"/>
          </a:xfrm>
          <a:prstGeom prst="rect">
            <a:avLst/>
          </a:prstGeom>
        </p:spPr>
      </p:pic>
      <p:sp>
        <p:nvSpPr>
          <p:cNvPr name="TextBox 4" id="4"/>
          <p:cNvSpPr txBox="true"/>
          <p:nvPr/>
        </p:nvSpPr>
        <p:spPr>
          <a:xfrm rot="0">
            <a:off x="0" y="1028700"/>
            <a:ext cx="18288000" cy="870228"/>
          </a:xfrm>
          <a:prstGeom prst="rect">
            <a:avLst/>
          </a:prstGeom>
        </p:spPr>
        <p:txBody>
          <a:bodyPr anchor="t" rtlCol="false" tIns="0" lIns="0" bIns="0" rIns="0">
            <a:spAutoFit/>
          </a:bodyPr>
          <a:lstStyle/>
          <a:p>
            <a:pPr algn="ctr" marL="0" indent="0" lvl="0">
              <a:lnSpc>
                <a:spcPts val="6851"/>
              </a:lnSpc>
              <a:spcBef>
                <a:spcPct val="0"/>
              </a:spcBef>
            </a:pPr>
            <a:r>
              <a:rPr lang="en-US" sz="5709">
                <a:solidFill>
                  <a:srgbClr val="1B1B1B"/>
                </a:solidFill>
                <a:latin typeface="Aileron Heavy"/>
              </a:rPr>
              <a:t> F</a:t>
            </a:r>
            <a:r>
              <a:rPr lang="en-US" sz="5709" u="none">
                <a:solidFill>
                  <a:srgbClr val="1B1B1B"/>
                </a:solidFill>
                <a:latin typeface="Aileron Heavy"/>
              </a:rPr>
              <a:t>ree or paid and number of owners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DAEwCN01zDg</dc:identifier>
  <dcterms:modified xsi:type="dcterms:W3CDTF">2011-08-01T06:04:30Z</dcterms:modified>
  <cp:revision>1</cp:revision>
  <dc:title>Steam EDA</dc:title>
</cp:coreProperties>
</file>