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ileron Heavy" pitchFamily="2" charset="0"/>
      <p:regular r:id="rId15"/>
    </p:embeddedFont>
    <p:embeddedFont>
      <p:font typeface="Aileron Heavy Bold" pitchFamily="2" charset="0"/>
      <p:regular r:id="rId16"/>
    </p:embeddedFont>
    <p:embeddedFont>
      <p:font typeface="Aileron Heavy Bold Italics" pitchFamily="2" charset="0"/>
      <p:regular r:id="rId17"/>
    </p:embeddedFont>
    <p:embeddedFont>
      <p:font typeface="Aileron Heavy Italics" pitchFamily="2" charset="0"/>
      <p:regular r:id="rId18"/>
    </p:embeddedFont>
    <p:embeddedFont>
      <p:font typeface="Arimo" panose="020B0604020202020204" pitchFamily="34" charset="0"/>
      <p:regular r:id="rId19"/>
    </p:embeddedFont>
    <p:embeddedFont>
      <p:font typeface="Arimo Bold" panose="020B0704020202020204" pitchFamily="34" charset="0"/>
      <p:regular r:id="rId20"/>
    </p:embeddedFont>
    <p:embeddedFont>
      <p:font typeface="Arimo Bold Italics" panose="020B0704020202090204" pitchFamily="34" charset="0"/>
      <p:regular r:id="rId21"/>
    </p:embeddedFont>
    <p:embeddedFont>
      <p:font typeface="Arimo Italics" panose="020B0604020202090204" pitchFamily="34" charset="0"/>
      <p:regular r:id="rId22"/>
    </p:embeddedFont>
    <p:embeddedFont>
      <p:font typeface="IBM Plex Sans" panose="02000000000000000000" pitchFamily="2" charset="0"/>
      <p:regular r:id="rId23"/>
    </p:embeddedFont>
    <p:embeddedFont>
      <p:font typeface="IBM Plex Sans Bold" panose="020B0803050203000203" pitchFamily="34" charset="0"/>
      <p:regular r:id="rId24"/>
    </p:embeddedFont>
    <p:embeddedFont>
      <p:font typeface="IBM Plex Sans Bold Italics" panose="020B0803050203000203" pitchFamily="34" charset="0"/>
      <p:regular r:id="rId25"/>
    </p:embeddedFont>
    <p:embeddedFont>
      <p:font typeface="IBM Plex Sans Italics" panose="020B0503050203000203" pitchFamily="34" charset="0"/>
      <p:regular r:id="rId26"/>
    </p:embeddedFont>
    <p:embeddedFont>
      <p:font typeface="Open Sans" panose="02000000000000000000" pitchFamily="2" charset="0"/>
      <p:regular r:id="rId27"/>
    </p:embeddedFont>
    <p:embeddedFont>
      <p:font typeface="Open Sans Bold" panose="020B0806030504020204" pitchFamily="34" charset="0"/>
      <p:regular r:id="rId28"/>
    </p:embeddedFont>
    <p:embeddedFont>
      <p:font typeface="Open Sans Bold Italics" panose="020B0806030504020204" pitchFamily="34" charset="0"/>
      <p:regular r:id="rId29"/>
    </p:embeddedFont>
    <p:embeddedFont>
      <p:font typeface="Open Sans Italics" panose="020B0606030504020204" pitchFamily="3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font" Target="fonts/font12.fntdata" /><Relationship Id="rId3" Type="http://schemas.openxmlformats.org/officeDocument/2006/relationships/slide" Target="slides/slide2.xml" /><Relationship Id="rId21" Type="http://schemas.openxmlformats.org/officeDocument/2006/relationships/font" Target="fonts/font7.fntdata"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font" Target="fonts/font11.fntdata"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29" Type="http://schemas.openxmlformats.org/officeDocument/2006/relationships/font" Target="fonts/font1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0.fntdata"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28" Type="http://schemas.openxmlformats.org/officeDocument/2006/relationships/font" Target="fonts/font14.fntdata" /><Relationship Id="rId10" Type="http://schemas.openxmlformats.org/officeDocument/2006/relationships/slide" Target="slides/slide9.xml" /><Relationship Id="rId19" Type="http://schemas.openxmlformats.org/officeDocument/2006/relationships/font" Target="fonts/font5.fntdata"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8.fntdata" /><Relationship Id="rId27" Type="http://schemas.openxmlformats.org/officeDocument/2006/relationships/font" Target="fonts/font13.fntdata" /><Relationship Id="rId30" Type="http://schemas.openxmlformats.org/officeDocument/2006/relationships/font" Target="fonts/font16.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 Id="rId4" Type="http://schemas.openxmlformats.org/officeDocument/2006/relationships/image" Target="../media/image7.svg"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blip>
          <a:srcRect t="27500" b="16250"/>
          <a:stretch>
            <a:fillRect/>
          </a:stretch>
        </p:blipFill>
        <p:spPr>
          <a:xfrm>
            <a:off x="0" y="0"/>
            <a:ext cx="18288000" cy="10287000"/>
          </a:xfrm>
          <a:prstGeom prst="rect">
            <a:avLst/>
          </a:prstGeom>
        </p:spPr>
      </p:pic>
      <p:grpSp>
        <p:nvGrpSpPr>
          <p:cNvPr id="3" name="Group 3"/>
          <p:cNvGrpSpPr/>
          <p:nvPr/>
        </p:nvGrpSpPr>
        <p:grpSpPr>
          <a:xfrm>
            <a:off x="13078061" y="4306672"/>
            <a:ext cx="4426562" cy="4426562"/>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grpSp>
        <p:nvGrpSpPr>
          <p:cNvPr id="5" name="Group 5"/>
          <p:cNvGrpSpPr/>
          <p:nvPr/>
        </p:nvGrpSpPr>
        <p:grpSpPr>
          <a:xfrm>
            <a:off x="4850931" y="393694"/>
            <a:ext cx="4426562" cy="4426562"/>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grpSp>
        <p:nvGrpSpPr>
          <p:cNvPr id="7" name="Group 7"/>
          <p:cNvGrpSpPr>
            <a:grpSpLocks noChangeAspect="1"/>
          </p:cNvGrpSpPr>
          <p:nvPr/>
        </p:nvGrpSpPr>
        <p:grpSpPr>
          <a:xfrm>
            <a:off x="699142" y="5860438"/>
            <a:ext cx="4426580" cy="4426562"/>
            <a:chOff x="0" y="0"/>
            <a:chExt cx="6350000" cy="6349975"/>
          </a:xfrm>
        </p:grpSpPr>
        <p:sp>
          <p:nvSpPr>
            <p:cNvPr id="8" name="Freeform 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a:stretch>
            </a:blipFill>
          </p:spPr>
        </p:sp>
      </p:grpSp>
      <p:grpSp>
        <p:nvGrpSpPr>
          <p:cNvPr id="9" name="Group 9"/>
          <p:cNvGrpSpPr/>
          <p:nvPr/>
        </p:nvGrpSpPr>
        <p:grpSpPr>
          <a:xfrm>
            <a:off x="2746627" y="4197197"/>
            <a:ext cx="12794746" cy="2784832"/>
            <a:chOff x="0" y="0"/>
            <a:chExt cx="17059662" cy="3713110"/>
          </a:xfrm>
        </p:grpSpPr>
        <p:sp>
          <p:nvSpPr>
            <p:cNvPr id="10" name="TextBox 10"/>
            <p:cNvSpPr txBox="1"/>
            <p:nvPr/>
          </p:nvSpPr>
          <p:spPr>
            <a:xfrm>
              <a:off x="0" y="371475"/>
              <a:ext cx="17059662" cy="2145332"/>
            </a:xfrm>
            <a:prstGeom prst="rect">
              <a:avLst/>
            </a:prstGeom>
          </p:spPr>
          <p:txBody>
            <a:bodyPr lIns="0" tIns="0" rIns="0" bIns="0" rtlCol="0" anchor="t">
              <a:spAutoFit/>
            </a:bodyPr>
            <a:lstStyle/>
            <a:p>
              <a:pPr algn="ctr">
                <a:lnSpc>
                  <a:spcPts val="10900"/>
                </a:lnSpc>
              </a:pPr>
              <a:r>
                <a:rPr lang="en-US" sz="12386" spc="-371">
                  <a:solidFill>
                    <a:srgbClr val="1B1B1B"/>
                  </a:solidFill>
                  <a:latin typeface="Aileron Heavy"/>
                </a:rPr>
                <a:t>STEAM EDA</a:t>
              </a:r>
            </a:p>
          </p:txBody>
        </p:sp>
        <p:sp>
          <p:nvSpPr>
            <p:cNvPr id="11" name="TextBox 11"/>
            <p:cNvSpPr txBox="1"/>
            <p:nvPr/>
          </p:nvSpPr>
          <p:spPr>
            <a:xfrm>
              <a:off x="4202669" y="3137270"/>
              <a:ext cx="8654324" cy="575839"/>
            </a:xfrm>
            <a:prstGeom prst="rect">
              <a:avLst/>
            </a:prstGeom>
          </p:spPr>
          <p:txBody>
            <a:bodyPr lIns="0" tIns="0" rIns="0" bIns="0" rtlCol="0" anchor="t">
              <a:spAutoFit/>
            </a:bodyPr>
            <a:lstStyle/>
            <a:p>
              <a:pPr algn="ctr">
                <a:lnSpc>
                  <a:spcPts val="3640"/>
                </a:lnSpc>
              </a:pPr>
              <a:r>
                <a:rPr lang="en-US" sz="2600">
                  <a:solidFill>
                    <a:srgbClr val="1B1B1B"/>
                  </a:solidFill>
                  <a:latin typeface="IBM Plex Sans Bold"/>
                </a:rPr>
                <a:t>by Ghassan Alrehaili</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028700"/>
            <a:ext cx="18288000" cy="8229600"/>
          </a:xfrm>
          <a:prstGeom prst="rect">
            <a:avLst/>
          </a:prstGeom>
          <a:solidFill>
            <a:srgbClr val="FFFFFF"/>
          </a:solidFill>
        </p:spPr>
      </p:sp>
      <p:pic>
        <p:nvPicPr>
          <p:cNvPr id="3" name="Picture 3"/>
          <p:cNvPicPr>
            <a:picLocks noChangeAspect="1"/>
          </p:cNvPicPr>
          <p:nvPr/>
        </p:nvPicPr>
        <p:blipFill>
          <a:blip r:embed="rId2"/>
          <a:srcRect/>
          <a:stretch>
            <a:fillRect/>
          </a:stretch>
        </p:blipFill>
        <p:spPr>
          <a:xfrm>
            <a:off x="1500418" y="2127477"/>
            <a:ext cx="15287163" cy="8159523"/>
          </a:xfrm>
          <a:prstGeom prst="rect">
            <a:avLst/>
          </a:prstGeom>
        </p:spPr>
      </p:pic>
      <p:sp>
        <p:nvSpPr>
          <p:cNvPr id="4" name="TextBox 4"/>
          <p:cNvSpPr txBox="1"/>
          <p:nvPr/>
        </p:nvSpPr>
        <p:spPr>
          <a:xfrm>
            <a:off x="0" y="1028700"/>
            <a:ext cx="18288000" cy="870228"/>
          </a:xfrm>
          <a:prstGeom prst="rect">
            <a:avLst/>
          </a:prstGeom>
        </p:spPr>
        <p:txBody>
          <a:bodyPr lIns="0" tIns="0" rIns="0" bIns="0" rtlCol="0" anchor="t">
            <a:spAutoFit/>
          </a:bodyPr>
          <a:lstStyle/>
          <a:p>
            <a:pPr marL="0" lvl="0" indent="0" algn="ctr">
              <a:lnSpc>
                <a:spcPts val="6851"/>
              </a:lnSpc>
              <a:spcBef>
                <a:spcPct val="0"/>
              </a:spcBef>
            </a:pPr>
            <a:r>
              <a:rPr lang="en-US" sz="5709">
                <a:solidFill>
                  <a:srgbClr val="1B1B1B"/>
                </a:solidFill>
                <a:latin typeface="Aileron Heavy"/>
              </a:rPr>
              <a:t>What about total profit?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8D2E2"/>
        </a:solidFill>
        <a:effectLst/>
      </p:bgPr>
    </p:bg>
    <p:spTree>
      <p:nvGrpSpPr>
        <p:cNvPr id="1" name=""/>
        <p:cNvGrpSpPr/>
        <p:nvPr/>
      </p:nvGrpSpPr>
      <p:grpSpPr>
        <a:xfrm>
          <a:off x="0" y="0"/>
          <a:ext cx="0" cy="0"/>
          <a:chOff x="0" y="0"/>
          <a:chExt cx="0" cy="0"/>
        </a:xfrm>
      </p:grpSpPr>
      <p:sp>
        <p:nvSpPr>
          <p:cNvPr id="2" name="AutoShape 2"/>
          <p:cNvSpPr/>
          <p:nvPr/>
        </p:nvSpPr>
        <p:spPr>
          <a:xfrm>
            <a:off x="0" y="1028700"/>
            <a:ext cx="18288000" cy="8229600"/>
          </a:xfrm>
          <a:prstGeom prst="rect">
            <a:avLst/>
          </a:prstGeom>
          <a:solidFill>
            <a:srgbClr val="F4F4F4"/>
          </a:solidFill>
        </p:spPr>
      </p:sp>
      <p:sp>
        <p:nvSpPr>
          <p:cNvPr id="3" name="TextBox 3"/>
          <p:cNvSpPr txBox="1"/>
          <p:nvPr/>
        </p:nvSpPr>
        <p:spPr>
          <a:xfrm>
            <a:off x="2225238" y="4524435"/>
            <a:ext cx="6378583" cy="1228606"/>
          </a:xfrm>
          <a:prstGeom prst="rect">
            <a:avLst/>
          </a:prstGeom>
        </p:spPr>
        <p:txBody>
          <a:bodyPr lIns="0" tIns="0" rIns="0" bIns="0" rtlCol="0" anchor="t">
            <a:spAutoFit/>
          </a:bodyPr>
          <a:lstStyle/>
          <a:p>
            <a:pPr marL="0" lvl="0" indent="0" algn="l">
              <a:lnSpc>
                <a:spcPts val="9600"/>
              </a:lnSpc>
              <a:spcBef>
                <a:spcPct val="0"/>
              </a:spcBef>
            </a:pPr>
            <a:r>
              <a:rPr lang="en-US" sz="8000">
                <a:solidFill>
                  <a:srgbClr val="1B1B1B"/>
                </a:solidFill>
                <a:latin typeface="Aileron Heavy"/>
              </a:rPr>
              <a:t>Conclusions</a:t>
            </a:r>
          </a:p>
        </p:txBody>
      </p:sp>
      <p:sp>
        <p:nvSpPr>
          <p:cNvPr id="4" name="TextBox 4"/>
          <p:cNvSpPr txBox="1"/>
          <p:nvPr/>
        </p:nvSpPr>
        <p:spPr>
          <a:xfrm>
            <a:off x="9802992" y="4305300"/>
            <a:ext cx="6774126" cy="1447800"/>
          </a:xfrm>
          <a:prstGeom prst="rect">
            <a:avLst/>
          </a:prstGeom>
        </p:spPr>
        <p:txBody>
          <a:bodyPr lIns="0" tIns="0" rIns="0" bIns="0" rtlCol="0" anchor="t">
            <a:spAutoFit/>
          </a:bodyPr>
          <a:lstStyle/>
          <a:p>
            <a:pPr>
              <a:lnSpc>
                <a:spcPts val="6000"/>
              </a:lnSpc>
            </a:pPr>
            <a:r>
              <a:rPr lang="en-US" sz="3000">
                <a:solidFill>
                  <a:srgbClr val="1B1B1B"/>
                </a:solidFill>
                <a:latin typeface="IBM Plex Sans Bold"/>
              </a:rPr>
              <a:t>1- Type of games in the next 5 years.</a:t>
            </a:r>
          </a:p>
          <a:p>
            <a:pPr>
              <a:lnSpc>
                <a:spcPts val="6000"/>
              </a:lnSpc>
            </a:pPr>
            <a:r>
              <a:rPr lang="en-US" sz="2800" b="1">
                <a:solidFill>
                  <a:srgbClr val="1B1B1B"/>
                </a:solidFill>
                <a:latin typeface="Arimo Bold"/>
              </a:rPr>
              <a:t>2- How much does it worth</a:t>
            </a:r>
            <a:r>
              <a:rPr lang="en-US" sz="2800">
                <a:solidFill>
                  <a:srgbClr val="1B1B1B"/>
                </a:solidFill>
                <a:latin typeface="Arimo Bold"/>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94750" y="2734978"/>
            <a:ext cx="4817044" cy="4817044"/>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sp>
        <p:nvSpPr>
          <p:cNvPr id="4" name="TextBox 4"/>
          <p:cNvSpPr txBox="1"/>
          <p:nvPr/>
        </p:nvSpPr>
        <p:spPr>
          <a:xfrm>
            <a:off x="3573454" y="4524435"/>
            <a:ext cx="2859637" cy="1228606"/>
          </a:xfrm>
          <a:prstGeom prst="rect">
            <a:avLst/>
          </a:prstGeom>
        </p:spPr>
        <p:txBody>
          <a:bodyPr lIns="0" tIns="0" rIns="0" bIns="0" rtlCol="0" anchor="t">
            <a:spAutoFit/>
          </a:bodyPr>
          <a:lstStyle/>
          <a:p>
            <a:pPr marL="0" lvl="0" indent="0">
              <a:lnSpc>
                <a:spcPts val="9600"/>
              </a:lnSpc>
              <a:spcBef>
                <a:spcPct val="0"/>
              </a:spcBef>
            </a:pPr>
            <a:r>
              <a:rPr lang="en-US" sz="8000">
                <a:solidFill>
                  <a:srgbClr val="1B1B1B"/>
                </a:solidFill>
                <a:latin typeface="Aileron Heavy"/>
              </a:rPr>
              <a:t>Tools</a:t>
            </a:r>
          </a:p>
        </p:txBody>
      </p:sp>
      <p:sp>
        <p:nvSpPr>
          <p:cNvPr id="5" name="TextBox 5"/>
          <p:cNvSpPr txBox="1"/>
          <p:nvPr/>
        </p:nvSpPr>
        <p:spPr>
          <a:xfrm>
            <a:off x="10776063" y="3217882"/>
            <a:ext cx="5968881" cy="476250"/>
          </a:xfrm>
          <a:prstGeom prst="rect">
            <a:avLst/>
          </a:prstGeom>
        </p:spPr>
        <p:txBody>
          <a:bodyPr lIns="0" tIns="0" rIns="0" bIns="0" rtlCol="0" anchor="t">
            <a:spAutoFit/>
          </a:bodyPr>
          <a:lstStyle/>
          <a:p>
            <a:pPr marL="0" lvl="0" indent="0">
              <a:lnSpc>
                <a:spcPts val="3899"/>
              </a:lnSpc>
              <a:spcBef>
                <a:spcPct val="0"/>
              </a:spcBef>
            </a:pPr>
            <a:r>
              <a:rPr lang="en-US" sz="2999">
                <a:solidFill>
                  <a:srgbClr val="1B1B1B"/>
                </a:solidFill>
                <a:latin typeface="IBM Plex Sans Bold"/>
              </a:rPr>
              <a:t>Jupyter Notebook</a:t>
            </a:r>
          </a:p>
        </p:txBody>
      </p:sp>
      <p:sp>
        <p:nvSpPr>
          <p:cNvPr id="6" name="TextBox 6"/>
          <p:cNvSpPr txBox="1"/>
          <p:nvPr/>
        </p:nvSpPr>
        <p:spPr>
          <a:xfrm>
            <a:off x="10776063" y="4774836"/>
            <a:ext cx="5968881" cy="971550"/>
          </a:xfrm>
          <a:prstGeom prst="rect">
            <a:avLst/>
          </a:prstGeom>
        </p:spPr>
        <p:txBody>
          <a:bodyPr lIns="0" tIns="0" rIns="0" bIns="0" rtlCol="0" anchor="t">
            <a:spAutoFit/>
          </a:bodyPr>
          <a:lstStyle/>
          <a:p>
            <a:pPr marL="0" lvl="0" indent="0">
              <a:lnSpc>
                <a:spcPts val="3899"/>
              </a:lnSpc>
              <a:spcBef>
                <a:spcPct val="0"/>
              </a:spcBef>
            </a:pPr>
            <a:r>
              <a:rPr lang="en-US" sz="2999">
                <a:solidFill>
                  <a:srgbClr val="1B1B1B"/>
                </a:solidFill>
                <a:latin typeface="IBM Plex Sans Bold"/>
              </a:rPr>
              <a:t>Libararies: numpy, pandas, seaborn, plotly.</a:t>
            </a:r>
          </a:p>
        </p:txBody>
      </p:sp>
      <p:sp>
        <p:nvSpPr>
          <p:cNvPr id="7" name="TextBox 7"/>
          <p:cNvSpPr txBox="1"/>
          <p:nvPr/>
        </p:nvSpPr>
        <p:spPr>
          <a:xfrm>
            <a:off x="10776063" y="6573818"/>
            <a:ext cx="5968881" cy="476250"/>
          </a:xfrm>
          <a:prstGeom prst="rect">
            <a:avLst/>
          </a:prstGeom>
        </p:spPr>
        <p:txBody>
          <a:bodyPr lIns="0" tIns="0" rIns="0" bIns="0" rtlCol="0" anchor="t">
            <a:spAutoFit/>
          </a:bodyPr>
          <a:lstStyle/>
          <a:p>
            <a:pPr marL="0" lvl="0" indent="0">
              <a:lnSpc>
                <a:spcPts val="3899"/>
              </a:lnSpc>
              <a:spcBef>
                <a:spcPct val="0"/>
              </a:spcBef>
            </a:pPr>
            <a:r>
              <a:rPr lang="en-US" sz="2999">
                <a:solidFill>
                  <a:srgbClr val="1B1B1B"/>
                </a:solidFill>
                <a:latin typeface="IBM Plex Sans Bold"/>
              </a:rPr>
              <a:t>Canva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8D2E2"/>
        </a:solidFill>
        <a:effectLst/>
      </p:bgPr>
    </p:bg>
    <p:spTree>
      <p:nvGrpSpPr>
        <p:cNvPr id="1" name=""/>
        <p:cNvGrpSpPr/>
        <p:nvPr/>
      </p:nvGrpSpPr>
      <p:grpSpPr>
        <a:xfrm>
          <a:off x="0" y="0"/>
          <a:ext cx="0" cy="0"/>
          <a:chOff x="0" y="0"/>
          <a:chExt cx="0" cy="0"/>
        </a:xfrm>
      </p:grpSpPr>
      <p:grpSp>
        <p:nvGrpSpPr>
          <p:cNvPr id="2" name="Group 2"/>
          <p:cNvGrpSpPr/>
          <p:nvPr/>
        </p:nvGrpSpPr>
        <p:grpSpPr>
          <a:xfrm>
            <a:off x="12982715" y="1792225"/>
            <a:ext cx="5657850" cy="565785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4" name="Group 4"/>
          <p:cNvGrpSpPr/>
          <p:nvPr/>
        </p:nvGrpSpPr>
        <p:grpSpPr>
          <a:xfrm>
            <a:off x="4161652" y="-2828925"/>
            <a:ext cx="5657850" cy="565785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6" name="TextBox 6"/>
          <p:cNvSpPr txBox="1"/>
          <p:nvPr/>
        </p:nvSpPr>
        <p:spPr>
          <a:xfrm>
            <a:off x="5664312" y="3975755"/>
            <a:ext cx="6959377" cy="1533525"/>
          </a:xfrm>
          <a:prstGeom prst="rect">
            <a:avLst/>
          </a:prstGeom>
        </p:spPr>
        <p:txBody>
          <a:bodyPr lIns="0" tIns="0" rIns="0" bIns="0" rtlCol="0" anchor="t">
            <a:spAutoFit/>
          </a:bodyPr>
          <a:lstStyle/>
          <a:p>
            <a:pPr marL="0" lvl="0" indent="0">
              <a:lnSpc>
                <a:spcPts val="11999"/>
              </a:lnSpc>
              <a:spcBef>
                <a:spcPct val="0"/>
              </a:spcBef>
            </a:pPr>
            <a:r>
              <a:rPr lang="en-US" sz="9999" u="none">
                <a:solidFill>
                  <a:srgbClr val="1B1B1B"/>
                </a:solidFill>
                <a:latin typeface="Aileron Heavy"/>
              </a:rPr>
              <a:t>Thank you!</a:t>
            </a:r>
          </a:p>
        </p:txBody>
      </p:sp>
      <p:sp>
        <p:nvSpPr>
          <p:cNvPr id="7" name="TextBox 7"/>
          <p:cNvSpPr txBox="1"/>
          <p:nvPr/>
        </p:nvSpPr>
        <p:spPr>
          <a:xfrm>
            <a:off x="5664312" y="5414030"/>
            <a:ext cx="6959377" cy="887690"/>
          </a:xfrm>
          <a:prstGeom prst="rect">
            <a:avLst/>
          </a:prstGeom>
        </p:spPr>
        <p:txBody>
          <a:bodyPr lIns="0" tIns="0" rIns="0" bIns="0" rtlCol="0" anchor="t">
            <a:spAutoFit/>
          </a:bodyPr>
          <a:lstStyle/>
          <a:p>
            <a:pPr algn="ctr">
              <a:lnSpc>
                <a:spcPts val="7279"/>
              </a:lnSpc>
            </a:pPr>
            <a:r>
              <a:rPr lang="en-US" sz="5199">
                <a:solidFill>
                  <a:srgbClr val="1B1B1B"/>
                </a:solidFill>
                <a:latin typeface="Open Sans"/>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8D2E2"/>
        </a:solidFill>
        <a:effectLst/>
      </p:bgPr>
    </p:bg>
    <p:spTree>
      <p:nvGrpSpPr>
        <p:cNvPr id="1" name=""/>
        <p:cNvGrpSpPr/>
        <p:nvPr/>
      </p:nvGrpSpPr>
      <p:grpSpPr>
        <a:xfrm>
          <a:off x="0" y="0"/>
          <a:ext cx="0" cy="0"/>
          <a:chOff x="0" y="0"/>
          <a:chExt cx="0" cy="0"/>
        </a:xfrm>
      </p:grpSpPr>
      <p:sp>
        <p:nvSpPr>
          <p:cNvPr id="2" name="AutoShape 2"/>
          <p:cNvSpPr/>
          <p:nvPr/>
        </p:nvSpPr>
        <p:spPr>
          <a:xfrm>
            <a:off x="0" y="1028700"/>
            <a:ext cx="18288000" cy="8229600"/>
          </a:xfrm>
          <a:prstGeom prst="rect">
            <a:avLst/>
          </a:prstGeom>
          <a:solidFill>
            <a:srgbClr val="F4F4F4"/>
          </a:solidFill>
        </p:spPr>
      </p:sp>
      <p:grpSp>
        <p:nvGrpSpPr>
          <p:cNvPr id="3" name="Group 3"/>
          <p:cNvGrpSpPr/>
          <p:nvPr/>
        </p:nvGrpSpPr>
        <p:grpSpPr>
          <a:xfrm>
            <a:off x="2225238" y="4051062"/>
            <a:ext cx="6378583" cy="2184876"/>
            <a:chOff x="0" y="0"/>
            <a:chExt cx="8504778" cy="2913168"/>
          </a:xfrm>
        </p:grpSpPr>
        <p:sp>
          <p:nvSpPr>
            <p:cNvPr id="4" name="TextBox 4"/>
            <p:cNvSpPr txBox="1"/>
            <p:nvPr/>
          </p:nvSpPr>
          <p:spPr>
            <a:xfrm>
              <a:off x="0" y="1278043"/>
              <a:ext cx="8504778" cy="1635125"/>
            </a:xfrm>
            <a:prstGeom prst="rect">
              <a:avLst/>
            </a:prstGeom>
          </p:spPr>
          <p:txBody>
            <a:bodyPr lIns="0" tIns="0" rIns="0" bIns="0" rtlCol="0" anchor="t">
              <a:spAutoFit/>
            </a:bodyPr>
            <a:lstStyle/>
            <a:p>
              <a:pPr marL="0" lvl="0" indent="0" algn="l">
                <a:lnSpc>
                  <a:spcPts val="9600"/>
                </a:lnSpc>
                <a:spcBef>
                  <a:spcPct val="0"/>
                </a:spcBef>
              </a:pPr>
              <a:r>
                <a:rPr lang="en-US" sz="8000" u="none">
                  <a:solidFill>
                    <a:srgbClr val="1B1B1B"/>
                  </a:solidFill>
                  <a:latin typeface="Aileron Heavy"/>
                </a:rPr>
                <a:t>Agenda</a:t>
              </a:r>
            </a:p>
          </p:txBody>
        </p:sp>
        <p:sp>
          <p:nvSpPr>
            <p:cNvPr id="5" name="TextBox 5"/>
            <p:cNvSpPr txBox="1"/>
            <p:nvPr/>
          </p:nvSpPr>
          <p:spPr>
            <a:xfrm>
              <a:off x="0" y="-19050"/>
              <a:ext cx="8504778" cy="547158"/>
            </a:xfrm>
            <a:prstGeom prst="rect">
              <a:avLst/>
            </a:prstGeom>
          </p:spPr>
          <p:txBody>
            <a:bodyPr lIns="0" tIns="0" rIns="0" bIns="0" rtlCol="0" anchor="t">
              <a:spAutoFit/>
            </a:bodyPr>
            <a:lstStyle/>
            <a:p>
              <a:pPr marL="0" lvl="0" indent="0" algn="l">
                <a:lnSpc>
                  <a:spcPts val="3380"/>
                </a:lnSpc>
                <a:spcBef>
                  <a:spcPct val="0"/>
                </a:spcBef>
              </a:pPr>
              <a:r>
                <a:rPr lang="en-US" sz="2600" u="sng">
                  <a:solidFill>
                    <a:srgbClr val="1B1B1B"/>
                  </a:solidFill>
                  <a:latin typeface="IBM Plex Sans"/>
                </a:rPr>
                <a:t>What this presentation covers</a:t>
              </a:r>
            </a:p>
          </p:txBody>
        </p:sp>
      </p:grpSp>
      <p:sp>
        <p:nvSpPr>
          <p:cNvPr id="6" name="TextBox 6"/>
          <p:cNvSpPr txBox="1"/>
          <p:nvPr/>
        </p:nvSpPr>
        <p:spPr>
          <a:xfrm>
            <a:off x="9802992" y="3288467"/>
            <a:ext cx="6259770" cy="3490992"/>
          </a:xfrm>
          <a:prstGeom prst="rect">
            <a:avLst/>
          </a:prstGeom>
        </p:spPr>
        <p:txBody>
          <a:bodyPr lIns="0" tIns="0" rIns="0" bIns="0" rtlCol="0" anchor="t">
            <a:spAutoFit/>
          </a:bodyPr>
          <a:lstStyle/>
          <a:p>
            <a:pPr marL="604520" lvl="1" indent="-302260">
              <a:lnSpc>
                <a:spcPts val="5600"/>
              </a:lnSpc>
              <a:buFont typeface="Arial"/>
              <a:buChar char="•"/>
            </a:pPr>
            <a:r>
              <a:rPr lang="en-US" sz="2799">
                <a:solidFill>
                  <a:srgbClr val="1B1B1B"/>
                </a:solidFill>
                <a:latin typeface="IBM Plex Sans Bold"/>
              </a:rPr>
              <a:t>Introduction</a:t>
            </a:r>
          </a:p>
          <a:p>
            <a:pPr marL="604520" lvl="1" indent="-302260">
              <a:lnSpc>
                <a:spcPts val="5600"/>
              </a:lnSpc>
              <a:buFont typeface="Arial"/>
              <a:buChar char="•"/>
            </a:pPr>
            <a:r>
              <a:rPr lang="en-US" sz="2800">
                <a:solidFill>
                  <a:srgbClr val="1B1B1B"/>
                </a:solidFill>
                <a:latin typeface="IBM Plex Sans Bold"/>
              </a:rPr>
              <a:t>Design</a:t>
            </a:r>
          </a:p>
          <a:p>
            <a:pPr marL="604520" lvl="1" indent="-302260">
              <a:lnSpc>
                <a:spcPts val="5600"/>
              </a:lnSpc>
              <a:buFont typeface="Arial"/>
              <a:buChar char="•"/>
            </a:pPr>
            <a:r>
              <a:rPr lang="en-US" sz="2800">
                <a:solidFill>
                  <a:srgbClr val="1B1B1B"/>
                </a:solidFill>
                <a:latin typeface="IBM Plex Sans Bold"/>
              </a:rPr>
              <a:t>Data</a:t>
            </a:r>
          </a:p>
          <a:p>
            <a:pPr marL="604520" lvl="1" indent="-302260">
              <a:lnSpc>
                <a:spcPts val="5600"/>
              </a:lnSpc>
              <a:buFont typeface="Arial"/>
              <a:buChar char="•"/>
            </a:pPr>
            <a:r>
              <a:rPr lang="en-US" sz="2800">
                <a:solidFill>
                  <a:srgbClr val="1B1B1B"/>
                </a:solidFill>
                <a:latin typeface="IBM Plex Sans Bold"/>
              </a:rPr>
              <a:t>Algorithms</a:t>
            </a:r>
          </a:p>
          <a:p>
            <a:pPr marL="604520" lvl="1" indent="-302260">
              <a:lnSpc>
                <a:spcPts val="5600"/>
              </a:lnSpc>
              <a:buFont typeface="Arial"/>
              <a:buChar char="•"/>
            </a:pPr>
            <a:r>
              <a:rPr lang="en-US" sz="2800">
                <a:solidFill>
                  <a:srgbClr val="1B1B1B"/>
                </a:solidFill>
                <a:latin typeface="IBM Plex Sans Bold"/>
              </a:rPr>
              <a:t>Tools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8D2E2"/>
        </a:solidFill>
        <a:effectLst/>
      </p:bgPr>
    </p:bg>
    <p:spTree>
      <p:nvGrpSpPr>
        <p:cNvPr id="1" name=""/>
        <p:cNvGrpSpPr/>
        <p:nvPr/>
      </p:nvGrpSpPr>
      <p:grpSpPr>
        <a:xfrm>
          <a:off x="0" y="0"/>
          <a:ext cx="0" cy="0"/>
          <a:chOff x="0" y="0"/>
          <a:chExt cx="0" cy="0"/>
        </a:xfrm>
      </p:grpSpPr>
      <p:sp>
        <p:nvSpPr>
          <p:cNvPr id="2" name="AutoShape 2"/>
          <p:cNvSpPr/>
          <p:nvPr/>
        </p:nvSpPr>
        <p:spPr>
          <a:xfrm>
            <a:off x="0" y="1028700"/>
            <a:ext cx="18288000" cy="8229600"/>
          </a:xfrm>
          <a:prstGeom prst="rect">
            <a:avLst/>
          </a:prstGeom>
          <a:solidFill>
            <a:srgbClr val="F4F4F4"/>
          </a:solidFill>
        </p:spPr>
      </p:sp>
      <p:sp>
        <p:nvSpPr>
          <p:cNvPr id="3" name="TextBox 3"/>
          <p:cNvSpPr txBox="1"/>
          <p:nvPr/>
        </p:nvSpPr>
        <p:spPr>
          <a:xfrm>
            <a:off x="2198309" y="4524435"/>
            <a:ext cx="6378583" cy="1228606"/>
          </a:xfrm>
          <a:prstGeom prst="rect">
            <a:avLst/>
          </a:prstGeom>
        </p:spPr>
        <p:txBody>
          <a:bodyPr lIns="0" tIns="0" rIns="0" bIns="0" rtlCol="0" anchor="t">
            <a:spAutoFit/>
          </a:bodyPr>
          <a:lstStyle/>
          <a:p>
            <a:pPr marL="0" lvl="0" indent="0" algn="l">
              <a:lnSpc>
                <a:spcPts val="9600"/>
              </a:lnSpc>
              <a:spcBef>
                <a:spcPct val="0"/>
              </a:spcBef>
            </a:pPr>
            <a:r>
              <a:rPr lang="en-US" sz="8000">
                <a:solidFill>
                  <a:srgbClr val="1B1B1B"/>
                </a:solidFill>
                <a:latin typeface="Aileron Heavy"/>
              </a:rPr>
              <a:t>Introduction</a:t>
            </a:r>
          </a:p>
        </p:txBody>
      </p:sp>
      <p:sp>
        <p:nvSpPr>
          <p:cNvPr id="4" name="TextBox 4"/>
          <p:cNvSpPr txBox="1"/>
          <p:nvPr/>
        </p:nvSpPr>
        <p:spPr>
          <a:xfrm>
            <a:off x="9802992" y="2400300"/>
            <a:ext cx="6259770" cy="5257800"/>
          </a:xfrm>
          <a:prstGeom prst="rect">
            <a:avLst/>
          </a:prstGeom>
        </p:spPr>
        <p:txBody>
          <a:bodyPr lIns="0" tIns="0" rIns="0" bIns="0" rtlCol="0" anchor="t">
            <a:spAutoFit/>
          </a:bodyPr>
          <a:lstStyle/>
          <a:p>
            <a:pPr>
              <a:lnSpc>
                <a:spcPts val="6000"/>
              </a:lnSpc>
            </a:pPr>
            <a:r>
              <a:rPr lang="en-US" sz="2999">
                <a:solidFill>
                  <a:srgbClr val="1B1B1B"/>
                </a:solidFill>
                <a:latin typeface="IBM Plex Sans Bold"/>
              </a:rPr>
              <a:t>This data provides information about games on steam store, such as number of owners and the price for every game etc. This data was gathered until around May 2019 it's includ most games on the store prior to that date.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94750" y="2734978"/>
            <a:ext cx="4817044" cy="4817044"/>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71387">
            <a:off x="15675378" y="7328097"/>
            <a:ext cx="1011682" cy="591834"/>
          </a:xfrm>
          <a:prstGeom prst="rect">
            <a:avLst/>
          </a:prstGeom>
        </p:spPr>
      </p:pic>
      <p:sp>
        <p:nvSpPr>
          <p:cNvPr id="5" name="TextBox 5"/>
          <p:cNvSpPr txBox="1"/>
          <p:nvPr/>
        </p:nvSpPr>
        <p:spPr>
          <a:xfrm>
            <a:off x="3196437" y="4524435"/>
            <a:ext cx="3613670" cy="1228606"/>
          </a:xfrm>
          <a:prstGeom prst="rect">
            <a:avLst/>
          </a:prstGeom>
        </p:spPr>
        <p:txBody>
          <a:bodyPr lIns="0" tIns="0" rIns="0" bIns="0" rtlCol="0" anchor="t">
            <a:spAutoFit/>
          </a:bodyPr>
          <a:lstStyle/>
          <a:p>
            <a:pPr marL="0" lvl="0" indent="0">
              <a:lnSpc>
                <a:spcPts val="9600"/>
              </a:lnSpc>
              <a:spcBef>
                <a:spcPct val="0"/>
              </a:spcBef>
            </a:pPr>
            <a:r>
              <a:rPr lang="en-US" sz="8000">
                <a:solidFill>
                  <a:srgbClr val="1B1B1B"/>
                </a:solidFill>
                <a:latin typeface="Aileron Heavy"/>
              </a:rPr>
              <a:t>Design</a:t>
            </a:r>
          </a:p>
        </p:txBody>
      </p:sp>
      <p:sp>
        <p:nvSpPr>
          <p:cNvPr id="6" name="TextBox 6"/>
          <p:cNvSpPr txBox="1"/>
          <p:nvPr/>
        </p:nvSpPr>
        <p:spPr>
          <a:xfrm>
            <a:off x="10776063" y="1158974"/>
            <a:ext cx="5968881" cy="971550"/>
          </a:xfrm>
          <a:prstGeom prst="rect">
            <a:avLst/>
          </a:prstGeom>
        </p:spPr>
        <p:txBody>
          <a:bodyPr lIns="0" tIns="0" rIns="0" bIns="0" rtlCol="0" anchor="t">
            <a:spAutoFit/>
          </a:bodyPr>
          <a:lstStyle/>
          <a:p>
            <a:pPr marL="0" lvl="0" indent="0">
              <a:lnSpc>
                <a:spcPts val="3899"/>
              </a:lnSpc>
              <a:spcBef>
                <a:spcPct val="0"/>
              </a:spcBef>
            </a:pPr>
            <a:r>
              <a:rPr lang="en-US" sz="2999">
                <a:solidFill>
                  <a:srgbClr val="1B1B1B"/>
                </a:solidFill>
                <a:latin typeface="IBM Plex Sans Bold"/>
              </a:rPr>
              <a:t>What are the most games that has the highest positive ratings?</a:t>
            </a:r>
          </a:p>
        </p:txBody>
      </p:sp>
      <p:sp>
        <p:nvSpPr>
          <p:cNvPr id="7" name="TextBox 7"/>
          <p:cNvSpPr txBox="1"/>
          <p:nvPr/>
        </p:nvSpPr>
        <p:spPr>
          <a:xfrm>
            <a:off x="10776063" y="2556180"/>
            <a:ext cx="5968881" cy="971550"/>
          </a:xfrm>
          <a:prstGeom prst="rect">
            <a:avLst/>
          </a:prstGeom>
        </p:spPr>
        <p:txBody>
          <a:bodyPr lIns="0" tIns="0" rIns="0" bIns="0" rtlCol="0" anchor="t">
            <a:spAutoFit/>
          </a:bodyPr>
          <a:lstStyle/>
          <a:p>
            <a:pPr marL="0" lvl="0" indent="0">
              <a:lnSpc>
                <a:spcPts val="3899"/>
              </a:lnSpc>
              <a:spcBef>
                <a:spcPct val="0"/>
              </a:spcBef>
            </a:pPr>
            <a:r>
              <a:rPr lang="en-US" sz="2999">
                <a:solidFill>
                  <a:srgbClr val="1B1B1B"/>
                </a:solidFill>
                <a:latin typeface="IBM Plex Sans Bold"/>
              </a:rPr>
              <a:t>What are the most genres based on the number of owners?</a:t>
            </a:r>
          </a:p>
        </p:txBody>
      </p:sp>
      <p:sp>
        <p:nvSpPr>
          <p:cNvPr id="8" name="TextBox 8"/>
          <p:cNvSpPr txBox="1"/>
          <p:nvPr/>
        </p:nvSpPr>
        <p:spPr>
          <a:xfrm>
            <a:off x="10776063" y="3904027"/>
            <a:ext cx="5968881" cy="1466850"/>
          </a:xfrm>
          <a:prstGeom prst="rect">
            <a:avLst/>
          </a:prstGeom>
        </p:spPr>
        <p:txBody>
          <a:bodyPr lIns="0" tIns="0" rIns="0" bIns="0" rtlCol="0" anchor="t">
            <a:spAutoFit/>
          </a:bodyPr>
          <a:lstStyle/>
          <a:p>
            <a:pPr marL="0" lvl="0" indent="0">
              <a:lnSpc>
                <a:spcPts val="3899"/>
              </a:lnSpc>
              <a:spcBef>
                <a:spcPct val="0"/>
              </a:spcBef>
            </a:pPr>
            <a:r>
              <a:rPr lang="en-US" sz="2999">
                <a:solidFill>
                  <a:srgbClr val="1B1B1B"/>
                </a:solidFill>
                <a:latin typeface="IBM Plex Sans Bold"/>
              </a:rPr>
              <a:t>Does the games affect the number of owners if it's a Single-Player or Multi-Player?</a:t>
            </a:r>
          </a:p>
        </p:txBody>
      </p:sp>
      <p:sp>
        <p:nvSpPr>
          <p:cNvPr id="9" name="TextBox 9"/>
          <p:cNvSpPr txBox="1"/>
          <p:nvPr/>
        </p:nvSpPr>
        <p:spPr>
          <a:xfrm>
            <a:off x="10776063" y="5871395"/>
            <a:ext cx="5968881" cy="1466850"/>
          </a:xfrm>
          <a:prstGeom prst="rect">
            <a:avLst/>
          </a:prstGeom>
        </p:spPr>
        <p:txBody>
          <a:bodyPr lIns="0" tIns="0" rIns="0" bIns="0" rtlCol="0" anchor="t">
            <a:spAutoFit/>
          </a:bodyPr>
          <a:lstStyle/>
          <a:p>
            <a:pPr marL="0" lvl="0" indent="0">
              <a:lnSpc>
                <a:spcPts val="3899"/>
              </a:lnSpc>
              <a:spcBef>
                <a:spcPct val="0"/>
              </a:spcBef>
            </a:pPr>
            <a:r>
              <a:rPr lang="en-US" sz="2999">
                <a:solidFill>
                  <a:srgbClr val="1B1B1B"/>
                </a:solidFill>
                <a:latin typeface="IBM Plex Sans Bold"/>
              </a:rPr>
              <a:t>Does the games, if it's free or paid, affect on the number of owners?</a:t>
            </a:r>
          </a:p>
        </p:txBody>
      </p:sp>
      <p:sp>
        <p:nvSpPr>
          <p:cNvPr id="10" name="TextBox 10"/>
          <p:cNvSpPr txBox="1"/>
          <p:nvPr/>
        </p:nvSpPr>
        <p:spPr>
          <a:xfrm>
            <a:off x="10776063" y="7604964"/>
            <a:ext cx="5968881" cy="476250"/>
          </a:xfrm>
          <a:prstGeom prst="rect">
            <a:avLst/>
          </a:prstGeom>
        </p:spPr>
        <p:txBody>
          <a:bodyPr lIns="0" tIns="0" rIns="0" bIns="0" rtlCol="0" anchor="t">
            <a:spAutoFit/>
          </a:bodyPr>
          <a:lstStyle/>
          <a:p>
            <a:pPr marL="0" lvl="0" indent="0">
              <a:lnSpc>
                <a:spcPts val="3899"/>
              </a:lnSpc>
              <a:spcBef>
                <a:spcPct val="0"/>
              </a:spcBef>
            </a:pPr>
            <a:r>
              <a:rPr lang="en-US" sz="2999">
                <a:solidFill>
                  <a:srgbClr val="1B1B1B"/>
                </a:solidFill>
                <a:latin typeface="IBM Plex Sans Bold"/>
              </a:rPr>
              <a:t>**** *****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8000"/>
          </a:blip>
          <a:srcRect t="27500" b="16250"/>
          <a:stretch>
            <a:fillRect/>
          </a:stretch>
        </p:blipFill>
        <p:spPr>
          <a:xfrm>
            <a:off x="0" y="0"/>
            <a:ext cx="18288000" cy="10287000"/>
          </a:xfrm>
          <a:prstGeom prst="rect">
            <a:avLst/>
          </a:prstGeom>
        </p:spPr>
      </p:pic>
      <p:grpSp>
        <p:nvGrpSpPr>
          <p:cNvPr id="3" name="Group 3"/>
          <p:cNvGrpSpPr/>
          <p:nvPr/>
        </p:nvGrpSpPr>
        <p:grpSpPr>
          <a:xfrm>
            <a:off x="2475181" y="3652082"/>
            <a:ext cx="2277583" cy="2277583"/>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grpSp>
        <p:nvGrpSpPr>
          <p:cNvPr id="5" name="Group 5"/>
          <p:cNvGrpSpPr/>
          <p:nvPr/>
        </p:nvGrpSpPr>
        <p:grpSpPr>
          <a:xfrm>
            <a:off x="11149569" y="3652082"/>
            <a:ext cx="2277583" cy="227758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847179" y="1206599"/>
            <a:ext cx="3083827" cy="932858"/>
          </a:xfrm>
          <a:prstGeom prst="rect">
            <a:avLst/>
          </a:prstGeom>
        </p:spPr>
      </p:pic>
      <p:sp>
        <p:nvSpPr>
          <p:cNvPr id="8" name="TextBox 8"/>
          <p:cNvSpPr txBox="1"/>
          <p:nvPr/>
        </p:nvSpPr>
        <p:spPr>
          <a:xfrm>
            <a:off x="1028700" y="1019175"/>
            <a:ext cx="2892962" cy="1228606"/>
          </a:xfrm>
          <a:prstGeom prst="rect">
            <a:avLst/>
          </a:prstGeom>
        </p:spPr>
        <p:txBody>
          <a:bodyPr lIns="0" tIns="0" rIns="0" bIns="0" rtlCol="0" anchor="t">
            <a:spAutoFit/>
          </a:bodyPr>
          <a:lstStyle/>
          <a:p>
            <a:pPr marL="0" lvl="0" indent="0">
              <a:lnSpc>
                <a:spcPts val="9600"/>
              </a:lnSpc>
              <a:spcBef>
                <a:spcPct val="0"/>
              </a:spcBef>
            </a:pPr>
            <a:r>
              <a:rPr lang="en-US" sz="8000">
                <a:solidFill>
                  <a:srgbClr val="1B1B1B"/>
                </a:solidFill>
                <a:latin typeface="Aileron Heavy"/>
              </a:rPr>
              <a:t>Data</a:t>
            </a:r>
          </a:p>
        </p:txBody>
      </p:sp>
      <p:grpSp>
        <p:nvGrpSpPr>
          <p:cNvPr id="9" name="Group 9"/>
          <p:cNvGrpSpPr/>
          <p:nvPr/>
        </p:nvGrpSpPr>
        <p:grpSpPr>
          <a:xfrm>
            <a:off x="3362341" y="4790873"/>
            <a:ext cx="4597837" cy="4244621"/>
            <a:chOff x="0" y="0"/>
            <a:chExt cx="5160918" cy="5659493"/>
          </a:xfrm>
        </p:grpSpPr>
        <p:sp>
          <p:nvSpPr>
            <p:cNvPr id="10" name="TextBox 10"/>
            <p:cNvSpPr txBox="1"/>
            <p:nvPr/>
          </p:nvSpPr>
          <p:spPr>
            <a:xfrm>
              <a:off x="0" y="0"/>
              <a:ext cx="5160918" cy="1015841"/>
            </a:xfrm>
            <a:prstGeom prst="rect">
              <a:avLst/>
            </a:prstGeom>
          </p:spPr>
          <p:txBody>
            <a:bodyPr lIns="0" tIns="0" rIns="0" bIns="0" rtlCol="0" anchor="t">
              <a:spAutoFit/>
            </a:bodyPr>
            <a:lstStyle/>
            <a:p>
              <a:pPr>
                <a:lnSpc>
                  <a:spcPts val="6000"/>
                </a:lnSpc>
              </a:pPr>
              <a:r>
                <a:rPr lang="en-US" sz="5000">
                  <a:solidFill>
                    <a:srgbClr val="1B1B1B"/>
                  </a:solidFill>
                  <a:latin typeface="IBM Plex Sans Bold"/>
                </a:rPr>
                <a:t>Clean data</a:t>
              </a:r>
            </a:p>
          </p:txBody>
        </p:sp>
        <p:sp>
          <p:nvSpPr>
            <p:cNvPr id="11" name="TextBox 11"/>
            <p:cNvSpPr txBox="1"/>
            <p:nvPr/>
          </p:nvSpPr>
          <p:spPr>
            <a:xfrm>
              <a:off x="0" y="2148360"/>
              <a:ext cx="5160918" cy="3511133"/>
            </a:xfrm>
            <a:prstGeom prst="rect">
              <a:avLst/>
            </a:prstGeom>
          </p:spPr>
          <p:txBody>
            <a:bodyPr lIns="0" tIns="0" rIns="0" bIns="0" rtlCol="0" anchor="t">
              <a:spAutoFit/>
            </a:bodyPr>
            <a:lstStyle/>
            <a:p>
              <a:pPr>
                <a:lnSpc>
                  <a:spcPts val="3509"/>
                </a:lnSpc>
              </a:pPr>
              <a:r>
                <a:rPr lang="en-US" sz="2699">
                  <a:solidFill>
                    <a:srgbClr val="1B1B1B"/>
                  </a:solidFill>
                  <a:latin typeface="IBM Plex Sans"/>
                </a:rPr>
                <a:t>1- Recalculate owners.</a:t>
              </a:r>
            </a:p>
            <a:p>
              <a:pPr>
                <a:lnSpc>
                  <a:spcPts val="3509"/>
                </a:lnSpc>
              </a:pPr>
              <a:r>
                <a:rPr lang="en-US" sz="2800">
                  <a:solidFill>
                    <a:srgbClr val="1B1B1B"/>
                  </a:solidFill>
                  <a:latin typeface="Arimo"/>
                </a:rPr>
                <a:t>2- Change columns type.</a:t>
              </a:r>
            </a:p>
            <a:p>
              <a:pPr>
                <a:lnSpc>
                  <a:spcPts val="3509"/>
                </a:lnSpc>
              </a:pPr>
              <a:r>
                <a:rPr lang="en-US" sz="2800">
                  <a:solidFill>
                    <a:srgbClr val="1B1B1B"/>
                  </a:solidFill>
                  <a:latin typeface="Arimo"/>
                </a:rPr>
                <a:t>3- Outlier data.</a:t>
              </a:r>
            </a:p>
            <a:p>
              <a:pPr>
                <a:lnSpc>
                  <a:spcPts val="3509"/>
                </a:lnSpc>
              </a:pPr>
              <a:r>
                <a:rPr lang="en-US" sz="2800">
                  <a:solidFill>
                    <a:srgbClr val="1B1B1B"/>
                  </a:solidFill>
                  <a:latin typeface="Arimo"/>
                </a:rPr>
                <a:t>4- Add new columns.</a:t>
              </a:r>
            </a:p>
            <a:p>
              <a:pPr>
                <a:lnSpc>
                  <a:spcPts val="3509"/>
                </a:lnSpc>
              </a:pPr>
              <a:endParaRPr lang="en-US" sz="1799">
                <a:solidFill>
                  <a:srgbClr val="1B1B1B"/>
                </a:solidFill>
                <a:latin typeface="Arimo"/>
              </a:endParaRPr>
            </a:p>
          </p:txBody>
        </p:sp>
      </p:grpSp>
      <p:grpSp>
        <p:nvGrpSpPr>
          <p:cNvPr id="12" name="Group 12"/>
          <p:cNvGrpSpPr/>
          <p:nvPr/>
        </p:nvGrpSpPr>
        <p:grpSpPr>
          <a:xfrm>
            <a:off x="12036730" y="4790873"/>
            <a:ext cx="4087734" cy="3827738"/>
            <a:chOff x="0" y="0"/>
            <a:chExt cx="4630975" cy="5103650"/>
          </a:xfrm>
        </p:grpSpPr>
        <p:sp>
          <p:nvSpPr>
            <p:cNvPr id="13" name="TextBox 13"/>
            <p:cNvSpPr txBox="1"/>
            <p:nvPr/>
          </p:nvSpPr>
          <p:spPr>
            <a:xfrm>
              <a:off x="0" y="0"/>
              <a:ext cx="4630975" cy="1015841"/>
            </a:xfrm>
            <a:prstGeom prst="rect">
              <a:avLst/>
            </a:prstGeom>
          </p:spPr>
          <p:txBody>
            <a:bodyPr lIns="0" tIns="0" rIns="0" bIns="0" rtlCol="0" anchor="t">
              <a:spAutoFit/>
            </a:bodyPr>
            <a:lstStyle/>
            <a:p>
              <a:pPr>
                <a:lnSpc>
                  <a:spcPts val="6000"/>
                </a:lnSpc>
              </a:pPr>
              <a:r>
                <a:rPr lang="en-US" sz="5000">
                  <a:solidFill>
                    <a:srgbClr val="1B1B1B"/>
                  </a:solidFill>
                  <a:latin typeface="IBM Plex Sans Bold"/>
                </a:rPr>
                <a:t>Solutions</a:t>
              </a:r>
            </a:p>
          </p:txBody>
        </p:sp>
        <p:sp>
          <p:nvSpPr>
            <p:cNvPr id="14" name="TextBox 14"/>
            <p:cNvSpPr txBox="1"/>
            <p:nvPr/>
          </p:nvSpPr>
          <p:spPr>
            <a:xfrm>
              <a:off x="0" y="2148995"/>
              <a:ext cx="4630975" cy="2954655"/>
            </a:xfrm>
            <a:prstGeom prst="rect">
              <a:avLst/>
            </a:prstGeom>
          </p:spPr>
          <p:txBody>
            <a:bodyPr lIns="0" tIns="0" rIns="0" bIns="0" rtlCol="0" anchor="t">
              <a:spAutoFit/>
            </a:bodyPr>
            <a:lstStyle/>
            <a:p>
              <a:pPr>
                <a:lnSpc>
                  <a:spcPts val="3509"/>
                </a:lnSpc>
              </a:pPr>
              <a:r>
                <a:rPr lang="en-US" sz="2699">
                  <a:solidFill>
                    <a:srgbClr val="1B1B1B"/>
                  </a:solidFill>
                  <a:latin typeface="IBM Plex Sans"/>
                </a:rPr>
                <a:t>1- Take average owners.</a:t>
              </a:r>
            </a:p>
            <a:p>
              <a:pPr>
                <a:lnSpc>
                  <a:spcPts val="3509"/>
                </a:lnSpc>
              </a:pPr>
              <a:r>
                <a:rPr lang="en-US" sz="2699">
                  <a:solidFill>
                    <a:srgbClr val="1B1B1B"/>
                  </a:solidFill>
                  <a:latin typeface="IBM Plex Sans"/>
                </a:rPr>
                <a:t>2- The last 5 years.</a:t>
              </a:r>
            </a:p>
            <a:p>
              <a:pPr>
                <a:lnSpc>
                  <a:spcPts val="3509"/>
                </a:lnSpc>
              </a:pPr>
              <a:r>
                <a:rPr lang="en-US" sz="2699">
                  <a:solidFill>
                    <a:srgbClr val="1B1B1B"/>
                  </a:solidFill>
                  <a:latin typeface="IBM Plex Sans"/>
                </a:rPr>
                <a:t>3- add years columns and total profit.</a:t>
              </a:r>
            </a:p>
          </p:txBody>
        </p:sp>
      </p:grpSp>
      <p:sp>
        <p:nvSpPr>
          <p:cNvPr id="15" name="TextBox 15"/>
          <p:cNvSpPr txBox="1"/>
          <p:nvPr/>
        </p:nvSpPr>
        <p:spPr>
          <a:xfrm>
            <a:off x="7575670" y="1206599"/>
            <a:ext cx="3573899" cy="844232"/>
          </a:xfrm>
          <a:prstGeom prst="rect">
            <a:avLst/>
          </a:prstGeom>
        </p:spPr>
        <p:txBody>
          <a:bodyPr lIns="0" tIns="0" rIns="0" bIns="0" rtlCol="0" anchor="t">
            <a:spAutoFit/>
          </a:bodyPr>
          <a:lstStyle/>
          <a:p>
            <a:pPr algn="ctr">
              <a:lnSpc>
                <a:spcPts val="3380"/>
              </a:lnSpc>
              <a:spcBef>
                <a:spcPct val="0"/>
              </a:spcBef>
            </a:pPr>
            <a:r>
              <a:rPr lang="en-US" sz="2600">
                <a:solidFill>
                  <a:srgbClr val="1B1B1B"/>
                </a:solidFill>
                <a:latin typeface="IBM Plex Sans Bold"/>
              </a:rPr>
              <a:t>More than 27000 rows.</a:t>
            </a:r>
          </a:p>
          <a:p>
            <a:pPr algn="ctr">
              <a:lnSpc>
                <a:spcPts val="3380"/>
              </a:lnSpc>
              <a:spcBef>
                <a:spcPct val="0"/>
              </a:spcBef>
            </a:pPr>
            <a:r>
              <a:rPr lang="en-US" sz="2600">
                <a:solidFill>
                  <a:srgbClr val="1B1B1B"/>
                </a:solidFill>
                <a:latin typeface="IBM Plex Sans Bold"/>
              </a:rPr>
              <a:t>It has 10 columns.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028700"/>
            <a:ext cx="18288000" cy="8229600"/>
          </a:xfrm>
          <a:prstGeom prst="rect">
            <a:avLst/>
          </a:prstGeom>
          <a:solidFill>
            <a:srgbClr val="FFFFFF"/>
          </a:solidFill>
        </p:spPr>
      </p:sp>
      <p:pic>
        <p:nvPicPr>
          <p:cNvPr id="3" name="Picture 3"/>
          <p:cNvPicPr>
            <a:picLocks noChangeAspect="1"/>
          </p:cNvPicPr>
          <p:nvPr/>
        </p:nvPicPr>
        <p:blipFill>
          <a:blip r:embed="rId2"/>
          <a:srcRect/>
          <a:stretch>
            <a:fillRect/>
          </a:stretch>
        </p:blipFill>
        <p:spPr>
          <a:xfrm>
            <a:off x="1423720" y="2045601"/>
            <a:ext cx="15440560" cy="8241399"/>
          </a:xfrm>
          <a:prstGeom prst="rect">
            <a:avLst/>
          </a:prstGeom>
        </p:spPr>
      </p:pic>
      <p:sp>
        <p:nvSpPr>
          <p:cNvPr id="4" name="TextBox 4"/>
          <p:cNvSpPr txBox="1"/>
          <p:nvPr/>
        </p:nvSpPr>
        <p:spPr>
          <a:xfrm>
            <a:off x="0" y="1028700"/>
            <a:ext cx="18288000" cy="946309"/>
          </a:xfrm>
          <a:prstGeom prst="rect">
            <a:avLst/>
          </a:prstGeom>
        </p:spPr>
        <p:txBody>
          <a:bodyPr lIns="0" tIns="0" rIns="0" bIns="0" rtlCol="0" anchor="t">
            <a:spAutoFit/>
          </a:bodyPr>
          <a:lstStyle/>
          <a:p>
            <a:pPr marL="0" lvl="0" indent="0" algn="ctr">
              <a:lnSpc>
                <a:spcPts val="7451"/>
              </a:lnSpc>
              <a:spcBef>
                <a:spcPct val="0"/>
              </a:spcBef>
            </a:pPr>
            <a:r>
              <a:rPr lang="en-US" sz="6209">
                <a:solidFill>
                  <a:srgbClr val="1B1B1B"/>
                </a:solidFill>
                <a:latin typeface="Aileron Heavy"/>
              </a:rPr>
              <a:t>M</a:t>
            </a:r>
            <a:r>
              <a:rPr lang="en-US" sz="6209" u="none">
                <a:solidFill>
                  <a:srgbClr val="1B1B1B"/>
                </a:solidFill>
                <a:latin typeface="Aileron Heavy"/>
              </a:rPr>
              <a:t>ost games with highest positive ratings?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028700"/>
            <a:ext cx="18288000" cy="8229600"/>
          </a:xfrm>
          <a:prstGeom prst="rect">
            <a:avLst/>
          </a:prstGeom>
          <a:solidFill>
            <a:srgbClr val="FFFFFF"/>
          </a:solidFill>
        </p:spPr>
      </p:sp>
      <p:pic>
        <p:nvPicPr>
          <p:cNvPr id="3" name="Picture 3"/>
          <p:cNvPicPr>
            <a:picLocks noChangeAspect="1"/>
          </p:cNvPicPr>
          <p:nvPr/>
        </p:nvPicPr>
        <p:blipFill>
          <a:blip r:embed="rId2"/>
          <a:srcRect/>
          <a:stretch>
            <a:fillRect/>
          </a:stretch>
        </p:blipFill>
        <p:spPr>
          <a:xfrm>
            <a:off x="1500418" y="2127477"/>
            <a:ext cx="15287163" cy="8159523"/>
          </a:xfrm>
          <a:prstGeom prst="rect">
            <a:avLst/>
          </a:prstGeom>
        </p:spPr>
      </p:pic>
      <p:sp>
        <p:nvSpPr>
          <p:cNvPr id="4" name="TextBox 4"/>
          <p:cNvSpPr txBox="1"/>
          <p:nvPr/>
        </p:nvSpPr>
        <p:spPr>
          <a:xfrm>
            <a:off x="0" y="1028700"/>
            <a:ext cx="17259300" cy="946309"/>
          </a:xfrm>
          <a:prstGeom prst="rect">
            <a:avLst/>
          </a:prstGeom>
        </p:spPr>
        <p:txBody>
          <a:bodyPr lIns="0" tIns="0" rIns="0" bIns="0" rtlCol="0" anchor="t">
            <a:spAutoFit/>
          </a:bodyPr>
          <a:lstStyle/>
          <a:p>
            <a:pPr marL="0" lvl="0" indent="0" algn="ctr">
              <a:lnSpc>
                <a:spcPts val="7451"/>
              </a:lnSpc>
              <a:spcBef>
                <a:spcPct val="0"/>
              </a:spcBef>
            </a:pPr>
            <a:r>
              <a:rPr lang="en-US" sz="6209">
                <a:solidFill>
                  <a:srgbClr val="1B1B1B"/>
                </a:solidFill>
                <a:latin typeface="Aileron Heavy"/>
              </a:rPr>
              <a:t>M</a:t>
            </a:r>
            <a:r>
              <a:rPr lang="en-US" sz="6209" u="none">
                <a:solidFill>
                  <a:srgbClr val="1B1B1B"/>
                </a:solidFill>
                <a:latin typeface="Aileron Heavy"/>
              </a:rPr>
              <a:t>ost genres based on the number of owners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028700"/>
            <a:ext cx="18288000" cy="8229600"/>
          </a:xfrm>
          <a:prstGeom prst="rect">
            <a:avLst/>
          </a:prstGeom>
          <a:solidFill>
            <a:srgbClr val="FFFFFF"/>
          </a:solidFill>
        </p:spPr>
      </p:sp>
      <p:pic>
        <p:nvPicPr>
          <p:cNvPr id="3" name="Picture 3"/>
          <p:cNvPicPr>
            <a:picLocks noChangeAspect="1"/>
          </p:cNvPicPr>
          <p:nvPr/>
        </p:nvPicPr>
        <p:blipFill>
          <a:blip r:embed="rId2"/>
          <a:srcRect/>
          <a:stretch>
            <a:fillRect/>
          </a:stretch>
        </p:blipFill>
        <p:spPr>
          <a:xfrm>
            <a:off x="1500418" y="2127477"/>
            <a:ext cx="15287163" cy="8159523"/>
          </a:xfrm>
          <a:prstGeom prst="rect">
            <a:avLst/>
          </a:prstGeom>
        </p:spPr>
      </p:pic>
      <p:sp>
        <p:nvSpPr>
          <p:cNvPr id="4" name="TextBox 4"/>
          <p:cNvSpPr txBox="1"/>
          <p:nvPr/>
        </p:nvSpPr>
        <p:spPr>
          <a:xfrm>
            <a:off x="0" y="1028700"/>
            <a:ext cx="18288000" cy="870228"/>
          </a:xfrm>
          <a:prstGeom prst="rect">
            <a:avLst/>
          </a:prstGeom>
        </p:spPr>
        <p:txBody>
          <a:bodyPr lIns="0" tIns="0" rIns="0" bIns="0" rtlCol="0" anchor="t">
            <a:spAutoFit/>
          </a:bodyPr>
          <a:lstStyle/>
          <a:p>
            <a:pPr marL="0" lvl="0" indent="0" algn="ctr">
              <a:lnSpc>
                <a:spcPts val="6851"/>
              </a:lnSpc>
              <a:spcBef>
                <a:spcPct val="0"/>
              </a:spcBef>
            </a:pPr>
            <a:r>
              <a:rPr lang="en-US" sz="5709">
                <a:solidFill>
                  <a:srgbClr val="1B1B1B"/>
                </a:solidFill>
                <a:latin typeface="Aileron Heavy"/>
              </a:rPr>
              <a:t>N</a:t>
            </a:r>
            <a:r>
              <a:rPr lang="en-US" sz="5709" u="none">
                <a:solidFill>
                  <a:srgbClr val="1B1B1B"/>
                </a:solidFill>
                <a:latin typeface="Aileron Heavy"/>
              </a:rPr>
              <a:t>umber of owners and Single-Player or Multi-Player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028700"/>
            <a:ext cx="18288000" cy="8229600"/>
          </a:xfrm>
          <a:prstGeom prst="rect">
            <a:avLst/>
          </a:prstGeom>
          <a:solidFill>
            <a:srgbClr val="FFFFFF"/>
          </a:solidFill>
        </p:spPr>
      </p:sp>
      <p:pic>
        <p:nvPicPr>
          <p:cNvPr id="3" name="Picture 3"/>
          <p:cNvPicPr>
            <a:picLocks noChangeAspect="1"/>
          </p:cNvPicPr>
          <p:nvPr/>
        </p:nvPicPr>
        <p:blipFill>
          <a:blip r:embed="rId2"/>
          <a:srcRect/>
          <a:stretch>
            <a:fillRect/>
          </a:stretch>
        </p:blipFill>
        <p:spPr>
          <a:xfrm>
            <a:off x="1500418" y="2127477"/>
            <a:ext cx="15287163" cy="8159523"/>
          </a:xfrm>
          <a:prstGeom prst="rect">
            <a:avLst/>
          </a:prstGeom>
        </p:spPr>
      </p:pic>
      <p:sp>
        <p:nvSpPr>
          <p:cNvPr id="4" name="TextBox 4"/>
          <p:cNvSpPr txBox="1"/>
          <p:nvPr/>
        </p:nvSpPr>
        <p:spPr>
          <a:xfrm>
            <a:off x="0" y="1028700"/>
            <a:ext cx="18288000" cy="870228"/>
          </a:xfrm>
          <a:prstGeom prst="rect">
            <a:avLst/>
          </a:prstGeom>
        </p:spPr>
        <p:txBody>
          <a:bodyPr lIns="0" tIns="0" rIns="0" bIns="0" rtlCol="0" anchor="t">
            <a:spAutoFit/>
          </a:bodyPr>
          <a:lstStyle/>
          <a:p>
            <a:pPr marL="0" lvl="0" indent="0" algn="ctr">
              <a:lnSpc>
                <a:spcPts val="6851"/>
              </a:lnSpc>
              <a:spcBef>
                <a:spcPct val="0"/>
              </a:spcBef>
            </a:pPr>
            <a:r>
              <a:rPr lang="en-US" sz="5709">
                <a:solidFill>
                  <a:srgbClr val="1B1B1B"/>
                </a:solidFill>
                <a:latin typeface="Aileron Heavy"/>
              </a:rPr>
              <a:t> F</a:t>
            </a:r>
            <a:r>
              <a:rPr lang="en-US" sz="5709" u="none">
                <a:solidFill>
                  <a:srgbClr val="1B1B1B"/>
                </a:solidFill>
                <a:latin typeface="Aileron Heavy"/>
              </a:rPr>
              <a:t>ree or paid and number of owners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EDA</dc:title>
  <cp:lastModifiedBy>Ghassan Alrehaili</cp:lastModifiedBy>
  <cp:revision>2</cp:revision>
  <dcterms:created xsi:type="dcterms:W3CDTF">2006-08-16T00:00:00Z</dcterms:created>
  <dcterms:modified xsi:type="dcterms:W3CDTF">2021-11-18T10:08:26Z</dcterms:modified>
  <dc:identifier>DAEwCN01zDg</dc:identifier>
</cp:coreProperties>
</file>