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9144000" cy="5143500" type="screen16x9"/>
  <p:notesSz cx="6858000" cy="9144000"/>
  <p:embeddedFontLst>
    <p:embeddedFont>
      <p:font typeface="Calibri" panose="020F0502020204030204" pitchFamily="34" charset="0"/>
      <p:regular r:id="rId58"/>
      <p:bold r:id="rId59"/>
      <p:italic r:id="rId60"/>
      <p:boldItalic r:id="rId61"/>
    </p:embeddedFont>
    <p:embeddedFont>
      <p:font typeface="Open Sans" panose="020B0606030504020204" pitchFamily="34" charset="0"/>
      <p:regular r:id="rId62"/>
      <p:bold r:id="rId63"/>
      <p:italic r:id="rId64"/>
      <p:boldItalic r:id="rId65"/>
    </p:embeddedFont>
    <p:embeddedFont>
      <p:font typeface="Pacifico" panose="00000500000000000000" pitchFamily="2" charset="0"/>
      <p:regular r:id="rId66"/>
    </p:embeddedFont>
    <p:embeddedFont>
      <p:font typeface="PT Sans Narrow" panose="020B0604020202020204" pitchFamily="3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92F6CD-47D5-4682-BAF3-CD1B41031D57}">
  <a:tblStyle styleId="{0B92F6CD-47D5-4682-BAF3-CD1B41031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3D9B26-2264-4ECF-A5A7-77A51D62D13D}"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7.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f8f93102f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f8f93102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fdc9ac08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fdc9ac08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03c58a1a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03c58a1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fdc9ac08f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fdc9ac08f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fa4c9e5e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fa4c9e5e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fdc9ac08f_1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fdc9ac08f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f8f93102f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f8f93102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03c58a1a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03c58a1a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f8f93102f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f8f93102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fa4c9e5e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fa4c9e5e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f8f93102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f8f93102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f8f93102f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f8f93102f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045d0b2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045d0b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045d0b2a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045d0b2a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f8f93102f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f8f93102f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fa4c9e5e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bfa4c9e5e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f8f93102f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bf8f93102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bfdc9ac08f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fdc9ac08f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045d0b2a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045d0b2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045d0b2a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045d0b2a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f8f93102f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f8f93102f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f8f93102f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f8f93102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f8f93102f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f8f93102f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fa4c9e5e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fa4c9e5e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fdc9ac08f_2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fdc9ac08f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fdc9ac08f_18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fdc9ac08f_1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f8f93102f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f8f93102f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fa4c9e5e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fa4c9e5e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bfa4c9e5ee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bfa4c9e5e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f8f93102f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f8f93102f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fdc9ac08f_3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fdc9ac08f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fdc9ac08f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fdc9ac08f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f8f93102f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f8f93102f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bfdc9ac08f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bfdc9ac08f_6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f8f93102f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f8f93102f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f8f93102f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f8f93102f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fdc9ac08f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fdc9ac08f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f8f93102f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f8f93102f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fa4c9e5e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fa4c9e5e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f8f93102f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f8f93102f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bfa4c9e5e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bfa4c9e5e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bf8f93102f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bf8f93102f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fa4c9e5e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fa4c9e5e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f8f93102f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f8f93102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fa4c9e5ee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fa4c9e5e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bfa4c9e5e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bfa4c9e5e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bf8f93102f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bf8f93102f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bfdc9ac08f_3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bfdc9ac08f_3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bfdc9ac0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bfdc9ac0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f8f93102f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f8f93102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03b423c61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03b423c61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f8f93102f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f8f93102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f8f93102f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f8f93102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5" name="Google Shape;7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7" name="Google Shape;87;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3" name="Google Shape;93;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9" name="Google Shape;99;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0" name="Google Shape;100;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2" name="Google Shape;102;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14" name="Google Shape;114;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5" name="Google Shape;11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1" name="Google Shape;121;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22" name="Google Shape;12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7" name="Google Shape;127;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8" name="Google Shape;128;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4" name="Google Shape;64;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Google Shape;65;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nand2tetris-questions-and-answers-forum.32033.n3.nabble.com/Errata-Bugs-and-Such-f32642.html"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hyperlink" Target="http://www.aoki.ecei.tohoku.ac.jp/arith/mg/algorithm.html#fsa_csl" TargetMode="External"/><Relationship Id="rId5" Type="http://schemas.openxmlformats.org/officeDocument/2006/relationships/hyperlink" Target="https://tams.informatik.uni-hamburg.de/applets/hades/webdemos/20-arithmetic/20-carryselect/adder_carryselect.html" TargetMode="External"/><Relationship Id="rId4" Type="http://schemas.openxmlformats.org/officeDocument/2006/relationships/hyperlink" Target="https://en.wikipedia.org/wiki/Carry-select_adder"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p:nvPr/>
        </p:nvSpPr>
        <p:spPr>
          <a:xfrm>
            <a:off x="316350" y="1626597"/>
            <a:ext cx="8511300" cy="102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solidFill>
                  <a:srgbClr val="EF6C00"/>
                </a:solidFill>
                <a:latin typeface="PT Sans Narrow"/>
                <a:ea typeface="PT Sans Narrow"/>
                <a:cs typeface="PT Sans Narrow"/>
                <a:sym typeface="PT Sans Narrow"/>
              </a:rPr>
              <a:t>CARRY SELECT ADDER</a:t>
            </a:r>
            <a:endParaRPr sz="9600" b="1" dirty="0">
              <a:solidFill>
                <a:srgbClr val="EF6C00"/>
              </a:solidFill>
              <a:latin typeface="PT Sans Narrow"/>
              <a:ea typeface="PT Sans Narrow"/>
              <a:cs typeface="PT Sans Narrow"/>
              <a:sym typeface="PT Sans Narrow"/>
            </a:endParaRPr>
          </a:p>
        </p:txBody>
      </p:sp>
      <p:sp>
        <p:nvSpPr>
          <p:cNvPr id="142" name="Google Shape;142;p25"/>
          <p:cNvSpPr txBox="1"/>
          <p:nvPr/>
        </p:nvSpPr>
        <p:spPr>
          <a:xfrm>
            <a:off x="1931207" y="3005703"/>
            <a:ext cx="5157600" cy="427172"/>
          </a:xfrm>
          <a:prstGeom prst="rect">
            <a:avLst/>
          </a:prstGeom>
          <a:noFill/>
          <a:ln>
            <a:noFill/>
          </a:ln>
        </p:spPr>
        <p:txBody>
          <a:bodyPr spcFirstLastPara="1" wrap="square" lIns="91425" tIns="91425" rIns="91425" bIns="91425" anchor="t" anchorCtr="0">
            <a:noAutofit/>
          </a:bodyPr>
          <a:lstStyle/>
          <a:p>
            <a:pPr marL="114300" marR="114300" lvl="0" indent="0" algn="ctr" rtl="0">
              <a:lnSpc>
                <a:spcPct val="110769"/>
              </a:lnSpc>
              <a:spcBef>
                <a:spcPts val="0"/>
              </a:spcBef>
              <a:spcAft>
                <a:spcPts val="0"/>
              </a:spcAft>
              <a:buNone/>
            </a:pPr>
            <a:r>
              <a:rPr lang="en" sz="1225" b="1" dirty="0">
                <a:latin typeface="Courier New"/>
                <a:ea typeface="Courier New"/>
                <a:cs typeface="Courier New"/>
                <a:sym typeface="Courier New"/>
              </a:rPr>
              <a:t>🌑By: </a:t>
            </a:r>
            <a:r>
              <a:rPr lang="en-IN" sz="1225" b="1" dirty="0">
                <a:latin typeface="Courier New"/>
                <a:ea typeface="Courier New"/>
                <a:cs typeface="Courier New"/>
                <a:sym typeface="Courier New"/>
              </a:rPr>
              <a:t>[GHAAYATHRI</a:t>
            </a:r>
            <a:r>
              <a:rPr lang="en" sz="1225" b="1" dirty="0">
                <a:latin typeface="Courier New"/>
                <a:ea typeface="Courier New"/>
                <a:cs typeface="Courier New"/>
                <a:sym typeface="Courier New"/>
              </a:rPr>
              <a:t> DEVI K]</a:t>
            </a:r>
            <a:endParaRPr sz="1500" dirty="0">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Multiplexer </a:t>
            </a:r>
            <a:endParaRPr/>
          </a:p>
        </p:txBody>
      </p:sp>
      <p:sp>
        <p:nvSpPr>
          <p:cNvPr id="196" name="Google Shape;19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The term ‘multiplexing’ describes the operation of sending one or more analogue or digital signals over a common transmission line at different times or speeds. The device used for multiplexing is called Multiplexer.</a:t>
            </a:r>
            <a:endParaRPr/>
          </a:p>
          <a:p>
            <a:pPr marL="0" lvl="0" indent="0" algn="just" rtl="0">
              <a:spcBef>
                <a:spcPts val="1200"/>
              </a:spcBef>
              <a:spcAft>
                <a:spcPts val="0"/>
              </a:spcAft>
              <a:buNone/>
            </a:pPr>
            <a:r>
              <a:rPr lang="en"/>
              <a:t> It is shortly called MUX. It is a combinational logic circuit designed to switch one of several input lines to a single common output line by the application of a control signal, called selection lines. Multiplexers operate like very fast acting multiple position rotary switches connecting or controlling multiple input lines called “channels” one at a time to the output.</a:t>
            </a:r>
            <a:endParaRPr/>
          </a:p>
          <a:p>
            <a:pPr marL="0" lvl="0" indent="0" algn="just"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96800" y="19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Working of MUX</a:t>
            </a:r>
            <a:endParaRPr/>
          </a:p>
        </p:txBody>
      </p:sp>
      <p:pic>
        <p:nvPicPr>
          <p:cNvPr id="202" name="Google Shape;202;p35"/>
          <p:cNvPicPr preferRelativeResize="0"/>
          <p:nvPr/>
        </p:nvPicPr>
        <p:blipFill rotWithShape="1">
          <a:blip r:embed="rId3">
            <a:alphaModFix/>
          </a:blip>
          <a:srcRect r="6829"/>
          <a:stretch/>
        </p:blipFill>
        <p:spPr>
          <a:xfrm>
            <a:off x="319300" y="1174725"/>
            <a:ext cx="4760525" cy="2730650"/>
          </a:xfrm>
          <a:prstGeom prst="rect">
            <a:avLst/>
          </a:prstGeom>
          <a:noFill/>
          <a:ln w="9525" cap="flat" cmpd="sng">
            <a:solidFill>
              <a:srgbClr val="000000"/>
            </a:solidFill>
            <a:prstDash val="solid"/>
            <a:round/>
            <a:headEnd type="none" w="sm" len="sm"/>
            <a:tailEnd type="none" w="sm" len="sm"/>
          </a:ln>
        </p:spPr>
      </p:pic>
      <p:pic>
        <p:nvPicPr>
          <p:cNvPr id="203" name="Google Shape;203;p35"/>
          <p:cNvPicPr preferRelativeResize="0"/>
          <p:nvPr/>
        </p:nvPicPr>
        <p:blipFill rotWithShape="1">
          <a:blip r:embed="rId4">
            <a:alphaModFix/>
          </a:blip>
          <a:srcRect l="26952" t="18365" r="26279" b="22598"/>
          <a:stretch/>
        </p:blipFill>
        <p:spPr>
          <a:xfrm>
            <a:off x="5799825" y="805650"/>
            <a:ext cx="2769725" cy="1844175"/>
          </a:xfrm>
          <a:prstGeom prst="rect">
            <a:avLst/>
          </a:prstGeom>
          <a:noFill/>
          <a:ln>
            <a:noFill/>
          </a:ln>
        </p:spPr>
      </p:pic>
      <p:sp>
        <p:nvSpPr>
          <p:cNvPr id="204" name="Google Shape;204;p35"/>
          <p:cNvSpPr txBox="1"/>
          <p:nvPr/>
        </p:nvSpPr>
        <p:spPr>
          <a:xfrm>
            <a:off x="5553238" y="2719850"/>
            <a:ext cx="33336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Number of input lines: 2</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Number of selection lines: 1</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Number of output lines: 1</a:t>
            </a:r>
            <a:endParaRPr sz="16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6"/>
          <p:cNvPicPr preferRelativeResize="0"/>
          <p:nvPr/>
        </p:nvPicPr>
        <p:blipFill>
          <a:blip r:embed="rId3">
            <a:alphaModFix/>
          </a:blip>
          <a:stretch>
            <a:fillRect/>
          </a:stretch>
        </p:blipFill>
        <p:spPr>
          <a:xfrm>
            <a:off x="626825" y="1277575"/>
            <a:ext cx="1966625" cy="3505675"/>
          </a:xfrm>
          <a:prstGeom prst="rect">
            <a:avLst/>
          </a:prstGeom>
          <a:noFill/>
          <a:ln>
            <a:noFill/>
          </a:ln>
        </p:spPr>
      </p:pic>
      <p:pic>
        <p:nvPicPr>
          <p:cNvPr id="210" name="Google Shape;210;p36"/>
          <p:cNvPicPr preferRelativeResize="0"/>
          <p:nvPr/>
        </p:nvPicPr>
        <p:blipFill rotWithShape="1">
          <a:blip r:embed="rId4">
            <a:alphaModFix/>
          </a:blip>
          <a:srcRect l="9991" r="5262"/>
          <a:stretch/>
        </p:blipFill>
        <p:spPr>
          <a:xfrm>
            <a:off x="4127875" y="1532012"/>
            <a:ext cx="2909600" cy="2079486"/>
          </a:xfrm>
          <a:prstGeom prst="rect">
            <a:avLst/>
          </a:prstGeom>
          <a:noFill/>
          <a:ln>
            <a:noFill/>
          </a:ln>
        </p:spPr>
      </p:pic>
      <p:sp>
        <p:nvSpPr>
          <p:cNvPr id="211" name="Google Shape;211;p36"/>
          <p:cNvSpPr txBox="1"/>
          <p:nvPr/>
        </p:nvSpPr>
        <p:spPr>
          <a:xfrm>
            <a:off x="818625" y="556925"/>
            <a:ext cx="152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Truth table</a:t>
            </a:r>
            <a:endParaRPr sz="1900">
              <a:latin typeface="Open Sans"/>
              <a:ea typeface="Open Sans"/>
              <a:cs typeface="Open Sans"/>
              <a:sym typeface="Open Sans"/>
            </a:endParaRPr>
          </a:p>
        </p:txBody>
      </p:sp>
      <p:sp>
        <p:nvSpPr>
          <p:cNvPr id="212" name="Google Shape;212;p36"/>
          <p:cNvSpPr txBox="1"/>
          <p:nvPr/>
        </p:nvSpPr>
        <p:spPr>
          <a:xfrm>
            <a:off x="5218175" y="556925"/>
            <a:ext cx="1181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K - map</a:t>
            </a:r>
            <a:endParaRPr sz="1900">
              <a:latin typeface="Open Sans"/>
              <a:ea typeface="Open Sans"/>
              <a:cs typeface="Open Sans"/>
              <a:sym typeface="Open Sans"/>
            </a:endParaRPr>
          </a:p>
        </p:txBody>
      </p:sp>
      <p:sp>
        <p:nvSpPr>
          <p:cNvPr id="213" name="Google Shape;213;p36"/>
          <p:cNvSpPr txBox="1"/>
          <p:nvPr/>
        </p:nvSpPr>
        <p:spPr>
          <a:xfrm>
            <a:off x="4006325" y="3883963"/>
            <a:ext cx="3605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From K-Map, we derived a relation,</a:t>
            </a:r>
            <a:endParaRPr sz="1600">
              <a:solidFill>
                <a:schemeClr val="dk2"/>
              </a:solidFill>
              <a:latin typeface="Open Sans"/>
              <a:ea typeface="Open Sans"/>
              <a:cs typeface="Open Sans"/>
              <a:sym typeface="Open Sans"/>
            </a:endParaRPr>
          </a:p>
          <a:p>
            <a:pPr marL="0" lvl="0" indent="0" algn="l" rtl="0">
              <a:spcBef>
                <a:spcPts val="0"/>
              </a:spcBef>
              <a:spcAft>
                <a:spcPts val="0"/>
              </a:spcAft>
              <a:buNone/>
            </a:pPr>
            <a:r>
              <a:rPr lang="en" sz="1600" b="1">
                <a:solidFill>
                  <a:schemeClr val="dk2"/>
                </a:solidFill>
                <a:latin typeface="Open Sans"/>
                <a:ea typeface="Open Sans"/>
                <a:cs typeface="Open Sans"/>
                <a:sym typeface="Open Sans"/>
              </a:rPr>
              <a:t> f = S.D</a:t>
            </a:r>
            <a:r>
              <a:rPr lang="en" sz="1600" b="1" baseline="-25000">
                <a:solidFill>
                  <a:schemeClr val="dk2"/>
                </a:solidFill>
                <a:latin typeface="Open Sans"/>
                <a:ea typeface="Open Sans"/>
                <a:cs typeface="Open Sans"/>
                <a:sym typeface="Open Sans"/>
              </a:rPr>
              <a:t>1</a:t>
            </a:r>
            <a:r>
              <a:rPr lang="en" sz="1600" b="1">
                <a:solidFill>
                  <a:schemeClr val="dk2"/>
                </a:solidFill>
                <a:latin typeface="Open Sans"/>
                <a:ea typeface="Open Sans"/>
                <a:cs typeface="Open Sans"/>
                <a:sym typeface="Open Sans"/>
              </a:rPr>
              <a:t> + S.D</a:t>
            </a:r>
            <a:r>
              <a:rPr lang="en" sz="1600" b="1" baseline="-25000">
                <a:solidFill>
                  <a:schemeClr val="dk2"/>
                </a:solidFill>
                <a:latin typeface="Open Sans"/>
                <a:ea typeface="Open Sans"/>
                <a:cs typeface="Open Sans"/>
                <a:sym typeface="Open Sans"/>
              </a:rPr>
              <a:t>0 </a:t>
            </a:r>
            <a:endParaRPr sz="1600" b="1" baseline="-250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205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2:1 MUX - From NAND gate</a:t>
            </a:r>
            <a:endParaRPr/>
          </a:p>
        </p:txBody>
      </p:sp>
      <p:sp>
        <p:nvSpPr>
          <p:cNvPr id="219" name="Google Shape;219;p37"/>
          <p:cNvSpPr txBox="1"/>
          <p:nvPr/>
        </p:nvSpPr>
        <p:spPr>
          <a:xfrm>
            <a:off x="4320400" y="1273825"/>
            <a:ext cx="4641300" cy="2413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2"/>
              </a:buClr>
              <a:buSzPts val="1600"/>
              <a:buChar char="●"/>
            </a:pPr>
            <a:r>
              <a:rPr lang="en" sz="1600">
                <a:solidFill>
                  <a:schemeClr val="dk2"/>
                </a:solidFill>
              </a:rPr>
              <a:t>This is a 2-1 MUX constructed from NAND gates.</a:t>
            </a:r>
            <a:endParaRPr sz="1600">
              <a:solidFill>
                <a:schemeClr val="dk2"/>
              </a:solidFill>
            </a:endParaRPr>
          </a:p>
          <a:p>
            <a:pPr marL="457200" lvl="0" indent="-330200" algn="l" rtl="0">
              <a:lnSpc>
                <a:spcPct val="115000"/>
              </a:lnSpc>
              <a:spcBef>
                <a:spcPts val="0"/>
              </a:spcBef>
              <a:spcAft>
                <a:spcPts val="0"/>
              </a:spcAft>
              <a:buClr>
                <a:schemeClr val="dk2"/>
              </a:buClr>
              <a:buSzPts val="1600"/>
              <a:buChar char="●"/>
            </a:pPr>
            <a:r>
              <a:rPr lang="en" sz="1600">
                <a:solidFill>
                  <a:schemeClr val="dk2"/>
                </a:solidFill>
              </a:rPr>
              <a:t>When data of selection line input is LOW, then I</a:t>
            </a:r>
            <a:r>
              <a:rPr lang="en" sz="1600" baseline="-25000">
                <a:solidFill>
                  <a:schemeClr val="dk2"/>
                </a:solidFill>
              </a:rPr>
              <a:t>0 </a:t>
            </a:r>
            <a:r>
              <a:rPr lang="en" sz="1600">
                <a:solidFill>
                  <a:schemeClr val="dk2"/>
                </a:solidFill>
              </a:rPr>
              <a:t>is selected and comes as output, while the other input is blocked.</a:t>
            </a:r>
            <a:endParaRPr sz="1600">
              <a:solidFill>
                <a:schemeClr val="dk2"/>
              </a:solidFill>
            </a:endParaRPr>
          </a:p>
          <a:p>
            <a:pPr marL="457200" lvl="0" indent="-330200" algn="l" rtl="0">
              <a:lnSpc>
                <a:spcPct val="115000"/>
              </a:lnSpc>
              <a:spcBef>
                <a:spcPts val="0"/>
              </a:spcBef>
              <a:spcAft>
                <a:spcPts val="0"/>
              </a:spcAft>
              <a:buClr>
                <a:schemeClr val="dk2"/>
              </a:buClr>
              <a:buSzPts val="1600"/>
              <a:buChar char="●"/>
            </a:pPr>
            <a:r>
              <a:rPr lang="en" sz="1600">
                <a:solidFill>
                  <a:schemeClr val="dk2"/>
                </a:solidFill>
              </a:rPr>
              <a:t>When data of selection line input is HIGH, then I</a:t>
            </a:r>
            <a:r>
              <a:rPr lang="en" sz="1600" baseline="-25000">
                <a:solidFill>
                  <a:schemeClr val="dk2"/>
                </a:solidFill>
              </a:rPr>
              <a:t>1 </a:t>
            </a:r>
            <a:r>
              <a:rPr lang="en" sz="1600">
                <a:solidFill>
                  <a:schemeClr val="dk2"/>
                </a:solidFill>
              </a:rPr>
              <a:t>is selected and comes as output, while the other input is blocked.</a:t>
            </a:r>
            <a:endParaRPr sz="1600">
              <a:solidFill>
                <a:schemeClr val="dk2"/>
              </a:solidFill>
            </a:endParaRPr>
          </a:p>
        </p:txBody>
      </p:sp>
      <p:pic>
        <p:nvPicPr>
          <p:cNvPr id="220" name="Google Shape;220;p37"/>
          <p:cNvPicPr preferRelativeResize="0"/>
          <p:nvPr/>
        </p:nvPicPr>
        <p:blipFill>
          <a:blip r:embed="rId3">
            <a:alphaModFix/>
          </a:blip>
          <a:stretch>
            <a:fillRect/>
          </a:stretch>
        </p:blipFill>
        <p:spPr>
          <a:xfrm>
            <a:off x="311700" y="1607302"/>
            <a:ext cx="3990925" cy="162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aphicFrame>
        <p:nvGraphicFramePr>
          <p:cNvPr id="225" name="Google Shape;225;p38"/>
          <p:cNvGraphicFramePr/>
          <p:nvPr/>
        </p:nvGraphicFramePr>
        <p:xfrm>
          <a:off x="1560325" y="2715075"/>
          <a:ext cx="3048000" cy="2246125"/>
        </p:xfrm>
        <a:graphic>
          <a:graphicData uri="http://schemas.openxmlformats.org/drawingml/2006/table">
            <a:tbl>
              <a:tblPr>
                <a:noFill/>
                <a:tableStyleId>{0B92F6CD-47D5-4682-BAF3-CD1B41031D57}</a:tableStyleId>
              </a:tblPr>
              <a:tblGrid>
                <a:gridCol w="3048000">
                  <a:extLst>
                    <a:ext uri="{9D8B030D-6E8A-4147-A177-3AD203B41FA5}">
                      <a16:colId xmlns:a16="http://schemas.microsoft.com/office/drawing/2014/main" val="20000"/>
                    </a:ext>
                  </a:extLst>
                </a:gridCol>
              </a:tblGrid>
              <a:tr h="2246125">
                <a:tc>
                  <a:txBody>
                    <a:bodyPr/>
                    <a:lstStyle/>
                    <a:p>
                      <a:pPr marL="0" lvl="0" indent="0" algn="l" rtl="0">
                        <a:lnSpc>
                          <a:spcPct val="115000"/>
                        </a:lnSpc>
                        <a:spcBef>
                          <a:spcPts val="0"/>
                        </a:spcBef>
                        <a:spcAft>
                          <a:spcPts val="0"/>
                        </a:spcAft>
                        <a:buNone/>
                      </a:pPr>
                      <a:r>
                        <a:rPr lang="en" sz="1100" b="1">
                          <a:latin typeface="Courier New"/>
                          <a:ea typeface="Courier New"/>
                          <a:cs typeface="Courier New"/>
                          <a:sym typeface="Courier New"/>
                        </a:rPr>
                        <a:t>Compare file</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a   |   b   |  sel  |  out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0   |   0   |   0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0   |   0   |   1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0   |   1   |   0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0   |   1   |   1   |   1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   |   0   |   0   |   1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   |   0   |   1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   |   1   |   0   |   1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   |   1   |   1   |   1   |</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26" name="Google Shape;226;p38"/>
          <p:cNvGraphicFramePr/>
          <p:nvPr/>
        </p:nvGraphicFramePr>
        <p:xfrm>
          <a:off x="4977500" y="422925"/>
          <a:ext cx="2905125" cy="4206210"/>
        </p:xfrm>
        <a:graphic>
          <a:graphicData uri="http://schemas.openxmlformats.org/drawingml/2006/table">
            <a:tbl>
              <a:tblPr>
                <a:noFill/>
                <a:tableStyleId>{0B92F6CD-47D5-4682-BAF3-CD1B41031D57}</a:tableStyleId>
              </a:tblPr>
              <a:tblGrid>
                <a:gridCol w="2905125">
                  <a:extLst>
                    <a:ext uri="{9D8B030D-6E8A-4147-A177-3AD203B41FA5}">
                      <a16:colId xmlns:a16="http://schemas.microsoft.com/office/drawing/2014/main" val="20000"/>
                    </a:ext>
                  </a:extLst>
                </a:gridCol>
              </a:tblGrid>
              <a:tr h="409462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file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Mux.hdl,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Mux.out,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Mux.cmp,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a%B3.1.3 b%B3.1.3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sel%B3.1.3 out%B3.1.3;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0, set b 0, set sel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sel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0, set b 1, set sel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sel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 set b 0, set sel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sel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 set b 1, set sel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sel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27" name="Google Shape;227;p38"/>
          <p:cNvGraphicFramePr/>
          <p:nvPr/>
        </p:nvGraphicFramePr>
        <p:xfrm>
          <a:off x="1241925" y="182388"/>
          <a:ext cx="3405250" cy="2875568"/>
        </p:xfrm>
        <a:graphic>
          <a:graphicData uri="http://schemas.openxmlformats.org/drawingml/2006/table">
            <a:tbl>
              <a:tblPr>
                <a:noFill/>
                <a:tableStyleId>{0B92F6CD-47D5-4682-BAF3-CD1B41031D57}</a:tableStyleId>
              </a:tblPr>
              <a:tblGrid>
                <a:gridCol w="3405250">
                  <a:extLst>
                    <a:ext uri="{9D8B030D-6E8A-4147-A177-3AD203B41FA5}">
                      <a16:colId xmlns:a16="http://schemas.microsoft.com/office/drawing/2014/main" val="20000"/>
                    </a:ext>
                  </a:extLst>
                </a:gridCol>
              </a:tblGrid>
              <a:tr h="2350625">
                <a:tc>
                  <a:txBody>
                    <a:bodyPr/>
                    <a:lstStyle/>
                    <a:p>
                      <a:pPr marL="0" lvl="0" indent="0" algn="l" rtl="0">
                        <a:lnSpc>
                          <a:spcPct val="115000"/>
                        </a:lnSpc>
                        <a:spcBef>
                          <a:spcPts val="0"/>
                        </a:spcBef>
                        <a:spcAft>
                          <a:spcPts val="0"/>
                        </a:spcAft>
                        <a:buNone/>
                      </a:pPr>
                      <a:r>
                        <a:rPr lang="en" sz="1100" b="1">
                          <a:latin typeface="Courier New"/>
                          <a:ea typeface="Courier New"/>
                          <a:cs typeface="Courier New"/>
                          <a:sym typeface="Courier New"/>
                        </a:rPr>
                        <a:t>HDL - code</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CHIP Mux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IN a, b, sel;</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OUT out;</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PARTS:</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Nand(a=sel,b=sel,out=notsel);</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Nand(a=a,b=notsel,out=out1);</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Nand(a=b,b=sel,out=out2);</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Nand(a=out1,b=out2,out=out);</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9"/>
          <p:cNvPicPr preferRelativeResize="0"/>
          <p:nvPr/>
        </p:nvPicPr>
        <p:blipFill>
          <a:blip r:embed="rId3">
            <a:alphaModFix/>
          </a:blip>
          <a:stretch>
            <a:fillRect/>
          </a:stretch>
        </p:blipFill>
        <p:spPr>
          <a:xfrm>
            <a:off x="545500" y="541425"/>
            <a:ext cx="8040600" cy="4557125"/>
          </a:xfrm>
          <a:prstGeom prst="rect">
            <a:avLst/>
          </a:prstGeom>
          <a:noFill/>
          <a:ln>
            <a:noFill/>
          </a:ln>
        </p:spPr>
      </p:pic>
      <p:sp>
        <p:nvSpPr>
          <p:cNvPr id="233" name="Google Shape;233;p39"/>
          <p:cNvSpPr txBox="1"/>
          <p:nvPr/>
        </p:nvSpPr>
        <p:spPr>
          <a:xfrm>
            <a:off x="0" y="0"/>
            <a:ext cx="9144000" cy="57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40" b="1">
                <a:solidFill>
                  <a:schemeClr val="accent1"/>
                </a:solidFill>
                <a:latin typeface="PT Sans Narrow"/>
                <a:ea typeface="PT Sans Narrow"/>
                <a:cs typeface="PT Sans Narrow"/>
                <a:sym typeface="PT Sans Narrow"/>
              </a:rPr>
              <a:t>Simulation output of Mux 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Half adder</a:t>
            </a:r>
            <a:endParaRPr/>
          </a:p>
        </p:txBody>
      </p:sp>
      <p:sp>
        <p:nvSpPr>
          <p:cNvPr id="239" name="Google Shape;239;p40"/>
          <p:cNvSpPr txBox="1">
            <a:spLocks noGrp="1"/>
          </p:cNvSpPr>
          <p:nvPr>
            <p:ph type="body" idx="1"/>
          </p:nvPr>
        </p:nvSpPr>
        <p:spPr>
          <a:xfrm>
            <a:off x="263725" y="170767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It is a combinational circuit that adds two single binary digits A and B. </a:t>
            </a:r>
            <a:endParaRPr/>
          </a:p>
          <a:p>
            <a:pPr marL="457200" lvl="0" indent="-342900" algn="just" rtl="0">
              <a:spcBef>
                <a:spcPts val="0"/>
              </a:spcBef>
              <a:spcAft>
                <a:spcPts val="0"/>
              </a:spcAft>
              <a:buSzPts val="1800"/>
              <a:buChar char="●"/>
            </a:pPr>
            <a:r>
              <a:rPr lang="en"/>
              <a:t>It has two outputs, sum (S) and carry (C). </a:t>
            </a:r>
            <a:endParaRPr/>
          </a:p>
          <a:p>
            <a:pPr marL="457200" lvl="0" indent="-342900" algn="just" rtl="0">
              <a:spcBef>
                <a:spcPts val="0"/>
              </a:spcBef>
              <a:spcAft>
                <a:spcPts val="0"/>
              </a:spcAft>
              <a:buSzPts val="1800"/>
              <a:buChar char="●"/>
            </a:pPr>
            <a:r>
              <a:rPr lang="en"/>
              <a:t>The carry signal represents an overflow into the next digit of a multi-digit addition. </a:t>
            </a:r>
            <a:endParaRPr/>
          </a:p>
          <a:p>
            <a:pPr marL="457200" lvl="0" indent="-342900" algn="just" rtl="0">
              <a:spcBef>
                <a:spcPts val="0"/>
              </a:spcBef>
              <a:spcAft>
                <a:spcPts val="0"/>
              </a:spcAft>
              <a:buSzPts val="1800"/>
              <a:buChar char="●"/>
            </a:pPr>
            <a:r>
              <a:rPr lang="en"/>
              <a:t>The simplest half-adder design, incorporates an XOR gate for Sum and an AND gate for Carry. </a:t>
            </a:r>
            <a:endParaRPr/>
          </a:p>
          <a:p>
            <a:pPr marL="457200" lvl="0" indent="-342900" algn="just" rtl="0">
              <a:spcBef>
                <a:spcPts val="0"/>
              </a:spcBef>
              <a:spcAft>
                <a:spcPts val="0"/>
              </a:spcAft>
              <a:buSzPts val="1800"/>
              <a:buChar char="●"/>
            </a:pPr>
            <a:r>
              <a:rPr lang="en"/>
              <a:t>The input variables of a half adder are called the augend and addend bits. The output variables are the sum and carry.</a:t>
            </a:r>
            <a:endParaRPr/>
          </a:p>
        </p:txBody>
      </p:sp>
      <p:sp>
        <p:nvSpPr>
          <p:cNvPr id="240" name="Google Shape;240;p40"/>
          <p:cNvSpPr txBox="1"/>
          <p:nvPr/>
        </p:nvSpPr>
        <p:spPr>
          <a:xfrm>
            <a:off x="6412675" y="1152425"/>
            <a:ext cx="18582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a:t>Schematic Diagram</a:t>
            </a:r>
            <a:endParaRPr/>
          </a:p>
        </p:txBody>
      </p:sp>
      <p:pic>
        <p:nvPicPr>
          <p:cNvPr id="241" name="Google Shape;241;p40"/>
          <p:cNvPicPr preferRelativeResize="0"/>
          <p:nvPr/>
        </p:nvPicPr>
        <p:blipFill>
          <a:blip r:embed="rId3">
            <a:alphaModFix/>
          </a:blip>
          <a:stretch>
            <a:fillRect/>
          </a:stretch>
        </p:blipFill>
        <p:spPr>
          <a:xfrm>
            <a:off x="6262901" y="71971"/>
            <a:ext cx="2157749" cy="114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p:nvPr/>
        </p:nvSpPr>
        <p:spPr>
          <a:xfrm>
            <a:off x="1325213" y="134425"/>
            <a:ext cx="152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Truth table</a:t>
            </a:r>
            <a:endParaRPr sz="1900">
              <a:latin typeface="Open Sans"/>
              <a:ea typeface="Open Sans"/>
              <a:cs typeface="Open Sans"/>
              <a:sym typeface="Open Sans"/>
            </a:endParaRPr>
          </a:p>
        </p:txBody>
      </p:sp>
      <p:sp>
        <p:nvSpPr>
          <p:cNvPr id="247" name="Google Shape;247;p41"/>
          <p:cNvSpPr txBox="1"/>
          <p:nvPr/>
        </p:nvSpPr>
        <p:spPr>
          <a:xfrm>
            <a:off x="1415388" y="2884425"/>
            <a:ext cx="1181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K - map</a:t>
            </a:r>
            <a:endParaRPr sz="1900">
              <a:latin typeface="Open Sans"/>
              <a:ea typeface="Open Sans"/>
              <a:cs typeface="Open Sans"/>
              <a:sym typeface="Open Sans"/>
            </a:endParaRPr>
          </a:p>
        </p:txBody>
      </p:sp>
      <p:pic>
        <p:nvPicPr>
          <p:cNvPr id="248" name="Google Shape;248;p41"/>
          <p:cNvPicPr preferRelativeResize="0"/>
          <p:nvPr/>
        </p:nvPicPr>
        <p:blipFill>
          <a:blip r:embed="rId3">
            <a:alphaModFix/>
          </a:blip>
          <a:stretch>
            <a:fillRect/>
          </a:stretch>
        </p:blipFill>
        <p:spPr>
          <a:xfrm>
            <a:off x="1157025" y="484925"/>
            <a:ext cx="1857375" cy="2257425"/>
          </a:xfrm>
          <a:prstGeom prst="rect">
            <a:avLst/>
          </a:prstGeom>
          <a:noFill/>
          <a:ln>
            <a:noFill/>
          </a:ln>
        </p:spPr>
      </p:pic>
      <p:pic>
        <p:nvPicPr>
          <p:cNvPr id="249" name="Google Shape;249;p41"/>
          <p:cNvPicPr preferRelativeResize="0"/>
          <p:nvPr/>
        </p:nvPicPr>
        <p:blipFill rotWithShape="1">
          <a:blip r:embed="rId4">
            <a:alphaModFix/>
          </a:blip>
          <a:srcRect t="8970" b="11499"/>
          <a:stretch/>
        </p:blipFill>
        <p:spPr>
          <a:xfrm>
            <a:off x="311275" y="3290674"/>
            <a:ext cx="3970925" cy="1782075"/>
          </a:xfrm>
          <a:prstGeom prst="rect">
            <a:avLst/>
          </a:prstGeom>
          <a:noFill/>
          <a:ln>
            <a:noFill/>
          </a:ln>
        </p:spPr>
      </p:pic>
      <p:sp>
        <p:nvSpPr>
          <p:cNvPr id="250" name="Google Shape;250;p41"/>
          <p:cNvSpPr txBox="1"/>
          <p:nvPr/>
        </p:nvSpPr>
        <p:spPr>
          <a:xfrm>
            <a:off x="4555600" y="640200"/>
            <a:ext cx="2893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Logical implementation</a:t>
            </a:r>
            <a:endParaRPr sz="1900">
              <a:latin typeface="Open Sans"/>
              <a:ea typeface="Open Sans"/>
              <a:cs typeface="Open Sans"/>
              <a:sym typeface="Open Sans"/>
            </a:endParaRPr>
          </a:p>
        </p:txBody>
      </p:sp>
      <p:pic>
        <p:nvPicPr>
          <p:cNvPr id="251" name="Google Shape;251;p41"/>
          <p:cNvPicPr preferRelativeResize="0"/>
          <p:nvPr/>
        </p:nvPicPr>
        <p:blipFill>
          <a:blip r:embed="rId5">
            <a:alphaModFix/>
          </a:blip>
          <a:stretch>
            <a:fillRect/>
          </a:stretch>
        </p:blipFill>
        <p:spPr>
          <a:xfrm>
            <a:off x="4022229" y="1354600"/>
            <a:ext cx="4920025" cy="324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42"/>
          <p:cNvGraphicFramePr/>
          <p:nvPr/>
        </p:nvGraphicFramePr>
        <p:xfrm>
          <a:off x="248025" y="262200"/>
          <a:ext cx="3000000" cy="3000000"/>
        </p:xfrm>
        <a:graphic>
          <a:graphicData uri="http://schemas.openxmlformats.org/drawingml/2006/table">
            <a:tbl>
              <a:tblPr>
                <a:noFill/>
                <a:tableStyleId>{0B92F6CD-47D5-4682-BAF3-CD1B41031D57}</a:tableStyleId>
              </a:tblPr>
              <a:tblGrid>
                <a:gridCol w="3964775">
                  <a:extLst>
                    <a:ext uri="{9D8B030D-6E8A-4147-A177-3AD203B41FA5}">
                      <a16:colId xmlns:a16="http://schemas.microsoft.com/office/drawing/2014/main" val="20000"/>
                    </a:ext>
                  </a:extLst>
                </a:gridCol>
              </a:tblGrid>
              <a:tr h="235862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HDL code: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CHIP HAnand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IN a, b;	// 1-bit inputs</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OUT sum,	// Right bit of a + b</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carry;  // Left bit of a + b</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PARTS:</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Nand(a=a, b=b, out=ab);</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Nand(a=a, b=ab, out=aab);</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Nand(a=b, b=ab, out=abb);</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Nand(a=aab, b=abb, out=sum);</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Nand(a=ab, b=ab, out=carry);</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57" name="Google Shape;257;p42"/>
          <p:cNvGraphicFramePr/>
          <p:nvPr/>
        </p:nvGraphicFramePr>
        <p:xfrm>
          <a:off x="706400" y="3250600"/>
          <a:ext cx="3000000" cy="3000000"/>
        </p:xfrm>
        <a:graphic>
          <a:graphicData uri="http://schemas.openxmlformats.org/drawingml/2006/table">
            <a:tbl>
              <a:tblPr>
                <a:noFill/>
                <a:tableStyleId>{0B92F6CD-47D5-4682-BAF3-CD1B41031D57}</a:tableStyleId>
              </a:tblPr>
              <a:tblGrid>
                <a:gridCol w="3048000">
                  <a:extLst>
                    <a:ext uri="{9D8B030D-6E8A-4147-A177-3AD203B41FA5}">
                      <a16:colId xmlns:a16="http://schemas.microsoft.com/office/drawing/2014/main" val="20000"/>
                    </a:ext>
                  </a:extLst>
                </a:gridCol>
              </a:tblGrid>
              <a:tr h="1313975">
                <a:tc>
                  <a:txBody>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Compare file:</a:t>
                      </a:r>
                      <a:endParaRPr sz="1000" b="1">
                        <a:latin typeface="Courier New"/>
                        <a:ea typeface="Courier New"/>
                        <a:cs typeface="Courier New"/>
                        <a:sym typeface="Courier New"/>
                      </a:endParaRPr>
                    </a:p>
                    <a:p>
                      <a:pPr marL="0" lvl="0" indent="0" algn="l" rtl="0">
                        <a:lnSpc>
                          <a:spcPct val="100000"/>
                        </a:lnSpc>
                        <a:spcBef>
                          <a:spcPts val="1200"/>
                        </a:spcBef>
                        <a:spcAft>
                          <a:spcPts val="0"/>
                        </a:spcAft>
                        <a:buNone/>
                      </a:pPr>
                      <a:r>
                        <a:rPr lang="en" sz="1100">
                          <a:latin typeface="Courier New"/>
                          <a:ea typeface="Courier New"/>
                          <a:cs typeface="Courier New"/>
                          <a:sym typeface="Courier New"/>
                        </a:rPr>
                        <a:t>|   a   |   b   |  sum  | carry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0   |   0   |   0   |   0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0   |   1   |   1   |   0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1   |   0   |   1   |   0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1   |   1   |   0   |   1   |</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58" name="Google Shape;258;p42"/>
          <p:cNvGraphicFramePr/>
          <p:nvPr/>
        </p:nvGraphicFramePr>
        <p:xfrm>
          <a:off x="4637925" y="120225"/>
          <a:ext cx="3000000" cy="3000000"/>
        </p:xfrm>
        <a:graphic>
          <a:graphicData uri="http://schemas.openxmlformats.org/drawingml/2006/table">
            <a:tbl>
              <a:tblPr>
                <a:noFill/>
                <a:tableStyleId>{0B92F6CD-47D5-4682-BAF3-CD1B41031D57}</a:tableStyleId>
              </a:tblPr>
              <a:tblGrid>
                <a:gridCol w="3803825">
                  <a:extLst>
                    <a:ext uri="{9D8B030D-6E8A-4147-A177-3AD203B41FA5}">
                      <a16:colId xmlns:a16="http://schemas.microsoft.com/office/drawing/2014/main" val="20000"/>
                    </a:ext>
                  </a:extLst>
                </a:gridCol>
              </a:tblGrid>
              <a:tr h="490302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file: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HAnand.hdl,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HAnand.out,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HAnand.cmp,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a%B3.1.3 b%B3.1.3 sum%B3.1.3 carry%B3.1.3;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3"/>
          <p:cNvPicPr preferRelativeResize="0"/>
          <p:nvPr/>
        </p:nvPicPr>
        <p:blipFill>
          <a:blip r:embed="rId3">
            <a:alphaModFix/>
          </a:blip>
          <a:stretch>
            <a:fillRect/>
          </a:stretch>
        </p:blipFill>
        <p:spPr>
          <a:xfrm>
            <a:off x="556500" y="534600"/>
            <a:ext cx="8031001" cy="4517425"/>
          </a:xfrm>
          <a:prstGeom prst="rect">
            <a:avLst/>
          </a:prstGeom>
          <a:noFill/>
          <a:ln>
            <a:noFill/>
          </a:ln>
        </p:spPr>
      </p:pic>
      <p:sp>
        <p:nvSpPr>
          <p:cNvPr id="264" name="Google Shape;264;p43"/>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40"/>
              <a:t>Simulation output of HAnand gate</a:t>
            </a:r>
            <a:endParaRPr sz="254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a:t>
            </a:r>
            <a:endParaRPr/>
          </a:p>
        </p:txBody>
      </p:sp>
      <p:sp>
        <p:nvSpPr>
          <p:cNvPr id="148" name="Google Shape;148;p26"/>
          <p:cNvSpPr txBox="1">
            <a:spLocks noGrp="1"/>
          </p:cNvSpPr>
          <p:nvPr>
            <p:ph type="body" idx="1"/>
          </p:nvPr>
        </p:nvSpPr>
        <p:spPr>
          <a:xfrm>
            <a:off x="435425" y="1190300"/>
            <a:ext cx="81501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Design and implement 16-bit carry-select adder with a uniform block size of 4.</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4"/>
          <p:cNvSpPr txBox="1">
            <a:spLocks noGrp="1"/>
          </p:cNvSpPr>
          <p:nvPr>
            <p:ph type="title"/>
          </p:nvPr>
        </p:nvSpPr>
        <p:spPr>
          <a:xfrm>
            <a:off x="311700" y="1763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adder</a:t>
            </a:r>
            <a:endParaRPr/>
          </a:p>
        </p:txBody>
      </p:sp>
      <p:sp>
        <p:nvSpPr>
          <p:cNvPr id="270" name="Google Shape;270;p44"/>
          <p:cNvSpPr txBox="1">
            <a:spLocks noGrp="1"/>
          </p:cNvSpPr>
          <p:nvPr>
            <p:ph type="body" idx="1"/>
          </p:nvPr>
        </p:nvSpPr>
        <p:spPr>
          <a:xfrm>
            <a:off x="311700" y="834575"/>
            <a:ext cx="8758800" cy="3302700"/>
          </a:xfrm>
          <a:prstGeom prst="rect">
            <a:avLst/>
          </a:prstGeom>
        </p:spPr>
        <p:txBody>
          <a:bodyPr spcFirstLastPara="1" wrap="square" lIns="91425" tIns="91425" rIns="91425" bIns="91425" anchor="t" anchorCtr="0">
            <a:noAutofit/>
          </a:bodyPr>
          <a:lstStyle/>
          <a:p>
            <a:pPr marL="457200" lvl="0" indent="-336232" algn="just" rtl="0">
              <a:lnSpc>
                <a:spcPct val="95000"/>
              </a:lnSpc>
              <a:spcBef>
                <a:spcPts val="0"/>
              </a:spcBef>
              <a:spcAft>
                <a:spcPts val="0"/>
              </a:spcAft>
              <a:buSzPts val="1695"/>
              <a:buChar char="●"/>
            </a:pPr>
            <a:r>
              <a:rPr lang="en" sz="1695"/>
              <a:t>A full adder adds binary numbers and accounts for values carried in as well as out. </a:t>
            </a:r>
            <a:endParaRPr sz="1695"/>
          </a:p>
          <a:p>
            <a:pPr marL="457200" lvl="0" indent="-336232" algn="just" rtl="0">
              <a:lnSpc>
                <a:spcPct val="95000"/>
              </a:lnSpc>
              <a:spcBef>
                <a:spcPts val="0"/>
              </a:spcBef>
              <a:spcAft>
                <a:spcPts val="0"/>
              </a:spcAft>
              <a:buSzPts val="1695"/>
              <a:buChar char="●"/>
            </a:pPr>
            <a:r>
              <a:rPr lang="en" sz="1695"/>
              <a:t>A one-bit full-adder adds three one-bit numbers, often written as A, B, and Cin. </a:t>
            </a:r>
            <a:endParaRPr sz="1695"/>
          </a:p>
          <a:p>
            <a:pPr marL="457200" lvl="0" indent="0" algn="just" rtl="0">
              <a:lnSpc>
                <a:spcPct val="95000"/>
              </a:lnSpc>
              <a:spcBef>
                <a:spcPts val="1200"/>
              </a:spcBef>
              <a:spcAft>
                <a:spcPts val="0"/>
              </a:spcAft>
              <a:buSzPts val="852"/>
              <a:buNone/>
            </a:pPr>
            <a:r>
              <a:rPr lang="en" sz="1695"/>
              <a:t>Here, </a:t>
            </a:r>
            <a:endParaRPr sz="1695"/>
          </a:p>
          <a:p>
            <a:pPr marL="914400" lvl="0" indent="0" algn="just" rtl="0">
              <a:lnSpc>
                <a:spcPct val="95000"/>
              </a:lnSpc>
              <a:spcBef>
                <a:spcPts val="1200"/>
              </a:spcBef>
              <a:spcAft>
                <a:spcPts val="0"/>
              </a:spcAft>
              <a:buSzPts val="852"/>
              <a:buNone/>
            </a:pPr>
            <a:r>
              <a:rPr lang="en" sz="1695"/>
              <a:t>(i) A and B are the operands</a:t>
            </a:r>
            <a:endParaRPr sz="1695"/>
          </a:p>
          <a:p>
            <a:pPr marL="457200" lvl="0" indent="0" algn="just" rtl="0">
              <a:lnSpc>
                <a:spcPct val="95000"/>
              </a:lnSpc>
              <a:spcBef>
                <a:spcPts val="1200"/>
              </a:spcBef>
              <a:spcAft>
                <a:spcPts val="0"/>
              </a:spcAft>
              <a:buSzPts val="852"/>
              <a:buNone/>
            </a:pPr>
            <a:r>
              <a:rPr lang="en" sz="1695"/>
              <a:t>         (ii) Cin is a bit carried in from the previous less-significant stage.</a:t>
            </a:r>
            <a:endParaRPr sz="1695"/>
          </a:p>
          <a:p>
            <a:pPr marL="457200" lvl="0" indent="-336232" algn="just" rtl="0">
              <a:lnSpc>
                <a:spcPct val="95000"/>
              </a:lnSpc>
              <a:spcBef>
                <a:spcPts val="1200"/>
              </a:spcBef>
              <a:spcAft>
                <a:spcPts val="0"/>
              </a:spcAft>
              <a:buSzPts val="1695"/>
              <a:buChar char="●"/>
            </a:pPr>
            <a:r>
              <a:rPr lang="en" sz="1695"/>
              <a:t>Construction of Full Adder from Half Adder:</a:t>
            </a:r>
            <a:endParaRPr sz="1695"/>
          </a:p>
          <a:p>
            <a:pPr marL="457200" lvl="0" indent="0" algn="just" rtl="0">
              <a:lnSpc>
                <a:spcPct val="95000"/>
              </a:lnSpc>
              <a:spcBef>
                <a:spcPts val="1200"/>
              </a:spcBef>
              <a:spcAft>
                <a:spcPts val="1200"/>
              </a:spcAft>
              <a:buSzPts val="852"/>
              <a:buNone/>
            </a:pPr>
            <a:r>
              <a:rPr lang="en" sz="1695"/>
              <a:t> A full adder can also be constructed from two half adders by connecting A and B to the input of one half-adder, then taking its sum-output S as one of the inputs to the second half adder and C</a:t>
            </a:r>
            <a:r>
              <a:rPr lang="en" sz="1695" baseline="-25000"/>
              <a:t>in</a:t>
            </a:r>
            <a:r>
              <a:rPr lang="en" sz="1695"/>
              <a:t> as its other input, and finally the carry outputs from the two half-adders are connected to an OR gate. The sum-output from the second half adder is the final sum output (S) of the full adder and the output from the OR gate is the final carry output (Cout).</a:t>
            </a:r>
            <a:endParaRPr sz="169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p:nvPr/>
        </p:nvSpPr>
        <p:spPr>
          <a:xfrm>
            <a:off x="1923750" y="495300"/>
            <a:ext cx="152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Truth table</a:t>
            </a:r>
            <a:endParaRPr sz="1900">
              <a:latin typeface="Open Sans"/>
              <a:ea typeface="Open Sans"/>
              <a:cs typeface="Open Sans"/>
              <a:sym typeface="Open Sans"/>
            </a:endParaRPr>
          </a:p>
        </p:txBody>
      </p:sp>
      <p:sp>
        <p:nvSpPr>
          <p:cNvPr id="276" name="Google Shape;276;p45"/>
          <p:cNvSpPr txBox="1"/>
          <p:nvPr/>
        </p:nvSpPr>
        <p:spPr>
          <a:xfrm>
            <a:off x="6532688" y="1048050"/>
            <a:ext cx="1181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K - map</a:t>
            </a:r>
            <a:endParaRPr sz="1900">
              <a:latin typeface="Open Sans"/>
              <a:ea typeface="Open Sans"/>
              <a:cs typeface="Open Sans"/>
              <a:sym typeface="Open Sans"/>
            </a:endParaRPr>
          </a:p>
        </p:txBody>
      </p:sp>
      <p:pic>
        <p:nvPicPr>
          <p:cNvPr id="277" name="Google Shape;277;p45"/>
          <p:cNvPicPr preferRelativeResize="0"/>
          <p:nvPr/>
        </p:nvPicPr>
        <p:blipFill>
          <a:blip r:embed="rId3">
            <a:alphaModFix/>
          </a:blip>
          <a:stretch>
            <a:fillRect/>
          </a:stretch>
        </p:blipFill>
        <p:spPr>
          <a:xfrm>
            <a:off x="259450" y="1087350"/>
            <a:ext cx="4849600" cy="3134926"/>
          </a:xfrm>
          <a:prstGeom prst="rect">
            <a:avLst/>
          </a:prstGeom>
          <a:noFill/>
          <a:ln>
            <a:noFill/>
          </a:ln>
        </p:spPr>
      </p:pic>
      <p:pic>
        <p:nvPicPr>
          <p:cNvPr id="278" name="Google Shape;278;p45"/>
          <p:cNvPicPr preferRelativeResize="0"/>
          <p:nvPr/>
        </p:nvPicPr>
        <p:blipFill>
          <a:blip r:embed="rId4">
            <a:alphaModFix/>
          </a:blip>
          <a:stretch>
            <a:fillRect/>
          </a:stretch>
        </p:blipFill>
        <p:spPr>
          <a:xfrm>
            <a:off x="5353174" y="1564938"/>
            <a:ext cx="3623077" cy="20136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p:nvPr/>
        </p:nvSpPr>
        <p:spPr>
          <a:xfrm>
            <a:off x="3125100" y="353750"/>
            <a:ext cx="2893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Logical implementation</a:t>
            </a:r>
            <a:endParaRPr sz="1900">
              <a:latin typeface="Open Sans"/>
              <a:ea typeface="Open Sans"/>
              <a:cs typeface="Open Sans"/>
              <a:sym typeface="Open Sans"/>
            </a:endParaRPr>
          </a:p>
        </p:txBody>
      </p:sp>
      <p:pic>
        <p:nvPicPr>
          <p:cNvPr id="284" name="Google Shape;284;p46"/>
          <p:cNvPicPr preferRelativeResize="0"/>
          <p:nvPr/>
        </p:nvPicPr>
        <p:blipFill>
          <a:blip r:embed="rId3">
            <a:alphaModFix/>
          </a:blip>
          <a:stretch>
            <a:fillRect/>
          </a:stretch>
        </p:blipFill>
        <p:spPr>
          <a:xfrm>
            <a:off x="1664275" y="1029225"/>
            <a:ext cx="5815450" cy="342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aphicFrame>
        <p:nvGraphicFramePr>
          <p:cNvPr id="289" name="Google Shape;289;p47"/>
          <p:cNvGraphicFramePr/>
          <p:nvPr/>
        </p:nvGraphicFramePr>
        <p:xfrm>
          <a:off x="322775" y="176525"/>
          <a:ext cx="3000000" cy="3000000"/>
        </p:xfrm>
        <a:graphic>
          <a:graphicData uri="http://schemas.openxmlformats.org/drawingml/2006/table">
            <a:tbl>
              <a:tblPr>
                <a:noFill/>
                <a:tableStyleId>{0B92F6CD-47D5-4682-BAF3-CD1B41031D57}</a:tableStyleId>
              </a:tblPr>
              <a:tblGrid>
                <a:gridCol w="3505200">
                  <a:extLst>
                    <a:ext uri="{9D8B030D-6E8A-4147-A177-3AD203B41FA5}">
                      <a16:colId xmlns:a16="http://schemas.microsoft.com/office/drawing/2014/main" val="20000"/>
                    </a:ext>
                  </a:extLst>
                </a:gridCol>
              </a:tblGrid>
              <a:tr h="2798625">
                <a:tc>
                  <a:txBody>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HDL - code</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CHIP FAnand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IN a, b, c;  // 1-bit inputs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OUT sum, 	// Right bit of a + b + c</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carry;   // Left bit of a + b + cbc</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PARTS: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 b=b, out=ab);</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 b=ab, out=aab);</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Nand(a=b, b=ab, out=abb);</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Nand(a=aab, b=abb, out=axb);</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Nand(a=axb, b=c, out=axbc);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Nand(a=axbc, b=axb, out=sum1);</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Nand(a=axbc, b=c, out=sum2);</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Nand(a=sum1, b=sum2, out=sum);</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Nand(a=ab,b=axbc, out=carry);</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90" name="Google Shape;290;p47"/>
          <p:cNvGraphicFramePr/>
          <p:nvPr/>
        </p:nvGraphicFramePr>
        <p:xfrm>
          <a:off x="398975" y="3158113"/>
          <a:ext cx="3000000" cy="3000000"/>
        </p:xfrm>
        <a:graphic>
          <a:graphicData uri="http://schemas.openxmlformats.org/drawingml/2006/table">
            <a:tbl>
              <a:tblPr>
                <a:noFill/>
                <a:tableStyleId>{0B92F6CD-47D5-4682-BAF3-CD1B41031D57}</a:tableStyleId>
              </a:tblPr>
              <a:tblGrid>
                <a:gridCol w="3352800">
                  <a:extLst>
                    <a:ext uri="{9D8B030D-6E8A-4147-A177-3AD203B41FA5}">
                      <a16:colId xmlns:a16="http://schemas.microsoft.com/office/drawing/2014/main" val="20000"/>
                    </a:ext>
                  </a:extLst>
                </a:gridCol>
              </a:tblGrid>
              <a:tr h="1784575">
                <a:tc>
                  <a:txBody>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Compare file</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a   |   b   |   c   |  sum  | carry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0   |   0   |   0   |   0   |   0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0   |   0   |   1   |   1   |   0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0   |   1   |   0   |   1   |   0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0   |   1   |   1   |   0   |   1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1   |   0   |   0   |   1   |   0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1   |   0   |   1   |   0   |   1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1   |   1   |   0   |   0   |   1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1   |   1   |   1   |   1   |   1   |</a:t>
                      </a:r>
                      <a:endParaRPr sz="10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91" name="Google Shape;291;p47"/>
          <p:cNvGraphicFramePr/>
          <p:nvPr/>
        </p:nvGraphicFramePr>
        <p:xfrm>
          <a:off x="4340775" y="462650"/>
          <a:ext cx="3000000" cy="3000000"/>
        </p:xfrm>
        <a:graphic>
          <a:graphicData uri="http://schemas.openxmlformats.org/drawingml/2006/table">
            <a:tbl>
              <a:tblPr>
                <a:noFill/>
                <a:tableStyleId>{0B92F6CD-47D5-4682-BAF3-CD1B41031D57}</a:tableStyleId>
              </a:tblPr>
              <a:tblGrid>
                <a:gridCol w="4362575">
                  <a:extLst>
                    <a:ext uri="{9D8B030D-6E8A-4147-A177-3AD203B41FA5}">
                      <a16:colId xmlns:a16="http://schemas.microsoft.com/office/drawing/2014/main" val="20000"/>
                    </a:ext>
                  </a:extLst>
                </a:gridCol>
              </a:tblGrid>
              <a:tr h="421817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file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FAnand.hdl,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FAnand.out,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FAnand.cmp,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a%B3.1.3 b%B3.1.3 c%B3.1.3 sum%B3.1.3 carry%B3.1.3;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0, set b 0, 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1, 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 set b 0, 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1, 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 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8"/>
          <p:cNvPicPr preferRelativeResize="0"/>
          <p:nvPr/>
        </p:nvPicPr>
        <p:blipFill>
          <a:blip r:embed="rId3">
            <a:alphaModFix/>
          </a:blip>
          <a:stretch>
            <a:fillRect/>
          </a:stretch>
        </p:blipFill>
        <p:spPr>
          <a:xfrm>
            <a:off x="553550" y="522900"/>
            <a:ext cx="8103626" cy="4558301"/>
          </a:xfrm>
          <a:prstGeom prst="rect">
            <a:avLst/>
          </a:prstGeom>
          <a:noFill/>
          <a:ln>
            <a:noFill/>
          </a:ln>
        </p:spPr>
      </p:pic>
      <p:sp>
        <p:nvSpPr>
          <p:cNvPr id="297" name="Google Shape;297;p48"/>
          <p:cNvSpPr txBox="1">
            <a:spLocks noGrp="1"/>
          </p:cNvSpPr>
          <p:nvPr>
            <p:ph type="title" idx="4294967295"/>
          </p:nvPr>
        </p:nvSpPr>
        <p:spPr>
          <a:xfrm>
            <a:off x="0" y="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40"/>
              <a:t>Simulation output of FAnand gate</a:t>
            </a:r>
            <a:endParaRPr sz="254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254125" y="1379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Ripple carry adder</a:t>
            </a:r>
            <a:endParaRPr/>
          </a:p>
        </p:txBody>
      </p:sp>
      <p:sp>
        <p:nvSpPr>
          <p:cNvPr id="303" name="Google Shape;303;p49"/>
          <p:cNvSpPr txBox="1">
            <a:spLocks noGrp="1"/>
          </p:cNvSpPr>
          <p:nvPr>
            <p:ph type="body" idx="1"/>
          </p:nvPr>
        </p:nvSpPr>
        <p:spPr>
          <a:xfrm>
            <a:off x="79950" y="845375"/>
            <a:ext cx="9063900" cy="3878700"/>
          </a:xfrm>
          <a:prstGeom prst="rect">
            <a:avLst/>
          </a:prstGeom>
        </p:spPr>
        <p:txBody>
          <a:bodyPr spcFirstLastPara="1" wrap="square" lIns="91425" tIns="91425" rIns="91425" bIns="91425" anchor="t" anchorCtr="0">
            <a:noAutofit/>
          </a:bodyPr>
          <a:lstStyle/>
          <a:p>
            <a:pPr marL="457200" lvl="0" indent="-332105" algn="just" rtl="0">
              <a:spcBef>
                <a:spcPts val="0"/>
              </a:spcBef>
              <a:spcAft>
                <a:spcPts val="0"/>
              </a:spcAft>
              <a:buSzPts val="1630"/>
              <a:buChar char="●"/>
            </a:pPr>
            <a:r>
              <a:rPr lang="en" sz="1629"/>
              <a:t>Combinational circuit consisting of Full adder and Half adder.</a:t>
            </a:r>
            <a:endParaRPr sz="1629"/>
          </a:p>
          <a:p>
            <a:pPr marL="457200" lvl="0" indent="-332105" algn="just" rtl="0">
              <a:spcBef>
                <a:spcPts val="0"/>
              </a:spcBef>
              <a:spcAft>
                <a:spcPts val="0"/>
              </a:spcAft>
              <a:buSzPts val="1630"/>
              <a:buChar char="●"/>
            </a:pPr>
            <a:r>
              <a:rPr lang="en" sz="1629"/>
              <a:t>It is constructed by cascading multiple full adders in parallel to add an n-bit number.</a:t>
            </a:r>
            <a:endParaRPr sz="1629"/>
          </a:p>
          <a:p>
            <a:pPr marL="457200" lvl="0" indent="-332105" algn="just" rtl="0">
              <a:spcBef>
                <a:spcPts val="0"/>
              </a:spcBef>
              <a:spcAft>
                <a:spcPts val="0"/>
              </a:spcAft>
              <a:buSzPts val="1630"/>
              <a:buChar char="●"/>
            </a:pPr>
            <a:r>
              <a:rPr lang="en" sz="1629"/>
              <a:t>For an n- bit parallel adder, there must be ‘n’ number of full adder circuits.  The carry-out of each full adder is the carry-in of the succeeding next most significant full adder. </a:t>
            </a:r>
            <a:endParaRPr sz="1629"/>
          </a:p>
          <a:p>
            <a:pPr marL="457200" lvl="0" indent="-332105" algn="just" rtl="0">
              <a:spcBef>
                <a:spcPts val="0"/>
              </a:spcBef>
              <a:spcAft>
                <a:spcPts val="0"/>
              </a:spcAft>
              <a:buSzPts val="1630"/>
              <a:buChar char="●"/>
            </a:pPr>
            <a:r>
              <a:rPr lang="en" sz="1629"/>
              <a:t>Since, each carry bit gets rippled into the next stage, it is called a ripple carry adder. </a:t>
            </a:r>
            <a:endParaRPr sz="1629"/>
          </a:p>
          <a:p>
            <a:pPr marL="457200" lvl="0" indent="-332105" algn="just" rtl="0">
              <a:spcBef>
                <a:spcPts val="0"/>
              </a:spcBef>
              <a:spcAft>
                <a:spcPts val="0"/>
              </a:spcAft>
              <a:buSzPts val="1630"/>
              <a:buChar char="●"/>
            </a:pPr>
            <a:r>
              <a:rPr lang="en" sz="1629"/>
              <a:t>In a ripple carry adder, the sum and carry-out bits of any half adder stage is not valid until the carry-in of that stage occurs. </a:t>
            </a:r>
            <a:endParaRPr sz="1629"/>
          </a:p>
          <a:p>
            <a:pPr marL="0" lvl="0" indent="0" algn="just" rtl="0">
              <a:spcBef>
                <a:spcPts val="1200"/>
              </a:spcBef>
              <a:spcAft>
                <a:spcPts val="0"/>
              </a:spcAft>
              <a:buSzPts val="935"/>
              <a:buNone/>
            </a:pPr>
            <a:r>
              <a:rPr lang="en" sz="1629"/>
              <a:t>Reason: The propagation delays inside the logic circuitry</a:t>
            </a:r>
            <a:endParaRPr sz="1629"/>
          </a:p>
          <a:p>
            <a:pPr marL="0" lvl="0" indent="0" algn="just" rtl="0">
              <a:spcBef>
                <a:spcPts val="1200"/>
              </a:spcBef>
              <a:spcAft>
                <a:spcPts val="1200"/>
              </a:spcAft>
              <a:buSzPts val="935"/>
              <a:buNone/>
            </a:pPr>
            <a:r>
              <a:rPr lang="en" sz="1629"/>
              <a:t>Propagation delay is time elapsed between the application of an input and occurrence of the corresponding output. Carry propagation delay is the time elapsed between the application of the carry in signal and the occurrence of the carry-out (C-out) signal.</a:t>
            </a:r>
            <a:endParaRPr sz="1629"/>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560225" y="560175"/>
            <a:ext cx="56508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3196"/>
              <a:t>Working of Ripple Carry Adder:</a:t>
            </a:r>
            <a:endParaRPr sz="3196"/>
          </a:p>
        </p:txBody>
      </p:sp>
      <p:sp>
        <p:nvSpPr>
          <p:cNvPr id="309" name="Google Shape;309;p50"/>
          <p:cNvSpPr txBox="1">
            <a:spLocks noGrp="1"/>
          </p:cNvSpPr>
          <p:nvPr>
            <p:ph type="body" idx="1"/>
          </p:nvPr>
        </p:nvSpPr>
        <p:spPr>
          <a:xfrm>
            <a:off x="342375" y="1416000"/>
            <a:ext cx="8657100" cy="2587200"/>
          </a:xfrm>
          <a:prstGeom prst="rect">
            <a:avLst/>
          </a:prstGeom>
        </p:spPr>
        <p:txBody>
          <a:bodyPr spcFirstLastPara="1" wrap="square" lIns="91425" tIns="91425" rIns="91425" bIns="91425" anchor="t" anchorCtr="0">
            <a:normAutofit fontScale="25000" lnSpcReduction="20000"/>
          </a:bodyPr>
          <a:lstStyle/>
          <a:p>
            <a:pPr marL="457200" lvl="0" indent="-330200" algn="l" rtl="0">
              <a:lnSpc>
                <a:spcPct val="150000"/>
              </a:lnSpc>
              <a:spcBef>
                <a:spcPts val="1200"/>
              </a:spcBef>
              <a:spcAft>
                <a:spcPts val="0"/>
              </a:spcAft>
              <a:buClr>
                <a:srgbClr val="303030"/>
              </a:buClr>
              <a:buSzPct val="100000"/>
              <a:buFont typeface="Arial"/>
              <a:buChar char="●"/>
            </a:pPr>
            <a:r>
              <a:rPr lang="en" sz="6400">
                <a:solidFill>
                  <a:srgbClr val="303030"/>
                </a:solidFill>
                <a:highlight>
                  <a:srgbClr val="FFFFFF"/>
                </a:highlight>
                <a:latin typeface="Arial"/>
                <a:ea typeface="Arial"/>
                <a:cs typeface="Arial"/>
                <a:sym typeface="Arial"/>
              </a:rPr>
              <a:t>Sum-out S0 and carry out C-out of the Full Adder 1 is valid only after the propagation delay of Full Adder 1. </a:t>
            </a:r>
            <a:endParaRPr sz="6400">
              <a:solidFill>
                <a:srgbClr val="303030"/>
              </a:solidFill>
              <a:highlight>
                <a:srgbClr val="FFFFFF"/>
              </a:highlight>
              <a:latin typeface="Arial"/>
              <a:ea typeface="Arial"/>
              <a:cs typeface="Arial"/>
              <a:sym typeface="Arial"/>
            </a:endParaRPr>
          </a:p>
          <a:p>
            <a:pPr marL="457200" lvl="0" indent="-330200" algn="l" rtl="0">
              <a:lnSpc>
                <a:spcPct val="150000"/>
              </a:lnSpc>
              <a:spcBef>
                <a:spcPts val="0"/>
              </a:spcBef>
              <a:spcAft>
                <a:spcPts val="0"/>
              </a:spcAft>
              <a:buClr>
                <a:srgbClr val="303030"/>
              </a:buClr>
              <a:buSzPct val="100000"/>
              <a:buFont typeface="Arial"/>
              <a:buChar char="●"/>
            </a:pPr>
            <a:r>
              <a:rPr lang="en" sz="6400">
                <a:solidFill>
                  <a:srgbClr val="303030"/>
                </a:solidFill>
                <a:highlight>
                  <a:srgbClr val="FFFFFF"/>
                </a:highlight>
                <a:latin typeface="Arial"/>
                <a:ea typeface="Arial"/>
                <a:cs typeface="Arial"/>
                <a:sym typeface="Arial"/>
              </a:rPr>
              <a:t>In the same way, Sum-out S3 of the Full Adder 4 is valid only after the joint propagation delays of Full Adder 1 to Full Adder 4. </a:t>
            </a:r>
            <a:endParaRPr sz="6400">
              <a:solidFill>
                <a:srgbClr val="303030"/>
              </a:solidFill>
              <a:highlight>
                <a:srgbClr val="FFFFFF"/>
              </a:highlight>
              <a:latin typeface="Arial"/>
              <a:ea typeface="Arial"/>
              <a:cs typeface="Arial"/>
              <a:sym typeface="Arial"/>
            </a:endParaRPr>
          </a:p>
          <a:p>
            <a:pPr marL="457200" lvl="0" indent="-330200" algn="l" rtl="0">
              <a:lnSpc>
                <a:spcPct val="150000"/>
              </a:lnSpc>
              <a:spcBef>
                <a:spcPts val="0"/>
              </a:spcBef>
              <a:spcAft>
                <a:spcPts val="0"/>
              </a:spcAft>
              <a:buClr>
                <a:srgbClr val="303030"/>
              </a:buClr>
              <a:buSzPct val="100000"/>
              <a:buFont typeface="Arial"/>
              <a:buChar char="●"/>
            </a:pPr>
            <a:r>
              <a:rPr lang="en" sz="6400">
                <a:solidFill>
                  <a:srgbClr val="303030"/>
                </a:solidFill>
                <a:highlight>
                  <a:srgbClr val="FFFFFF"/>
                </a:highlight>
                <a:latin typeface="Arial"/>
                <a:ea typeface="Arial"/>
                <a:cs typeface="Arial"/>
                <a:sym typeface="Arial"/>
              </a:rPr>
              <a:t> Hence, the final result of the ripple carry adder is valid only after the joint propagation delays of all full adder circuits inside it.</a:t>
            </a:r>
            <a:endParaRPr sz="6400">
              <a:solidFill>
                <a:srgbClr val="303030"/>
              </a:solidFill>
              <a:highlight>
                <a:srgbClr val="FFFFFF"/>
              </a:highlight>
              <a:latin typeface="Arial"/>
              <a:ea typeface="Arial"/>
              <a:cs typeface="Arial"/>
              <a:sym typeface="Arial"/>
            </a:endParaRPr>
          </a:p>
          <a:p>
            <a:pPr marL="457200" lvl="0" indent="0" algn="l" rtl="0">
              <a:spcBef>
                <a:spcPts val="1200"/>
              </a:spcBef>
              <a:spcAft>
                <a:spcPts val="0"/>
              </a:spcAft>
              <a:buNone/>
            </a:pPr>
            <a:endParaRPr sz="1600">
              <a:solidFill>
                <a:srgbClr val="303030"/>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p:nvPr/>
        </p:nvSpPr>
        <p:spPr>
          <a:xfrm>
            <a:off x="3811488" y="172000"/>
            <a:ext cx="152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Truth table</a:t>
            </a:r>
            <a:endParaRPr sz="1900">
              <a:latin typeface="Open Sans"/>
              <a:ea typeface="Open Sans"/>
              <a:cs typeface="Open Sans"/>
              <a:sym typeface="Open Sans"/>
            </a:endParaRPr>
          </a:p>
        </p:txBody>
      </p:sp>
      <p:graphicFrame>
        <p:nvGraphicFramePr>
          <p:cNvPr id="315" name="Google Shape;315;p51"/>
          <p:cNvGraphicFramePr/>
          <p:nvPr/>
        </p:nvGraphicFramePr>
        <p:xfrm>
          <a:off x="133350" y="888875"/>
          <a:ext cx="3000000" cy="3000000"/>
        </p:xfrm>
        <a:graphic>
          <a:graphicData uri="http://schemas.openxmlformats.org/drawingml/2006/table">
            <a:tbl>
              <a:tblPr>
                <a:noFill/>
                <a:tableStyleId>{143D9B26-2264-4ECF-A5A7-77A51D62D13D}</a:tableStyleId>
              </a:tblPr>
              <a:tblGrid>
                <a:gridCol w="361950">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200">
                  <a:extLst>
                    <a:ext uri="{9D8B030D-6E8A-4147-A177-3AD203B41FA5}">
                      <a16:colId xmlns:a16="http://schemas.microsoft.com/office/drawing/2014/main" val="20015"/>
                    </a:ext>
                  </a:extLst>
                </a:gridCol>
                <a:gridCol w="457200">
                  <a:extLst>
                    <a:ext uri="{9D8B030D-6E8A-4147-A177-3AD203B41FA5}">
                      <a16:colId xmlns:a16="http://schemas.microsoft.com/office/drawing/2014/main" val="20016"/>
                    </a:ext>
                  </a:extLst>
                </a:gridCol>
                <a:gridCol w="45720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533400">
                  <a:extLst>
                    <a:ext uri="{9D8B030D-6E8A-4147-A177-3AD203B41FA5}">
                      <a16:colId xmlns:a16="http://schemas.microsoft.com/office/drawing/2014/main" val="20019"/>
                    </a:ext>
                  </a:extLst>
                </a:gridCol>
              </a:tblGrid>
              <a:tr h="355600">
                <a:tc gridSpan="5">
                  <a:txBody>
                    <a:bodyPr/>
                    <a:lstStyle/>
                    <a:p>
                      <a:pPr marL="0" lvl="0" indent="0" algn="ctr" rtl="0">
                        <a:spcBef>
                          <a:spcPts val="0"/>
                        </a:spcBef>
                        <a:spcAft>
                          <a:spcPts val="0"/>
                        </a:spcAft>
                        <a:buNone/>
                      </a:pPr>
                      <a:r>
                        <a:rPr lang="en" b="1">
                          <a:solidFill>
                            <a:srgbClr val="FFFFFF"/>
                          </a:solidFill>
                        </a:rPr>
                        <a:t>FullAdder - 0</a:t>
                      </a:r>
                      <a:endParaRPr b="1">
                        <a:solidFill>
                          <a:srgbClr val="FFFFFF"/>
                        </a:solidFill>
                      </a:endParaRPr>
                    </a:p>
                  </a:txBody>
                  <a:tcPr marL="63500" marR="63500" marT="63500" marB="63500">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 b="1">
                          <a:solidFill>
                            <a:srgbClr val="FFFFFF"/>
                          </a:solidFill>
                        </a:rPr>
                        <a:t>FullAdder - 1</a:t>
                      </a:r>
                      <a:endParaRPr b="1">
                        <a:solidFill>
                          <a:srgbClr val="FFFFFF"/>
                        </a:solidFill>
                      </a:endParaRPr>
                    </a:p>
                  </a:txBody>
                  <a:tcPr marL="63500" marR="63500" marT="63500" marB="63500">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 b="1">
                          <a:solidFill>
                            <a:srgbClr val="FFFFFF"/>
                          </a:solidFill>
                        </a:rPr>
                        <a:t>FullAdder - 2</a:t>
                      </a:r>
                      <a:endParaRPr b="1">
                        <a:solidFill>
                          <a:srgbClr val="FFFFFF"/>
                        </a:solidFill>
                      </a:endParaRPr>
                    </a:p>
                  </a:txBody>
                  <a:tcPr marL="63500" marR="63500" marT="63500" marB="63500">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 b="1">
                          <a:solidFill>
                            <a:srgbClr val="FFFFFF"/>
                          </a:solidFill>
                        </a:rPr>
                        <a:t>FullAdder - 3</a:t>
                      </a:r>
                      <a:endParaRPr b="1">
                        <a:solidFill>
                          <a:srgbClr val="FFFFFF"/>
                        </a:solidFill>
                      </a:endParaRPr>
                    </a:p>
                  </a:txBody>
                  <a:tcPr marL="63500" marR="63500" marT="63500" marB="63500">
                    <a:solidFill>
                      <a:srgbClr val="6666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5600">
                <a:tc gridSpan="3">
                  <a:txBody>
                    <a:bodyPr/>
                    <a:lstStyle/>
                    <a:p>
                      <a:pPr marL="0" lvl="0" indent="0" algn="ctr" rtl="0">
                        <a:spcBef>
                          <a:spcPts val="0"/>
                        </a:spcBef>
                        <a:spcAft>
                          <a:spcPts val="0"/>
                        </a:spcAft>
                        <a:buNone/>
                      </a:pPr>
                      <a:r>
                        <a:rPr lang="en" b="1">
                          <a:solidFill>
                            <a:srgbClr val="FFFFFF"/>
                          </a:solidFill>
                        </a:rPr>
                        <a:t>Inputs</a:t>
                      </a:r>
                      <a:endParaRPr sz="700" b="1"/>
                    </a:p>
                  </a:txBody>
                  <a:tcPr marL="63500" marR="63500" marT="63500" marB="63500">
                    <a:solidFill>
                      <a:srgbClr val="666666"/>
                    </a:solidFill>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solidFill>
                            <a:srgbClr val="FFFFFF"/>
                          </a:solidFill>
                        </a:rPr>
                        <a:t>Outputs</a:t>
                      </a:r>
                      <a:endParaRPr sz="700" b="1"/>
                    </a:p>
                  </a:txBody>
                  <a:tcPr marL="63500" marR="63500" marT="63500" marB="63500">
                    <a:solidFill>
                      <a:srgbClr val="666666"/>
                    </a:solidFill>
                  </a:tcPr>
                </a:tc>
                <a:tc hMerge="1">
                  <a:txBody>
                    <a:bodyPr/>
                    <a:lstStyle/>
                    <a:p>
                      <a:endParaRPr lang="en-US"/>
                    </a:p>
                  </a:txBody>
                  <a:tcPr/>
                </a:tc>
                <a:tc gridSpan="3">
                  <a:txBody>
                    <a:bodyPr/>
                    <a:lstStyle/>
                    <a:p>
                      <a:pPr marL="0" lvl="0" indent="0" algn="ctr" rtl="0">
                        <a:spcBef>
                          <a:spcPts val="0"/>
                        </a:spcBef>
                        <a:spcAft>
                          <a:spcPts val="0"/>
                        </a:spcAft>
                        <a:buNone/>
                      </a:pPr>
                      <a:r>
                        <a:rPr lang="en" b="1">
                          <a:solidFill>
                            <a:srgbClr val="FFFFFF"/>
                          </a:solidFill>
                        </a:rPr>
                        <a:t>Inputs</a:t>
                      </a:r>
                      <a:endParaRPr sz="1100" b="1"/>
                    </a:p>
                  </a:txBody>
                  <a:tcPr marL="63500" marR="63500" marT="63500" marB="63500">
                    <a:solidFill>
                      <a:srgbClr val="666666"/>
                    </a:solidFill>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solidFill>
                            <a:srgbClr val="FFFFFF"/>
                          </a:solidFill>
                        </a:rPr>
                        <a:t>Outputs</a:t>
                      </a:r>
                      <a:endParaRPr sz="1100" b="1"/>
                    </a:p>
                  </a:txBody>
                  <a:tcPr marL="63500" marR="63500" marT="63500" marB="63500">
                    <a:solidFill>
                      <a:srgbClr val="666666"/>
                    </a:solidFill>
                  </a:tcPr>
                </a:tc>
                <a:tc hMerge="1">
                  <a:txBody>
                    <a:bodyPr/>
                    <a:lstStyle/>
                    <a:p>
                      <a:endParaRPr lang="en-US"/>
                    </a:p>
                  </a:txBody>
                  <a:tcPr/>
                </a:tc>
                <a:tc gridSpan="3">
                  <a:txBody>
                    <a:bodyPr/>
                    <a:lstStyle/>
                    <a:p>
                      <a:pPr marL="0" lvl="0" indent="0" algn="ctr" rtl="0">
                        <a:spcBef>
                          <a:spcPts val="0"/>
                        </a:spcBef>
                        <a:spcAft>
                          <a:spcPts val="0"/>
                        </a:spcAft>
                        <a:buNone/>
                      </a:pPr>
                      <a:r>
                        <a:rPr lang="en" b="1">
                          <a:solidFill>
                            <a:srgbClr val="FFFFFF"/>
                          </a:solidFill>
                        </a:rPr>
                        <a:t>Inputs</a:t>
                      </a:r>
                      <a:endParaRPr sz="1100" b="1"/>
                    </a:p>
                  </a:txBody>
                  <a:tcPr marL="63500" marR="63500" marT="63500" marB="63500">
                    <a:solidFill>
                      <a:srgbClr val="666666"/>
                    </a:solidFill>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solidFill>
                            <a:srgbClr val="FFFFFF"/>
                          </a:solidFill>
                        </a:rPr>
                        <a:t>Outputs</a:t>
                      </a:r>
                      <a:endParaRPr sz="1100" b="1"/>
                    </a:p>
                  </a:txBody>
                  <a:tcPr marL="63500" marR="63500" marT="63500" marB="63500">
                    <a:solidFill>
                      <a:srgbClr val="666666"/>
                    </a:solidFill>
                  </a:tcPr>
                </a:tc>
                <a:tc hMerge="1">
                  <a:txBody>
                    <a:bodyPr/>
                    <a:lstStyle/>
                    <a:p>
                      <a:endParaRPr lang="en-US"/>
                    </a:p>
                  </a:txBody>
                  <a:tcPr/>
                </a:tc>
                <a:tc gridSpan="3">
                  <a:txBody>
                    <a:bodyPr/>
                    <a:lstStyle/>
                    <a:p>
                      <a:pPr marL="0" lvl="0" indent="0" algn="ctr" rtl="0">
                        <a:spcBef>
                          <a:spcPts val="0"/>
                        </a:spcBef>
                        <a:spcAft>
                          <a:spcPts val="0"/>
                        </a:spcAft>
                        <a:buNone/>
                      </a:pPr>
                      <a:r>
                        <a:rPr lang="en" b="1">
                          <a:solidFill>
                            <a:srgbClr val="FFFFFF"/>
                          </a:solidFill>
                        </a:rPr>
                        <a:t>Inputs</a:t>
                      </a:r>
                      <a:endParaRPr sz="1100" b="1"/>
                    </a:p>
                  </a:txBody>
                  <a:tcPr marL="63500" marR="63500" marT="63500" marB="63500">
                    <a:solidFill>
                      <a:srgbClr val="666666"/>
                    </a:solidFill>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solidFill>
                            <a:srgbClr val="FFFFFF"/>
                          </a:solidFill>
                        </a:rPr>
                        <a:t>Outputs</a:t>
                      </a:r>
                      <a:endParaRPr sz="1100" b="1"/>
                    </a:p>
                  </a:txBody>
                  <a:tcPr marL="63500" marR="63500" marT="63500" marB="63500">
                    <a:solidFill>
                      <a:srgbClr val="666666"/>
                    </a:solidFill>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500" b="1">
                          <a:solidFill>
                            <a:srgbClr val="1155CC"/>
                          </a:solidFill>
                        </a:rPr>
                        <a:t>A</a:t>
                      </a:r>
                      <a:r>
                        <a:rPr lang="en" sz="1500" b="1" baseline="-25000">
                          <a:solidFill>
                            <a:srgbClr val="1155CC"/>
                          </a:solidFill>
                        </a:rPr>
                        <a:t>0</a:t>
                      </a:r>
                      <a:endParaRPr sz="1500" b="1" baseline="-25000">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B</a:t>
                      </a:r>
                      <a:r>
                        <a:rPr lang="en" sz="1500" b="1" baseline="-25000">
                          <a:solidFill>
                            <a:srgbClr val="1155CC"/>
                          </a:solidFill>
                        </a:rPr>
                        <a:t>0</a:t>
                      </a:r>
                      <a:endParaRPr sz="15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0</a:t>
                      </a:r>
                      <a:endParaRPr sz="1500" b="1" baseline="-25000">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S</a:t>
                      </a:r>
                      <a:r>
                        <a:rPr lang="en" sz="1500" b="1" baseline="-25000">
                          <a:solidFill>
                            <a:srgbClr val="1155CC"/>
                          </a:solidFill>
                        </a:rPr>
                        <a:t>0</a:t>
                      </a:r>
                      <a:endParaRPr sz="15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1</a:t>
                      </a:r>
                      <a:endParaRPr sz="1500" b="1" baseline="-25000">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A</a:t>
                      </a:r>
                      <a:r>
                        <a:rPr lang="en" sz="1500" b="1" baseline="-25000">
                          <a:solidFill>
                            <a:srgbClr val="1155CC"/>
                          </a:solidFill>
                        </a:rPr>
                        <a:t>1</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B</a:t>
                      </a:r>
                      <a:r>
                        <a:rPr lang="en" sz="1500" b="1" baseline="-25000">
                          <a:solidFill>
                            <a:srgbClr val="1155CC"/>
                          </a:solidFill>
                        </a:rPr>
                        <a:t>1</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1</a:t>
                      </a:r>
                      <a:endParaRPr sz="1800" b="1" baseline="-25000">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S</a:t>
                      </a:r>
                      <a:r>
                        <a:rPr lang="en" sz="1500" b="1" baseline="-25000">
                          <a:solidFill>
                            <a:srgbClr val="1155CC"/>
                          </a:solidFill>
                        </a:rPr>
                        <a:t>1</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2</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A</a:t>
                      </a:r>
                      <a:r>
                        <a:rPr lang="en" sz="1500" b="1" baseline="-25000">
                          <a:solidFill>
                            <a:srgbClr val="1155CC"/>
                          </a:solidFill>
                        </a:rPr>
                        <a:t>2</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B</a:t>
                      </a:r>
                      <a:r>
                        <a:rPr lang="en" sz="1500" b="1" baseline="-25000">
                          <a:solidFill>
                            <a:srgbClr val="1155CC"/>
                          </a:solidFill>
                        </a:rPr>
                        <a:t>2</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2</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S</a:t>
                      </a:r>
                      <a:r>
                        <a:rPr lang="en" sz="1500" b="1" baseline="-25000">
                          <a:solidFill>
                            <a:srgbClr val="1155CC"/>
                          </a:solidFill>
                        </a:rPr>
                        <a:t>2</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3</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A</a:t>
                      </a:r>
                      <a:r>
                        <a:rPr lang="en" sz="1500" b="1" baseline="-25000">
                          <a:solidFill>
                            <a:srgbClr val="1155CC"/>
                          </a:solidFill>
                        </a:rPr>
                        <a:t>3</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B</a:t>
                      </a:r>
                      <a:r>
                        <a:rPr lang="en" sz="1500" b="1" baseline="-25000">
                          <a:solidFill>
                            <a:srgbClr val="1155CC"/>
                          </a:solidFill>
                        </a:rPr>
                        <a:t>3</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3</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S</a:t>
                      </a:r>
                      <a:r>
                        <a:rPr lang="en" sz="1500" b="1" baseline="-25000">
                          <a:solidFill>
                            <a:srgbClr val="1155CC"/>
                          </a:solidFill>
                        </a:rPr>
                        <a:t>3</a:t>
                      </a:r>
                      <a:endParaRPr sz="1800" b="1">
                        <a:solidFill>
                          <a:srgbClr val="1155CC"/>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500" b="1">
                          <a:solidFill>
                            <a:srgbClr val="1155CC"/>
                          </a:solidFill>
                        </a:rPr>
                        <a:t>C</a:t>
                      </a:r>
                      <a:r>
                        <a:rPr lang="en" sz="1500" b="1" baseline="-25000">
                          <a:solidFill>
                            <a:srgbClr val="1155CC"/>
                          </a:solidFill>
                        </a:rPr>
                        <a:t>OUT</a:t>
                      </a:r>
                      <a:endParaRPr sz="1800" b="1">
                        <a:solidFill>
                          <a:srgbClr val="1155CC"/>
                        </a:solidFill>
                      </a:endParaRPr>
                    </a:p>
                  </a:txBody>
                  <a:tcPr marL="63500" marR="63500" marT="63500" marB="63500">
                    <a:solidFill>
                      <a:srgbClr val="D9D9D9"/>
                    </a:solidFill>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D9D9D9"/>
                    </a:solidFill>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0</a:t>
                      </a:r>
                      <a:endParaRPr sz="1600" b="1">
                        <a:solidFill>
                          <a:srgbClr val="741B47"/>
                        </a:solidFill>
                      </a:endParaRPr>
                    </a:p>
                  </a:txBody>
                  <a:tcPr marL="63500" marR="63500" marT="63500" marB="63500">
                    <a:solidFill>
                      <a:srgbClr val="CCCCCC"/>
                    </a:solidFill>
                  </a:tcP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extLst>
                  <a:ext uri="{0D108BD9-81ED-4DB2-BD59-A6C34878D82A}">
                    <a16:rowId xmlns:a16="http://schemas.microsoft.com/office/drawing/2014/main" val="10008"/>
                  </a:ext>
                </a:extLst>
              </a:tr>
              <a:tr h="0">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0</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0</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CCCCCC"/>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CCCCCC"/>
                    </a:solidFill>
                  </a:tcP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t>1</a:t>
                      </a:r>
                      <a:endParaRPr sz="1600" b="1"/>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4EB522"/>
                          </a:solidFill>
                        </a:rPr>
                        <a:t>1</a:t>
                      </a:r>
                      <a:endParaRPr sz="1600" b="1">
                        <a:solidFill>
                          <a:srgbClr val="4EB522"/>
                        </a:solidFill>
                      </a:endParaRPr>
                    </a:p>
                  </a:txBody>
                  <a:tcPr marL="63500" marR="63500" marT="63500" marB="63500">
                    <a:solidFill>
                      <a:srgbClr val="D9D9D9"/>
                    </a:solidFill>
                  </a:tcPr>
                </a:tc>
                <a:tc>
                  <a:txBody>
                    <a:bodyPr/>
                    <a:lstStyle/>
                    <a:p>
                      <a:pPr marL="0" lvl="0" indent="0" algn="ctr" rtl="0">
                        <a:spcBef>
                          <a:spcPts val="0"/>
                        </a:spcBef>
                        <a:spcAft>
                          <a:spcPts val="0"/>
                        </a:spcAft>
                        <a:buNone/>
                      </a:pPr>
                      <a:r>
                        <a:rPr lang="en" sz="1600" b="1">
                          <a:solidFill>
                            <a:srgbClr val="741B47"/>
                          </a:solidFill>
                        </a:rPr>
                        <a:t>1</a:t>
                      </a:r>
                      <a:endParaRPr sz="1600" b="1">
                        <a:solidFill>
                          <a:srgbClr val="741B47"/>
                        </a:solidFill>
                      </a:endParaRPr>
                    </a:p>
                  </a:txBody>
                  <a:tcPr marL="63500" marR="63500" marT="63500" marB="63500">
                    <a:solidFill>
                      <a:srgbClr val="D9D9D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2"/>
          <p:cNvSpPr txBox="1"/>
          <p:nvPr/>
        </p:nvSpPr>
        <p:spPr>
          <a:xfrm>
            <a:off x="3125100" y="353750"/>
            <a:ext cx="2893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pen Sans"/>
                <a:ea typeface="Open Sans"/>
                <a:cs typeface="Open Sans"/>
                <a:sym typeface="Open Sans"/>
              </a:rPr>
              <a:t>Logical implementation</a:t>
            </a:r>
            <a:endParaRPr sz="1900">
              <a:latin typeface="Open Sans"/>
              <a:ea typeface="Open Sans"/>
              <a:cs typeface="Open Sans"/>
              <a:sym typeface="Open Sans"/>
            </a:endParaRPr>
          </a:p>
        </p:txBody>
      </p:sp>
      <p:pic>
        <p:nvPicPr>
          <p:cNvPr id="321" name="Google Shape;321;p52"/>
          <p:cNvPicPr preferRelativeResize="0"/>
          <p:nvPr/>
        </p:nvPicPr>
        <p:blipFill>
          <a:blip r:embed="rId3">
            <a:alphaModFix/>
          </a:blip>
          <a:stretch>
            <a:fillRect/>
          </a:stretch>
        </p:blipFill>
        <p:spPr>
          <a:xfrm>
            <a:off x="184963" y="1297650"/>
            <a:ext cx="8774075" cy="2548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3"/>
          <p:cNvSpPr txBox="1">
            <a:spLocks noGrp="1"/>
          </p:cNvSpPr>
          <p:nvPr>
            <p:ph type="body" idx="1"/>
          </p:nvPr>
        </p:nvSpPr>
        <p:spPr>
          <a:xfrm>
            <a:off x="311700" y="863950"/>
            <a:ext cx="3738300" cy="1810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000000"/>
                </a:solidFill>
                <a:latin typeface="Times New Roman"/>
                <a:ea typeface="Times New Roman"/>
                <a:cs typeface="Times New Roman"/>
                <a:sym typeface="Times New Roman"/>
              </a:rPr>
              <a:t>STAGE 1:</a:t>
            </a:r>
            <a:endParaRPr sz="17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700">
                <a:solidFill>
                  <a:srgbClr val="C00000"/>
                </a:solidFill>
                <a:latin typeface="Times New Roman"/>
                <a:ea typeface="Times New Roman"/>
                <a:cs typeface="Times New Roman"/>
                <a:sym typeface="Times New Roman"/>
              </a:rPr>
              <a:t>Calculation of S</a:t>
            </a:r>
            <a:r>
              <a:rPr lang="en" sz="1700" baseline="-25000">
                <a:solidFill>
                  <a:srgbClr val="C00000"/>
                </a:solidFill>
                <a:latin typeface="Times New Roman"/>
                <a:ea typeface="Times New Roman"/>
                <a:cs typeface="Times New Roman"/>
                <a:sym typeface="Times New Roman"/>
              </a:rPr>
              <a:t>0</a:t>
            </a:r>
            <a:endParaRPr sz="1700" baseline="-2500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S</a:t>
            </a:r>
            <a:r>
              <a:rPr lang="en" sz="1700" baseline="-25000">
                <a:solidFill>
                  <a:srgbClr val="000000"/>
                </a:solidFill>
                <a:latin typeface="Times New Roman"/>
                <a:ea typeface="Times New Roman"/>
                <a:cs typeface="Times New Roman"/>
                <a:sym typeface="Times New Roman"/>
              </a:rPr>
              <a:t>0 </a:t>
            </a:r>
            <a:r>
              <a:rPr lang="en" sz="1700">
                <a:solidFill>
                  <a:srgbClr val="000000"/>
                </a:solidFill>
                <a:latin typeface="Times New Roman"/>
                <a:ea typeface="Times New Roman"/>
                <a:cs typeface="Times New Roman"/>
                <a:sym typeface="Times New Roman"/>
              </a:rPr>
              <a:t>= A</a:t>
            </a:r>
            <a:r>
              <a:rPr lang="en" sz="1700" baseline="-25000">
                <a:solidFill>
                  <a:srgbClr val="000000"/>
                </a:solidFill>
                <a:latin typeface="Times New Roman"/>
                <a:ea typeface="Times New Roman"/>
                <a:cs typeface="Times New Roman"/>
                <a:sym typeface="Times New Roman"/>
              </a:rPr>
              <a:t>0 </a:t>
            </a:r>
            <a:r>
              <a:rPr lang="en" sz="1700">
                <a:solidFill>
                  <a:srgbClr val="000000"/>
                </a:solidFill>
                <a:latin typeface="Times New Roman"/>
                <a:ea typeface="Times New Roman"/>
                <a:cs typeface="Times New Roman"/>
                <a:sym typeface="Times New Roman"/>
              </a:rPr>
              <a:t>+ B</a:t>
            </a:r>
            <a:r>
              <a:rPr lang="en" sz="1700" baseline="-25000">
                <a:solidFill>
                  <a:srgbClr val="000000"/>
                </a:solidFill>
                <a:latin typeface="Times New Roman"/>
                <a:ea typeface="Times New Roman"/>
                <a:cs typeface="Times New Roman"/>
                <a:sym typeface="Times New Roman"/>
              </a:rPr>
              <a:t>0 </a:t>
            </a:r>
            <a:r>
              <a:rPr lang="en" sz="1700">
                <a:solidFill>
                  <a:srgbClr val="000000"/>
                </a:solidFill>
                <a:latin typeface="Times New Roman"/>
                <a:ea typeface="Times New Roman"/>
                <a:cs typeface="Times New Roman"/>
                <a:sym typeface="Times New Roman"/>
              </a:rPr>
              <a:t>+ C</a:t>
            </a:r>
            <a:r>
              <a:rPr lang="en" sz="1700" baseline="-25000">
                <a:solidFill>
                  <a:srgbClr val="000000"/>
                </a:solidFill>
                <a:latin typeface="Times New Roman"/>
                <a:ea typeface="Times New Roman"/>
                <a:cs typeface="Times New Roman"/>
                <a:sym typeface="Times New Roman"/>
              </a:rPr>
              <a:t>in</a:t>
            </a:r>
            <a:endParaRPr sz="1700" baseline="-25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700">
                <a:solidFill>
                  <a:srgbClr val="C00000"/>
                </a:solidFill>
                <a:latin typeface="Times New Roman"/>
                <a:ea typeface="Times New Roman"/>
                <a:cs typeface="Times New Roman"/>
                <a:sym typeface="Times New Roman"/>
              </a:rPr>
              <a:t>Calculation of C</a:t>
            </a:r>
            <a:r>
              <a:rPr lang="en" sz="1700" baseline="-25000">
                <a:solidFill>
                  <a:srgbClr val="C00000"/>
                </a:solidFill>
                <a:latin typeface="Times New Roman"/>
                <a:ea typeface="Times New Roman"/>
                <a:cs typeface="Times New Roman"/>
                <a:sym typeface="Times New Roman"/>
              </a:rPr>
              <a:t>0</a:t>
            </a:r>
            <a:endParaRPr sz="1700" baseline="-2500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C</a:t>
            </a:r>
            <a:r>
              <a:rPr lang="en" sz="1700" baseline="-25000">
                <a:solidFill>
                  <a:srgbClr val="000000"/>
                </a:solidFill>
                <a:latin typeface="Times New Roman"/>
                <a:ea typeface="Times New Roman"/>
                <a:cs typeface="Times New Roman"/>
                <a:sym typeface="Times New Roman"/>
              </a:rPr>
              <a:t>0 </a:t>
            </a:r>
            <a:r>
              <a:rPr lang="en" sz="1700">
                <a:solidFill>
                  <a:srgbClr val="000000"/>
                </a:solidFill>
                <a:latin typeface="Times New Roman"/>
                <a:ea typeface="Times New Roman"/>
                <a:cs typeface="Times New Roman"/>
                <a:sym typeface="Times New Roman"/>
              </a:rPr>
              <a:t>= A</a:t>
            </a:r>
            <a:r>
              <a:rPr lang="en" sz="1700" baseline="-25000">
                <a:solidFill>
                  <a:srgbClr val="000000"/>
                </a:solidFill>
                <a:latin typeface="Times New Roman"/>
                <a:ea typeface="Times New Roman"/>
                <a:cs typeface="Times New Roman"/>
                <a:sym typeface="Times New Roman"/>
              </a:rPr>
              <a:t>0</a:t>
            </a:r>
            <a:r>
              <a:rPr lang="en" sz="1700">
                <a:solidFill>
                  <a:srgbClr val="000000"/>
                </a:solidFill>
                <a:latin typeface="Times New Roman"/>
                <a:ea typeface="Times New Roman"/>
                <a:cs typeface="Times New Roman"/>
                <a:sym typeface="Times New Roman"/>
              </a:rPr>
              <a:t> B</a:t>
            </a:r>
            <a:r>
              <a:rPr lang="en" sz="1700" baseline="-25000">
                <a:solidFill>
                  <a:srgbClr val="000000"/>
                </a:solidFill>
                <a:latin typeface="Times New Roman"/>
                <a:ea typeface="Times New Roman"/>
                <a:cs typeface="Times New Roman"/>
                <a:sym typeface="Times New Roman"/>
              </a:rPr>
              <a:t>0</a:t>
            </a:r>
            <a:r>
              <a:rPr lang="en" sz="1700">
                <a:solidFill>
                  <a:srgbClr val="000000"/>
                </a:solidFill>
                <a:latin typeface="Times New Roman"/>
                <a:ea typeface="Times New Roman"/>
                <a:cs typeface="Times New Roman"/>
                <a:sym typeface="Times New Roman"/>
              </a:rPr>
              <a:t> + B</a:t>
            </a:r>
            <a:r>
              <a:rPr lang="en" sz="1700" baseline="-25000">
                <a:solidFill>
                  <a:srgbClr val="000000"/>
                </a:solidFill>
                <a:latin typeface="Times New Roman"/>
                <a:ea typeface="Times New Roman"/>
                <a:cs typeface="Times New Roman"/>
                <a:sym typeface="Times New Roman"/>
              </a:rPr>
              <a:t>0</a:t>
            </a:r>
            <a:r>
              <a:rPr lang="en" sz="1700">
                <a:solidFill>
                  <a:srgbClr val="000000"/>
                </a:solidFill>
                <a:latin typeface="Times New Roman"/>
                <a:ea typeface="Times New Roman"/>
                <a:cs typeface="Times New Roman"/>
                <a:sym typeface="Times New Roman"/>
              </a:rPr>
              <a:t> C</a:t>
            </a:r>
            <a:r>
              <a:rPr lang="en" sz="1700" baseline="-25000">
                <a:solidFill>
                  <a:srgbClr val="000000"/>
                </a:solidFill>
                <a:latin typeface="Times New Roman"/>
                <a:ea typeface="Times New Roman"/>
                <a:cs typeface="Times New Roman"/>
                <a:sym typeface="Times New Roman"/>
              </a:rPr>
              <a:t>in </a:t>
            </a:r>
            <a:r>
              <a:rPr lang="en" sz="1700">
                <a:solidFill>
                  <a:srgbClr val="000000"/>
                </a:solidFill>
                <a:latin typeface="Times New Roman"/>
                <a:ea typeface="Times New Roman"/>
                <a:cs typeface="Times New Roman"/>
                <a:sym typeface="Times New Roman"/>
              </a:rPr>
              <a:t>+ C</a:t>
            </a:r>
            <a:r>
              <a:rPr lang="en" sz="1700" baseline="-25000">
                <a:solidFill>
                  <a:srgbClr val="000000"/>
                </a:solidFill>
                <a:latin typeface="Times New Roman"/>
                <a:ea typeface="Times New Roman"/>
                <a:cs typeface="Times New Roman"/>
                <a:sym typeface="Times New Roman"/>
              </a:rPr>
              <a:t>in</a:t>
            </a:r>
            <a:r>
              <a:rPr lang="en" sz="1700">
                <a:solidFill>
                  <a:srgbClr val="000000"/>
                </a:solidFill>
                <a:latin typeface="Times New Roman"/>
                <a:ea typeface="Times New Roman"/>
                <a:cs typeface="Times New Roman"/>
                <a:sym typeface="Times New Roman"/>
              </a:rPr>
              <a:t> A</a:t>
            </a:r>
            <a:r>
              <a:rPr lang="en" sz="1700" baseline="-25000">
                <a:solidFill>
                  <a:srgbClr val="000000"/>
                </a:solidFill>
                <a:latin typeface="Times New Roman"/>
                <a:ea typeface="Times New Roman"/>
                <a:cs typeface="Times New Roman"/>
                <a:sym typeface="Times New Roman"/>
              </a:rPr>
              <a:t>0</a:t>
            </a:r>
            <a:endParaRPr sz="1700" baseline="-25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327" name="Google Shape;327;p53"/>
          <p:cNvSpPr txBox="1">
            <a:spLocks noGrp="1"/>
          </p:cNvSpPr>
          <p:nvPr>
            <p:ph type="title"/>
          </p:nvPr>
        </p:nvSpPr>
        <p:spPr>
          <a:xfrm>
            <a:off x="311700" y="983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COMPUTATION OF SUM AND CARRY</a:t>
            </a:r>
            <a:endParaRPr/>
          </a:p>
        </p:txBody>
      </p:sp>
      <p:sp>
        <p:nvSpPr>
          <p:cNvPr id="328" name="Google Shape;328;p53"/>
          <p:cNvSpPr txBox="1">
            <a:spLocks noGrp="1"/>
          </p:cNvSpPr>
          <p:nvPr>
            <p:ph type="body" idx="1"/>
          </p:nvPr>
        </p:nvSpPr>
        <p:spPr>
          <a:xfrm>
            <a:off x="4525150" y="805750"/>
            <a:ext cx="3798900" cy="1868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0" b="1">
                <a:solidFill>
                  <a:srgbClr val="000000"/>
                </a:solidFill>
                <a:latin typeface="Times New Roman"/>
                <a:ea typeface="Times New Roman"/>
                <a:cs typeface="Times New Roman"/>
                <a:sym typeface="Times New Roman"/>
              </a:rPr>
              <a:t>STAGE 2:</a:t>
            </a:r>
            <a:endParaRPr sz="1300" b="1">
              <a:solidFill>
                <a:srgbClr val="000000"/>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300">
                <a:solidFill>
                  <a:srgbClr val="303030"/>
                </a:solidFill>
                <a:highlight>
                  <a:srgbClr val="FFFFFF"/>
                </a:highlight>
                <a:latin typeface="Times New Roman"/>
                <a:ea typeface="Times New Roman"/>
                <a:cs typeface="Times New Roman"/>
                <a:sym typeface="Times New Roman"/>
              </a:rPr>
              <a:t>When C</a:t>
            </a:r>
            <a:r>
              <a:rPr lang="en" sz="1300" baseline="-25000">
                <a:solidFill>
                  <a:srgbClr val="303030"/>
                </a:solidFill>
                <a:highlight>
                  <a:srgbClr val="FFFFFF"/>
                </a:highlight>
                <a:latin typeface="Times New Roman"/>
                <a:ea typeface="Times New Roman"/>
                <a:cs typeface="Times New Roman"/>
                <a:sym typeface="Times New Roman"/>
              </a:rPr>
              <a:t>0</a:t>
            </a:r>
            <a:r>
              <a:rPr lang="en" sz="1300">
                <a:solidFill>
                  <a:srgbClr val="303030"/>
                </a:solidFill>
                <a:highlight>
                  <a:srgbClr val="FFFFFF"/>
                </a:highlight>
                <a:latin typeface="Times New Roman"/>
                <a:ea typeface="Times New Roman"/>
                <a:cs typeface="Times New Roman"/>
                <a:sym typeface="Times New Roman"/>
              </a:rPr>
              <a:t> is fed as input to the full adder B, it activates the full adder B.</a:t>
            </a:r>
            <a:endParaRPr sz="1300">
              <a:solidFill>
                <a:srgbClr val="303030"/>
              </a:solidFill>
              <a:highlight>
                <a:srgbClr val="FFFFFF"/>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300">
                <a:solidFill>
                  <a:srgbClr val="303030"/>
                </a:solidFill>
                <a:highlight>
                  <a:srgbClr val="FFFFFF"/>
                </a:highlight>
                <a:latin typeface="Times New Roman"/>
                <a:ea typeface="Times New Roman"/>
                <a:cs typeface="Times New Roman"/>
                <a:sym typeface="Times New Roman"/>
              </a:rPr>
              <a:t>Full adder B computes the sum bit and carry bit as-</a:t>
            </a:r>
            <a:endParaRPr sz="1300">
              <a:solidFill>
                <a:srgbClr val="303030"/>
              </a:solidFill>
              <a:highlight>
                <a:srgbClr val="FFFFFF"/>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300">
                <a:solidFill>
                  <a:srgbClr val="C00000"/>
                </a:solidFill>
                <a:latin typeface="Times New Roman"/>
                <a:ea typeface="Times New Roman"/>
                <a:cs typeface="Times New Roman"/>
                <a:sym typeface="Times New Roman"/>
              </a:rPr>
              <a:t>Calculation of S</a:t>
            </a:r>
            <a:r>
              <a:rPr lang="en" sz="1300" baseline="-25000">
                <a:solidFill>
                  <a:srgbClr val="C00000"/>
                </a:solidFill>
                <a:latin typeface="Times New Roman"/>
                <a:ea typeface="Times New Roman"/>
                <a:cs typeface="Times New Roman"/>
                <a:sym typeface="Times New Roman"/>
              </a:rPr>
              <a:t>1</a:t>
            </a:r>
            <a:endParaRPr sz="1300" baseline="-25000">
              <a:solidFill>
                <a:srgbClr val="C00000"/>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300">
                <a:solidFill>
                  <a:srgbClr val="303030"/>
                </a:solidFill>
                <a:highlight>
                  <a:srgbClr val="FFFFFF"/>
                </a:highlight>
                <a:latin typeface="Times New Roman"/>
                <a:ea typeface="Times New Roman"/>
                <a:cs typeface="Times New Roman"/>
                <a:sym typeface="Times New Roman"/>
              </a:rPr>
              <a:t>S</a:t>
            </a:r>
            <a:r>
              <a:rPr lang="en" sz="1300" baseline="-25000">
                <a:solidFill>
                  <a:srgbClr val="303030"/>
                </a:solidFill>
                <a:highlight>
                  <a:srgbClr val="FFFFFF"/>
                </a:highlight>
                <a:latin typeface="Times New Roman"/>
                <a:ea typeface="Times New Roman"/>
                <a:cs typeface="Times New Roman"/>
                <a:sym typeface="Times New Roman"/>
              </a:rPr>
              <a:t>1 </a:t>
            </a:r>
            <a:r>
              <a:rPr lang="en" sz="1300">
                <a:solidFill>
                  <a:srgbClr val="303030"/>
                </a:solidFill>
                <a:highlight>
                  <a:srgbClr val="FFFFFF"/>
                </a:highlight>
                <a:latin typeface="Times New Roman"/>
                <a:ea typeface="Times New Roman"/>
                <a:cs typeface="Times New Roman"/>
                <a:sym typeface="Times New Roman"/>
              </a:rPr>
              <a:t>= A</a:t>
            </a:r>
            <a:r>
              <a:rPr lang="en" sz="1300" baseline="-25000">
                <a:solidFill>
                  <a:srgbClr val="303030"/>
                </a:solidFill>
                <a:highlight>
                  <a:srgbClr val="FFFFFF"/>
                </a:highlight>
                <a:latin typeface="Times New Roman"/>
                <a:ea typeface="Times New Roman"/>
                <a:cs typeface="Times New Roman"/>
                <a:sym typeface="Times New Roman"/>
              </a:rPr>
              <a:t>1 </a:t>
            </a:r>
            <a:r>
              <a:rPr lang="en" sz="1300">
                <a:solidFill>
                  <a:srgbClr val="303030"/>
                </a:solidFill>
                <a:highlight>
                  <a:srgbClr val="FFFFFF"/>
                </a:highlight>
                <a:latin typeface="Times New Roman"/>
                <a:ea typeface="Times New Roman"/>
                <a:cs typeface="Times New Roman"/>
                <a:sym typeface="Times New Roman"/>
              </a:rPr>
              <a:t>+ B</a:t>
            </a:r>
            <a:r>
              <a:rPr lang="en" sz="1300" baseline="-25000">
                <a:solidFill>
                  <a:srgbClr val="303030"/>
                </a:solidFill>
                <a:highlight>
                  <a:srgbClr val="FFFFFF"/>
                </a:highlight>
                <a:latin typeface="Times New Roman"/>
                <a:ea typeface="Times New Roman"/>
                <a:cs typeface="Times New Roman"/>
                <a:sym typeface="Times New Roman"/>
              </a:rPr>
              <a:t>1 </a:t>
            </a:r>
            <a:r>
              <a:rPr lang="en" sz="1300">
                <a:solidFill>
                  <a:srgbClr val="303030"/>
                </a:solidFill>
                <a:highlight>
                  <a:srgbClr val="FFFFFF"/>
                </a:highlight>
                <a:latin typeface="Times New Roman"/>
                <a:ea typeface="Times New Roman"/>
                <a:cs typeface="Times New Roman"/>
                <a:sym typeface="Times New Roman"/>
              </a:rPr>
              <a:t>+ C</a:t>
            </a:r>
            <a:r>
              <a:rPr lang="en" sz="1300" baseline="-25000">
                <a:solidFill>
                  <a:srgbClr val="303030"/>
                </a:solidFill>
                <a:highlight>
                  <a:srgbClr val="FFFFFF"/>
                </a:highlight>
                <a:latin typeface="Times New Roman"/>
                <a:ea typeface="Times New Roman"/>
                <a:cs typeface="Times New Roman"/>
                <a:sym typeface="Times New Roman"/>
              </a:rPr>
              <a:t>0</a:t>
            </a:r>
            <a:endParaRPr sz="1300" baseline="-25000">
              <a:solidFill>
                <a:srgbClr val="303030"/>
              </a:solidFill>
              <a:highlight>
                <a:srgbClr val="FFFFFF"/>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300">
                <a:solidFill>
                  <a:srgbClr val="C00000"/>
                </a:solidFill>
                <a:latin typeface="Times New Roman"/>
                <a:ea typeface="Times New Roman"/>
                <a:cs typeface="Times New Roman"/>
                <a:sym typeface="Times New Roman"/>
              </a:rPr>
              <a:t>Calculation of C</a:t>
            </a:r>
            <a:r>
              <a:rPr lang="en" sz="1300" baseline="-25000">
                <a:solidFill>
                  <a:srgbClr val="C00000"/>
                </a:solidFill>
                <a:latin typeface="Times New Roman"/>
                <a:ea typeface="Times New Roman"/>
                <a:cs typeface="Times New Roman"/>
                <a:sym typeface="Times New Roman"/>
              </a:rPr>
              <a:t>1</a:t>
            </a:r>
            <a:endParaRPr sz="1300" baseline="-25000">
              <a:solidFill>
                <a:srgbClr val="C00000"/>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300">
                <a:solidFill>
                  <a:srgbClr val="000000"/>
                </a:solidFill>
                <a:latin typeface="Times New Roman"/>
                <a:ea typeface="Times New Roman"/>
                <a:cs typeface="Times New Roman"/>
                <a:sym typeface="Times New Roman"/>
              </a:rPr>
              <a:t>C</a:t>
            </a:r>
            <a:r>
              <a:rPr lang="en" sz="1300" baseline="-25000">
                <a:solidFill>
                  <a:srgbClr val="000000"/>
                </a:solidFill>
                <a:latin typeface="Times New Roman"/>
                <a:ea typeface="Times New Roman"/>
                <a:cs typeface="Times New Roman"/>
                <a:sym typeface="Times New Roman"/>
              </a:rPr>
              <a:t>1 </a:t>
            </a:r>
            <a:r>
              <a:rPr lang="en" sz="1300">
                <a:solidFill>
                  <a:srgbClr val="000000"/>
                </a:solidFill>
                <a:latin typeface="Times New Roman"/>
                <a:ea typeface="Times New Roman"/>
                <a:cs typeface="Times New Roman"/>
                <a:sym typeface="Times New Roman"/>
              </a:rPr>
              <a:t>= A</a:t>
            </a:r>
            <a:r>
              <a:rPr lang="en" sz="1300" baseline="-25000">
                <a:solidFill>
                  <a:srgbClr val="000000"/>
                </a:solidFill>
                <a:latin typeface="Times New Roman"/>
                <a:ea typeface="Times New Roman"/>
                <a:cs typeface="Times New Roman"/>
                <a:sym typeface="Times New Roman"/>
              </a:rPr>
              <a:t>1</a:t>
            </a:r>
            <a:r>
              <a:rPr lang="en" sz="1300">
                <a:solidFill>
                  <a:srgbClr val="000000"/>
                </a:solidFill>
                <a:latin typeface="Times New Roman"/>
                <a:ea typeface="Times New Roman"/>
                <a:cs typeface="Times New Roman"/>
                <a:sym typeface="Times New Roman"/>
              </a:rPr>
              <a:t> B</a:t>
            </a:r>
            <a:r>
              <a:rPr lang="en" sz="1300" baseline="-25000">
                <a:solidFill>
                  <a:srgbClr val="000000"/>
                </a:solidFill>
                <a:latin typeface="Times New Roman"/>
                <a:ea typeface="Times New Roman"/>
                <a:cs typeface="Times New Roman"/>
                <a:sym typeface="Times New Roman"/>
              </a:rPr>
              <a:t>1</a:t>
            </a:r>
            <a:r>
              <a:rPr lang="en" sz="1300">
                <a:solidFill>
                  <a:srgbClr val="000000"/>
                </a:solidFill>
                <a:latin typeface="Times New Roman"/>
                <a:ea typeface="Times New Roman"/>
                <a:cs typeface="Times New Roman"/>
                <a:sym typeface="Times New Roman"/>
              </a:rPr>
              <a:t> + B</a:t>
            </a:r>
            <a:r>
              <a:rPr lang="en" sz="1300" baseline="-25000">
                <a:solidFill>
                  <a:srgbClr val="000000"/>
                </a:solidFill>
                <a:latin typeface="Times New Roman"/>
                <a:ea typeface="Times New Roman"/>
                <a:cs typeface="Times New Roman"/>
                <a:sym typeface="Times New Roman"/>
              </a:rPr>
              <a:t>1</a:t>
            </a:r>
            <a:r>
              <a:rPr lang="en" sz="1300">
                <a:solidFill>
                  <a:srgbClr val="000000"/>
                </a:solidFill>
                <a:latin typeface="Times New Roman"/>
                <a:ea typeface="Times New Roman"/>
                <a:cs typeface="Times New Roman"/>
                <a:sym typeface="Times New Roman"/>
              </a:rPr>
              <a:t> C</a:t>
            </a:r>
            <a:r>
              <a:rPr lang="en" sz="1300" baseline="-25000">
                <a:solidFill>
                  <a:srgbClr val="000000"/>
                </a:solidFill>
                <a:latin typeface="Times New Roman"/>
                <a:ea typeface="Times New Roman"/>
                <a:cs typeface="Times New Roman"/>
                <a:sym typeface="Times New Roman"/>
              </a:rPr>
              <a:t>0 </a:t>
            </a:r>
            <a:r>
              <a:rPr lang="en" sz="1300">
                <a:solidFill>
                  <a:srgbClr val="000000"/>
                </a:solidFill>
                <a:latin typeface="Times New Roman"/>
                <a:ea typeface="Times New Roman"/>
                <a:cs typeface="Times New Roman"/>
                <a:sym typeface="Times New Roman"/>
              </a:rPr>
              <a:t>+ C</a:t>
            </a:r>
            <a:r>
              <a:rPr lang="en" sz="1300" baseline="-25000">
                <a:solidFill>
                  <a:srgbClr val="000000"/>
                </a:solidFill>
                <a:latin typeface="Times New Roman"/>
                <a:ea typeface="Times New Roman"/>
                <a:cs typeface="Times New Roman"/>
                <a:sym typeface="Times New Roman"/>
              </a:rPr>
              <a:t>0</a:t>
            </a:r>
            <a:r>
              <a:rPr lang="en" sz="1300">
                <a:solidFill>
                  <a:srgbClr val="000000"/>
                </a:solidFill>
                <a:latin typeface="Times New Roman"/>
                <a:ea typeface="Times New Roman"/>
                <a:cs typeface="Times New Roman"/>
                <a:sym typeface="Times New Roman"/>
              </a:rPr>
              <a:t> A</a:t>
            </a:r>
            <a:r>
              <a:rPr lang="en" sz="1300" baseline="-25000">
                <a:solidFill>
                  <a:srgbClr val="000000"/>
                </a:solidFill>
                <a:latin typeface="Times New Roman"/>
                <a:ea typeface="Times New Roman"/>
                <a:cs typeface="Times New Roman"/>
                <a:sym typeface="Times New Roman"/>
              </a:rPr>
              <a:t>1</a:t>
            </a:r>
            <a:endParaRPr sz="1300" baseline="-25000">
              <a:solidFill>
                <a:srgbClr val="000000"/>
              </a:solidFill>
              <a:latin typeface="Times New Roman"/>
              <a:ea typeface="Times New Roman"/>
              <a:cs typeface="Times New Roman"/>
              <a:sym typeface="Times New Roman"/>
            </a:endParaRPr>
          </a:p>
          <a:p>
            <a:pPr marL="0" lvl="0" indent="0" algn="l" rtl="0">
              <a:lnSpc>
                <a:spcPct val="105000"/>
              </a:lnSpc>
              <a:spcBef>
                <a:spcPts val="0"/>
              </a:spcBef>
              <a:spcAft>
                <a:spcPts val="1200"/>
              </a:spcAft>
              <a:buNone/>
            </a:pPr>
            <a:endParaRPr/>
          </a:p>
        </p:txBody>
      </p:sp>
      <p:sp>
        <p:nvSpPr>
          <p:cNvPr id="329" name="Google Shape;329;p53"/>
          <p:cNvSpPr txBox="1">
            <a:spLocks noGrp="1"/>
          </p:cNvSpPr>
          <p:nvPr>
            <p:ph type="body" idx="1"/>
          </p:nvPr>
        </p:nvSpPr>
        <p:spPr>
          <a:xfrm>
            <a:off x="311700" y="2974500"/>
            <a:ext cx="3798900" cy="1868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latin typeface="Times New Roman"/>
                <a:ea typeface="Times New Roman"/>
                <a:cs typeface="Times New Roman"/>
                <a:sym typeface="Times New Roman"/>
              </a:rPr>
              <a:t>STAGE 3:</a:t>
            </a:r>
            <a:endParaRPr sz="12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03030"/>
                </a:solidFill>
                <a:highlight>
                  <a:srgbClr val="FFFFFF"/>
                </a:highlight>
                <a:latin typeface="Times New Roman"/>
                <a:ea typeface="Times New Roman"/>
                <a:cs typeface="Times New Roman"/>
                <a:sym typeface="Times New Roman"/>
              </a:rPr>
              <a:t>When C</a:t>
            </a:r>
            <a:r>
              <a:rPr lang="en" sz="1200" baseline="-25000">
                <a:solidFill>
                  <a:srgbClr val="303030"/>
                </a:solidFill>
                <a:highlight>
                  <a:srgbClr val="FFFFFF"/>
                </a:highlight>
                <a:latin typeface="Times New Roman"/>
                <a:ea typeface="Times New Roman"/>
                <a:cs typeface="Times New Roman"/>
                <a:sym typeface="Times New Roman"/>
              </a:rPr>
              <a:t>2</a:t>
            </a:r>
            <a:r>
              <a:rPr lang="en" sz="1200">
                <a:solidFill>
                  <a:srgbClr val="303030"/>
                </a:solidFill>
                <a:highlight>
                  <a:srgbClr val="FFFFFF"/>
                </a:highlight>
                <a:latin typeface="Times New Roman"/>
                <a:ea typeface="Times New Roman"/>
                <a:cs typeface="Times New Roman"/>
                <a:sym typeface="Times New Roman"/>
              </a:rPr>
              <a:t> is fed as input to the full adder C, it activates the full adder C.</a:t>
            </a:r>
            <a:endParaRPr sz="1200">
              <a:solidFill>
                <a:srgbClr val="30303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03030"/>
                </a:solidFill>
                <a:highlight>
                  <a:srgbClr val="FFFFFF"/>
                </a:highlight>
                <a:latin typeface="Times New Roman"/>
                <a:ea typeface="Times New Roman"/>
                <a:cs typeface="Times New Roman"/>
                <a:sym typeface="Times New Roman"/>
              </a:rPr>
              <a:t>Full adder C computes the sum bit and carry bit as-</a:t>
            </a:r>
            <a:endParaRPr sz="1200">
              <a:solidFill>
                <a:srgbClr val="30303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C00000"/>
                </a:solidFill>
                <a:latin typeface="Times New Roman"/>
                <a:ea typeface="Times New Roman"/>
                <a:cs typeface="Times New Roman"/>
                <a:sym typeface="Times New Roman"/>
              </a:rPr>
              <a:t>Calculation of S</a:t>
            </a:r>
            <a:r>
              <a:rPr lang="en" sz="1200" baseline="-25000">
                <a:solidFill>
                  <a:srgbClr val="C00000"/>
                </a:solidFill>
                <a:latin typeface="Times New Roman"/>
                <a:ea typeface="Times New Roman"/>
                <a:cs typeface="Times New Roman"/>
                <a:sym typeface="Times New Roman"/>
              </a:rPr>
              <a:t>2</a:t>
            </a:r>
            <a:endParaRPr sz="1200" baseline="-2500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03030"/>
                </a:solidFill>
                <a:highlight>
                  <a:srgbClr val="FFFFFF"/>
                </a:highlight>
                <a:latin typeface="Times New Roman"/>
                <a:ea typeface="Times New Roman"/>
                <a:cs typeface="Times New Roman"/>
                <a:sym typeface="Times New Roman"/>
              </a:rPr>
              <a:t>S</a:t>
            </a:r>
            <a:r>
              <a:rPr lang="en" sz="1200" baseline="-25000">
                <a:solidFill>
                  <a:srgbClr val="303030"/>
                </a:solidFill>
                <a:highlight>
                  <a:srgbClr val="FFFFFF"/>
                </a:highlight>
                <a:latin typeface="Times New Roman"/>
                <a:ea typeface="Times New Roman"/>
                <a:cs typeface="Times New Roman"/>
                <a:sym typeface="Times New Roman"/>
              </a:rPr>
              <a:t>2</a:t>
            </a:r>
            <a:r>
              <a:rPr lang="en" sz="1200">
                <a:solidFill>
                  <a:srgbClr val="303030"/>
                </a:solidFill>
                <a:highlight>
                  <a:srgbClr val="FFFFFF"/>
                </a:highlight>
                <a:latin typeface="Times New Roman"/>
                <a:ea typeface="Times New Roman"/>
                <a:cs typeface="Times New Roman"/>
                <a:sym typeface="Times New Roman"/>
              </a:rPr>
              <a:t> = A</a:t>
            </a:r>
            <a:r>
              <a:rPr lang="en" sz="1200" baseline="-25000">
                <a:solidFill>
                  <a:srgbClr val="303030"/>
                </a:solidFill>
                <a:highlight>
                  <a:srgbClr val="FFFFFF"/>
                </a:highlight>
                <a:latin typeface="Times New Roman"/>
                <a:ea typeface="Times New Roman"/>
                <a:cs typeface="Times New Roman"/>
                <a:sym typeface="Times New Roman"/>
              </a:rPr>
              <a:t>2</a:t>
            </a:r>
            <a:r>
              <a:rPr lang="en" sz="1200">
                <a:solidFill>
                  <a:srgbClr val="303030"/>
                </a:solidFill>
                <a:highlight>
                  <a:srgbClr val="FFFFFF"/>
                </a:highlight>
                <a:latin typeface="Times New Roman"/>
                <a:ea typeface="Times New Roman"/>
                <a:cs typeface="Times New Roman"/>
                <a:sym typeface="Times New Roman"/>
              </a:rPr>
              <a:t> + B</a:t>
            </a:r>
            <a:r>
              <a:rPr lang="en" sz="1200" baseline="-25000">
                <a:solidFill>
                  <a:srgbClr val="303030"/>
                </a:solidFill>
                <a:highlight>
                  <a:srgbClr val="FFFFFF"/>
                </a:highlight>
                <a:latin typeface="Times New Roman"/>
                <a:ea typeface="Times New Roman"/>
                <a:cs typeface="Times New Roman"/>
                <a:sym typeface="Times New Roman"/>
              </a:rPr>
              <a:t>2</a:t>
            </a:r>
            <a:r>
              <a:rPr lang="en" sz="1200">
                <a:solidFill>
                  <a:srgbClr val="303030"/>
                </a:solidFill>
                <a:highlight>
                  <a:srgbClr val="FFFFFF"/>
                </a:highlight>
                <a:latin typeface="Times New Roman"/>
                <a:ea typeface="Times New Roman"/>
                <a:cs typeface="Times New Roman"/>
                <a:sym typeface="Times New Roman"/>
              </a:rPr>
              <a:t> + C</a:t>
            </a:r>
            <a:r>
              <a:rPr lang="en" sz="1200" baseline="-25000">
                <a:solidFill>
                  <a:srgbClr val="303030"/>
                </a:solidFill>
                <a:highlight>
                  <a:srgbClr val="FFFFFF"/>
                </a:highlight>
                <a:latin typeface="Times New Roman"/>
                <a:ea typeface="Times New Roman"/>
                <a:cs typeface="Times New Roman"/>
                <a:sym typeface="Times New Roman"/>
              </a:rPr>
              <a:t>2</a:t>
            </a:r>
            <a:endParaRPr sz="1200" baseline="-25000">
              <a:solidFill>
                <a:srgbClr val="30303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C00000"/>
                </a:solidFill>
                <a:latin typeface="Times New Roman"/>
                <a:ea typeface="Times New Roman"/>
                <a:cs typeface="Times New Roman"/>
                <a:sym typeface="Times New Roman"/>
              </a:rPr>
              <a:t>Calculation of C</a:t>
            </a:r>
            <a:r>
              <a:rPr lang="en" sz="1200" baseline="-25000">
                <a:solidFill>
                  <a:srgbClr val="C00000"/>
                </a:solidFill>
                <a:latin typeface="Times New Roman"/>
                <a:ea typeface="Times New Roman"/>
                <a:cs typeface="Times New Roman"/>
                <a:sym typeface="Times New Roman"/>
              </a:rPr>
              <a:t>2</a:t>
            </a:r>
            <a:endParaRPr sz="1200" baseline="-2500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C</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 A</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B</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 B</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C</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 C</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A</a:t>
            </a:r>
            <a:r>
              <a:rPr lang="en" sz="1200" baseline="-25000">
                <a:solidFill>
                  <a:srgbClr val="000000"/>
                </a:solidFill>
                <a:latin typeface="Times New Roman"/>
                <a:ea typeface="Times New Roman"/>
                <a:cs typeface="Times New Roman"/>
                <a:sym typeface="Times New Roman"/>
              </a:rPr>
              <a:t>2</a:t>
            </a:r>
            <a:endParaRPr sz="1900"/>
          </a:p>
        </p:txBody>
      </p:sp>
      <p:sp>
        <p:nvSpPr>
          <p:cNvPr id="330" name="Google Shape;330;p53"/>
          <p:cNvSpPr txBox="1">
            <a:spLocks noGrp="1"/>
          </p:cNvSpPr>
          <p:nvPr>
            <p:ph type="body" idx="1"/>
          </p:nvPr>
        </p:nvSpPr>
        <p:spPr>
          <a:xfrm>
            <a:off x="4525150" y="2974500"/>
            <a:ext cx="3798900" cy="1868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Times New Roman"/>
                <a:ea typeface="Times New Roman"/>
                <a:cs typeface="Times New Roman"/>
                <a:sym typeface="Times New Roman"/>
              </a:rPr>
              <a:t>STAGE 4:</a:t>
            </a:r>
            <a:endParaRPr sz="12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03030"/>
                </a:solidFill>
                <a:highlight>
                  <a:srgbClr val="FFFFFF"/>
                </a:highlight>
                <a:latin typeface="Times New Roman"/>
                <a:ea typeface="Times New Roman"/>
                <a:cs typeface="Times New Roman"/>
                <a:sym typeface="Times New Roman"/>
              </a:rPr>
              <a:t>When C</a:t>
            </a:r>
            <a:r>
              <a:rPr lang="en" sz="1200" baseline="-25000">
                <a:solidFill>
                  <a:srgbClr val="303030"/>
                </a:solidFill>
                <a:highlight>
                  <a:srgbClr val="FFFFFF"/>
                </a:highlight>
                <a:latin typeface="Times New Roman"/>
                <a:ea typeface="Times New Roman"/>
                <a:cs typeface="Times New Roman"/>
                <a:sym typeface="Times New Roman"/>
              </a:rPr>
              <a:t>3</a:t>
            </a:r>
            <a:r>
              <a:rPr lang="en" sz="1200">
                <a:solidFill>
                  <a:srgbClr val="303030"/>
                </a:solidFill>
                <a:highlight>
                  <a:srgbClr val="FFFFFF"/>
                </a:highlight>
                <a:latin typeface="Times New Roman"/>
                <a:ea typeface="Times New Roman"/>
                <a:cs typeface="Times New Roman"/>
                <a:sym typeface="Times New Roman"/>
              </a:rPr>
              <a:t> is fed as input to the full adder D, it activates the full adder D.</a:t>
            </a:r>
            <a:endParaRPr sz="1200">
              <a:solidFill>
                <a:srgbClr val="30303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03030"/>
                </a:solidFill>
                <a:highlight>
                  <a:srgbClr val="FFFFFF"/>
                </a:highlight>
                <a:latin typeface="Times New Roman"/>
                <a:ea typeface="Times New Roman"/>
                <a:cs typeface="Times New Roman"/>
                <a:sym typeface="Times New Roman"/>
              </a:rPr>
              <a:t>Full adder D computes the sum bit and carry bit as –</a:t>
            </a:r>
            <a:endParaRPr sz="1200">
              <a:solidFill>
                <a:srgbClr val="30303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C00000"/>
                </a:solidFill>
                <a:latin typeface="Times New Roman"/>
                <a:ea typeface="Times New Roman"/>
                <a:cs typeface="Times New Roman"/>
                <a:sym typeface="Times New Roman"/>
              </a:rPr>
              <a:t>Calculation of S</a:t>
            </a:r>
            <a:r>
              <a:rPr lang="en" sz="1200" baseline="-25000">
                <a:solidFill>
                  <a:srgbClr val="C00000"/>
                </a:solidFill>
                <a:latin typeface="Times New Roman"/>
                <a:ea typeface="Times New Roman"/>
                <a:cs typeface="Times New Roman"/>
                <a:sym typeface="Times New Roman"/>
              </a:rPr>
              <a:t>3</a:t>
            </a:r>
            <a:endParaRPr sz="1200" baseline="-2500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03030"/>
                </a:solidFill>
                <a:highlight>
                  <a:srgbClr val="FFFFFF"/>
                </a:highlight>
                <a:latin typeface="Times New Roman"/>
                <a:ea typeface="Times New Roman"/>
                <a:cs typeface="Times New Roman"/>
                <a:sym typeface="Times New Roman"/>
              </a:rPr>
              <a:t>S</a:t>
            </a:r>
            <a:r>
              <a:rPr lang="en" sz="1200" baseline="-25000">
                <a:solidFill>
                  <a:srgbClr val="303030"/>
                </a:solidFill>
                <a:highlight>
                  <a:srgbClr val="FFFFFF"/>
                </a:highlight>
                <a:latin typeface="Times New Roman"/>
                <a:ea typeface="Times New Roman"/>
                <a:cs typeface="Times New Roman"/>
                <a:sym typeface="Times New Roman"/>
              </a:rPr>
              <a:t>3</a:t>
            </a:r>
            <a:r>
              <a:rPr lang="en" sz="1200">
                <a:solidFill>
                  <a:srgbClr val="303030"/>
                </a:solidFill>
                <a:highlight>
                  <a:srgbClr val="FFFFFF"/>
                </a:highlight>
                <a:latin typeface="Times New Roman"/>
                <a:ea typeface="Times New Roman"/>
                <a:cs typeface="Times New Roman"/>
                <a:sym typeface="Times New Roman"/>
              </a:rPr>
              <a:t> = A</a:t>
            </a:r>
            <a:r>
              <a:rPr lang="en" sz="1200" baseline="-25000">
                <a:solidFill>
                  <a:srgbClr val="303030"/>
                </a:solidFill>
                <a:highlight>
                  <a:srgbClr val="FFFFFF"/>
                </a:highlight>
                <a:latin typeface="Times New Roman"/>
                <a:ea typeface="Times New Roman"/>
                <a:cs typeface="Times New Roman"/>
                <a:sym typeface="Times New Roman"/>
              </a:rPr>
              <a:t>3</a:t>
            </a:r>
            <a:r>
              <a:rPr lang="en" sz="1200">
                <a:solidFill>
                  <a:srgbClr val="303030"/>
                </a:solidFill>
                <a:highlight>
                  <a:srgbClr val="FFFFFF"/>
                </a:highlight>
                <a:latin typeface="Times New Roman"/>
                <a:ea typeface="Times New Roman"/>
                <a:cs typeface="Times New Roman"/>
                <a:sym typeface="Times New Roman"/>
              </a:rPr>
              <a:t> + B</a:t>
            </a:r>
            <a:r>
              <a:rPr lang="en" sz="1200" baseline="-25000">
                <a:solidFill>
                  <a:srgbClr val="303030"/>
                </a:solidFill>
                <a:highlight>
                  <a:srgbClr val="FFFFFF"/>
                </a:highlight>
                <a:latin typeface="Times New Roman"/>
                <a:ea typeface="Times New Roman"/>
                <a:cs typeface="Times New Roman"/>
                <a:sym typeface="Times New Roman"/>
              </a:rPr>
              <a:t>3</a:t>
            </a:r>
            <a:r>
              <a:rPr lang="en" sz="1200">
                <a:solidFill>
                  <a:srgbClr val="303030"/>
                </a:solidFill>
                <a:highlight>
                  <a:srgbClr val="FFFFFF"/>
                </a:highlight>
                <a:latin typeface="Times New Roman"/>
                <a:ea typeface="Times New Roman"/>
                <a:cs typeface="Times New Roman"/>
                <a:sym typeface="Times New Roman"/>
              </a:rPr>
              <a:t> + C</a:t>
            </a:r>
            <a:r>
              <a:rPr lang="en" sz="1200" baseline="-25000">
                <a:solidFill>
                  <a:srgbClr val="303030"/>
                </a:solidFill>
                <a:highlight>
                  <a:srgbClr val="FFFFFF"/>
                </a:highlight>
                <a:latin typeface="Times New Roman"/>
                <a:ea typeface="Times New Roman"/>
                <a:cs typeface="Times New Roman"/>
                <a:sym typeface="Times New Roman"/>
              </a:rPr>
              <a:t>2</a:t>
            </a:r>
            <a:endParaRPr sz="1200" baseline="-25000">
              <a:solidFill>
                <a:srgbClr val="30303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C00000"/>
                </a:solidFill>
                <a:latin typeface="Times New Roman"/>
                <a:ea typeface="Times New Roman"/>
                <a:cs typeface="Times New Roman"/>
                <a:sym typeface="Times New Roman"/>
              </a:rPr>
              <a:t>Calculation of C3</a:t>
            </a:r>
            <a:endParaRPr sz="120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C</a:t>
            </a:r>
            <a:r>
              <a:rPr lang="en" sz="1200" baseline="-250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 = A</a:t>
            </a:r>
            <a:r>
              <a:rPr lang="en" sz="1200" baseline="-250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 B</a:t>
            </a:r>
            <a:r>
              <a:rPr lang="en" sz="1200" baseline="-250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 + B</a:t>
            </a:r>
            <a:r>
              <a:rPr lang="en" sz="1200" baseline="-250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 C</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 C</a:t>
            </a:r>
            <a:r>
              <a:rPr lang="en" sz="1200" baseline="-25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A</a:t>
            </a:r>
            <a:r>
              <a:rPr lang="en" sz="1200" baseline="-25000">
                <a:solidFill>
                  <a:srgbClr val="000000"/>
                </a:solidFill>
                <a:latin typeface="Times New Roman"/>
                <a:ea typeface="Times New Roman"/>
                <a:cs typeface="Times New Roman"/>
                <a:sym typeface="Times New Roman"/>
              </a:rPr>
              <a:t>3</a:t>
            </a:r>
            <a:endParaRPr sz="1900"/>
          </a:p>
        </p:txBody>
      </p:sp>
      <p:sp>
        <p:nvSpPr>
          <p:cNvPr id="331" name="Google Shape;331;p53"/>
          <p:cNvSpPr/>
          <p:nvPr/>
        </p:nvSpPr>
        <p:spPr>
          <a:xfrm>
            <a:off x="1422125" y="1574350"/>
            <a:ext cx="198900" cy="21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3"/>
          <p:cNvSpPr/>
          <p:nvPr/>
        </p:nvSpPr>
        <p:spPr>
          <a:xfrm>
            <a:off x="1003625" y="1574350"/>
            <a:ext cx="198900" cy="2127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3"/>
          <p:cNvSpPr/>
          <p:nvPr/>
        </p:nvSpPr>
        <p:spPr>
          <a:xfrm>
            <a:off x="5103700" y="1955250"/>
            <a:ext cx="129600" cy="184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3"/>
          <p:cNvSpPr/>
          <p:nvPr/>
        </p:nvSpPr>
        <p:spPr>
          <a:xfrm>
            <a:off x="5417025" y="1955250"/>
            <a:ext cx="129600" cy="184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3"/>
          <p:cNvSpPr/>
          <p:nvPr/>
        </p:nvSpPr>
        <p:spPr>
          <a:xfrm>
            <a:off x="874025" y="4127125"/>
            <a:ext cx="129600" cy="184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3"/>
          <p:cNvSpPr/>
          <p:nvPr/>
        </p:nvSpPr>
        <p:spPr>
          <a:xfrm>
            <a:off x="1166200" y="4127125"/>
            <a:ext cx="129600" cy="184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3"/>
          <p:cNvSpPr/>
          <p:nvPr/>
        </p:nvSpPr>
        <p:spPr>
          <a:xfrm>
            <a:off x="5072075" y="4127125"/>
            <a:ext cx="129600" cy="184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3"/>
          <p:cNvSpPr/>
          <p:nvPr/>
        </p:nvSpPr>
        <p:spPr>
          <a:xfrm>
            <a:off x="5385350" y="4127125"/>
            <a:ext cx="129600" cy="184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154" name="Google Shape;15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Adders are basic building blocks of any processor or data path application. For the design of high-performance processing units high speed adders with low power consumption is a requirement. Carry Select Adder (CSA) is known to be one of the fastest adders used in many data processing applications. In this project, we present a new CSLA architecture using NAND gates alone. It employs multiplexers and full-adders for calculation of sum and carry of two 16-bit numbers.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aphicFrame>
        <p:nvGraphicFramePr>
          <p:cNvPr id="343" name="Google Shape;343;p54"/>
          <p:cNvGraphicFramePr/>
          <p:nvPr/>
        </p:nvGraphicFramePr>
        <p:xfrm>
          <a:off x="216075" y="187775"/>
          <a:ext cx="3000000" cy="3000000"/>
        </p:xfrm>
        <a:graphic>
          <a:graphicData uri="http://schemas.openxmlformats.org/drawingml/2006/table">
            <a:tbl>
              <a:tblPr>
                <a:noFill/>
                <a:tableStyleId>{0B92F6CD-47D5-4682-BAF3-CD1B41031D57}</a:tableStyleId>
              </a:tblPr>
              <a:tblGrid>
                <a:gridCol w="4702175">
                  <a:extLst>
                    <a:ext uri="{9D8B030D-6E8A-4147-A177-3AD203B41FA5}">
                      <a16:colId xmlns:a16="http://schemas.microsoft.com/office/drawing/2014/main" val="20000"/>
                    </a:ext>
                  </a:extLst>
                </a:gridCol>
              </a:tblGrid>
              <a:tr h="2231950">
                <a:tc>
                  <a:txBody>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HDL - code</a:t>
                      </a:r>
                      <a:endParaRPr sz="1000" b="1">
                        <a:latin typeface="Courier New"/>
                        <a:ea typeface="Courier New"/>
                        <a:cs typeface="Courier New"/>
                        <a:sym typeface="Courier New"/>
                      </a:endParaRPr>
                    </a:p>
                    <a:p>
                      <a:pPr marL="0" lvl="0" indent="0" algn="l" rtl="0">
                        <a:lnSpc>
                          <a:spcPct val="100000"/>
                        </a:lnSpc>
                        <a:spcBef>
                          <a:spcPts val="1200"/>
                        </a:spcBef>
                        <a:spcAft>
                          <a:spcPts val="0"/>
                        </a:spcAft>
                        <a:buNone/>
                      </a:pPr>
                      <a:r>
                        <a:rPr lang="en" sz="1000">
                          <a:latin typeface="Courier New"/>
                          <a:ea typeface="Courier New"/>
                          <a:cs typeface="Courier New"/>
                          <a:sym typeface="Courier New"/>
                        </a:rPr>
                        <a:t>CHIP RippleCarryAdder4Bit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IN a[4], b[4],c;</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OUT out[4],cout;</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PARTS: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FAnand(a=a[0],b=b[0],c=c,sum=out[0],carry=carry1);</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FAnand(a=a[1],b=b[1],c=carry1,sum=out[1],carry=carry2);</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FAnand(a=a[2],b=b[2],c=carry2,sum=out[2],carry=carry3);</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FAnand(a=a[3],b=b[3],c=carry3,sum=out[3],carry=cout);</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44" name="Google Shape;344;p54"/>
          <p:cNvGraphicFramePr/>
          <p:nvPr/>
        </p:nvGraphicFramePr>
        <p:xfrm>
          <a:off x="753775" y="2997050"/>
          <a:ext cx="3000000" cy="3000000"/>
        </p:xfrm>
        <a:graphic>
          <a:graphicData uri="http://schemas.openxmlformats.org/drawingml/2006/table">
            <a:tbl>
              <a:tblPr>
                <a:noFill/>
                <a:tableStyleId>{0B92F6CD-47D5-4682-BAF3-CD1B41031D57}</a:tableStyleId>
              </a:tblPr>
              <a:tblGrid>
                <a:gridCol w="3228975">
                  <a:extLst>
                    <a:ext uri="{9D8B030D-6E8A-4147-A177-3AD203B41FA5}">
                      <a16:colId xmlns:a16="http://schemas.microsoft.com/office/drawing/2014/main" val="20000"/>
                    </a:ext>
                  </a:extLst>
                </a:gridCol>
              </a:tblGrid>
              <a:tr h="146997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Compare file</a:t>
                      </a:r>
                      <a:endParaRPr sz="1100" b="1">
                        <a:latin typeface="Courier New"/>
                        <a:ea typeface="Courier New"/>
                        <a:cs typeface="Courier New"/>
                        <a:sym typeface="Courier New"/>
                      </a:endParaRPr>
                    </a:p>
                    <a:p>
                      <a:pPr marL="0" lvl="0" indent="0" algn="l" rtl="0">
                        <a:lnSpc>
                          <a:spcPct val="100000"/>
                        </a:lnSpc>
                        <a:spcBef>
                          <a:spcPts val="1200"/>
                        </a:spcBef>
                        <a:spcAft>
                          <a:spcPts val="0"/>
                        </a:spcAft>
                        <a:buNone/>
                      </a:pPr>
                      <a:r>
                        <a:rPr lang="en" sz="1100">
                          <a:latin typeface="Courier New"/>
                          <a:ea typeface="Courier New"/>
                          <a:cs typeface="Courier New"/>
                          <a:sym typeface="Courier New"/>
                        </a:rPr>
                        <a:t>|  a   |  b   |  c  | out  | cout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1  |   1  |  0  |   2  |   0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1  |   1  |  1  |   3  |   0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15  |   0  |  0  |  15  |   0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15  |   0  |  1  |   0  |   1   |</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45" name="Google Shape;345;p54"/>
          <p:cNvGraphicFramePr/>
          <p:nvPr/>
        </p:nvGraphicFramePr>
        <p:xfrm>
          <a:off x="5267575" y="193113"/>
          <a:ext cx="3000000" cy="3000000"/>
        </p:xfrm>
        <a:graphic>
          <a:graphicData uri="http://schemas.openxmlformats.org/drawingml/2006/table">
            <a:tbl>
              <a:tblPr>
                <a:noFill/>
                <a:tableStyleId>{0B92F6CD-47D5-4682-BAF3-CD1B41031D57}</a:tableStyleId>
              </a:tblPr>
              <a:tblGrid>
                <a:gridCol w="3560350">
                  <a:extLst>
                    <a:ext uri="{9D8B030D-6E8A-4147-A177-3AD203B41FA5}">
                      <a16:colId xmlns:a16="http://schemas.microsoft.com/office/drawing/2014/main" val="20000"/>
                    </a:ext>
                  </a:extLst>
                </a:gridCol>
              </a:tblGrid>
              <a:tr h="475727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file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RippleCarryAdder4Bit.hdl,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RippleCarryAdder4Bit.out,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RippleCarryAdder4Bit.cmp,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a%D2.2.2 b%D2.2.2 c%D2.1.2 out%D2.2.2 cout%B3.1.3;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 set b 1, 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 set b 1, 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15, set b 0, 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15, set b 0, 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55"/>
          <p:cNvPicPr preferRelativeResize="0"/>
          <p:nvPr/>
        </p:nvPicPr>
        <p:blipFill>
          <a:blip r:embed="rId3">
            <a:alphaModFix/>
          </a:blip>
          <a:stretch>
            <a:fillRect/>
          </a:stretch>
        </p:blipFill>
        <p:spPr>
          <a:xfrm>
            <a:off x="602075" y="518050"/>
            <a:ext cx="8056950" cy="4532025"/>
          </a:xfrm>
          <a:prstGeom prst="rect">
            <a:avLst/>
          </a:prstGeom>
          <a:noFill/>
          <a:ln>
            <a:noFill/>
          </a:ln>
        </p:spPr>
      </p:pic>
      <p:sp>
        <p:nvSpPr>
          <p:cNvPr id="351" name="Google Shape;351;p55"/>
          <p:cNvSpPr txBox="1">
            <a:spLocks noGrp="1"/>
          </p:cNvSpPr>
          <p:nvPr>
            <p:ph type="title" idx="4294967295"/>
          </p:nvPr>
        </p:nvSpPr>
        <p:spPr>
          <a:xfrm>
            <a:off x="0" y="0"/>
            <a:ext cx="8520600" cy="43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38976"/>
              <a:buNone/>
            </a:pPr>
            <a:r>
              <a:rPr lang="en" sz="2540"/>
              <a:t>Simulation output of RippleCarryAdder4Bit gate</a:t>
            </a:r>
            <a:endParaRPr sz="254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a:t>
            </a:r>
            <a:endParaRPr/>
          </a:p>
        </p:txBody>
      </p:sp>
      <p:sp>
        <p:nvSpPr>
          <p:cNvPr id="357" name="Google Shape;357;p56"/>
          <p:cNvSpPr txBox="1">
            <a:spLocks noGrp="1"/>
          </p:cNvSpPr>
          <p:nvPr>
            <p:ph type="body" idx="1"/>
          </p:nvPr>
        </p:nvSpPr>
        <p:spPr>
          <a:xfrm>
            <a:off x="311700" y="1266325"/>
            <a:ext cx="5079300" cy="33273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a:t>The chip named block used in this project is not a standard one. Here, it is used to speed up the process of addition in a carry select adder.</a:t>
            </a:r>
            <a:endParaRPr/>
          </a:p>
          <a:p>
            <a:pPr marL="0" lvl="0" indent="0" algn="just" rtl="0">
              <a:spcBef>
                <a:spcPts val="1200"/>
              </a:spcBef>
              <a:spcAft>
                <a:spcPts val="1200"/>
              </a:spcAft>
              <a:buNone/>
            </a:pPr>
            <a:r>
              <a:rPr lang="en"/>
              <a:t>The block consists of two 4- bit ripple carry adders and multiplexer. The ripple carry adder here is used to calculate the sum and carry while adding two 4-bit numbers in which one has the carry input as 1 and the other one as zero, and the  multiplexer is used to select the required output from those two.</a:t>
            </a:r>
            <a:endParaRPr/>
          </a:p>
        </p:txBody>
      </p:sp>
      <p:pic>
        <p:nvPicPr>
          <p:cNvPr id="358" name="Google Shape;358;p56"/>
          <p:cNvPicPr preferRelativeResize="0"/>
          <p:nvPr/>
        </p:nvPicPr>
        <p:blipFill rotWithShape="1">
          <a:blip r:embed="rId3">
            <a:alphaModFix/>
          </a:blip>
          <a:srcRect l="9332" r="6136"/>
          <a:stretch/>
        </p:blipFill>
        <p:spPr>
          <a:xfrm>
            <a:off x="5520201" y="1635212"/>
            <a:ext cx="3350800" cy="2589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57"/>
          <p:cNvPicPr preferRelativeResize="0"/>
          <p:nvPr/>
        </p:nvPicPr>
        <p:blipFill rotWithShape="1">
          <a:blip r:embed="rId3">
            <a:alphaModFix/>
          </a:blip>
          <a:srcRect l="15245" r="16082" b="21868"/>
          <a:stretch/>
        </p:blipFill>
        <p:spPr>
          <a:xfrm>
            <a:off x="1077950" y="698750"/>
            <a:ext cx="7568244" cy="4018573"/>
          </a:xfrm>
          <a:prstGeom prst="rect">
            <a:avLst/>
          </a:prstGeom>
          <a:noFill/>
          <a:ln>
            <a:noFill/>
          </a:ln>
        </p:spPr>
      </p:pic>
      <p:sp>
        <p:nvSpPr>
          <p:cNvPr id="364" name="Google Shape;364;p57"/>
          <p:cNvSpPr txBox="1"/>
          <p:nvPr/>
        </p:nvSpPr>
        <p:spPr>
          <a:xfrm>
            <a:off x="323479" y="247625"/>
            <a:ext cx="33414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800" b="1">
                <a:solidFill>
                  <a:schemeClr val="accent4"/>
                </a:solidFill>
                <a:latin typeface="PT Sans Narrow"/>
                <a:ea typeface="PT Sans Narrow"/>
                <a:cs typeface="PT Sans Narrow"/>
                <a:sym typeface="PT Sans Narrow"/>
              </a:rPr>
              <a:t>Block logic circuit</a:t>
            </a:r>
            <a:endParaRPr sz="3800" b="1">
              <a:solidFill>
                <a:schemeClr val="accent4"/>
              </a:solidFill>
              <a:latin typeface="PT Sans Narrow"/>
              <a:ea typeface="PT Sans Narrow"/>
              <a:cs typeface="PT Sans Narrow"/>
              <a:sym typeface="PT Sans Narro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8"/>
          <p:cNvSpPr txBox="1">
            <a:spLocks noGrp="1"/>
          </p:cNvSpPr>
          <p:nvPr>
            <p:ph type="title"/>
          </p:nvPr>
        </p:nvSpPr>
        <p:spPr>
          <a:xfrm>
            <a:off x="568750" y="178425"/>
            <a:ext cx="15135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a:t>
            </a:r>
            <a:endParaRPr/>
          </a:p>
        </p:txBody>
      </p:sp>
      <p:graphicFrame>
        <p:nvGraphicFramePr>
          <p:cNvPr id="370" name="Google Shape;370;p58"/>
          <p:cNvGraphicFramePr/>
          <p:nvPr/>
        </p:nvGraphicFramePr>
        <p:xfrm>
          <a:off x="1804313" y="508650"/>
          <a:ext cx="3000000" cy="3000000"/>
        </p:xfrm>
        <a:graphic>
          <a:graphicData uri="http://schemas.openxmlformats.org/drawingml/2006/table">
            <a:tbl>
              <a:tblPr>
                <a:noFill/>
                <a:tableStyleId>{0B92F6CD-47D5-4682-BAF3-CD1B41031D57}</a:tableStyleId>
              </a:tblPr>
              <a:tblGrid>
                <a:gridCol w="5535375">
                  <a:extLst>
                    <a:ext uri="{9D8B030D-6E8A-4147-A177-3AD203B41FA5}">
                      <a16:colId xmlns:a16="http://schemas.microsoft.com/office/drawing/2014/main" val="20000"/>
                    </a:ext>
                  </a:extLst>
                </a:gridCol>
              </a:tblGrid>
              <a:tr h="411397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HDL - code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CHIP block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IN a[4], b[4],c;</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OUT out[4],cout;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PARTS:</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FAnand(a=a[0],b=b[0],c=false,sum=out11,carry=carry11);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FAnand(a=a[1],b=b[1],c=carry11,sum=out12,carry=carry12);</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FAnand(a=a[2],b=b[2],c=carry12,sum=out13,carry=carry13);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FAnand(a=a[3],b=b[3],c=carry13,sum=out14,carry=cout1);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FAnand(a=a[0],b=b[0],c=true,sum=out21,carry=carry21);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FAnand(a=a[1],b=b[1],c=carry21,sum=out22,carry=carry22);</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FAnand(a=a[2],b=b[2],c=carry22,sum=out23,carry=carry23);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FAnand(a=a[3],b=b[3],c=carry23,sum=out24,carry=cout2);</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Mux(a=out11,b=out21,sel=c,out=out[0]);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Mux(a=out12,b=out22,sel=c,out=out[1]);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Mux(a=out13,b=out23,sel=c,out=out[2]);</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Mux(a=out14,b=out24,sel=c,out=out[3]);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Mux(a=cout1,b=cout2,sel=c,out=cout);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aphicFrame>
        <p:nvGraphicFramePr>
          <p:cNvPr id="375" name="Google Shape;375;p59"/>
          <p:cNvGraphicFramePr/>
          <p:nvPr/>
        </p:nvGraphicFramePr>
        <p:xfrm>
          <a:off x="832500" y="1362075"/>
          <a:ext cx="3000000" cy="3000000"/>
        </p:xfrm>
        <a:graphic>
          <a:graphicData uri="http://schemas.openxmlformats.org/drawingml/2006/table">
            <a:tbl>
              <a:tblPr>
                <a:noFill/>
                <a:tableStyleId>{0B92F6CD-47D5-4682-BAF3-CD1B41031D57}</a:tableStyleId>
              </a:tblPr>
              <a:tblGrid>
                <a:gridCol w="2905125">
                  <a:extLst>
                    <a:ext uri="{9D8B030D-6E8A-4147-A177-3AD203B41FA5}">
                      <a16:colId xmlns:a16="http://schemas.microsoft.com/office/drawing/2014/main" val="20000"/>
                    </a:ext>
                  </a:extLst>
                </a:gridCol>
              </a:tblGrid>
              <a:tr h="2419350">
                <a:tc>
                  <a:txBody>
                    <a:bodyPr/>
                    <a:lstStyle/>
                    <a:p>
                      <a:pPr marL="0" lvl="0" indent="0" algn="l" rtl="0">
                        <a:lnSpc>
                          <a:spcPct val="115000"/>
                        </a:lnSpc>
                        <a:spcBef>
                          <a:spcPts val="0"/>
                        </a:spcBef>
                        <a:spcAft>
                          <a:spcPts val="0"/>
                        </a:spcAft>
                        <a:buNone/>
                      </a:pPr>
                      <a:r>
                        <a:rPr lang="en" sz="1100" b="1">
                          <a:latin typeface="Courier New"/>
                          <a:ea typeface="Courier New"/>
                          <a:cs typeface="Courier New"/>
                          <a:sym typeface="Courier New"/>
                        </a:rPr>
                        <a:t>Compare file</a:t>
                      </a:r>
                      <a:endParaRPr sz="1100" b="1">
                        <a:latin typeface="Courier New"/>
                        <a:ea typeface="Courier New"/>
                        <a:cs typeface="Courier New"/>
                        <a:sym typeface="Courier New"/>
                      </a:endParaRPr>
                    </a:p>
                    <a:p>
                      <a:pPr marL="0" lvl="0" indent="0" algn="l" rtl="0">
                        <a:lnSpc>
                          <a:spcPct val="115000"/>
                        </a:lnSpc>
                        <a:spcBef>
                          <a:spcPts val="1200"/>
                        </a:spcBef>
                        <a:spcAft>
                          <a:spcPts val="0"/>
                        </a:spcAft>
                        <a:buNone/>
                      </a:pPr>
                      <a:r>
                        <a:rPr lang="en" sz="1100">
                          <a:latin typeface="Courier New"/>
                          <a:ea typeface="Courier New"/>
                          <a:cs typeface="Courier New"/>
                          <a:sym typeface="Courier New"/>
                        </a:rPr>
                        <a:t>| a  | b  |   c   |out | cout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2 |  5 |   0   |  7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2 |  5 |   1   |  8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5 |  5 |   0   | 10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5 |  5 |   1   | 11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15 |  0 |   0   | 15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15 |  0 |   1   |  0 |   1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15 | 15 |   0   | 14 |   1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15 | 15 |   1   | 15 |   1   |</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76" name="Google Shape;376;p59"/>
          <p:cNvGraphicFramePr/>
          <p:nvPr/>
        </p:nvGraphicFramePr>
        <p:xfrm>
          <a:off x="4616725" y="184800"/>
          <a:ext cx="3000000" cy="3000000"/>
        </p:xfrm>
        <a:graphic>
          <a:graphicData uri="http://schemas.openxmlformats.org/drawingml/2006/table">
            <a:tbl>
              <a:tblPr>
                <a:noFill/>
                <a:tableStyleId>{0B92F6CD-47D5-4682-BAF3-CD1B41031D57}</a:tableStyleId>
              </a:tblPr>
              <a:tblGrid>
                <a:gridCol w="3429000">
                  <a:extLst>
                    <a:ext uri="{9D8B030D-6E8A-4147-A177-3AD203B41FA5}">
                      <a16:colId xmlns:a16="http://schemas.microsoft.com/office/drawing/2014/main" val="20000"/>
                    </a:ext>
                  </a:extLst>
                </a:gridCol>
              </a:tblGrid>
              <a:tr h="4643075">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script</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block.hdl,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block.out,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block.cmp,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a%D1.2.1 b%D1.2.1 c%B3.1.3 out%D1.2.1 cout%B3.1.3;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2,</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5,</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1200"/>
                        </a:spcBef>
                        <a:spcAft>
                          <a:spcPts val="0"/>
                        </a:spcAft>
                        <a:buNone/>
                      </a:pPr>
                      <a:r>
                        <a:rPr lang="en" sz="1100">
                          <a:latin typeface="Courier New"/>
                          <a:ea typeface="Courier New"/>
                          <a:cs typeface="Courier New"/>
                          <a:sym typeface="Courier New"/>
                        </a:rPr>
                        <a:t>set a 5,</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c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120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60"/>
          <p:cNvPicPr preferRelativeResize="0"/>
          <p:nvPr/>
        </p:nvPicPr>
        <p:blipFill>
          <a:blip r:embed="rId3">
            <a:alphaModFix/>
          </a:blip>
          <a:stretch>
            <a:fillRect/>
          </a:stretch>
        </p:blipFill>
        <p:spPr>
          <a:xfrm>
            <a:off x="570925" y="502175"/>
            <a:ext cx="8103649" cy="4558299"/>
          </a:xfrm>
          <a:prstGeom prst="rect">
            <a:avLst/>
          </a:prstGeom>
          <a:noFill/>
          <a:ln>
            <a:noFill/>
          </a:ln>
        </p:spPr>
      </p:pic>
      <p:sp>
        <p:nvSpPr>
          <p:cNvPr id="382" name="Google Shape;382;p60"/>
          <p:cNvSpPr txBox="1">
            <a:spLocks noGrp="1"/>
          </p:cNvSpPr>
          <p:nvPr>
            <p:ph type="title" idx="4294967295"/>
          </p:nvPr>
        </p:nvSpPr>
        <p:spPr>
          <a:xfrm>
            <a:off x="0" y="0"/>
            <a:ext cx="8520600" cy="52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38976"/>
              <a:buNone/>
            </a:pPr>
            <a:r>
              <a:rPr lang="en" sz="2540"/>
              <a:t>Simulation of a BLOCK</a:t>
            </a:r>
            <a:endParaRPr sz="254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OF CSLA</a:t>
            </a:r>
            <a:endParaRPr/>
          </a:p>
        </p:txBody>
      </p:sp>
      <p:sp>
        <p:nvSpPr>
          <p:cNvPr id="388" name="Google Shape;388;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
              <a:t>The carry select adder uses multiple narrow adders to create fast wide adders. It breaks the addition problem into smaller groups. It is one of the fast-type of adder. The adder consists of two independent units. Each unit implements the addition operation in parallel. It consists of two parallel adders (ripple carry adder) and a multiplexer. For two given numbers A(n-bit) and B(n-bit), we perform addition twice.</a:t>
            </a:r>
            <a:endParaRPr/>
          </a:p>
          <a:p>
            <a:pPr marL="457200" lvl="0" indent="-334327" algn="just" rtl="0">
              <a:spcBef>
                <a:spcPts val="1200"/>
              </a:spcBef>
              <a:spcAft>
                <a:spcPts val="0"/>
              </a:spcAft>
              <a:buSzPct val="100000"/>
              <a:buChar char="❏"/>
            </a:pPr>
            <a:r>
              <a:rPr lang="en"/>
              <a:t>With carry in = '0'</a:t>
            </a:r>
            <a:endParaRPr/>
          </a:p>
          <a:p>
            <a:pPr marL="457200" lvl="0" indent="-334327" algn="just" rtl="0">
              <a:spcBef>
                <a:spcPts val="0"/>
              </a:spcBef>
              <a:spcAft>
                <a:spcPts val="0"/>
              </a:spcAft>
              <a:buSzPct val="100000"/>
              <a:buChar char="❏"/>
            </a:pPr>
            <a:r>
              <a:rPr lang="en"/>
              <a:t>With carry in = '1'</a:t>
            </a:r>
            <a:endParaRPr/>
          </a:p>
          <a:p>
            <a:pPr marL="0" lvl="0" indent="0" algn="just" rtl="0">
              <a:spcBef>
                <a:spcPts val="1200"/>
              </a:spcBef>
              <a:spcAft>
                <a:spcPts val="1200"/>
              </a:spcAft>
              <a:buNone/>
            </a:pPr>
            <a:r>
              <a:rPr lang="en"/>
              <a:t>Once the correct carry-in is known, the correct sum is selected by a mux. For a multi-bit adder, the number of bits in each carry select block can be either uniform or variable.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2"/>
          <p:cNvSpPr txBox="1">
            <a:spLocks noGrp="1"/>
          </p:cNvSpPr>
          <p:nvPr>
            <p:ph type="title"/>
          </p:nvPr>
        </p:nvSpPr>
        <p:spPr>
          <a:xfrm>
            <a:off x="196550" y="176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of CSLA - continued</a:t>
            </a:r>
            <a:endParaRPr/>
          </a:p>
        </p:txBody>
      </p:sp>
      <p:sp>
        <p:nvSpPr>
          <p:cNvPr id="394" name="Google Shape;394;p62"/>
          <p:cNvSpPr txBox="1">
            <a:spLocks noGrp="1"/>
          </p:cNvSpPr>
          <p:nvPr>
            <p:ph type="body" idx="1"/>
          </p:nvPr>
        </p:nvSpPr>
        <p:spPr>
          <a:xfrm>
            <a:off x="280550" y="832925"/>
            <a:ext cx="8520600" cy="36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 our Carry Select Adder, we add two 16 - bit numbers.</a:t>
            </a:r>
            <a:endParaRPr sz="1600"/>
          </a:p>
          <a:p>
            <a:pPr marL="0" lvl="0" indent="0" algn="l" rtl="0">
              <a:spcBef>
                <a:spcPts val="1200"/>
              </a:spcBef>
              <a:spcAft>
                <a:spcPts val="0"/>
              </a:spcAft>
              <a:buNone/>
            </a:pPr>
            <a:r>
              <a:rPr lang="en" sz="1600"/>
              <a:t>In our design , there are 4 blocks totally. Each block has 2 ripple carry adders and four 2:1 MUXes. (Except, the </a:t>
            </a:r>
            <a:r>
              <a:rPr lang="en" sz="1600">
                <a:latin typeface="Arial"/>
                <a:ea typeface="Arial"/>
                <a:cs typeface="Arial"/>
                <a:sym typeface="Arial"/>
              </a:rPr>
              <a:t>first block, which has one ripple carry adder and no MUX). </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The first block computes the sum of first 4 bits of two 16-bit numbers based on the Carry-in given. It then generates Carry-out and four bits of sum of two bits (S</a:t>
            </a:r>
            <a:r>
              <a:rPr lang="en" sz="1600" baseline="-25000">
                <a:latin typeface="Arial"/>
                <a:ea typeface="Arial"/>
                <a:cs typeface="Arial"/>
                <a:sym typeface="Arial"/>
              </a:rPr>
              <a:t>3</a:t>
            </a:r>
            <a:r>
              <a:rPr lang="en" sz="1600">
                <a:latin typeface="Arial"/>
                <a:ea typeface="Arial"/>
                <a:cs typeface="Arial"/>
                <a:sym typeface="Arial"/>
              </a:rPr>
              <a:t>, S</a:t>
            </a:r>
            <a:r>
              <a:rPr lang="en" sz="1600" baseline="-25000">
                <a:latin typeface="Arial"/>
                <a:ea typeface="Arial"/>
                <a:cs typeface="Arial"/>
                <a:sym typeface="Arial"/>
              </a:rPr>
              <a:t>2</a:t>
            </a:r>
            <a:r>
              <a:rPr lang="en" sz="1600">
                <a:latin typeface="Arial"/>
                <a:ea typeface="Arial"/>
                <a:cs typeface="Arial"/>
                <a:sym typeface="Arial"/>
              </a:rPr>
              <a:t>, S</a:t>
            </a:r>
            <a:r>
              <a:rPr lang="en" sz="1600" baseline="-25000">
                <a:latin typeface="Arial"/>
                <a:ea typeface="Arial"/>
                <a:cs typeface="Arial"/>
                <a:sym typeface="Arial"/>
              </a:rPr>
              <a:t>1</a:t>
            </a:r>
            <a:r>
              <a:rPr lang="en" sz="1600">
                <a:latin typeface="Arial"/>
                <a:ea typeface="Arial"/>
                <a:cs typeface="Arial"/>
                <a:sym typeface="Arial"/>
              </a:rPr>
              <a:t>,</a:t>
            </a:r>
            <a:r>
              <a:rPr lang="en" sz="1600" baseline="-25000">
                <a:latin typeface="Arial"/>
                <a:ea typeface="Arial"/>
                <a:cs typeface="Arial"/>
                <a:sym typeface="Arial"/>
              </a:rPr>
              <a:t> </a:t>
            </a:r>
            <a:r>
              <a:rPr lang="en" sz="1600">
                <a:latin typeface="Arial"/>
                <a:ea typeface="Arial"/>
                <a:cs typeface="Arial"/>
                <a:sym typeface="Arial"/>
              </a:rPr>
              <a:t>S</a:t>
            </a:r>
            <a:r>
              <a:rPr lang="en" sz="1600" baseline="-25000">
                <a:latin typeface="Arial"/>
                <a:ea typeface="Arial"/>
                <a:cs typeface="Arial"/>
                <a:sym typeface="Arial"/>
              </a:rPr>
              <a:t>0</a:t>
            </a:r>
            <a:r>
              <a:rPr lang="en" sz="1600">
                <a:latin typeface="Arial"/>
                <a:ea typeface="Arial"/>
                <a:cs typeface="Arial"/>
                <a:sym typeface="Arial"/>
              </a:rPr>
              <a:t>).</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The generated Carry-out goes as a selection line for 2:1 MUX es of second block. The second block has 2:1 MUX for selecting the sum of two 16-bit numbers, generated by two ripple carry adders, based on the Carry-out of first block. Since, two ripple carry adders are there, two Carry-out will be generated. The Carry-out of the first block acts as a selection line for this 2:1 MUX to select the required the carry. Now, the required Carry-out and Sum-out (Next four bits – S</a:t>
            </a:r>
            <a:r>
              <a:rPr lang="en" sz="1600" baseline="-25000">
                <a:latin typeface="Arial"/>
                <a:ea typeface="Arial"/>
                <a:cs typeface="Arial"/>
                <a:sym typeface="Arial"/>
              </a:rPr>
              <a:t>7</a:t>
            </a:r>
            <a:r>
              <a:rPr lang="en" sz="1600">
                <a:latin typeface="Arial"/>
                <a:ea typeface="Arial"/>
                <a:cs typeface="Arial"/>
                <a:sym typeface="Arial"/>
              </a:rPr>
              <a:t>, S</a:t>
            </a:r>
            <a:r>
              <a:rPr lang="en" sz="1600" baseline="-25000">
                <a:latin typeface="Arial"/>
                <a:ea typeface="Arial"/>
                <a:cs typeface="Arial"/>
                <a:sym typeface="Arial"/>
              </a:rPr>
              <a:t>6,</a:t>
            </a:r>
            <a:r>
              <a:rPr lang="en" sz="1600">
                <a:latin typeface="Arial"/>
                <a:ea typeface="Arial"/>
                <a:cs typeface="Arial"/>
                <a:sym typeface="Arial"/>
              </a:rPr>
              <a:t> S</a:t>
            </a:r>
            <a:r>
              <a:rPr lang="en" sz="1600" baseline="-25000">
                <a:latin typeface="Arial"/>
                <a:ea typeface="Arial"/>
                <a:cs typeface="Arial"/>
                <a:sym typeface="Arial"/>
              </a:rPr>
              <a:t>5, </a:t>
            </a:r>
            <a:r>
              <a:rPr lang="en" sz="1600">
                <a:latin typeface="Arial"/>
                <a:ea typeface="Arial"/>
                <a:cs typeface="Arial"/>
                <a:sym typeface="Arial"/>
              </a:rPr>
              <a:t>S</a:t>
            </a:r>
            <a:r>
              <a:rPr lang="en" sz="1600" baseline="-25000">
                <a:latin typeface="Arial"/>
                <a:ea typeface="Arial"/>
                <a:cs typeface="Arial"/>
                <a:sym typeface="Arial"/>
              </a:rPr>
              <a:t>4</a:t>
            </a:r>
            <a:r>
              <a:rPr lang="en" sz="1600">
                <a:latin typeface="Arial"/>
                <a:ea typeface="Arial"/>
                <a:cs typeface="Arial"/>
                <a:sym typeface="Arial"/>
              </a:rPr>
              <a:t>) is selected.</a:t>
            </a:r>
            <a:endParaRPr sz="1600">
              <a:latin typeface="Arial"/>
              <a:ea typeface="Arial"/>
              <a:cs typeface="Arial"/>
              <a:sym typeface="Arial"/>
            </a:endParaRPr>
          </a:p>
          <a:p>
            <a:pPr marL="0" lvl="0" indent="0" algn="l" rtl="0">
              <a:spcBef>
                <a:spcPts val="1200"/>
              </a:spcBef>
              <a:spcAft>
                <a:spcPts val="1200"/>
              </a:spcAft>
              <a:buNone/>
            </a:pPr>
            <a:endParaRPr sz="17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3"/>
          <p:cNvSpPr txBox="1">
            <a:spLocks noGrp="1"/>
          </p:cNvSpPr>
          <p:nvPr>
            <p:ph type="body" idx="1"/>
          </p:nvPr>
        </p:nvSpPr>
        <p:spPr>
          <a:xfrm>
            <a:off x="311700" y="1051550"/>
            <a:ext cx="8520600" cy="33027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600">
                <a:latin typeface="Arial"/>
                <a:ea typeface="Arial"/>
                <a:cs typeface="Arial"/>
                <a:sym typeface="Arial"/>
              </a:rPr>
              <a:t>This Carry-out goes as a selection line for 2:1 MUX es in third block. So, the required Sum-out (Next four bits - S</a:t>
            </a:r>
            <a:r>
              <a:rPr lang="en" sz="1600" baseline="-25000">
                <a:latin typeface="Arial"/>
                <a:ea typeface="Arial"/>
                <a:cs typeface="Arial"/>
                <a:sym typeface="Arial"/>
              </a:rPr>
              <a:t>11</a:t>
            </a:r>
            <a:r>
              <a:rPr lang="en" sz="1600">
                <a:latin typeface="Arial"/>
                <a:ea typeface="Arial"/>
                <a:cs typeface="Arial"/>
                <a:sym typeface="Arial"/>
              </a:rPr>
              <a:t>, S</a:t>
            </a:r>
            <a:r>
              <a:rPr lang="en" sz="1600" baseline="-25000">
                <a:latin typeface="Arial"/>
                <a:ea typeface="Arial"/>
                <a:cs typeface="Arial"/>
                <a:sym typeface="Arial"/>
              </a:rPr>
              <a:t>10,</a:t>
            </a:r>
            <a:r>
              <a:rPr lang="en" sz="1600">
                <a:latin typeface="Arial"/>
                <a:ea typeface="Arial"/>
                <a:cs typeface="Arial"/>
                <a:sym typeface="Arial"/>
              </a:rPr>
              <a:t> S</a:t>
            </a:r>
            <a:r>
              <a:rPr lang="en" sz="1600" baseline="-25000">
                <a:latin typeface="Arial"/>
                <a:ea typeface="Arial"/>
                <a:cs typeface="Arial"/>
                <a:sym typeface="Arial"/>
              </a:rPr>
              <a:t>9, </a:t>
            </a:r>
            <a:r>
              <a:rPr lang="en" sz="1600">
                <a:latin typeface="Arial"/>
                <a:ea typeface="Arial"/>
                <a:cs typeface="Arial"/>
                <a:sym typeface="Arial"/>
              </a:rPr>
              <a:t>S</a:t>
            </a:r>
            <a:r>
              <a:rPr lang="en" sz="1600" baseline="-25000">
                <a:latin typeface="Arial"/>
                <a:ea typeface="Arial"/>
                <a:cs typeface="Arial"/>
                <a:sym typeface="Arial"/>
              </a:rPr>
              <a:t>8</a:t>
            </a:r>
            <a:r>
              <a:rPr lang="en" sz="1600">
                <a:latin typeface="Arial"/>
                <a:ea typeface="Arial"/>
                <a:cs typeface="Arial"/>
                <a:sym typeface="Arial"/>
              </a:rPr>
              <a:t>) and Carry-out are generated.</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This Carry-out goes to fourth block as selection line for 2:1 MUX es. So, the required Sum-out (Next four bit – S</a:t>
            </a:r>
            <a:r>
              <a:rPr lang="en" sz="1600" baseline="-25000">
                <a:latin typeface="Arial"/>
                <a:ea typeface="Arial"/>
                <a:cs typeface="Arial"/>
                <a:sym typeface="Arial"/>
              </a:rPr>
              <a:t>15</a:t>
            </a:r>
            <a:r>
              <a:rPr lang="en" sz="1600">
                <a:latin typeface="Arial"/>
                <a:ea typeface="Arial"/>
                <a:cs typeface="Arial"/>
                <a:sym typeface="Arial"/>
              </a:rPr>
              <a:t>, S</a:t>
            </a:r>
            <a:r>
              <a:rPr lang="en" sz="1600" baseline="-25000">
                <a:latin typeface="Arial"/>
                <a:ea typeface="Arial"/>
                <a:cs typeface="Arial"/>
                <a:sym typeface="Arial"/>
              </a:rPr>
              <a:t>14,</a:t>
            </a:r>
            <a:r>
              <a:rPr lang="en" sz="1600">
                <a:latin typeface="Arial"/>
                <a:ea typeface="Arial"/>
                <a:cs typeface="Arial"/>
                <a:sym typeface="Arial"/>
              </a:rPr>
              <a:t> S</a:t>
            </a:r>
            <a:r>
              <a:rPr lang="en" sz="1600" baseline="-25000">
                <a:latin typeface="Arial"/>
                <a:ea typeface="Arial"/>
                <a:cs typeface="Arial"/>
                <a:sym typeface="Arial"/>
              </a:rPr>
              <a:t>13, </a:t>
            </a:r>
            <a:r>
              <a:rPr lang="en" sz="1600">
                <a:latin typeface="Arial"/>
                <a:ea typeface="Arial"/>
                <a:cs typeface="Arial"/>
                <a:sym typeface="Arial"/>
              </a:rPr>
              <a:t>S</a:t>
            </a:r>
            <a:r>
              <a:rPr lang="en" sz="1600" baseline="-25000">
                <a:latin typeface="Arial"/>
                <a:ea typeface="Arial"/>
                <a:cs typeface="Arial"/>
                <a:sym typeface="Arial"/>
              </a:rPr>
              <a:t>12</a:t>
            </a:r>
            <a:r>
              <a:rPr lang="en" sz="1600">
                <a:latin typeface="Arial"/>
                <a:ea typeface="Arial"/>
                <a:cs typeface="Arial"/>
                <a:sym typeface="Arial"/>
              </a:rPr>
              <a:t>) and Carry-out (Final Carry-out) is selected.</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Thus, a Sum and Carry-out is generated.</a:t>
            </a:r>
            <a:endParaRPr sz="1600">
              <a:latin typeface="Arial"/>
              <a:ea typeface="Arial"/>
              <a:cs typeface="Arial"/>
              <a:sym typeface="Arial"/>
            </a:endParaRPr>
          </a:p>
          <a:p>
            <a:pPr marL="0" lvl="0" indent="0" algn="l" rtl="0">
              <a:spcBef>
                <a:spcPts val="1200"/>
              </a:spcBef>
              <a:spcAft>
                <a:spcPts val="0"/>
              </a:spcAft>
              <a:buNone/>
            </a:pPr>
            <a:r>
              <a:rPr lang="en" sz="1600">
                <a:latin typeface="Arial"/>
                <a:ea typeface="Arial"/>
                <a:cs typeface="Arial"/>
                <a:sym typeface="Arial"/>
              </a:rPr>
              <a:t>This is how a sum and carry is generated in Carry-Select-Adder.</a:t>
            </a:r>
            <a:endParaRPr sz="1600">
              <a:latin typeface="Arial"/>
              <a:ea typeface="Arial"/>
              <a:cs typeface="Arial"/>
              <a:sym typeface="Arial"/>
            </a:endParaRPr>
          </a:p>
          <a:p>
            <a:pPr marL="0" lvl="0" indent="0" algn="l" rtl="0">
              <a:spcBef>
                <a:spcPts val="1200"/>
              </a:spcBef>
              <a:spcAft>
                <a:spcPts val="1200"/>
              </a:spcAft>
              <a:buNone/>
            </a:pPr>
            <a:endParaRPr/>
          </a:p>
        </p:txBody>
      </p:sp>
      <p:sp>
        <p:nvSpPr>
          <p:cNvPr id="400" name="Google Shape;400;p63"/>
          <p:cNvSpPr txBox="1">
            <a:spLocks noGrp="1"/>
          </p:cNvSpPr>
          <p:nvPr>
            <p:ph type="title"/>
          </p:nvPr>
        </p:nvSpPr>
        <p:spPr>
          <a:xfrm>
            <a:off x="196550" y="176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of CSLA - continued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hack-ALU</a:t>
            </a:r>
            <a:endParaRPr/>
          </a:p>
        </p:txBody>
      </p:sp>
      <p:sp>
        <p:nvSpPr>
          <p:cNvPr id="160" name="Google Shape;160;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results in hardware simulator can be fetched in two different ways:</a:t>
            </a:r>
            <a:endParaRPr/>
          </a:p>
          <a:p>
            <a:pPr marL="457200" lvl="0" indent="-342900" algn="l" rtl="0">
              <a:spcBef>
                <a:spcPts val="1200"/>
              </a:spcBef>
              <a:spcAft>
                <a:spcPts val="0"/>
              </a:spcAft>
              <a:buSzPts val="1800"/>
              <a:buChar char="❏"/>
            </a:pPr>
            <a:r>
              <a:rPr lang="en"/>
              <a:t>Interactive simulation: by loading the chip and manually giving in the input we get the outputs corresponding to various values.</a:t>
            </a:r>
            <a:endParaRPr/>
          </a:p>
          <a:p>
            <a:pPr marL="457200" lvl="0" indent="-342900" algn="l" rtl="0">
              <a:spcBef>
                <a:spcPts val="0"/>
              </a:spcBef>
              <a:spcAft>
                <a:spcPts val="0"/>
              </a:spcAft>
              <a:buSzPts val="1800"/>
              <a:buChar char="❏"/>
            </a:pPr>
            <a:r>
              <a:rPr lang="en"/>
              <a:t>Using test script: by loading the chip and test script file(text file containing various inputs for checking the functioning of a chip) into the hardware simulator we get a table containing the set of inputs given in test script and the outputs corresponding to those inputs.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64"/>
          <p:cNvPicPr preferRelativeResize="0"/>
          <p:nvPr/>
        </p:nvPicPr>
        <p:blipFill rotWithShape="1">
          <a:blip r:embed="rId3">
            <a:alphaModFix/>
          </a:blip>
          <a:srcRect/>
          <a:stretch/>
        </p:blipFill>
        <p:spPr>
          <a:xfrm>
            <a:off x="-1989" y="1596143"/>
            <a:ext cx="9144000" cy="2291953"/>
          </a:xfrm>
          <a:prstGeom prst="rect">
            <a:avLst/>
          </a:prstGeom>
          <a:noFill/>
          <a:ln>
            <a:noFill/>
          </a:ln>
        </p:spPr>
      </p:pic>
      <p:sp>
        <p:nvSpPr>
          <p:cNvPr id="406" name="Google Shape;406;p64"/>
          <p:cNvSpPr/>
          <p:nvPr/>
        </p:nvSpPr>
        <p:spPr>
          <a:xfrm>
            <a:off x="506236" y="114104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07" name="Google Shape;407;p64"/>
          <p:cNvSpPr/>
          <p:nvPr/>
        </p:nvSpPr>
        <p:spPr>
          <a:xfrm>
            <a:off x="871002" y="1135157"/>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08" name="Google Shape;408;p64"/>
          <p:cNvSpPr/>
          <p:nvPr/>
        </p:nvSpPr>
        <p:spPr>
          <a:xfrm>
            <a:off x="1289440" y="113121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09" name="Google Shape;409;p64"/>
          <p:cNvSpPr/>
          <p:nvPr/>
        </p:nvSpPr>
        <p:spPr>
          <a:xfrm>
            <a:off x="1707877" y="1129366"/>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0" name="Google Shape;410;p64"/>
          <p:cNvSpPr/>
          <p:nvPr/>
        </p:nvSpPr>
        <p:spPr>
          <a:xfrm>
            <a:off x="2492074" y="114104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1" name="Google Shape;411;p64"/>
          <p:cNvSpPr/>
          <p:nvPr/>
        </p:nvSpPr>
        <p:spPr>
          <a:xfrm>
            <a:off x="4747262" y="1117041"/>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12" name="Google Shape;412;p64"/>
          <p:cNvSpPr/>
          <p:nvPr/>
        </p:nvSpPr>
        <p:spPr>
          <a:xfrm>
            <a:off x="5112029" y="111115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3" name="Google Shape;413;p64"/>
          <p:cNvSpPr/>
          <p:nvPr/>
        </p:nvSpPr>
        <p:spPr>
          <a:xfrm>
            <a:off x="5530466" y="1107211"/>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4" name="Google Shape;414;p64"/>
          <p:cNvSpPr/>
          <p:nvPr/>
        </p:nvSpPr>
        <p:spPr>
          <a:xfrm>
            <a:off x="5948904" y="110536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15" name="Google Shape;415;p64"/>
          <p:cNvSpPr/>
          <p:nvPr/>
        </p:nvSpPr>
        <p:spPr>
          <a:xfrm>
            <a:off x="6953415" y="1068511"/>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16" name="Google Shape;416;p64"/>
          <p:cNvSpPr/>
          <p:nvPr/>
        </p:nvSpPr>
        <p:spPr>
          <a:xfrm>
            <a:off x="7318181" y="106262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7" name="Google Shape;417;p64"/>
          <p:cNvSpPr/>
          <p:nvPr/>
        </p:nvSpPr>
        <p:spPr>
          <a:xfrm>
            <a:off x="7736619" y="1058681"/>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8" name="Google Shape;418;p64"/>
          <p:cNvSpPr/>
          <p:nvPr/>
        </p:nvSpPr>
        <p:spPr>
          <a:xfrm>
            <a:off x="8155057" y="105683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1</a:t>
            </a:r>
            <a:endParaRPr sz="1100"/>
          </a:p>
        </p:txBody>
      </p:sp>
      <p:sp>
        <p:nvSpPr>
          <p:cNvPr id="419" name="Google Shape;419;p64"/>
          <p:cNvSpPr/>
          <p:nvPr/>
        </p:nvSpPr>
        <p:spPr>
          <a:xfrm>
            <a:off x="2856840" y="1135157"/>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20" name="Google Shape;420;p64"/>
          <p:cNvSpPr/>
          <p:nvPr/>
        </p:nvSpPr>
        <p:spPr>
          <a:xfrm>
            <a:off x="3275278" y="113121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21" name="Google Shape;421;p64"/>
          <p:cNvSpPr/>
          <p:nvPr/>
        </p:nvSpPr>
        <p:spPr>
          <a:xfrm>
            <a:off x="3693715" y="1129366"/>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C00000"/>
                </a:solidFill>
                <a:latin typeface="Calibri"/>
                <a:ea typeface="Calibri"/>
                <a:cs typeface="Calibri"/>
                <a:sym typeface="Calibri"/>
              </a:rPr>
              <a:t>0</a:t>
            </a:r>
            <a:endParaRPr sz="1100"/>
          </a:p>
        </p:txBody>
      </p:sp>
      <p:sp>
        <p:nvSpPr>
          <p:cNvPr id="422" name="Google Shape;422;p64"/>
          <p:cNvSpPr/>
          <p:nvPr/>
        </p:nvSpPr>
        <p:spPr>
          <a:xfrm>
            <a:off x="506236" y="136859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23" name="Google Shape;423;p64"/>
          <p:cNvSpPr/>
          <p:nvPr/>
        </p:nvSpPr>
        <p:spPr>
          <a:xfrm>
            <a:off x="871002" y="1362706"/>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24" name="Google Shape;424;p64"/>
          <p:cNvSpPr/>
          <p:nvPr/>
        </p:nvSpPr>
        <p:spPr>
          <a:xfrm>
            <a:off x="1289440" y="135876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25" name="Google Shape;425;p64"/>
          <p:cNvSpPr/>
          <p:nvPr/>
        </p:nvSpPr>
        <p:spPr>
          <a:xfrm>
            <a:off x="1707877" y="1356916"/>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26" name="Google Shape;426;p64"/>
          <p:cNvSpPr/>
          <p:nvPr/>
        </p:nvSpPr>
        <p:spPr>
          <a:xfrm>
            <a:off x="2492074" y="136859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27" name="Google Shape;427;p64"/>
          <p:cNvSpPr/>
          <p:nvPr/>
        </p:nvSpPr>
        <p:spPr>
          <a:xfrm>
            <a:off x="4747262" y="1344590"/>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28" name="Google Shape;428;p64"/>
          <p:cNvSpPr/>
          <p:nvPr/>
        </p:nvSpPr>
        <p:spPr>
          <a:xfrm>
            <a:off x="5112029" y="1338704"/>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29" name="Google Shape;429;p64"/>
          <p:cNvSpPr/>
          <p:nvPr/>
        </p:nvSpPr>
        <p:spPr>
          <a:xfrm>
            <a:off x="5530466" y="1334760"/>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30" name="Google Shape;430;p64"/>
          <p:cNvSpPr/>
          <p:nvPr/>
        </p:nvSpPr>
        <p:spPr>
          <a:xfrm>
            <a:off x="5948904" y="133291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31" name="Google Shape;431;p64"/>
          <p:cNvSpPr/>
          <p:nvPr/>
        </p:nvSpPr>
        <p:spPr>
          <a:xfrm>
            <a:off x="6953415" y="1296060"/>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32" name="Google Shape;432;p64"/>
          <p:cNvSpPr/>
          <p:nvPr/>
        </p:nvSpPr>
        <p:spPr>
          <a:xfrm>
            <a:off x="7318181" y="129017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33" name="Google Shape;433;p64"/>
          <p:cNvSpPr/>
          <p:nvPr/>
        </p:nvSpPr>
        <p:spPr>
          <a:xfrm>
            <a:off x="7736619" y="1286230"/>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34" name="Google Shape;434;p64"/>
          <p:cNvSpPr/>
          <p:nvPr/>
        </p:nvSpPr>
        <p:spPr>
          <a:xfrm>
            <a:off x="8155057" y="1284382"/>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35" name="Google Shape;435;p64"/>
          <p:cNvSpPr/>
          <p:nvPr/>
        </p:nvSpPr>
        <p:spPr>
          <a:xfrm>
            <a:off x="2856840" y="1362706"/>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36" name="Google Shape;436;p64"/>
          <p:cNvSpPr/>
          <p:nvPr/>
        </p:nvSpPr>
        <p:spPr>
          <a:xfrm>
            <a:off x="3275278" y="135876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1</a:t>
            </a:r>
            <a:endParaRPr sz="1100"/>
          </a:p>
        </p:txBody>
      </p:sp>
      <p:sp>
        <p:nvSpPr>
          <p:cNvPr id="437" name="Google Shape;437;p64"/>
          <p:cNvSpPr/>
          <p:nvPr/>
        </p:nvSpPr>
        <p:spPr>
          <a:xfrm>
            <a:off x="3693715" y="1356916"/>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385623"/>
                </a:solidFill>
                <a:latin typeface="Calibri"/>
                <a:ea typeface="Calibri"/>
                <a:cs typeface="Calibri"/>
                <a:sym typeface="Calibri"/>
              </a:rPr>
              <a:t>0</a:t>
            </a:r>
            <a:endParaRPr sz="1100"/>
          </a:p>
        </p:txBody>
      </p:sp>
      <p:sp>
        <p:nvSpPr>
          <p:cNvPr id="438" name="Google Shape;438;p64"/>
          <p:cNvSpPr/>
          <p:nvPr/>
        </p:nvSpPr>
        <p:spPr>
          <a:xfrm>
            <a:off x="89786" y="2571750"/>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2E75B5"/>
                </a:solidFill>
                <a:latin typeface="Calibri"/>
                <a:ea typeface="Calibri"/>
                <a:cs typeface="Calibri"/>
                <a:sym typeface="Calibri"/>
              </a:rPr>
              <a:t>0</a:t>
            </a:r>
            <a:endParaRPr sz="1100"/>
          </a:p>
        </p:txBody>
      </p:sp>
      <p:sp>
        <p:nvSpPr>
          <p:cNvPr id="439" name="Google Shape;439;p64"/>
          <p:cNvSpPr/>
          <p:nvPr/>
        </p:nvSpPr>
        <p:spPr>
          <a:xfrm>
            <a:off x="1766518" y="2186157"/>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2E75B5"/>
                </a:solidFill>
                <a:latin typeface="Calibri"/>
                <a:ea typeface="Calibri"/>
                <a:cs typeface="Calibri"/>
                <a:sym typeface="Calibri"/>
              </a:rPr>
              <a:t>1</a:t>
            </a:r>
            <a:endParaRPr sz="1100"/>
          </a:p>
        </p:txBody>
      </p:sp>
      <p:sp>
        <p:nvSpPr>
          <p:cNvPr id="440" name="Google Shape;440;p64"/>
          <p:cNvSpPr/>
          <p:nvPr/>
        </p:nvSpPr>
        <p:spPr>
          <a:xfrm>
            <a:off x="4009780" y="2534183"/>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2E75B5"/>
                </a:solidFill>
                <a:latin typeface="Calibri"/>
                <a:ea typeface="Calibri"/>
                <a:cs typeface="Calibri"/>
                <a:sym typeface="Calibri"/>
              </a:rPr>
              <a:t>0</a:t>
            </a:r>
            <a:endParaRPr sz="1100"/>
          </a:p>
        </p:txBody>
      </p:sp>
      <p:sp>
        <p:nvSpPr>
          <p:cNvPr id="441" name="Google Shape;441;p64"/>
          <p:cNvSpPr/>
          <p:nvPr/>
        </p:nvSpPr>
        <p:spPr>
          <a:xfrm>
            <a:off x="6253042" y="2502892"/>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2E75B5"/>
                </a:solidFill>
                <a:latin typeface="Calibri"/>
                <a:ea typeface="Calibri"/>
                <a:cs typeface="Calibri"/>
                <a:sym typeface="Calibri"/>
              </a:rPr>
              <a:t>0</a:t>
            </a:r>
            <a:endParaRPr sz="1100"/>
          </a:p>
        </p:txBody>
      </p:sp>
      <p:sp>
        <p:nvSpPr>
          <p:cNvPr id="442" name="Google Shape;442;p64"/>
          <p:cNvSpPr/>
          <p:nvPr/>
        </p:nvSpPr>
        <p:spPr>
          <a:xfrm>
            <a:off x="8589731" y="2186157"/>
            <a:ext cx="235882"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rgbClr val="2E75B5"/>
                </a:solidFill>
                <a:latin typeface="Calibri"/>
                <a:ea typeface="Calibri"/>
                <a:cs typeface="Calibri"/>
                <a:sym typeface="Calibri"/>
              </a:rPr>
              <a:t>1</a:t>
            </a:r>
            <a:endParaRPr sz="1100"/>
          </a:p>
        </p:txBody>
      </p:sp>
      <p:sp>
        <p:nvSpPr>
          <p:cNvPr id="443" name="Google Shape;443;p64"/>
          <p:cNvSpPr txBox="1"/>
          <p:nvPr/>
        </p:nvSpPr>
        <p:spPr>
          <a:xfrm>
            <a:off x="506236" y="3111059"/>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44" name="Google Shape;444;p64"/>
          <p:cNvSpPr txBox="1"/>
          <p:nvPr/>
        </p:nvSpPr>
        <p:spPr>
          <a:xfrm>
            <a:off x="826109" y="3116946"/>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45" name="Google Shape;445;p64"/>
          <p:cNvSpPr txBox="1"/>
          <p:nvPr/>
        </p:nvSpPr>
        <p:spPr>
          <a:xfrm>
            <a:off x="1477443" y="3116946"/>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0</a:t>
            </a:r>
            <a:endParaRPr sz="1100"/>
          </a:p>
        </p:txBody>
      </p:sp>
      <p:sp>
        <p:nvSpPr>
          <p:cNvPr id="446" name="Google Shape;446;p64"/>
          <p:cNvSpPr txBox="1"/>
          <p:nvPr/>
        </p:nvSpPr>
        <p:spPr>
          <a:xfrm>
            <a:off x="1151776" y="3111059"/>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0</a:t>
            </a:r>
            <a:endParaRPr sz="1100"/>
          </a:p>
        </p:txBody>
      </p:sp>
      <p:sp>
        <p:nvSpPr>
          <p:cNvPr id="447" name="Google Shape;447;p64"/>
          <p:cNvSpPr txBox="1"/>
          <p:nvPr/>
        </p:nvSpPr>
        <p:spPr>
          <a:xfrm>
            <a:off x="2447180" y="3724977"/>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48" name="Google Shape;448;p64"/>
          <p:cNvSpPr txBox="1"/>
          <p:nvPr/>
        </p:nvSpPr>
        <p:spPr>
          <a:xfrm>
            <a:off x="3067551" y="3724977"/>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49" name="Google Shape;449;p64"/>
          <p:cNvSpPr txBox="1"/>
          <p:nvPr/>
        </p:nvSpPr>
        <p:spPr>
          <a:xfrm>
            <a:off x="2757366" y="3726660"/>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50" name="Google Shape;450;p64"/>
          <p:cNvSpPr txBox="1"/>
          <p:nvPr/>
        </p:nvSpPr>
        <p:spPr>
          <a:xfrm>
            <a:off x="3368048" y="3719186"/>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0</a:t>
            </a:r>
            <a:endParaRPr sz="1100"/>
          </a:p>
        </p:txBody>
      </p:sp>
      <p:sp>
        <p:nvSpPr>
          <p:cNvPr id="451" name="Google Shape;451;p64"/>
          <p:cNvSpPr txBox="1"/>
          <p:nvPr/>
        </p:nvSpPr>
        <p:spPr>
          <a:xfrm>
            <a:off x="4702369" y="3719186"/>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52" name="Google Shape;452;p64"/>
          <p:cNvSpPr txBox="1"/>
          <p:nvPr/>
        </p:nvSpPr>
        <p:spPr>
          <a:xfrm>
            <a:off x="5067135" y="3719186"/>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53" name="Google Shape;453;p64"/>
          <p:cNvSpPr txBox="1"/>
          <p:nvPr/>
        </p:nvSpPr>
        <p:spPr>
          <a:xfrm>
            <a:off x="5409306" y="3710400"/>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0</a:t>
            </a:r>
            <a:endParaRPr sz="1100"/>
          </a:p>
        </p:txBody>
      </p:sp>
      <p:sp>
        <p:nvSpPr>
          <p:cNvPr id="454" name="Google Shape;454;p64"/>
          <p:cNvSpPr txBox="1"/>
          <p:nvPr/>
        </p:nvSpPr>
        <p:spPr>
          <a:xfrm>
            <a:off x="5730046" y="3719186"/>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55" name="Google Shape;455;p64"/>
          <p:cNvSpPr txBox="1"/>
          <p:nvPr/>
        </p:nvSpPr>
        <p:spPr>
          <a:xfrm>
            <a:off x="6978167" y="3710400"/>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56" name="Google Shape;456;p64"/>
          <p:cNvSpPr txBox="1"/>
          <p:nvPr/>
        </p:nvSpPr>
        <p:spPr>
          <a:xfrm>
            <a:off x="7298040" y="3716287"/>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1</a:t>
            </a:r>
            <a:endParaRPr sz="1100"/>
          </a:p>
        </p:txBody>
      </p:sp>
      <p:sp>
        <p:nvSpPr>
          <p:cNvPr id="457" name="Google Shape;457;p64"/>
          <p:cNvSpPr txBox="1"/>
          <p:nvPr/>
        </p:nvSpPr>
        <p:spPr>
          <a:xfrm>
            <a:off x="7949374" y="3716287"/>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0</a:t>
            </a:r>
            <a:endParaRPr sz="1100"/>
          </a:p>
        </p:txBody>
      </p:sp>
      <p:sp>
        <p:nvSpPr>
          <p:cNvPr id="458" name="Google Shape;458;p64"/>
          <p:cNvSpPr txBox="1"/>
          <p:nvPr/>
        </p:nvSpPr>
        <p:spPr>
          <a:xfrm>
            <a:off x="7623707" y="3710400"/>
            <a:ext cx="325667" cy="27487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C55A11"/>
                </a:solidFill>
                <a:latin typeface="Calibri"/>
                <a:ea typeface="Calibri"/>
                <a:cs typeface="Calibri"/>
                <a:sym typeface="Calibri"/>
              </a:rPr>
              <a:t>0</a:t>
            </a:r>
            <a:endParaRPr sz="1100"/>
          </a:p>
        </p:txBody>
      </p:sp>
      <p:sp>
        <p:nvSpPr>
          <p:cNvPr id="459" name="Google Shape;459;p64"/>
          <p:cNvSpPr txBox="1"/>
          <p:nvPr/>
        </p:nvSpPr>
        <p:spPr>
          <a:xfrm>
            <a:off x="0" y="0"/>
            <a:ext cx="8275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CHIP Working Animation: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par>
                                <p:cTn id="8" presetID="10" presetClass="entr" presetSubtype="0" fill="hold" nodeType="withEffect">
                                  <p:stCondLst>
                                    <p:cond delay="0"/>
                                  </p:stCondLst>
                                  <p:childTnLst>
                                    <p:set>
                                      <p:cBhvr>
                                        <p:cTn id="9" dur="1" fill="hold">
                                          <p:stCondLst>
                                            <p:cond delay="0"/>
                                          </p:stCondLst>
                                        </p:cTn>
                                        <p:tgtEl>
                                          <p:spTgt spid="407"/>
                                        </p:tgtEl>
                                        <p:attrNameLst>
                                          <p:attrName>style.visibility</p:attrName>
                                        </p:attrNameLst>
                                      </p:cBhvr>
                                      <p:to>
                                        <p:strVal val="visible"/>
                                      </p:to>
                                    </p:set>
                                    <p:animEffect transition="in" filter="fade">
                                      <p:cBhvr>
                                        <p:cTn id="10" dur="500"/>
                                        <p:tgtEl>
                                          <p:spTgt spid="407"/>
                                        </p:tgtEl>
                                      </p:cBhvr>
                                    </p:animEffect>
                                  </p:childTnLst>
                                </p:cTn>
                              </p:par>
                              <p:par>
                                <p:cTn id="11" presetID="10" presetClass="entr" presetSubtype="0" fill="hold" nodeType="withEffect">
                                  <p:stCondLst>
                                    <p:cond delay="0"/>
                                  </p:stCondLst>
                                  <p:childTnLst>
                                    <p:set>
                                      <p:cBhvr>
                                        <p:cTn id="12" dur="1" fill="hold">
                                          <p:stCondLst>
                                            <p:cond delay="0"/>
                                          </p:stCondLst>
                                        </p:cTn>
                                        <p:tgtEl>
                                          <p:spTgt spid="408"/>
                                        </p:tgtEl>
                                        <p:attrNameLst>
                                          <p:attrName>style.visibility</p:attrName>
                                        </p:attrNameLst>
                                      </p:cBhvr>
                                      <p:to>
                                        <p:strVal val="visible"/>
                                      </p:to>
                                    </p:set>
                                    <p:animEffect transition="in" filter="fade">
                                      <p:cBhvr>
                                        <p:cTn id="13" dur="500"/>
                                        <p:tgtEl>
                                          <p:spTgt spid="408"/>
                                        </p:tgtEl>
                                      </p:cBhvr>
                                    </p:animEffect>
                                  </p:childTnLst>
                                </p:cTn>
                              </p:par>
                              <p:par>
                                <p:cTn id="14" presetID="10" presetClass="entr" presetSubtype="0" fill="hold" nodeType="withEffect">
                                  <p:stCondLst>
                                    <p:cond delay="0"/>
                                  </p:stCondLst>
                                  <p:childTnLst>
                                    <p:set>
                                      <p:cBhvr>
                                        <p:cTn id="15" dur="1" fill="hold">
                                          <p:stCondLst>
                                            <p:cond delay="0"/>
                                          </p:stCondLst>
                                        </p:cTn>
                                        <p:tgtEl>
                                          <p:spTgt spid="409"/>
                                        </p:tgtEl>
                                        <p:attrNameLst>
                                          <p:attrName>style.visibility</p:attrName>
                                        </p:attrNameLst>
                                      </p:cBhvr>
                                      <p:to>
                                        <p:strVal val="visible"/>
                                      </p:to>
                                    </p:set>
                                    <p:animEffect transition="in" filter="fade">
                                      <p:cBhvr>
                                        <p:cTn id="16" dur="500"/>
                                        <p:tgtEl>
                                          <p:spTgt spid="409"/>
                                        </p:tgtEl>
                                      </p:cBhvr>
                                    </p:animEffect>
                                  </p:childTnLst>
                                </p:cTn>
                              </p:par>
                              <p:par>
                                <p:cTn id="17" presetID="10" presetClass="entr" presetSubtype="0" fill="hold" nodeType="withEffect">
                                  <p:stCondLst>
                                    <p:cond delay="0"/>
                                  </p:stCondLst>
                                  <p:childTnLst>
                                    <p:set>
                                      <p:cBhvr>
                                        <p:cTn id="18" dur="1" fill="hold">
                                          <p:stCondLst>
                                            <p:cond delay="0"/>
                                          </p:stCondLst>
                                        </p:cTn>
                                        <p:tgtEl>
                                          <p:spTgt spid="410"/>
                                        </p:tgtEl>
                                        <p:attrNameLst>
                                          <p:attrName>style.visibility</p:attrName>
                                        </p:attrNameLst>
                                      </p:cBhvr>
                                      <p:to>
                                        <p:strVal val="visible"/>
                                      </p:to>
                                    </p:set>
                                    <p:animEffect transition="in" filter="fade">
                                      <p:cBhvr>
                                        <p:cTn id="19" dur="500"/>
                                        <p:tgtEl>
                                          <p:spTgt spid="410"/>
                                        </p:tgtEl>
                                      </p:cBhvr>
                                    </p:animEffect>
                                  </p:childTnLst>
                                </p:cTn>
                              </p:par>
                              <p:par>
                                <p:cTn id="20" presetID="10" presetClass="entr" presetSubtype="0" fill="hold" nodeType="withEffect">
                                  <p:stCondLst>
                                    <p:cond delay="0"/>
                                  </p:stCondLst>
                                  <p:childTnLst>
                                    <p:set>
                                      <p:cBhvr>
                                        <p:cTn id="21" dur="1" fill="hold">
                                          <p:stCondLst>
                                            <p:cond delay="0"/>
                                          </p:stCondLst>
                                        </p:cTn>
                                        <p:tgtEl>
                                          <p:spTgt spid="419"/>
                                        </p:tgtEl>
                                        <p:attrNameLst>
                                          <p:attrName>style.visibility</p:attrName>
                                        </p:attrNameLst>
                                      </p:cBhvr>
                                      <p:to>
                                        <p:strVal val="visible"/>
                                      </p:to>
                                    </p:set>
                                    <p:animEffect transition="in" filter="fade">
                                      <p:cBhvr>
                                        <p:cTn id="22" dur="500"/>
                                        <p:tgtEl>
                                          <p:spTgt spid="419"/>
                                        </p:tgtEl>
                                      </p:cBhvr>
                                    </p:animEffect>
                                  </p:childTnLst>
                                </p:cTn>
                              </p:par>
                              <p:par>
                                <p:cTn id="23" presetID="10" presetClass="entr" presetSubtype="0" fill="hold" nodeType="withEffect">
                                  <p:stCondLst>
                                    <p:cond delay="0"/>
                                  </p:stCondLst>
                                  <p:childTnLst>
                                    <p:set>
                                      <p:cBhvr>
                                        <p:cTn id="24" dur="1" fill="hold">
                                          <p:stCondLst>
                                            <p:cond delay="0"/>
                                          </p:stCondLst>
                                        </p:cTn>
                                        <p:tgtEl>
                                          <p:spTgt spid="420"/>
                                        </p:tgtEl>
                                        <p:attrNameLst>
                                          <p:attrName>style.visibility</p:attrName>
                                        </p:attrNameLst>
                                      </p:cBhvr>
                                      <p:to>
                                        <p:strVal val="visible"/>
                                      </p:to>
                                    </p:set>
                                    <p:animEffect transition="in" filter="fade">
                                      <p:cBhvr>
                                        <p:cTn id="25" dur="500"/>
                                        <p:tgtEl>
                                          <p:spTgt spid="420"/>
                                        </p:tgtEl>
                                      </p:cBhvr>
                                    </p:animEffect>
                                  </p:childTnLst>
                                </p:cTn>
                              </p:par>
                              <p:par>
                                <p:cTn id="26" presetID="10" presetClass="entr" presetSubtype="0" fill="hold" nodeType="withEffect">
                                  <p:stCondLst>
                                    <p:cond delay="0"/>
                                  </p:stCondLst>
                                  <p:childTnLst>
                                    <p:set>
                                      <p:cBhvr>
                                        <p:cTn id="27" dur="1" fill="hold">
                                          <p:stCondLst>
                                            <p:cond delay="0"/>
                                          </p:stCondLst>
                                        </p:cTn>
                                        <p:tgtEl>
                                          <p:spTgt spid="421"/>
                                        </p:tgtEl>
                                        <p:attrNameLst>
                                          <p:attrName>style.visibility</p:attrName>
                                        </p:attrNameLst>
                                      </p:cBhvr>
                                      <p:to>
                                        <p:strVal val="visible"/>
                                      </p:to>
                                    </p:set>
                                    <p:animEffect transition="in" filter="fade">
                                      <p:cBhvr>
                                        <p:cTn id="28" dur="500"/>
                                        <p:tgtEl>
                                          <p:spTgt spid="421"/>
                                        </p:tgtEl>
                                      </p:cBhvr>
                                    </p:animEffect>
                                  </p:childTnLst>
                                </p:cTn>
                              </p:par>
                              <p:par>
                                <p:cTn id="29" presetID="10" presetClass="entr" presetSubtype="0" fill="hold" nodeType="withEffect">
                                  <p:stCondLst>
                                    <p:cond delay="0"/>
                                  </p:stCondLst>
                                  <p:childTnLst>
                                    <p:set>
                                      <p:cBhvr>
                                        <p:cTn id="30" dur="1" fill="hold">
                                          <p:stCondLst>
                                            <p:cond delay="0"/>
                                          </p:stCondLst>
                                        </p:cTn>
                                        <p:tgtEl>
                                          <p:spTgt spid="411"/>
                                        </p:tgtEl>
                                        <p:attrNameLst>
                                          <p:attrName>style.visibility</p:attrName>
                                        </p:attrNameLst>
                                      </p:cBhvr>
                                      <p:to>
                                        <p:strVal val="visible"/>
                                      </p:to>
                                    </p:set>
                                    <p:animEffect transition="in" filter="fade">
                                      <p:cBhvr>
                                        <p:cTn id="31" dur="500"/>
                                        <p:tgtEl>
                                          <p:spTgt spid="411"/>
                                        </p:tgtEl>
                                      </p:cBhvr>
                                    </p:animEffect>
                                  </p:childTnLst>
                                </p:cTn>
                              </p:par>
                              <p:par>
                                <p:cTn id="32" presetID="10" presetClass="entr" presetSubtype="0" fill="hold" nodeType="withEffect">
                                  <p:stCondLst>
                                    <p:cond delay="0"/>
                                  </p:stCondLst>
                                  <p:childTnLst>
                                    <p:set>
                                      <p:cBhvr>
                                        <p:cTn id="33" dur="1" fill="hold">
                                          <p:stCondLst>
                                            <p:cond delay="0"/>
                                          </p:stCondLst>
                                        </p:cTn>
                                        <p:tgtEl>
                                          <p:spTgt spid="412"/>
                                        </p:tgtEl>
                                        <p:attrNameLst>
                                          <p:attrName>style.visibility</p:attrName>
                                        </p:attrNameLst>
                                      </p:cBhvr>
                                      <p:to>
                                        <p:strVal val="visible"/>
                                      </p:to>
                                    </p:set>
                                    <p:animEffect transition="in" filter="fade">
                                      <p:cBhvr>
                                        <p:cTn id="34" dur="500"/>
                                        <p:tgtEl>
                                          <p:spTgt spid="412"/>
                                        </p:tgtEl>
                                      </p:cBhvr>
                                    </p:animEffect>
                                  </p:childTnLst>
                                </p:cTn>
                              </p:par>
                              <p:par>
                                <p:cTn id="35" presetID="10" presetClass="entr" presetSubtype="0" fill="hold" nodeType="withEffect">
                                  <p:stCondLst>
                                    <p:cond delay="0"/>
                                  </p:stCondLst>
                                  <p:childTnLst>
                                    <p:set>
                                      <p:cBhvr>
                                        <p:cTn id="36" dur="1" fill="hold">
                                          <p:stCondLst>
                                            <p:cond delay="0"/>
                                          </p:stCondLst>
                                        </p:cTn>
                                        <p:tgtEl>
                                          <p:spTgt spid="413"/>
                                        </p:tgtEl>
                                        <p:attrNameLst>
                                          <p:attrName>style.visibility</p:attrName>
                                        </p:attrNameLst>
                                      </p:cBhvr>
                                      <p:to>
                                        <p:strVal val="visible"/>
                                      </p:to>
                                    </p:set>
                                    <p:animEffect transition="in" filter="fade">
                                      <p:cBhvr>
                                        <p:cTn id="37" dur="500"/>
                                        <p:tgtEl>
                                          <p:spTgt spid="413"/>
                                        </p:tgtEl>
                                      </p:cBhvr>
                                    </p:animEffect>
                                  </p:childTnLst>
                                </p:cTn>
                              </p:par>
                              <p:par>
                                <p:cTn id="38" presetID="10" presetClass="entr" presetSubtype="0" fill="hold" nodeType="withEffect">
                                  <p:stCondLst>
                                    <p:cond delay="0"/>
                                  </p:stCondLst>
                                  <p:childTnLst>
                                    <p:set>
                                      <p:cBhvr>
                                        <p:cTn id="39" dur="1" fill="hold">
                                          <p:stCondLst>
                                            <p:cond delay="0"/>
                                          </p:stCondLst>
                                        </p:cTn>
                                        <p:tgtEl>
                                          <p:spTgt spid="414"/>
                                        </p:tgtEl>
                                        <p:attrNameLst>
                                          <p:attrName>style.visibility</p:attrName>
                                        </p:attrNameLst>
                                      </p:cBhvr>
                                      <p:to>
                                        <p:strVal val="visible"/>
                                      </p:to>
                                    </p:set>
                                    <p:animEffect transition="in" filter="fade">
                                      <p:cBhvr>
                                        <p:cTn id="40" dur="500"/>
                                        <p:tgtEl>
                                          <p:spTgt spid="414"/>
                                        </p:tgtEl>
                                      </p:cBhvr>
                                    </p:animEffect>
                                  </p:childTnLst>
                                </p:cTn>
                              </p:par>
                              <p:par>
                                <p:cTn id="41" presetID="10" presetClass="entr" presetSubtype="0" fill="hold" nodeType="withEffect">
                                  <p:stCondLst>
                                    <p:cond delay="0"/>
                                  </p:stCondLst>
                                  <p:childTnLst>
                                    <p:set>
                                      <p:cBhvr>
                                        <p:cTn id="42" dur="1" fill="hold">
                                          <p:stCondLst>
                                            <p:cond delay="0"/>
                                          </p:stCondLst>
                                        </p:cTn>
                                        <p:tgtEl>
                                          <p:spTgt spid="415"/>
                                        </p:tgtEl>
                                        <p:attrNameLst>
                                          <p:attrName>style.visibility</p:attrName>
                                        </p:attrNameLst>
                                      </p:cBhvr>
                                      <p:to>
                                        <p:strVal val="visible"/>
                                      </p:to>
                                    </p:set>
                                    <p:animEffect transition="in" filter="fade">
                                      <p:cBhvr>
                                        <p:cTn id="43" dur="500"/>
                                        <p:tgtEl>
                                          <p:spTgt spid="415"/>
                                        </p:tgtEl>
                                      </p:cBhvr>
                                    </p:animEffect>
                                  </p:childTnLst>
                                </p:cTn>
                              </p:par>
                              <p:par>
                                <p:cTn id="44" presetID="10" presetClass="entr" presetSubtype="0" fill="hold" nodeType="withEffect">
                                  <p:stCondLst>
                                    <p:cond delay="0"/>
                                  </p:stCondLst>
                                  <p:childTnLst>
                                    <p:set>
                                      <p:cBhvr>
                                        <p:cTn id="45" dur="1" fill="hold">
                                          <p:stCondLst>
                                            <p:cond delay="0"/>
                                          </p:stCondLst>
                                        </p:cTn>
                                        <p:tgtEl>
                                          <p:spTgt spid="416"/>
                                        </p:tgtEl>
                                        <p:attrNameLst>
                                          <p:attrName>style.visibility</p:attrName>
                                        </p:attrNameLst>
                                      </p:cBhvr>
                                      <p:to>
                                        <p:strVal val="visible"/>
                                      </p:to>
                                    </p:set>
                                    <p:animEffect transition="in" filter="fade">
                                      <p:cBhvr>
                                        <p:cTn id="46" dur="500"/>
                                        <p:tgtEl>
                                          <p:spTgt spid="416"/>
                                        </p:tgtEl>
                                      </p:cBhvr>
                                    </p:animEffect>
                                  </p:childTnLst>
                                </p:cTn>
                              </p:par>
                              <p:par>
                                <p:cTn id="47" presetID="10" presetClass="entr" presetSubtype="0" fill="hold" nodeType="with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fade">
                                      <p:cBhvr>
                                        <p:cTn id="49" dur="500"/>
                                        <p:tgtEl>
                                          <p:spTgt spid="417"/>
                                        </p:tgtEl>
                                      </p:cBhvr>
                                    </p:animEffect>
                                  </p:childTnLst>
                                </p:cTn>
                              </p:par>
                              <p:par>
                                <p:cTn id="50" presetID="10" presetClass="entr" presetSubtype="0" fill="hold" nodeType="withEffect">
                                  <p:stCondLst>
                                    <p:cond delay="0"/>
                                  </p:stCondLst>
                                  <p:childTnLst>
                                    <p:set>
                                      <p:cBhvr>
                                        <p:cTn id="51" dur="1" fill="hold">
                                          <p:stCondLst>
                                            <p:cond delay="0"/>
                                          </p:stCondLst>
                                        </p:cTn>
                                        <p:tgtEl>
                                          <p:spTgt spid="418"/>
                                        </p:tgtEl>
                                        <p:attrNameLst>
                                          <p:attrName>style.visibility</p:attrName>
                                        </p:attrNameLst>
                                      </p:cBhvr>
                                      <p:to>
                                        <p:strVal val="visible"/>
                                      </p:to>
                                    </p:set>
                                    <p:animEffect transition="in" filter="fade">
                                      <p:cBhvr>
                                        <p:cTn id="52" dur="500"/>
                                        <p:tgtEl>
                                          <p:spTgt spid="4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22"/>
                                        </p:tgtEl>
                                        <p:attrNameLst>
                                          <p:attrName>style.visibility</p:attrName>
                                        </p:attrNameLst>
                                      </p:cBhvr>
                                      <p:to>
                                        <p:strVal val="visible"/>
                                      </p:to>
                                    </p:set>
                                    <p:animEffect transition="in" filter="fade">
                                      <p:cBhvr>
                                        <p:cTn id="57" dur="500"/>
                                        <p:tgtEl>
                                          <p:spTgt spid="422"/>
                                        </p:tgtEl>
                                      </p:cBhvr>
                                    </p:animEffect>
                                  </p:childTnLst>
                                </p:cTn>
                              </p:par>
                              <p:par>
                                <p:cTn id="58" presetID="10" presetClass="entr" presetSubtype="0" fill="hold" nodeType="withEffect">
                                  <p:stCondLst>
                                    <p:cond delay="0"/>
                                  </p:stCondLst>
                                  <p:childTnLst>
                                    <p:set>
                                      <p:cBhvr>
                                        <p:cTn id="59" dur="1" fill="hold">
                                          <p:stCondLst>
                                            <p:cond delay="0"/>
                                          </p:stCondLst>
                                        </p:cTn>
                                        <p:tgtEl>
                                          <p:spTgt spid="423"/>
                                        </p:tgtEl>
                                        <p:attrNameLst>
                                          <p:attrName>style.visibility</p:attrName>
                                        </p:attrNameLst>
                                      </p:cBhvr>
                                      <p:to>
                                        <p:strVal val="visible"/>
                                      </p:to>
                                    </p:set>
                                    <p:animEffect transition="in" filter="fade">
                                      <p:cBhvr>
                                        <p:cTn id="60" dur="500"/>
                                        <p:tgtEl>
                                          <p:spTgt spid="423"/>
                                        </p:tgtEl>
                                      </p:cBhvr>
                                    </p:animEffect>
                                  </p:childTnLst>
                                </p:cTn>
                              </p:par>
                              <p:par>
                                <p:cTn id="61" presetID="10" presetClass="entr" presetSubtype="0" fill="hold" nodeType="withEffect">
                                  <p:stCondLst>
                                    <p:cond delay="0"/>
                                  </p:stCondLst>
                                  <p:childTnLst>
                                    <p:set>
                                      <p:cBhvr>
                                        <p:cTn id="62" dur="1" fill="hold">
                                          <p:stCondLst>
                                            <p:cond delay="0"/>
                                          </p:stCondLst>
                                        </p:cTn>
                                        <p:tgtEl>
                                          <p:spTgt spid="424"/>
                                        </p:tgtEl>
                                        <p:attrNameLst>
                                          <p:attrName>style.visibility</p:attrName>
                                        </p:attrNameLst>
                                      </p:cBhvr>
                                      <p:to>
                                        <p:strVal val="visible"/>
                                      </p:to>
                                    </p:set>
                                    <p:animEffect transition="in" filter="fade">
                                      <p:cBhvr>
                                        <p:cTn id="63" dur="500"/>
                                        <p:tgtEl>
                                          <p:spTgt spid="424"/>
                                        </p:tgtEl>
                                      </p:cBhvr>
                                    </p:animEffect>
                                  </p:childTnLst>
                                </p:cTn>
                              </p:par>
                              <p:par>
                                <p:cTn id="64" presetID="10" presetClass="entr" presetSubtype="0" fill="hold" nodeType="withEffect">
                                  <p:stCondLst>
                                    <p:cond delay="0"/>
                                  </p:stCondLst>
                                  <p:childTnLst>
                                    <p:set>
                                      <p:cBhvr>
                                        <p:cTn id="65" dur="1" fill="hold">
                                          <p:stCondLst>
                                            <p:cond delay="0"/>
                                          </p:stCondLst>
                                        </p:cTn>
                                        <p:tgtEl>
                                          <p:spTgt spid="425"/>
                                        </p:tgtEl>
                                        <p:attrNameLst>
                                          <p:attrName>style.visibility</p:attrName>
                                        </p:attrNameLst>
                                      </p:cBhvr>
                                      <p:to>
                                        <p:strVal val="visible"/>
                                      </p:to>
                                    </p:set>
                                    <p:animEffect transition="in" filter="fade">
                                      <p:cBhvr>
                                        <p:cTn id="66" dur="500"/>
                                        <p:tgtEl>
                                          <p:spTgt spid="425"/>
                                        </p:tgtEl>
                                      </p:cBhvr>
                                    </p:animEffect>
                                  </p:childTnLst>
                                </p:cTn>
                              </p:par>
                              <p:par>
                                <p:cTn id="67" presetID="10" presetClass="entr" presetSubtype="0" fill="hold" nodeType="withEffect">
                                  <p:stCondLst>
                                    <p:cond delay="0"/>
                                  </p:stCondLst>
                                  <p:childTnLst>
                                    <p:set>
                                      <p:cBhvr>
                                        <p:cTn id="68" dur="1" fill="hold">
                                          <p:stCondLst>
                                            <p:cond delay="0"/>
                                          </p:stCondLst>
                                        </p:cTn>
                                        <p:tgtEl>
                                          <p:spTgt spid="426"/>
                                        </p:tgtEl>
                                        <p:attrNameLst>
                                          <p:attrName>style.visibility</p:attrName>
                                        </p:attrNameLst>
                                      </p:cBhvr>
                                      <p:to>
                                        <p:strVal val="visible"/>
                                      </p:to>
                                    </p:set>
                                    <p:animEffect transition="in" filter="fade">
                                      <p:cBhvr>
                                        <p:cTn id="69" dur="500"/>
                                        <p:tgtEl>
                                          <p:spTgt spid="426"/>
                                        </p:tgtEl>
                                      </p:cBhvr>
                                    </p:animEffect>
                                  </p:childTnLst>
                                </p:cTn>
                              </p:par>
                              <p:par>
                                <p:cTn id="70" presetID="10" presetClass="entr" presetSubtype="0" fill="hold" nodeType="withEffect">
                                  <p:stCondLst>
                                    <p:cond delay="0"/>
                                  </p:stCondLst>
                                  <p:childTnLst>
                                    <p:set>
                                      <p:cBhvr>
                                        <p:cTn id="71" dur="1" fill="hold">
                                          <p:stCondLst>
                                            <p:cond delay="0"/>
                                          </p:stCondLst>
                                        </p:cTn>
                                        <p:tgtEl>
                                          <p:spTgt spid="435"/>
                                        </p:tgtEl>
                                        <p:attrNameLst>
                                          <p:attrName>style.visibility</p:attrName>
                                        </p:attrNameLst>
                                      </p:cBhvr>
                                      <p:to>
                                        <p:strVal val="visible"/>
                                      </p:to>
                                    </p:set>
                                    <p:animEffect transition="in" filter="fade">
                                      <p:cBhvr>
                                        <p:cTn id="72" dur="500"/>
                                        <p:tgtEl>
                                          <p:spTgt spid="435"/>
                                        </p:tgtEl>
                                      </p:cBhvr>
                                    </p:animEffect>
                                  </p:childTnLst>
                                </p:cTn>
                              </p:par>
                              <p:par>
                                <p:cTn id="73" presetID="10" presetClass="entr" presetSubtype="0" fill="hold" nodeType="withEffect">
                                  <p:stCondLst>
                                    <p:cond delay="0"/>
                                  </p:stCondLst>
                                  <p:childTnLst>
                                    <p:set>
                                      <p:cBhvr>
                                        <p:cTn id="74" dur="1" fill="hold">
                                          <p:stCondLst>
                                            <p:cond delay="0"/>
                                          </p:stCondLst>
                                        </p:cTn>
                                        <p:tgtEl>
                                          <p:spTgt spid="436"/>
                                        </p:tgtEl>
                                        <p:attrNameLst>
                                          <p:attrName>style.visibility</p:attrName>
                                        </p:attrNameLst>
                                      </p:cBhvr>
                                      <p:to>
                                        <p:strVal val="visible"/>
                                      </p:to>
                                    </p:set>
                                    <p:animEffect transition="in" filter="fade">
                                      <p:cBhvr>
                                        <p:cTn id="75" dur="500"/>
                                        <p:tgtEl>
                                          <p:spTgt spid="436"/>
                                        </p:tgtEl>
                                      </p:cBhvr>
                                    </p:animEffect>
                                  </p:childTnLst>
                                </p:cTn>
                              </p:par>
                              <p:par>
                                <p:cTn id="76" presetID="10" presetClass="entr" presetSubtype="0" fill="hold" nodeType="withEffect">
                                  <p:stCondLst>
                                    <p:cond delay="0"/>
                                  </p:stCondLst>
                                  <p:childTnLst>
                                    <p:set>
                                      <p:cBhvr>
                                        <p:cTn id="77" dur="1" fill="hold">
                                          <p:stCondLst>
                                            <p:cond delay="0"/>
                                          </p:stCondLst>
                                        </p:cTn>
                                        <p:tgtEl>
                                          <p:spTgt spid="437"/>
                                        </p:tgtEl>
                                        <p:attrNameLst>
                                          <p:attrName>style.visibility</p:attrName>
                                        </p:attrNameLst>
                                      </p:cBhvr>
                                      <p:to>
                                        <p:strVal val="visible"/>
                                      </p:to>
                                    </p:set>
                                    <p:animEffect transition="in" filter="fade">
                                      <p:cBhvr>
                                        <p:cTn id="78" dur="500"/>
                                        <p:tgtEl>
                                          <p:spTgt spid="437"/>
                                        </p:tgtEl>
                                      </p:cBhvr>
                                    </p:animEffect>
                                  </p:childTnLst>
                                </p:cTn>
                              </p:par>
                              <p:par>
                                <p:cTn id="79" presetID="10" presetClass="entr" presetSubtype="0" fill="hold" nodeType="withEffect">
                                  <p:stCondLst>
                                    <p:cond delay="0"/>
                                  </p:stCondLst>
                                  <p:childTnLst>
                                    <p:set>
                                      <p:cBhvr>
                                        <p:cTn id="80" dur="1" fill="hold">
                                          <p:stCondLst>
                                            <p:cond delay="0"/>
                                          </p:stCondLst>
                                        </p:cTn>
                                        <p:tgtEl>
                                          <p:spTgt spid="427"/>
                                        </p:tgtEl>
                                        <p:attrNameLst>
                                          <p:attrName>style.visibility</p:attrName>
                                        </p:attrNameLst>
                                      </p:cBhvr>
                                      <p:to>
                                        <p:strVal val="visible"/>
                                      </p:to>
                                    </p:set>
                                    <p:animEffect transition="in" filter="fade">
                                      <p:cBhvr>
                                        <p:cTn id="81" dur="500"/>
                                        <p:tgtEl>
                                          <p:spTgt spid="427"/>
                                        </p:tgtEl>
                                      </p:cBhvr>
                                    </p:animEffect>
                                  </p:childTnLst>
                                </p:cTn>
                              </p:par>
                              <p:par>
                                <p:cTn id="82" presetID="10" presetClass="entr" presetSubtype="0" fill="hold" nodeType="withEffect">
                                  <p:stCondLst>
                                    <p:cond delay="0"/>
                                  </p:stCondLst>
                                  <p:childTnLst>
                                    <p:set>
                                      <p:cBhvr>
                                        <p:cTn id="83" dur="1" fill="hold">
                                          <p:stCondLst>
                                            <p:cond delay="0"/>
                                          </p:stCondLst>
                                        </p:cTn>
                                        <p:tgtEl>
                                          <p:spTgt spid="428"/>
                                        </p:tgtEl>
                                        <p:attrNameLst>
                                          <p:attrName>style.visibility</p:attrName>
                                        </p:attrNameLst>
                                      </p:cBhvr>
                                      <p:to>
                                        <p:strVal val="visible"/>
                                      </p:to>
                                    </p:set>
                                    <p:animEffect transition="in" filter="fade">
                                      <p:cBhvr>
                                        <p:cTn id="84" dur="500"/>
                                        <p:tgtEl>
                                          <p:spTgt spid="428"/>
                                        </p:tgtEl>
                                      </p:cBhvr>
                                    </p:animEffect>
                                  </p:childTnLst>
                                </p:cTn>
                              </p:par>
                              <p:par>
                                <p:cTn id="85" presetID="10" presetClass="entr" presetSubtype="0" fill="hold" nodeType="withEffect">
                                  <p:stCondLst>
                                    <p:cond delay="0"/>
                                  </p:stCondLst>
                                  <p:childTnLst>
                                    <p:set>
                                      <p:cBhvr>
                                        <p:cTn id="86" dur="1" fill="hold">
                                          <p:stCondLst>
                                            <p:cond delay="0"/>
                                          </p:stCondLst>
                                        </p:cTn>
                                        <p:tgtEl>
                                          <p:spTgt spid="429"/>
                                        </p:tgtEl>
                                        <p:attrNameLst>
                                          <p:attrName>style.visibility</p:attrName>
                                        </p:attrNameLst>
                                      </p:cBhvr>
                                      <p:to>
                                        <p:strVal val="visible"/>
                                      </p:to>
                                    </p:set>
                                    <p:animEffect transition="in" filter="fade">
                                      <p:cBhvr>
                                        <p:cTn id="87" dur="500"/>
                                        <p:tgtEl>
                                          <p:spTgt spid="429"/>
                                        </p:tgtEl>
                                      </p:cBhvr>
                                    </p:animEffect>
                                  </p:childTnLst>
                                </p:cTn>
                              </p:par>
                              <p:par>
                                <p:cTn id="88" presetID="10" presetClass="entr" presetSubtype="0" fill="hold" nodeType="withEffect">
                                  <p:stCondLst>
                                    <p:cond delay="0"/>
                                  </p:stCondLst>
                                  <p:childTnLst>
                                    <p:set>
                                      <p:cBhvr>
                                        <p:cTn id="89" dur="1" fill="hold">
                                          <p:stCondLst>
                                            <p:cond delay="0"/>
                                          </p:stCondLst>
                                        </p:cTn>
                                        <p:tgtEl>
                                          <p:spTgt spid="430"/>
                                        </p:tgtEl>
                                        <p:attrNameLst>
                                          <p:attrName>style.visibility</p:attrName>
                                        </p:attrNameLst>
                                      </p:cBhvr>
                                      <p:to>
                                        <p:strVal val="visible"/>
                                      </p:to>
                                    </p:set>
                                    <p:animEffect transition="in" filter="fade">
                                      <p:cBhvr>
                                        <p:cTn id="90" dur="500"/>
                                        <p:tgtEl>
                                          <p:spTgt spid="430"/>
                                        </p:tgtEl>
                                      </p:cBhvr>
                                    </p:animEffect>
                                  </p:childTnLst>
                                </p:cTn>
                              </p:par>
                              <p:par>
                                <p:cTn id="91" presetID="10" presetClass="entr" presetSubtype="0" fill="hold" nodeType="withEffect">
                                  <p:stCondLst>
                                    <p:cond delay="0"/>
                                  </p:stCondLst>
                                  <p:childTnLst>
                                    <p:set>
                                      <p:cBhvr>
                                        <p:cTn id="92" dur="1" fill="hold">
                                          <p:stCondLst>
                                            <p:cond delay="0"/>
                                          </p:stCondLst>
                                        </p:cTn>
                                        <p:tgtEl>
                                          <p:spTgt spid="431"/>
                                        </p:tgtEl>
                                        <p:attrNameLst>
                                          <p:attrName>style.visibility</p:attrName>
                                        </p:attrNameLst>
                                      </p:cBhvr>
                                      <p:to>
                                        <p:strVal val="visible"/>
                                      </p:to>
                                    </p:set>
                                    <p:animEffect transition="in" filter="fade">
                                      <p:cBhvr>
                                        <p:cTn id="93" dur="500"/>
                                        <p:tgtEl>
                                          <p:spTgt spid="431"/>
                                        </p:tgtEl>
                                      </p:cBhvr>
                                    </p:animEffect>
                                  </p:childTnLst>
                                </p:cTn>
                              </p:par>
                              <p:par>
                                <p:cTn id="94" presetID="10" presetClass="entr" presetSubtype="0" fill="hold" nodeType="withEffect">
                                  <p:stCondLst>
                                    <p:cond delay="0"/>
                                  </p:stCondLst>
                                  <p:childTnLst>
                                    <p:set>
                                      <p:cBhvr>
                                        <p:cTn id="95" dur="1" fill="hold">
                                          <p:stCondLst>
                                            <p:cond delay="0"/>
                                          </p:stCondLst>
                                        </p:cTn>
                                        <p:tgtEl>
                                          <p:spTgt spid="432"/>
                                        </p:tgtEl>
                                        <p:attrNameLst>
                                          <p:attrName>style.visibility</p:attrName>
                                        </p:attrNameLst>
                                      </p:cBhvr>
                                      <p:to>
                                        <p:strVal val="visible"/>
                                      </p:to>
                                    </p:set>
                                    <p:animEffect transition="in" filter="fade">
                                      <p:cBhvr>
                                        <p:cTn id="96" dur="500"/>
                                        <p:tgtEl>
                                          <p:spTgt spid="432"/>
                                        </p:tgtEl>
                                      </p:cBhvr>
                                    </p:animEffect>
                                  </p:childTnLst>
                                </p:cTn>
                              </p:par>
                              <p:par>
                                <p:cTn id="97" presetID="10" presetClass="entr" presetSubtype="0" fill="hold" nodeType="withEffect">
                                  <p:stCondLst>
                                    <p:cond delay="0"/>
                                  </p:stCondLst>
                                  <p:childTnLst>
                                    <p:set>
                                      <p:cBhvr>
                                        <p:cTn id="98" dur="1" fill="hold">
                                          <p:stCondLst>
                                            <p:cond delay="0"/>
                                          </p:stCondLst>
                                        </p:cTn>
                                        <p:tgtEl>
                                          <p:spTgt spid="433"/>
                                        </p:tgtEl>
                                        <p:attrNameLst>
                                          <p:attrName>style.visibility</p:attrName>
                                        </p:attrNameLst>
                                      </p:cBhvr>
                                      <p:to>
                                        <p:strVal val="visible"/>
                                      </p:to>
                                    </p:set>
                                    <p:animEffect transition="in" filter="fade">
                                      <p:cBhvr>
                                        <p:cTn id="99" dur="500"/>
                                        <p:tgtEl>
                                          <p:spTgt spid="433"/>
                                        </p:tgtEl>
                                      </p:cBhvr>
                                    </p:animEffect>
                                  </p:childTnLst>
                                </p:cTn>
                              </p:par>
                              <p:par>
                                <p:cTn id="100" presetID="10" presetClass="entr" presetSubtype="0" fill="hold" nodeType="withEffect">
                                  <p:stCondLst>
                                    <p:cond delay="0"/>
                                  </p:stCondLst>
                                  <p:childTnLst>
                                    <p:set>
                                      <p:cBhvr>
                                        <p:cTn id="101" dur="1" fill="hold">
                                          <p:stCondLst>
                                            <p:cond delay="0"/>
                                          </p:stCondLst>
                                        </p:cTn>
                                        <p:tgtEl>
                                          <p:spTgt spid="434"/>
                                        </p:tgtEl>
                                        <p:attrNameLst>
                                          <p:attrName>style.visibility</p:attrName>
                                        </p:attrNameLst>
                                      </p:cBhvr>
                                      <p:to>
                                        <p:strVal val="visible"/>
                                      </p:to>
                                    </p:set>
                                    <p:animEffect transition="in" filter="fade">
                                      <p:cBhvr>
                                        <p:cTn id="102" dur="500"/>
                                        <p:tgtEl>
                                          <p:spTgt spid="43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38">
                                            <p:txEl>
                                              <p:pRg st="0" end="0"/>
                                            </p:txEl>
                                          </p:spTgt>
                                        </p:tgtEl>
                                        <p:attrNameLst>
                                          <p:attrName>style.visibility</p:attrName>
                                        </p:attrNameLst>
                                      </p:cBhvr>
                                      <p:to>
                                        <p:strVal val="visible"/>
                                      </p:to>
                                    </p:set>
                                    <p:animEffect transition="in" filter="fade">
                                      <p:cBhvr>
                                        <p:cTn id="107" dur="500"/>
                                        <p:tgtEl>
                                          <p:spTgt spid="438">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43">
                                            <p:txEl>
                                              <p:pRg st="0" end="0"/>
                                            </p:txEl>
                                          </p:spTgt>
                                        </p:tgtEl>
                                        <p:attrNameLst>
                                          <p:attrName>style.visibility</p:attrName>
                                        </p:attrNameLst>
                                      </p:cBhvr>
                                      <p:to>
                                        <p:strVal val="visible"/>
                                      </p:to>
                                    </p:set>
                                    <p:animEffect transition="in" filter="fade">
                                      <p:cBhvr>
                                        <p:cTn id="112" dur="500"/>
                                        <p:tgtEl>
                                          <p:spTgt spid="443">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44">
                                            <p:txEl>
                                              <p:pRg st="0" end="0"/>
                                            </p:txEl>
                                          </p:spTgt>
                                        </p:tgtEl>
                                        <p:attrNameLst>
                                          <p:attrName>style.visibility</p:attrName>
                                        </p:attrNameLst>
                                      </p:cBhvr>
                                      <p:to>
                                        <p:strVal val="visible"/>
                                      </p:to>
                                    </p:set>
                                    <p:animEffect transition="in" filter="fade">
                                      <p:cBhvr>
                                        <p:cTn id="117" dur="500"/>
                                        <p:tgtEl>
                                          <p:spTgt spid="444">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446">
                                            <p:txEl>
                                              <p:pRg st="0" end="0"/>
                                            </p:txEl>
                                          </p:spTgt>
                                        </p:tgtEl>
                                        <p:attrNameLst>
                                          <p:attrName>style.visibility</p:attrName>
                                        </p:attrNameLst>
                                      </p:cBhvr>
                                      <p:to>
                                        <p:strVal val="visible"/>
                                      </p:to>
                                    </p:set>
                                    <p:animEffect transition="in" filter="fade">
                                      <p:cBhvr>
                                        <p:cTn id="122" dur="500"/>
                                        <p:tgtEl>
                                          <p:spTgt spid="446">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45">
                                            <p:txEl>
                                              <p:pRg st="0" end="0"/>
                                            </p:txEl>
                                          </p:spTgt>
                                        </p:tgtEl>
                                        <p:attrNameLst>
                                          <p:attrName>style.visibility</p:attrName>
                                        </p:attrNameLst>
                                      </p:cBhvr>
                                      <p:to>
                                        <p:strVal val="visible"/>
                                      </p:to>
                                    </p:set>
                                    <p:animEffect transition="in" filter="fade">
                                      <p:cBhvr>
                                        <p:cTn id="127" dur="500"/>
                                        <p:tgtEl>
                                          <p:spTgt spid="445">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39">
                                            <p:txEl>
                                              <p:pRg st="0" end="0"/>
                                            </p:txEl>
                                          </p:spTgt>
                                        </p:tgtEl>
                                        <p:attrNameLst>
                                          <p:attrName>style.visibility</p:attrName>
                                        </p:attrNameLst>
                                      </p:cBhvr>
                                      <p:to>
                                        <p:strVal val="visible"/>
                                      </p:to>
                                    </p:set>
                                    <p:animEffect transition="in" filter="fade">
                                      <p:cBhvr>
                                        <p:cTn id="132" dur="500"/>
                                        <p:tgtEl>
                                          <p:spTgt spid="439">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447">
                                            <p:txEl>
                                              <p:pRg st="0" end="0"/>
                                            </p:txEl>
                                          </p:spTgt>
                                        </p:tgtEl>
                                        <p:attrNameLst>
                                          <p:attrName>style.visibility</p:attrName>
                                        </p:attrNameLst>
                                      </p:cBhvr>
                                      <p:to>
                                        <p:strVal val="visible"/>
                                      </p:to>
                                    </p:set>
                                    <p:animEffect transition="in" filter="fade">
                                      <p:cBhvr>
                                        <p:cTn id="137" dur="500"/>
                                        <p:tgtEl>
                                          <p:spTgt spid="447">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49">
                                            <p:txEl>
                                              <p:pRg st="0" end="0"/>
                                            </p:txEl>
                                          </p:spTgt>
                                        </p:tgtEl>
                                        <p:attrNameLst>
                                          <p:attrName>style.visibility</p:attrName>
                                        </p:attrNameLst>
                                      </p:cBhvr>
                                      <p:to>
                                        <p:strVal val="visible"/>
                                      </p:to>
                                    </p:set>
                                    <p:animEffect transition="in" filter="fade">
                                      <p:cBhvr>
                                        <p:cTn id="142" dur="500"/>
                                        <p:tgtEl>
                                          <p:spTgt spid="449">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448">
                                            <p:txEl>
                                              <p:pRg st="0" end="0"/>
                                            </p:txEl>
                                          </p:spTgt>
                                        </p:tgtEl>
                                        <p:attrNameLst>
                                          <p:attrName>style.visibility</p:attrName>
                                        </p:attrNameLst>
                                      </p:cBhvr>
                                      <p:to>
                                        <p:strVal val="visible"/>
                                      </p:to>
                                    </p:set>
                                    <p:animEffect transition="in" filter="fade">
                                      <p:cBhvr>
                                        <p:cTn id="147" dur="500"/>
                                        <p:tgtEl>
                                          <p:spTgt spid="448">
                                            <p:txEl>
                                              <p:pRg st="0" end="0"/>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450">
                                            <p:txEl>
                                              <p:pRg st="0" end="0"/>
                                            </p:txEl>
                                          </p:spTgt>
                                        </p:tgtEl>
                                        <p:attrNameLst>
                                          <p:attrName>style.visibility</p:attrName>
                                        </p:attrNameLst>
                                      </p:cBhvr>
                                      <p:to>
                                        <p:strVal val="visible"/>
                                      </p:to>
                                    </p:set>
                                    <p:animEffect transition="in" filter="fade">
                                      <p:cBhvr>
                                        <p:cTn id="152" dur="500"/>
                                        <p:tgtEl>
                                          <p:spTgt spid="450">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40">
                                            <p:txEl>
                                              <p:pRg st="0" end="0"/>
                                            </p:txEl>
                                          </p:spTgt>
                                        </p:tgtEl>
                                        <p:attrNameLst>
                                          <p:attrName>style.visibility</p:attrName>
                                        </p:attrNameLst>
                                      </p:cBhvr>
                                      <p:to>
                                        <p:strVal val="visible"/>
                                      </p:to>
                                    </p:set>
                                    <p:animEffect transition="in" filter="fade">
                                      <p:cBhvr>
                                        <p:cTn id="157" dur="500"/>
                                        <p:tgtEl>
                                          <p:spTgt spid="440">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451">
                                            <p:txEl>
                                              <p:pRg st="0" end="0"/>
                                            </p:txEl>
                                          </p:spTgt>
                                        </p:tgtEl>
                                        <p:attrNameLst>
                                          <p:attrName>style.visibility</p:attrName>
                                        </p:attrNameLst>
                                      </p:cBhvr>
                                      <p:to>
                                        <p:strVal val="visible"/>
                                      </p:to>
                                    </p:set>
                                    <p:animEffect transition="in" filter="fade">
                                      <p:cBhvr>
                                        <p:cTn id="162" dur="500"/>
                                        <p:tgtEl>
                                          <p:spTgt spid="451">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452">
                                            <p:txEl>
                                              <p:pRg st="0" end="0"/>
                                            </p:txEl>
                                          </p:spTgt>
                                        </p:tgtEl>
                                        <p:attrNameLst>
                                          <p:attrName>style.visibility</p:attrName>
                                        </p:attrNameLst>
                                      </p:cBhvr>
                                      <p:to>
                                        <p:strVal val="visible"/>
                                      </p:to>
                                    </p:set>
                                    <p:animEffect transition="in" filter="fade">
                                      <p:cBhvr>
                                        <p:cTn id="167" dur="500"/>
                                        <p:tgtEl>
                                          <p:spTgt spid="452">
                                            <p:txEl>
                                              <p:pRg st="0" end="0"/>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453">
                                            <p:txEl>
                                              <p:pRg st="0" end="0"/>
                                            </p:txEl>
                                          </p:spTgt>
                                        </p:tgtEl>
                                        <p:attrNameLst>
                                          <p:attrName>style.visibility</p:attrName>
                                        </p:attrNameLst>
                                      </p:cBhvr>
                                      <p:to>
                                        <p:strVal val="visible"/>
                                      </p:to>
                                    </p:set>
                                    <p:animEffect transition="in" filter="fade">
                                      <p:cBhvr>
                                        <p:cTn id="172" dur="500"/>
                                        <p:tgtEl>
                                          <p:spTgt spid="453">
                                            <p:txEl>
                                              <p:pRg st="0" end="0"/>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454">
                                            <p:txEl>
                                              <p:pRg st="0" end="0"/>
                                            </p:txEl>
                                          </p:spTgt>
                                        </p:tgtEl>
                                        <p:attrNameLst>
                                          <p:attrName>style.visibility</p:attrName>
                                        </p:attrNameLst>
                                      </p:cBhvr>
                                      <p:to>
                                        <p:strVal val="visible"/>
                                      </p:to>
                                    </p:set>
                                    <p:animEffect transition="in" filter="fade">
                                      <p:cBhvr>
                                        <p:cTn id="177" dur="500"/>
                                        <p:tgtEl>
                                          <p:spTgt spid="454">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441">
                                            <p:txEl>
                                              <p:pRg st="0" end="0"/>
                                            </p:txEl>
                                          </p:spTgt>
                                        </p:tgtEl>
                                        <p:attrNameLst>
                                          <p:attrName>style.visibility</p:attrName>
                                        </p:attrNameLst>
                                      </p:cBhvr>
                                      <p:to>
                                        <p:strVal val="visible"/>
                                      </p:to>
                                    </p:set>
                                    <p:animEffect transition="in" filter="fade">
                                      <p:cBhvr>
                                        <p:cTn id="182" dur="500"/>
                                        <p:tgtEl>
                                          <p:spTgt spid="441">
                                            <p:txEl>
                                              <p:pRg st="0" end="0"/>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455">
                                            <p:txEl>
                                              <p:pRg st="0" end="0"/>
                                            </p:txEl>
                                          </p:spTgt>
                                        </p:tgtEl>
                                        <p:attrNameLst>
                                          <p:attrName>style.visibility</p:attrName>
                                        </p:attrNameLst>
                                      </p:cBhvr>
                                      <p:to>
                                        <p:strVal val="visible"/>
                                      </p:to>
                                    </p:set>
                                    <p:animEffect transition="in" filter="fade">
                                      <p:cBhvr>
                                        <p:cTn id="187" dur="500"/>
                                        <p:tgtEl>
                                          <p:spTgt spid="455">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456">
                                            <p:txEl>
                                              <p:pRg st="0" end="0"/>
                                            </p:txEl>
                                          </p:spTgt>
                                        </p:tgtEl>
                                        <p:attrNameLst>
                                          <p:attrName>style.visibility</p:attrName>
                                        </p:attrNameLst>
                                      </p:cBhvr>
                                      <p:to>
                                        <p:strVal val="visible"/>
                                      </p:to>
                                    </p:set>
                                    <p:animEffect transition="in" filter="fade">
                                      <p:cBhvr>
                                        <p:cTn id="192" dur="500"/>
                                        <p:tgtEl>
                                          <p:spTgt spid="456">
                                            <p:txEl>
                                              <p:pRg st="0" end="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458">
                                            <p:txEl>
                                              <p:pRg st="0" end="0"/>
                                            </p:txEl>
                                          </p:spTgt>
                                        </p:tgtEl>
                                        <p:attrNameLst>
                                          <p:attrName>style.visibility</p:attrName>
                                        </p:attrNameLst>
                                      </p:cBhvr>
                                      <p:to>
                                        <p:strVal val="visible"/>
                                      </p:to>
                                    </p:set>
                                    <p:animEffect transition="in" filter="fade">
                                      <p:cBhvr>
                                        <p:cTn id="197" dur="500"/>
                                        <p:tgtEl>
                                          <p:spTgt spid="458">
                                            <p:txEl>
                                              <p:pRg st="0" end="0"/>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457">
                                            <p:txEl>
                                              <p:pRg st="0" end="0"/>
                                            </p:txEl>
                                          </p:spTgt>
                                        </p:tgtEl>
                                        <p:attrNameLst>
                                          <p:attrName>style.visibility</p:attrName>
                                        </p:attrNameLst>
                                      </p:cBhvr>
                                      <p:to>
                                        <p:strVal val="visible"/>
                                      </p:to>
                                    </p:set>
                                    <p:animEffect transition="in" filter="fade">
                                      <p:cBhvr>
                                        <p:cTn id="202" dur="500"/>
                                        <p:tgtEl>
                                          <p:spTgt spid="457">
                                            <p:txEl>
                                              <p:pRg st="0" end="0"/>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442">
                                            <p:txEl>
                                              <p:pRg st="0" end="0"/>
                                            </p:txEl>
                                          </p:spTgt>
                                        </p:tgtEl>
                                        <p:attrNameLst>
                                          <p:attrName>style.visibility</p:attrName>
                                        </p:attrNameLst>
                                      </p:cBhvr>
                                      <p:to>
                                        <p:strVal val="visible"/>
                                      </p:to>
                                    </p:set>
                                    <p:animEffect transition="in" filter="fade">
                                      <p:cBhvr>
                                        <p:cTn id="207" dur="500"/>
                                        <p:tgtEl>
                                          <p:spTgt spid="4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CHIP SIMULATION IN CIRCUIT VERSE</a:t>
            </a:r>
            <a:endParaRPr/>
          </a:p>
        </p:txBody>
      </p:sp>
      <p:sp>
        <p:nvSpPr>
          <p:cNvPr id="465" name="Google Shape;465;p65"/>
          <p:cNvSpPr txBox="1">
            <a:spLocks noGrp="1"/>
          </p:cNvSpPr>
          <p:nvPr>
            <p:ph type="body" idx="1"/>
          </p:nvPr>
        </p:nvSpPr>
        <p:spPr>
          <a:xfrm>
            <a:off x="5582100" y="3325125"/>
            <a:ext cx="3250200" cy="325500"/>
          </a:xfrm>
          <a:prstGeom prst="rect">
            <a:avLst/>
          </a:prstGeom>
        </p:spPr>
        <p:txBody>
          <a:bodyPr spcFirstLastPara="1" wrap="square" lIns="91425" tIns="91425" rIns="91425" bIns="91425" anchor="t" anchorCtr="0">
            <a:normAutofit fontScale="25000" lnSpcReduction="20000"/>
          </a:bodyPr>
          <a:lstStyle/>
          <a:p>
            <a:pPr marL="0" lvl="0" indent="0" algn="r" rtl="0">
              <a:spcBef>
                <a:spcPts val="1200"/>
              </a:spcBef>
              <a:spcAft>
                <a:spcPts val="0"/>
              </a:spcAft>
              <a:buNone/>
            </a:pPr>
            <a:r>
              <a:rPr lang="en" sz="4800" u="sng">
                <a:solidFill>
                  <a:schemeClr val="hlink"/>
                </a:solidFill>
                <a:latin typeface="Times New Roman"/>
                <a:ea typeface="Times New Roman"/>
                <a:cs typeface="Times New Roman"/>
                <a:sym typeface="Times New Roman"/>
              </a:rPr>
              <a:t>https://circuitverse.org/users/66575/projects/clsa</a:t>
            </a:r>
            <a:endParaRPr sz="4800" u="sng">
              <a:solidFill>
                <a:schemeClr val="hlink"/>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466" name="Google Shape;466;p65"/>
          <p:cNvPicPr preferRelativeResize="0"/>
          <p:nvPr/>
        </p:nvPicPr>
        <p:blipFill>
          <a:blip r:embed="rId3">
            <a:alphaModFix/>
          </a:blip>
          <a:stretch>
            <a:fillRect/>
          </a:stretch>
        </p:blipFill>
        <p:spPr>
          <a:xfrm>
            <a:off x="130875" y="1425075"/>
            <a:ext cx="8882251" cy="1942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body" idx="1"/>
          </p:nvPr>
        </p:nvSpPr>
        <p:spPr>
          <a:xfrm>
            <a:off x="117325" y="1494475"/>
            <a:ext cx="8520600" cy="210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4EB522"/>
                </a:solidFill>
              </a:rPr>
              <a:t>For Ripple Carry Adder:</a:t>
            </a:r>
            <a:endParaRPr sz="1500" b="1">
              <a:solidFill>
                <a:srgbClr val="4EB522"/>
              </a:solidFill>
            </a:endParaRPr>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The computation time is given by: </a:t>
            </a:r>
            <a:endParaRPr sz="1500"/>
          </a:p>
          <a:p>
            <a:pPr marL="0" lvl="0" indent="0" algn="l" rtl="0">
              <a:lnSpc>
                <a:spcPct val="115000"/>
              </a:lnSpc>
              <a:spcBef>
                <a:spcPts val="0"/>
              </a:spcBef>
              <a:spcAft>
                <a:spcPts val="0"/>
              </a:spcAft>
              <a:buNone/>
            </a:pPr>
            <a:r>
              <a:rPr lang="en" sz="1500"/>
              <a:t>                                                               </a:t>
            </a:r>
            <a:endParaRPr sz="1500"/>
          </a:p>
          <a:p>
            <a:pPr marL="0" lvl="0" indent="0" algn="l" rtl="0">
              <a:lnSpc>
                <a:spcPct val="115000"/>
              </a:lnSpc>
              <a:spcBef>
                <a:spcPts val="0"/>
              </a:spcBef>
              <a:spcAft>
                <a:spcPts val="0"/>
              </a:spcAft>
              <a:buNone/>
            </a:pPr>
            <a:r>
              <a:rPr lang="en" sz="1500"/>
              <a:t>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Where k</a:t>
            </a:r>
            <a:r>
              <a:rPr lang="en" sz="1500" baseline="-25000"/>
              <a:t>1</a:t>
            </a:r>
            <a:r>
              <a:rPr lang="en" sz="1500"/>
              <a:t> is the delay through one adder cell and n is the number of bits.</a:t>
            </a:r>
            <a:endParaRPr sz="1500"/>
          </a:p>
          <a:p>
            <a:pPr marL="0" lvl="0" indent="0" algn="l" rtl="0">
              <a:lnSpc>
                <a:spcPct val="115000"/>
              </a:lnSpc>
              <a:spcBef>
                <a:spcPts val="0"/>
              </a:spcBef>
              <a:spcAft>
                <a:spcPts val="0"/>
              </a:spcAft>
              <a:buNone/>
            </a:pPr>
            <a:endParaRPr sz="1500"/>
          </a:p>
        </p:txBody>
      </p:sp>
      <p:sp>
        <p:nvSpPr>
          <p:cNvPr id="472" name="Google Shape;472;p66"/>
          <p:cNvSpPr txBox="1">
            <a:spLocks noGrp="1"/>
          </p:cNvSpPr>
          <p:nvPr>
            <p:ph type="title"/>
          </p:nvPr>
        </p:nvSpPr>
        <p:spPr>
          <a:xfrm>
            <a:off x="256225" y="171850"/>
            <a:ext cx="8520600" cy="100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TAKEN FOR COMPUTATION - </a:t>
            </a:r>
            <a:r>
              <a:rPr lang="en" sz="2933"/>
              <a:t>Comparison between Ripple Carry Adder and Carry Select Adder</a:t>
            </a:r>
            <a:endParaRPr sz="2933"/>
          </a:p>
        </p:txBody>
      </p:sp>
      <p:sp>
        <p:nvSpPr>
          <p:cNvPr id="473" name="Google Shape;473;p66"/>
          <p:cNvSpPr/>
          <p:nvPr/>
        </p:nvSpPr>
        <p:spPr>
          <a:xfrm>
            <a:off x="3281925" y="2487800"/>
            <a:ext cx="1116000" cy="477600"/>
          </a:xfrm>
          <a:prstGeom prst="roundRect">
            <a:avLst>
              <a:gd name="adj" fmla="val 16667"/>
            </a:avLst>
          </a:prstGeom>
          <a:gradFill>
            <a:gsLst>
              <a:gs pos="0">
                <a:srgbClr val="D6F5EE"/>
              </a:gs>
              <a:gs pos="100000">
                <a:srgbClr val="73D6C0"/>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a:solidFill>
                  <a:schemeClr val="dk2"/>
                </a:solidFill>
                <a:latin typeface="Open Sans"/>
                <a:ea typeface="Open Sans"/>
                <a:cs typeface="Open Sans"/>
                <a:sym typeface="Open Sans"/>
              </a:rPr>
              <a:t>T = k</a:t>
            </a:r>
            <a:r>
              <a:rPr lang="en" sz="1500" b="1" baseline="-25000">
                <a:solidFill>
                  <a:schemeClr val="dk2"/>
                </a:solidFill>
                <a:latin typeface="Open Sans"/>
                <a:ea typeface="Open Sans"/>
                <a:cs typeface="Open Sans"/>
                <a:sym typeface="Open Sans"/>
              </a:rPr>
              <a:t>1</a:t>
            </a:r>
            <a:r>
              <a:rPr lang="en" sz="1500" b="1">
                <a:solidFill>
                  <a:schemeClr val="dk2"/>
                </a:solidFill>
                <a:latin typeface="Open Sans"/>
                <a:ea typeface="Open Sans"/>
                <a:cs typeface="Open Sans"/>
                <a:sym typeface="Open Sans"/>
              </a:rPr>
              <a:t> * n</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body" idx="1"/>
          </p:nvPr>
        </p:nvSpPr>
        <p:spPr>
          <a:xfrm>
            <a:off x="188575" y="100350"/>
            <a:ext cx="8906400" cy="4733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500" b="1">
                <a:solidFill>
                  <a:srgbClr val="4EB522"/>
                </a:solidFill>
              </a:rPr>
              <a:t>For Carry Select Adder:</a:t>
            </a:r>
            <a:endParaRPr sz="1500" b="1">
              <a:solidFill>
                <a:srgbClr val="4EB522"/>
              </a:solidFill>
            </a:endParaRPr>
          </a:p>
          <a:p>
            <a:pPr marL="0" lvl="0" indent="0" algn="l" rtl="0">
              <a:spcBef>
                <a:spcPts val="0"/>
              </a:spcBef>
              <a:spcAft>
                <a:spcPts val="0"/>
              </a:spcAft>
              <a:buNone/>
            </a:pPr>
            <a:endParaRPr sz="1500"/>
          </a:p>
          <a:p>
            <a:pPr marL="0" lvl="0" indent="0" algn="l" rtl="0">
              <a:spcBef>
                <a:spcPts val="0"/>
              </a:spcBef>
              <a:spcAft>
                <a:spcPts val="0"/>
              </a:spcAft>
              <a:buNone/>
            </a:pPr>
            <a:r>
              <a:rPr lang="en" sz="1500"/>
              <a:t>If we divide the adder into blocks, each with 2 parallel paths, then the completion time T becomes,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Where k</a:t>
            </a:r>
            <a:r>
              <a:rPr lang="en" sz="1500" baseline="-25000"/>
              <a:t>2 </a:t>
            </a:r>
            <a:r>
              <a:rPr lang="en" sz="1500"/>
              <a:t>is time needed by the multiplexer of the next block to select the actual output carry.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Suppose the n-bit adder is divided into 'M' blocks, and that each block contains 'P' adder cells in series,</a:t>
            </a:r>
            <a:endParaRPr sz="1500"/>
          </a:p>
          <a:p>
            <a:pPr marL="0" lvl="0" indent="0" algn="l" rtl="0">
              <a:spcBef>
                <a:spcPts val="0"/>
              </a:spcBef>
              <a:spcAft>
                <a:spcPts val="0"/>
              </a:spcAft>
              <a:buNone/>
            </a:pPr>
            <a:r>
              <a:rPr lang="en" sz="1500"/>
              <a:t>The Completion time T for overall carry output signal is composed of two parts.</a:t>
            </a:r>
            <a:endParaRPr sz="1500"/>
          </a:p>
          <a:p>
            <a:pPr marL="457200" lvl="0" indent="-302418" algn="l" rtl="0">
              <a:spcBef>
                <a:spcPts val="0"/>
              </a:spcBef>
              <a:spcAft>
                <a:spcPts val="0"/>
              </a:spcAft>
              <a:buSzPct val="100000"/>
              <a:buChar char="●"/>
            </a:pPr>
            <a:r>
              <a:rPr lang="en" sz="1500"/>
              <a:t> The propagation delay through the first block</a:t>
            </a:r>
            <a:endParaRPr sz="1500"/>
          </a:p>
          <a:p>
            <a:pPr marL="457200" lvl="0" indent="-302418" algn="l" rtl="0">
              <a:spcBef>
                <a:spcPts val="0"/>
              </a:spcBef>
              <a:spcAft>
                <a:spcPts val="0"/>
              </a:spcAft>
              <a:buSzPct val="100000"/>
              <a:buChar char="●"/>
            </a:pPr>
            <a:r>
              <a:rPr lang="en" sz="1500"/>
              <a:t> The propagation delay through the mux block</a:t>
            </a:r>
            <a:endParaRPr sz="1500"/>
          </a:p>
          <a:p>
            <a:pPr marL="457200" lvl="0" indent="0" algn="l" rtl="0">
              <a:spcBef>
                <a:spcPts val="0"/>
              </a:spcBef>
              <a:spcAft>
                <a:spcPts val="0"/>
              </a:spcAft>
              <a:buNone/>
            </a:pPr>
            <a:endParaRPr sz="1500"/>
          </a:p>
          <a:p>
            <a:pPr marL="0" lvl="0" indent="0" algn="ctr" rtl="0">
              <a:spcBef>
                <a:spcPts val="0"/>
              </a:spcBef>
              <a:spcAft>
                <a:spcPts val="0"/>
              </a:spcAft>
              <a:buNone/>
            </a:pPr>
            <a:r>
              <a:rPr lang="en" sz="1500"/>
              <a:t>T = Pk</a:t>
            </a:r>
            <a:r>
              <a:rPr lang="en" sz="1500" baseline="-25000"/>
              <a:t>1</a:t>
            </a:r>
            <a:r>
              <a:rPr lang="en" sz="1500"/>
              <a:t> + (M-1) * k</a:t>
            </a:r>
            <a:r>
              <a:rPr lang="en" sz="1500" baseline="-25000"/>
              <a:t>2</a:t>
            </a:r>
            <a:endParaRPr sz="1500" baseline="-25000"/>
          </a:p>
          <a:p>
            <a:pPr marL="0" lvl="0" indent="0" algn="ctr" rtl="0">
              <a:spcBef>
                <a:spcPts val="0"/>
              </a:spcBef>
              <a:spcAft>
                <a:spcPts val="0"/>
              </a:spcAft>
              <a:buNone/>
            </a:pPr>
            <a:endParaRPr sz="1500" baseline="-25000"/>
          </a:p>
          <a:p>
            <a:pPr marL="0" lvl="0" indent="0" algn="ctr" rtl="0">
              <a:spcBef>
                <a:spcPts val="0"/>
              </a:spcBef>
              <a:spcAft>
                <a:spcPts val="0"/>
              </a:spcAft>
              <a:buNone/>
            </a:pPr>
            <a:r>
              <a:rPr lang="en" sz="1500"/>
              <a:t>Let,  n = M * P</a:t>
            </a: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l" rtl="0">
              <a:spcBef>
                <a:spcPts val="0"/>
              </a:spcBef>
              <a:spcAft>
                <a:spcPts val="0"/>
              </a:spcAft>
              <a:buNone/>
            </a:pPr>
            <a:r>
              <a:rPr lang="en" sz="1500"/>
              <a:t>                                                                          Then, </a:t>
            </a: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baseline="-25000"/>
          </a:p>
          <a:p>
            <a:pPr marL="0" lvl="0" indent="0" algn="ctr" rtl="0">
              <a:spcBef>
                <a:spcPts val="0"/>
              </a:spcBef>
              <a:spcAft>
                <a:spcPts val="0"/>
              </a:spcAft>
              <a:buNone/>
            </a:pPr>
            <a:endParaRPr sz="1500" baseline="-25000"/>
          </a:p>
          <a:p>
            <a:pPr marL="0" lvl="0" indent="0" algn="ctr" rtl="0">
              <a:spcBef>
                <a:spcPts val="0"/>
              </a:spcBef>
              <a:spcAft>
                <a:spcPts val="0"/>
              </a:spcAft>
              <a:buNone/>
            </a:pPr>
            <a:endParaRPr sz="1500"/>
          </a:p>
          <a:p>
            <a:pPr marL="0" lvl="0" indent="0" algn="ctr" rtl="0">
              <a:spcBef>
                <a:spcPts val="0"/>
              </a:spcBef>
              <a:spcAft>
                <a:spcPts val="0"/>
              </a:spcAft>
              <a:buNone/>
            </a:pPr>
            <a:r>
              <a:rPr lang="en" sz="1500"/>
              <a:t>On differentiating with respect to M, we get</a:t>
            </a:r>
            <a:endParaRPr sz="1500"/>
          </a:p>
          <a:p>
            <a:pPr marL="0" lvl="0" indent="0" algn="ctr" rtl="0">
              <a:spcBef>
                <a:spcPts val="0"/>
              </a:spcBef>
              <a:spcAft>
                <a:spcPts val="0"/>
              </a:spcAft>
              <a:buNone/>
            </a:pPr>
            <a:endParaRPr/>
          </a:p>
        </p:txBody>
      </p:sp>
      <p:sp>
        <p:nvSpPr>
          <p:cNvPr id="479" name="Google Shape;479;p67"/>
          <p:cNvSpPr/>
          <p:nvPr/>
        </p:nvSpPr>
        <p:spPr>
          <a:xfrm>
            <a:off x="3375350" y="847700"/>
            <a:ext cx="1863300" cy="295800"/>
          </a:xfrm>
          <a:prstGeom prst="roundRect">
            <a:avLst>
              <a:gd name="adj" fmla="val 16667"/>
            </a:avLst>
          </a:prstGeom>
          <a:gradFill>
            <a:gsLst>
              <a:gs pos="0">
                <a:srgbClr val="D6F5EE"/>
              </a:gs>
              <a:gs pos="100000">
                <a:srgbClr val="73D6C0"/>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a:solidFill>
                  <a:schemeClr val="dk2"/>
                </a:solidFill>
                <a:latin typeface="Open Sans"/>
                <a:ea typeface="Open Sans"/>
                <a:cs typeface="Open Sans"/>
                <a:sym typeface="Open Sans"/>
              </a:rPr>
              <a:t> T = (k</a:t>
            </a:r>
            <a:r>
              <a:rPr lang="en" sz="1500" b="1" baseline="-25000">
                <a:solidFill>
                  <a:schemeClr val="dk2"/>
                </a:solidFill>
                <a:latin typeface="Open Sans"/>
                <a:ea typeface="Open Sans"/>
                <a:cs typeface="Open Sans"/>
                <a:sym typeface="Open Sans"/>
              </a:rPr>
              <a:t>1</a:t>
            </a:r>
            <a:r>
              <a:rPr lang="en" sz="1500" b="1">
                <a:solidFill>
                  <a:schemeClr val="dk2"/>
                </a:solidFill>
                <a:latin typeface="Open Sans"/>
                <a:ea typeface="Open Sans"/>
                <a:cs typeface="Open Sans"/>
                <a:sym typeface="Open Sans"/>
              </a:rPr>
              <a:t> * n/2) + k</a:t>
            </a:r>
            <a:r>
              <a:rPr lang="en" sz="1500" b="1" baseline="-25000">
                <a:solidFill>
                  <a:schemeClr val="dk2"/>
                </a:solidFill>
                <a:latin typeface="Open Sans"/>
                <a:ea typeface="Open Sans"/>
                <a:cs typeface="Open Sans"/>
                <a:sym typeface="Open Sans"/>
              </a:rPr>
              <a:t>2</a:t>
            </a:r>
            <a:endParaRPr b="1" baseline="-25000"/>
          </a:p>
        </p:txBody>
      </p:sp>
      <p:sp>
        <p:nvSpPr>
          <p:cNvPr id="480" name="Google Shape;480;p67"/>
          <p:cNvSpPr/>
          <p:nvPr/>
        </p:nvSpPr>
        <p:spPr>
          <a:xfrm>
            <a:off x="3475800" y="3465475"/>
            <a:ext cx="2619300" cy="413400"/>
          </a:xfrm>
          <a:prstGeom prst="roundRect">
            <a:avLst>
              <a:gd name="adj" fmla="val 16667"/>
            </a:avLst>
          </a:prstGeom>
          <a:gradFill>
            <a:gsLst>
              <a:gs pos="0">
                <a:srgbClr val="918061"/>
              </a:gs>
              <a:gs pos="100000">
                <a:srgbClr val="3F3A30"/>
              </a:gs>
            </a:gsLst>
            <a:path path="circle">
              <a:fillToRect l="50000" t="50000" r="50000" b="50000"/>
            </a:path>
            <a:tileRect/>
          </a:gra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a:solidFill>
                  <a:srgbClr val="F1C232"/>
                </a:solidFill>
                <a:latin typeface="Open Sans"/>
                <a:ea typeface="Open Sans"/>
                <a:cs typeface="Open Sans"/>
                <a:sym typeface="Open Sans"/>
              </a:rPr>
              <a:t>T = (n/m) * k</a:t>
            </a:r>
            <a:r>
              <a:rPr lang="en" sz="1500" b="1" baseline="-25000">
                <a:solidFill>
                  <a:srgbClr val="F1C232"/>
                </a:solidFill>
                <a:latin typeface="Open Sans"/>
                <a:ea typeface="Open Sans"/>
                <a:cs typeface="Open Sans"/>
                <a:sym typeface="Open Sans"/>
              </a:rPr>
              <a:t>1</a:t>
            </a:r>
            <a:r>
              <a:rPr lang="en" sz="1500" b="1">
                <a:solidFill>
                  <a:srgbClr val="F1C232"/>
                </a:solidFill>
                <a:latin typeface="Open Sans"/>
                <a:ea typeface="Open Sans"/>
                <a:cs typeface="Open Sans"/>
                <a:sym typeface="Open Sans"/>
              </a:rPr>
              <a:t> + (M-1) * k</a:t>
            </a:r>
            <a:r>
              <a:rPr lang="en" sz="1500" b="1" baseline="-25000">
                <a:solidFill>
                  <a:srgbClr val="F1C232"/>
                </a:solidFill>
                <a:latin typeface="Open Sans"/>
                <a:ea typeface="Open Sans"/>
                <a:cs typeface="Open Sans"/>
                <a:sym typeface="Open Sans"/>
              </a:rPr>
              <a:t>2</a:t>
            </a:r>
            <a:endParaRPr b="1" baseline="-25000">
              <a:solidFill>
                <a:srgbClr val="F1C232"/>
              </a:solidFill>
            </a:endParaRPr>
          </a:p>
        </p:txBody>
      </p:sp>
      <p:sp>
        <p:nvSpPr>
          <p:cNvPr id="481" name="Google Shape;481;p67"/>
          <p:cNvSpPr/>
          <p:nvPr/>
        </p:nvSpPr>
        <p:spPr>
          <a:xfrm>
            <a:off x="3603775" y="4344500"/>
            <a:ext cx="2076000" cy="413400"/>
          </a:xfrm>
          <a:prstGeom prst="roundRect">
            <a:avLst>
              <a:gd name="adj" fmla="val 16667"/>
            </a:avLst>
          </a:prstGeom>
          <a:gradFill>
            <a:gsLst>
              <a:gs pos="0">
                <a:srgbClr val="918061"/>
              </a:gs>
              <a:gs pos="100000">
                <a:srgbClr val="3F3A30"/>
              </a:gs>
            </a:gsLst>
            <a:path path="circle">
              <a:fillToRect l="50000" t="50000" r="50000" b="50000"/>
            </a:path>
            <a:tileRect/>
          </a:gra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500" b="1">
                <a:solidFill>
                  <a:srgbClr val="F1C232"/>
                </a:solidFill>
                <a:latin typeface="Open Sans"/>
                <a:ea typeface="Open Sans"/>
                <a:cs typeface="Open Sans"/>
                <a:sym typeface="Open Sans"/>
              </a:rPr>
              <a:t>M = sqrt(n*k</a:t>
            </a:r>
            <a:r>
              <a:rPr lang="en" sz="1500" b="1" baseline="-25000">
                <a:solidFill>
                  <a:srgbClr val="F1C232"/>
                </a:solidFill>
                <a:latin typeface="Open Sans"/>
                <a:ea typeface="Open Sans"/>
                <a:cs typeface="Open Sans"/>
                <a:sym typeface="Open Sans"/>
              </a:rPr>
              <a:t>1</a:t>
            </a:r>
            <a:r>
              <a:rPr lang="en" sz="1500" b="1">
                <a:solidFill>
                  <a:srgbClr val="F1C232"/>
                </a:solidFill>
                <a:latin typeface="Open Sans"/>
                <a:ea typeface="Open Sans"/>
                <a:cs typeface="Open Sans"/>
                <a:sym typeface="Open Sans"/>
              </a:rPr>
              <a:t>/k</a:t>
            </a:r>
            <a:r>
              <a:rPr lang="en" sz="1500" b="1" baseline="-25000">
                <a:solidFill>
                  <a:srgbClr val="F1C232"/>
                </a:solidFill>
                <a:latin typeface="Open Sans"/>
                <a:ea typeface="Open Sans"/>
                <a:cs typeface="Open Sans"/>
                <a:sym typeface="Open Sans"/>
              </a:rPr>
              <a:t>2</a:t>
            </a:r>
            <a:r>
              <a:rPr lang="en" sz="1500" b="1">
                <a:solidFill>
                  <a:srgbClr val="F1C232"/>
                </a:solidFill>
                <a:latin typeface="Open Sans"/>
                <a:ea typeface="Open Sans"/>
                <a:cs typeface="Open Sans"/>
                <a:sym typeface="Open Sans"/>
              </a:rPr>
              <a:t>)</a:t>
            </a:r>
            <a:endParaRPr b="1" baseline="-25000">
              <a:solidFill>
                <a:srgbClr val="F1C23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8"/>
          <p:cNvSpPr txBox="1">
            <a:spLocks noGrp="1"/>
          </p:cNvSpPr>
          <p:nvPr>
            <p:ph type="title"/>
          </p:nvPr>
        </p:nvSpPr>
        <p:spPr>
          <a:xfrm>
            <a:off x="311700" y="1549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CSLA (binary input)</a:t>
            </a:r>
            <a:endParaRPr/>
          </a:p>
        </p:txBody>
      </p:sp>
      <p:graphicFrame>
        <p:nvGraphicFramePr>
          <p:cNvPr id="487" name="Google Shape;487;p68"/>
          <p:cNvGraphicFramePr/>
          <p:nvPr/>
        </p:nvGraphicFramePr>
        <p:xfrm>
          <a:off x="311700" y="862350"/>
          <a:ext cx="3000000" cy="3000000"/>
        </p:xfrm>
        <a:graphic>
          <a:graphicData uri="http://schemas.openxmlformats.org/drawingml/2006/table">
            <a:tbl>
              <a:tblPr>
                <a:noFill/>
                <a:tableStyleId>{0B92F6CD-47D5-4682-BAF3-CD1B41031D57}</a:tableStyleId>
              </a:tblPr>
              <a:tblGrid>
                <a:gridCol w="5405850">
                  <a:extLst>
                    <a:ext uri="{9D8B030D-6E8A-4147-A177-3AD203B41FA5}">
                      <a16:colId xmlns:a16="http://schemas.microsoft.com/office/drawing/2014/main" val="20000"/>
                    </a:ext>
                  </a:extLst>
                </a:gridCol>
              </a:tblGrid>
              <a:tr h="1830325">
                <a:tc>
                  <a:txBody>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HDL -code</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CHIP CSLA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IN a[16], b[16];</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OUT out[16],cout;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PARTS: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RippleCarryAdder4Bit(a=a[0..3],b=b[0..3],out=out[0..3],cout=c1);</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block(a=a[4..7],b=b[4..7],c=c1,out=out[4..7],cout=c2);</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block(a=a[8..11],b=b[8..11],c=c2,out=out[8..11],cout=c3);</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block(a=a[12..15],b=b[12..15],c=c3,out=out[12..15],cout=cout);</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88" name="Google Shape;488;p68"/>
          <p:cNvGraphicFramePr/>
          <p:nvPr/>
        </p:nvGraphicFramePr>
        <p:xfrm>
          <a:off x="342313" y="3053125"/>
          <a:ext cx="3000000" cy="3000000"/>
        </p:xfrm>
        <a:graphic>
          <a:graphicData uri="http://schemas.openxmlformats.org/drawingml/2006/table">
            <a:tbl>
              <a:tblPr>
                <a:noFill/>
                <a:tableStyleId>{0B92F6CD-47D5-4682-BAF3-CD1B41031D57}</a:tableStyleId>
              </a:tblPr>
              <a:tblGrid>
                <a:gridCol w="6793200">
                  <a:extLst>
                    <a:ext uri="{9D8B030D-6E8A-4147-A177-3AD203B41FA5}">
                      <a16:colId xmlns:a16="http://schemas.microsoft.com/office/drawing/2014/main" val="20000"/>
                    </a:ext>
                  </a:extLst>
                </a:gridCol>
              </a:tblGrid>
              <a:tr h="1569000">
                <a:tc>
                  <a:txBody>
                    <a:bodyPr/>
                    <a:lstStyle/>
                    <a:p>
                      <a:pPr marL="0" lvl="0" indent="0" algn="l" rtl="0">
                        <a:lnSpc>
                          <a:spcPct val="115000"/>
                        </a:lnSpc>
                        <a:spcBef>
                          <a:spcPts val="0"/>
                        </a:spcBef>
                        <a:spcAft>
                          <a:spcPts val="0"/>
                        </a:spcAft>
                        <a:buNone/>
                      </a:pPr>
                      <a:r>
                        <a:rPr lang="en" sz="1100" b="1">
                          <a:latin typeface="Courier New"/>
                          <a:ea typeface="Courier New"/>
                          <a:cs typeface="Courier New"/>
                          <a:sym typeface="Courier New"/>
                        </a:rPr>
                        <a:t>Compare file</a:t>
                      </a:r>
                      <a:endParaRPr sz="1100" b="1">
                        <a:latin typeface="Courier New"/>
                        <a:ea typeface="Courier New"/>
                        <a:cs typeface="Courier New"/>
                        <a:sym typeface="Courier New"/>
                      </a:endParaRPr>
                    </a:p>
                    <a:p>
                      <a:pPr marL="0" lvl="0" indent="0" algn="l" rtl="0">
                        <a:lnSpc>
                          <a:spcPct val="115000"/>
                        </a:lnSpc>
                        <a:spcBef>
                          <a:spcPts val="1200"/>
                        </a:spcBef>
                        <a:spcAft>
                          <a:spcPts val="0"/>
                        </a:spcAft>
                        <a:buNone/>
                      </a:pPr>
                      <a:r>
                        <a:rPr lang="en" sz="1100">
                          <a:latin typeface="Courier New"/>
                          <a:ea typeface="Courier New"/>
                          <a:cs typeface="Courier New"/>
                          <a:sym typeface="Courier New"/>
                        </a:rPr>
                        <a:t>|      	a      	|      	b       	  |     	out      	   | cout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0000000000000000  |   0101010101010101   |   0101010101010101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1010101010101010  |   0101010101010101   |   1111111111111111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0011001100110011  |   1100110011001100   |   1111111111111111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1111111111111111  |   0000000000000001   |   0000000000000000   |   1  |</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aphicFrame>
        <p:nvGraphicFramePr>
          <p:cNvPr id="493" name="Google Shape;493;p69"/>
          <p:cNvGraphicFramePr/>
          <p:nvPr/>
        </p:nvGraphicFramePr>
        <p:xfrm>
          <a:off x="1687675" y="165750"/>
          <a:ext cx="3000000" cy="3000000"/>
        </p:xfrm>
        <a:graphic>
          <a:graphicData uri="http://schemas.openxmlformats.org/drawingml/2006/table">
            <a:tbl>
              <a:tblPr>
                <a:noFill/>
                <a:tableStyleId>{0B92F6CD-47D5-4682-BAF3-CD1B41031D57}</a:tableStyleId>
              </a:tblPr>
              <a:tblGrid>
                <a:gridCol w="4248150">
                  <a:extLst>
                    <a:ext uri="{9D8B030D-6E8A-4147-A177-3AD203B41FA5}">
                      <a16:colId xmlns:a16="http://schemas.microsoft.com/office/drawing/2014/main" val="20000"/>
                    </a:ext>
                  </a:extLst>
                </a:gridCol>
              </a:tblGrid>
              <a:tr h="4797850">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file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CSLA.hdl,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CSLA1.out,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CSLA1.cmp,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a%B3.16.3 b%B3.16.3 out%B3.16.3 cout%B3.1.3;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%B0000000000000000,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%B0101010101010101,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%B1010101010101010,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%B0101010101010101,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%B0011001100110011,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%B1100110011001100,</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%B1111111111111111,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%B0000000000000001,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0"/>
          <p:cNvSpPr txBox="1">
            <a:spLocks noGrp="1"/>
          </p:cNvSpPr>
          <p:nvPr>
            <p:ph type="title"/>
          </p:nvPr>
        </p:nvSpPr>
        <p:spPr>
          <a:xfrm>
            <a:off x="241925" y="160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CSLA (decimal input)</a:t>
            </a:r>
            <a:endParaRPr/>
          </a:p>
        </p:txBody>
      </p:sp>
      <p:graphicFrame>
        <p:nvGraphicFramePr>
          <p:cNvPr id="499" name="Google Shape;499;p70"/>
          <p:cNvGraphicFramePr/>
          <p:nvPr/>
        </p:nvGraphicFramePr>
        <p:xfrm>
          <a:off x="315150" y="989700"/>
          <a:ext cx="3000000" cy="3000000"/>
        </p:xfrm>
        <a:graphic>
          <a:graphicData uri="http://schemas.openxmlformats.org/drawingml/2006/table">
            <a:tbl>
              <a:tblPr>
                <a:noFill/>
                <a:tableStyleId>{0B92F6CD-47D5-4682-BAF3-CD1B41031D57}</a:tableStyleId>
              </a:tblPr>
              <a:tblGrid>
                <a:gridCol w="5405850">
                  <a:extLst>
                    <a:ext uri="{9D8B030D-6E8A-4147-A177-3AD203B41FA5}">
                      <a16:colId xmlns:a16="http://schemas.microsoft.com/office/drawing/2014/main" val="20000"/>
                    </a:ext>
                  </a:extLst>
                </a:gridCol>
              </a:tblGrid>
              <a:tr h="1830325">
                <a:tc>
                  <a:txBody>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HDL -code</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CHIP CSLA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IN a[16], b[16];</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OUT out[16],cout;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PARTS:</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RippleCarryAdder4Bit(a=a[0..3],b=b[0..3],out=out[0..3],cout=c1);</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block(a=a[4..7],b=b[4..7],c=c1,out=out[4..7],cout=c2);</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block(a=a[8..11],b=b[8..11],c=c2,out=out[8..11],cout=c3);</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    block(a=a[12..15],b=b[12..15],c=c3,out=out[12..15],cout=cout);</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500" name="Google Shape;500;p70"/>
          <p:cNvPicPr preferRelativeResize="0"/>
          <p:nvPr/>
        </p:nvPicPr>
        <p:blipFill>
          <a:blip r:embed="rId3">
            <a:alphaModFix/>
          </a:blip>
          <a:stretch>
            <a:fillRect/>
          </a:stretch>
        </p:blipFill>
        <p:spPr>
          <a:xfrm>
            <a:off x="321375" y="3005975"/>
            <a:ext cx="8501261" cy="1859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aphicFrame>
        <p:nvGraphicFramePr>
          <p:cNvPr id="505" name="Google Shape;505;p71"/>
          <p:cNvGraphicFramePr/>
          <p:nvPr/>
        </p:nvGraphicFramePr>
        <p:xfrm>
          <a:off x="612250" y="1676400"/>
          <a:ext cx="3000000" cy="3000000"/>
        </p:xfrm>
        <a:graphic>
          <a:graphicData uri="http://schemas.openxmlformats.org/drawingml/2006/table">
            <a:tbl>
              <a:tblPr>
                <a:noFill/>
                <a:tableStyleId>{0B92F6CD-47D5-4682-BAF3-CD1B41031D57}</a:tableStyleId>
              </a:tblPr>
              <a:tblGrid>
                <a:gridCol w="3143225">
                  <a:extLst>
                    <a:ext uri="{9D8B030D-6E8A-4147-A177-3AD203B41FA5}">
                      <a16:colId xmlns:a16="http://schemas.microsoft.com/office/drawing/2014/main" val="20000"/>
                    </a:ext>
                  </a:extLst>
                </a:gridCol>
              </a:tblGrid>
              <a:tr h="1790700">
                <a:tc>
                  <a:txBody>
                    <a:bodyPr/>
                    <a:lstStyle/>
                    <a:p>
                      <a:pPr marL="0" lvl="0" indent="0" algn="l" rtl="0">
                        <a:lnSpc>
                          <a:spcPct val="115000"/>
                        </a:lnSpc>
                        <a:spcBef>
                          <a:spcPts val="1200"/>
                        </a:spcBef>
                        <a:spcAft>
                          <a:spcPts val="0"/>
                        </a:spcAft>
                        <a:buNone/>
                      </a:pPr>
                      <a:r>
                        <a:rPr lang="en" sz="1100" b="1">
                          <a:latin typeface="Courier New"/>
                          <a:ea typeface="Courier New"/>
                          <a:cs typeface="Courier New"/>
                          <a:sym typeface="Courier New"/>
                        </a:rPr>
                        <a:t>Compare file</a:t>
                      </a:r>
                      <a:endParaRPr sz="1100" b="1">
                        <a:latin typeface="Courier New"/>
                        <a:ea typeface="Courier New"/>
                        <a:cs typeface="Courier New"/>
                        <a:sym typeface="Courier New"/>
                      </a:endParaRPr>
                    </a:p>
                    <a:p>
                      <a:pPr marL="0" lvl="0" indent="0" algn="l" rtl="0">
                        <a:lnSpc>
                          <a:spcPct val="115000"/>
                        </a:lnSpc>
                        <a:spcBef>
                          <a:spcPts val="1200"/>
                        </a:spcBef>
                        <a:spcAft>
                          <a:spcPts val="0"/>
                        </a:spcAft>
                        <a:buNone/>
                      </a:pPr>
                      <a:r>
                        <a:rPr lang="en" sz="1100">
                          <a:latin typeface="Courier New"/>
                          <a:ea typeface="Courier New"/>
                          <a:cs typeface="Courier New"/>
                          <a:sym typeface="Courier New"/>
                        </a:rPr>
                        <a:t>|   a   |   b   |  out  | cout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13 |    11 |    24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2468 |  4628 |  7096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25855 | 25855 | 13826 |   0   |</a:t>
                      </a:r>
                      <a:endParaRPr sz="1100">
                        <a:latin typeface="Courier New"/>
                        <a:ea typeface="Courier New"/>
                        <a:cs typeface="Courier New"/>
                        <a:sym typeface="Courier New"/>
                      </a:endParaRPr>
                    </a:p>
                    <a:p>
                      <a:pPr marL="0" lvl="0" indent="0" algn="l" rtl="0">
                        <a:lnSpc>
                          <a:spcPct val="115000"/>
                        </a:lnSpc>
                        <a:spcBef>
                          <a:spcPts val="0"/>
                        </a:spcBef>
                        <a:spcAft>
                          <a:spcPts val="0"/>
                        </a:spcAft>
                        <a:buNone/>
                      </a:pPr>
                      <a:r>
                        <a:rPr lang="en" sz="1100">
                          <a:latin typeface="Courier New"/>
                          <a:ea typeface="Courier New"/>
                          <a:cs typeface="Courier New"/>
                          <a:sym typeface="Courier New"/>
                        </a:rPr>
                        <a:t>| 32767 | 	1    | 32768 |   0   |</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506" name="Google Shape;506;p71"/>
          <p:cNvGraphicFramePr/>
          <p:nvPr/>
        </p:nvGraphicFramePr>
        <p:xfrm>
          <a:off x="4312500" y="165750"/>
          <a:ext cx="3000000" cy="3000000"/>
        </p:xfrm>
        <a:graphic>
          <a:graphicData uri="http://schemas.openxmlformats.org/drawingml/2006/table">
            <a:tbl>
              <a:tblPr>
                <a:noFill/>
                <a:tableStyleId>{0B92F6CD-47D5-4682-BAF3-CD1B41031D57}</a:tableStyleId>
              </a:tblPr>
              <a:tblGrid>
                <a:gridCol w="4341625">
                  <a:extLst>
                    <a:ext uri="{9D8B030D-6E8A-4147-A177-3AD203B41FA5}">
                      <a16:colId xmlns:a16="http://schemas.microsoft.com/office/drawing/2014/main" val="20000"/>
                    </a:ext>
                  </a:extLst>
                </a:gridCol>
              </a:tblGrid>
              <a:tr h="4772700">
                <a:tc>
                  <a:txBody>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Test file</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load CSLA.hdl,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output-file CSLA.out,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compare-to CSLA.cmp,</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output-list a%D1.5.1 b%D1.5.1 out%D1.5.1 cout%B3.1.3;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13,</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11,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2468,</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4628,</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25855,</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25855,</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a 32767,</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set b 1,</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eval,</a:t>
                      </a:r>
                      <a:endParaRPr sz="1100">
                        <a:latin typeface="Courier New"/>
                        <a:ea typeface="Courier New"/>
                        <a:cs typeface="Courier New"/>
                        <a:sym typeface="Courier New"/>
                      </a:endParaRPr>
                    </a:p>
                    <a:p>
                      <a:pPr marL="0" lvl="0" indent="0" algn="l" rtl="0">
                        <a:lnSpc>
                          <a:spcPct val="100000"/>
                        </a:lnSpc>
                        <a:spcBef>
                          <a:spcPts val="0"/>
                        </a:spcBef>
                        <a:spcAft>
                          <a:spcPts val="0"/>
                        </a:spcAft>
                        <a:buNone/>
                      </a:pPr>
                      <a:r>
                        <a:rPr lang="en" sz="1100">
                          <a:latin typeface="Courier New"/>
                          <a:ea typeface="Courier New"/>
                          <a:cs typeface="Courier New"/>
                          <a:sym typeface="Courier New"/>
                        </a:rPr>
                        <a:t>output;</a:t>
                      </a:r>
                      <a:endParaRPr sz="1100">
                        <a:latin typeface="Courier New"/>
                        <a:ea typeface="Courier New"/>
                        <a:cs typeface="Courier New"/>
                        <a:sym typeface="Courier New"/>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72"/>
          <p:cNvPicPr preferRelativeResize="0"/>
          <p:nvPr/>
        </p:nvPicPr>
        <p:blipFill>
          <a:blip r:embed="rId3">
            <a:alphaModFix/>
          </a:blip>
          <a:stretch>
            <a:fillRect/>
          </a:stretch>
        </p:blipFill>
        <p:spPr>
          <a:xfrm>
            <a:off x="577850" y="560250"/>
            <a:ext cx="7917375" cy="4453500"/>
          </a:xfrm>
          <a:prstGeom prst="rect">
            <a:avLst/>
          </a:prstGeom>
          <a:noFill/>
          <a:ln>
            <a:noFill/>
          </a:ln>
        </p:spPr>
      </p:pic>
      <p:sp>
        <p:nvSpPr>
          <p:cNvPr id="512" name="Google Shape;512;p72"/>
          <p:cNvSpPr txBox="1">
            <a:spLocks noGrp="1"/>
          </p:cNvSpPr>
          <p:nvPr>
            <p:ph type="title" idx="4294967295"/>
          </p:nvPr>
        </p:nvSpPr>
        <p:spPr>
          <a:xfrm>
            <a:off x="0" y="0"/>
            <a:ext cx="91440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40"/>
              <a:t>Simulation of CSLA - </a:t>
            </a:r>
            <a:r>
              <a:rPr lang="en" sz="2240">
                <a:solidFill>
                  <a:schemeClr val="dk1"/>
                </a:solidFill>
              </a:rPr>
              <a:t>Interactive                                           </a:t>
            </a:r>
            <a:r>
              <a:rPr lang="en" sz="2240">
                <a:solidFill>
                  <a:schemeClr val="dk2"/>
                </a:solidFill>
              </a:rPr>
              <a:t>                         (Binary Input)</a:t>
            </a:r>
            <a:endParaRPr sz="224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pic>
        <p:nvPicPr>
          <p:cNvPr id="517" name="Google Shape;517;p7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66" name="Google Shape;166;p29"/>
          <p:cNvSpPr txBox="1">
            <a:spLocks noGrp="1"/>
          </p:cNvSpPr>
          <p:nvPr>
            <p:ph type="body" idx="1"/>
          </p:nvPr>
        </p:nvSpPr>
        <p:spPr>
          <a:xfrm>
            <a:off x="346150" y="1260575"/>
            <a:ext cx="8520600" cy="3302700"/>
          </a:xfrm>
          <a:prstGeom prst="rect">
            <a:avLst/>
          </a:prstGeom>
        </p:spPr>
        <p:txBody>
          <a:bodyPr spcFirstLastPara="1" wrap="square" lIns="91425" tIns="91425" rIns="91425" bIns="91425" anchor="t" anchorCtr="0">
            <a:normAutofit fontScale="85000"/>
          </a:bodyPr>
          <a:lstStyle/>
          <a:p>
            <a:pPr marL="0" lvl="0" indent="0" algn="just" rtl="0">
              <a:spcBef>
                <a:spcPts val="0"/>
              </a:spcBef>
              <a:spcAft>
                <a:spcPts val="0"/>
              </a:spcAft>
              <a:buNone/>
            </a:pPr>
            <a:r>
              <a:rPr lang="en"/>
              <a:t>Adding two numbers using a calculator, we get the answer in a few milliseconds, but the addition of two five-digit numbers for instance is not so facile. It has many procedures like computing the sum of each digit, computing the carry and propagating the carry to the next digit. How the calculator performs such clumsy tasks in a very short time? What is mechanism happening behind the calculator for performing this task? What is the name of the circuit used for performing this clumsy task? Which circuit calculates the sum of two numbers most swiftly and efficiently? This project aims on giving the most suitable answer for all such question. </a:t>
            </a:r>
            <a:endParaRPr/>
          </a:p>
          <a:p>
            <a:pPr marL="0" lvl="0" indent="0" algn="just" rtl="0">
              <a:spcBef>
                <a:spcPts val="1200"/>
              </a:spcBef>
              <a:spcAft>
                <a:spcPts val="1200"/>
              </a:spcAft>
              <a:buNone/>
            </a:pPr>
            <a:r>
              <a:rPr lang="en"/>
              <a:t>Firstly, the circuit which is used for performing this strenuous task is known as an adder. An adder is a digital circuit that performs addition of numbers. In a more technical way, it is a digital circuit which adds up the amplitude of two propagating waves.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Google Shape;522;p74"/>
          <p:cNvPicPr preferRelativeResize="0"/>
          <p:nvPr/>
        </p:nvPicPr>
        <p:blipFill>
          <a:blip r:embed="rId3">
            <a:alphaModFix/>
          </a:blip>
          <a:stretch>
            <a:fillRect/>
          </a:stretch>
        </p:blipFill>
        <p:spPr>
          <a:xfrm>
            <a:off x="799475" y="678300"/>
            <a:ext cx="7457001" cy="4194575"/>
          </a:xfrm>
          <a:prstGeom prst="rect">
            <a:avLst/>
          </a:prstGeom>
          <a:noFill/>
          <a:ln>
            <a:noFill/>
          </a:ln>
        </p:spPr>
      </p:pic>
      <p:sp>
        <p:nvSpPr>
          <p:cNvPr id="523" name="Google Shape;523;p74"/>
          <p:cNvSpPr txBox="1"/>
          <p:nvPr/>
        </p:nvSpPr>
        <p:spPr>
          <a:xfrm>
            <a:off x="0" y="0"/>
            <a:ext cx="9144000" cy="57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40" b="1">
                <a:solidFill>
                  <a:schemeClr val="accent1"/>
                </a:solidFill>
                <a:latin typeface="PT Sans Narrow"/>
                <a:ea typeface="PT Sans Narrow"/>
                <a:cs typeface="PT Sans Narrow"/>
                <a:sym typeface="PT Sans Narrow"/>
              </a:rPr>
              <a:t>Simulation of CSLA - </a:t>
            </a:r>
            <a:r>
              <a:rPr lang="en" sz="2240" b="1">
                <a:solidFill>
                  <a:schemeClr val="dk1"/>
                </a:solidFill>
                <a:latin typeface="PT Sans Narrow"/>
                <a:ea typeface="PT Sans Narrow"/>
                <a:cs typeface="PT Sans Narrow"/>
                <a:sym typeface="PT Sans Narrow"/>
              </a:rPr>
              <a:t>Script Based                                          </a:t>
            </a:r>
            <a:r>
              <a:rPr lang="en" sz="2240" b="1">
                <a:solidFill>
                  <a:schemeClr val="dk2"/>
                </a:solidFill>
                <a:latin typeface="PT Sans Narrow"/>
                <a:ea typeface="PT Sans Narrow"/>
                <a:cs typeface="PT Sans Narrow"/>
                <a:sym typeface="PT Sans Narrow"/>
              </a:rPr>
              <a:t>                         (Binary Input)</a:t>
            </a:r>
            <a:endParaRPr sz="2240" b="1">
              <a:solidFill>
                <a:schemeClr val="dk2"/>
              </a:solidFill>
              <a:latin typeface="PT Sans Narrow"/>
              <a:ea typeface="PT Sans Narrow"/>
              <a:cs typeface="PT Sans Narrow"/>
              <a:sym typeface="PT Sans Narro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75"/>
          <p:cNvPicPr preferRelativeResize="0"/>
          <p:nvPr/>
        </p:nvPicPr>
        <p:blipFill>
          <a:blip r:embed="rId3">
            <a:alphaModFix/>
          </a:blip>
          <a:stretch>
            <a:fillRect/>
          </a:stretch>
        </p:blipFill>
        <p:spPr>
          <a:xfrm>
            <a:off x="664350" y="659475"/>
            <a:ext cx="7703999" cy="4333499"/>
          </a:xfrm>
          <a:prstGeom prst="rect">
            <a:avLst/>
          </a:prstGeom>
          <a:noFill/>
          <a:ln>
            <a:noFill/>
          </a:ln>
        </p:spPr>
      </p:pic>
      <p:sp>
        <p:nvSpPr>
          <p:cNvPr id="529" name="Google Shape;529;p75"/>
          <p:cNvSpPr txBox="1"/>
          <p:nvPr/>
        </p:nvSpPr>
        <p:spPr>
          <a:xfrm>
            <a:off x="0" y="0"/>
            <a:ext cx="9144000" cy="57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40" b="1">
                <a:solidFill>
                  <a:schemeClr val="accent1"/>
                </a:solidFill>
                <a:latin typeface="PT Sans Narrow"/>
                <a:ea typeface="PT Sans Narrow"/>
                <a:cs typeface="PT Sans Narrow"/>
                <a:sym typeface="PT Sans Narrow"/>
              </a:rPr>
              <a:t>Simulation of CSLA - </a:t>
            </a:r>
            <a:r>
              <a:rPr lang="en" sz="2240" b="1">
                <a:solidFill>
                  <a:schemeClr val="dk1"/>
                </a:solidFill>
                <a:latin typeface="PT Sans Narrow"/>
                <a:ea typeface="PT Sans Narrow"/>
                <a:cs typeface="PT Sans Narrow"/>
                <a:sym typeface="PT Sans Narrow"/>
              </a:rPr>
              <a:t>Script Based                                          </a:t>
            </a:r>
            <a:r>
              <a:rPr lang="en" sz="2240" b="1">
                <a:solidFill>
                  <a:schemeClr val="dk2"/>
                </a:solidFill>
                <a:latin typeface="PT Sans Narrow"/>
                <a:ea typeface="PT Sans Narrow"/>
                <a:cs typeface="PT Sans Narrow"/>
                <a:sym typeface="PT Sans Narrow"/>
              </a:rPr>
              <a:t>                      (Decimal Input)</a:t>
            </a:r>
            <a:endParaRPr sz="2240" b="1">
              <a:solidFill>
                <a:schemeClr val="dk2"/>
              </a:solidFill>
              <a:latin typeface="PT Sans Narrow"/>
              <a:ea typeface="PT Sans Narrow"/>
              <a:cs typeface="PT Sans Narrow"/>
              <a:sym typeface="PT Sans Narro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CSLA</a:t>
            </a:r>
            <a:endParaRPr/>
          </a:p>
        </p:txBody>
      </p:sp>
      <p:sp>
        <p:nvSpPr>
          <p:cNvPr id="535" name="Google Shape;535;p7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arithmetic logic units</a:t>
            </a:r>
            <a:endParaRPr/>
          </a:p>
          <a:p>
            <a:pPr marL="457200" lvl="0" indent="-342900" algn="l" rtl="0">
              <a:spcBef>
                <a:spcPts val="0"/>
              </a:spcBef>
              <a:spcAft>
                <a:spcPts val="0"/>
              </a:spcAft>
              <a:buSzPts val="1800"/>
              <a:buChar char="❏"/>
            </a:pPr>
            <a:r>
              <a:rPr lang="en"/>
              <a:t>In high speed multipliers</a:t>
            </a:r>
            <a:endParaRPr/>
          </a:p>
          <a:p>
            <a:pPr marL="457200" lvl="0" indent="-342900" algn="l" rtl="0">
              <a:spcBef>
                <a:spcPts val="0"/>
              </a:spcBef>
              <a:spcAft>
                <a:spcPts val="0"/>
              </a:spcAft>
              <a:buSzPts val="1800"/>
              <a:buChar char="❏"/>
            </a:pPr>
            <a:r>
              <a:rPr lang="en"/>
              <a:t>Finite impulse response</a:t>
            </a:r>
            <a:endParaRPr/>
          </a:p>
          <a:p>
            <a:pPr marL="457200" lvl="0" indent="-342900" algn="l" rtl="0">
              <a:spcBef>
                <a:spcPts val="0"/>
              </a:spcBef>
              <a:spcAft>
                <a:spcPts val="0"/>
              </a:spcAft>
              <a:buSzPts val="1800"/>
              <a:buChar char="❏"/>
            </a:pPr>
            <a:r>
              <a:rPr lang="en"/>
              <a:t>Digital signal processing</a:t>
            </a:r>
            <a:endParaRPr/>
          </a:p>
          <a:p>
            <a:pPr marL="457200" lvl="0" indent="-342900" algn="l" rtl="0">
              <a:spcBef>
                <a:spcPts val="0"/>
              </a:spcBef>
              <a:spcAft>
                <a:spcPts val="0"/>
              </a:spcAft>
              <a:buSzPts val="1800"/>
              <a:buChar char="❏"/>
            </a:pPr>
            <a:r>
              <a:rPr lang="en"/>
              <a:t>Digital image processing</a:t>
            </a:r>
            <a:endParaRPr/>
          </a:p>
          <a:p>
            <a:pPr marL="457200" lvl="0" indent="-342900" algn="l" rtl="0">
              <a:spcBef>
                <a:spcPts val="0"/>
              </a:spcBef>
              <a:spcAft>
                <a:spcPts val="0"/>
              </a:spcAft>
              <a:buSzPts val="1800"/>
              <a:buChar char="❏"/>
            </a:pPr>
            <a:r>
              <a:rPr lang="en"/>
              <a:t>Advanced processor design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311700" y="2067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541" name="Google Shape;541;p77"/>
          <p:cNvSpPr txBox="1">
            <a:spLocks noGrp="1"/>
          </p:cNvSpPr>
          <p:nvPr>
            <p:ph type="body" idx="1"/>
          </p:nvPr>
        </p:nvSpPr>
        <p:spPr>
          <a:xfrm>
            <a:off x="311700" y="1032075"/>
            <a:ext cx="8520600" cy="3537000"/>
          </a:xfrm>
          <a:prstGeom prst="rect">
            <a:avLst/>
          </a:prstGeom>
        </p:spPr>
        <p:txBody>
          <a:bodyPr spcFirstLastPara="1" wrap="square" lIns="91425" tIns="91425" rIns="91425" bIns="91425" anchor="t" anchorCtr="0">
            <a:normAutofit/>
          </a:bodyPr>
          <a:lstStyle/>
          <a:p>
            <a:pPr marL="457200" lvl="0" indent="-342900" algn="just" rtl="0">
              <a:spcBef>
                <a:spcPts val="1200"/>
              </a:spcBef>
              <a:spcAft>
                <a:spcPts val="0"/>
              </a:spcAft>
              <a:buSzPts val="1800"/>
              <a:buFont typeface="Times New Roman"/>
              <a:buChar char="❏"/>
            </a:pPr>
            <a:r>
              <a:rPr lang="en">
                <a:solidFill>
                  <a:srgbClr val="000000"/>
                </a:solidFill>
                <a:latin typeface="Times New Roman"/>
                <a:ea typeface="Times New Roman"/>
                <a:cs typeface="Times New Roman"/>
                <a:sym typeface="Times New Roman"/>
              </a:rPr>
              <a:t>h</a:t>
            </a:r>
            <a:r>
              <a:rPr lang="en" u="sng">
                <a:solidFill>
                  <a:schemeClr val="hlink"/>
                </a:solidFill>
                <a:latin typeface="Times New Roman"/>
                <a:ea typeface="Times New Roman"/>
                <a:cs typeface="Times New Roman"/>
                <a:sym typeface="Times New Roman"/>
                <a:hlinkClick r:id="rId3"/>
              </a:rPr>
              <a:t>ttp://nand2tetris-questions-and-answers-forum.32033.n3.nabble.com/Errata-Bugs-and-Such-f32642.html</a:t>
            </a:r>
            <a:endParaRPr u="sng">
              <a:solidFill>
                <a:schemeClr val="hlink"/>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elements of computing systems building a modern computer from first principles by Nisan, NoamSchocken, Shimon (z-lib.org)</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4"/>
              </a:rPr>
              <a:t>https://en.wikipedia.org/wiki/Carry-select_adder</a:t>
            </a:r>
            <a:endParaRPr u="sng">
              <a:solidFill>
                <a:schemeClr val="hlink"/>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5"/>
              </a:rPr>
              <a:t>https://tams.informatik.uni-hamburg.de/applets/hades/webdemos/20-arithmetic/20-carryselect/adder_carryselect.html</a:t>
            </a:r>
            <a:endParaRPr u="sng">
              <a:solidFill>
                <a:schemeClr val="hlink"/>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6"/>
              </a:rPr>
              <a:t>http://www.aoki.ecei.tohoku.ac.jp/arith/mg/algorithm.html#fsa_csl</a:t>
            </a:r>
            <a:endParaRPr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8"/>
          <p:cNvSpPr txBox="1">
            <a:spLocks noGrp="1"/>
          </p:cNvSpPr>
          <p:nvPr>
            <p:ph type="title"/>
          </p:nvPr>
        </p:nvSpPr>
        <p:spPr>
          <a:xfrm>
            <a:off x="311700" y="596925"/>
            <a:ext cx="8571300" cy="16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0">
                <a:latin typeface="Pacifico"/>
                <a:ea typeface="Pacifico"/>
                <a:cs typeface="Pacifico"/>
                <a:sym typeface="Pacifico"/>
              </a:rPr>
              <a:t>Thank you</a:t>
            </a:r>
            <a:endParaRPr sz="15000">
              <a:latin typeface="Pacifico"/>
              <a:ea typeface="Pacifico"/>
              <a:cs typeface="Pacifico"/>
              <a:sym typeface="Pacific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ADDERS</a:t>
            </a:r>
            <a:endParaRPr/>
          </a:p>
        </p:txBody>
      </p:sp>
      <p:pic>
        <p:nvPicPr>
          <p:cNvPr id="172" name="Google Shape;172;p30"/>
          <p:cNvPicPr preferRelativeResize="0"/>
          <p:nvPr/>
        </p:nvPicPr>
        <p:blipFill>
          <a:blip r:embed="rId3">
            <a:alphaModFix/>
          </a:blip>
          <a:stretch>
            <a:fillRect/>
          </a:stretch>
        </p:blipFill>
        <p:spPr>
          <a:xfrm>
            <a:off x="1698875" y="1085500"/>
            <a:ext cx="5746252" cy="36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Carry select adder</a:t>
            </a:r>
            <a:endParaRPr/>
          </a:p>
        </p:txBody>
      </p:sp>
      <p:sp>
        <p:nvSpPr>
          <p:cNvPr id="178" name="Google Shape;178;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1200"/>
              </a:spcAft>
              <a:buNone/>
            </a:pPr>
            <a:r>
              <a:rPr lang="en"/>
              <a:t> A carry-select adder is a particular way to implement an adder, which is a logic element that computes the (n+1)-bit sum of two n-bit numbers. The carry-select adder is simple but rather fast. The carry-select adder generally consists of ripple carry adders and a multiplexer. Adding two n-bit numbers with a carry-select adder is done with two adders (therefore two ripple carry adders), in order to perform the calculation twice, one time with the assumption of the carry-in being zero and the other assuming it will be one. After the two results are calculated, the correct sum, as well as the correct carry-out, is then selected with the multiplexer once the correct carry-in is known. The number of bits in each carry select block can be uniform, or variable.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CHIP DESIGN</a:t>
            </a:r>
            <a:endParaRPr/>
          </a:p>
        </p:txBody>
      </p:sp>
      <p:pic>
        <p:nvPicPr>
          <p:cNvPr id="184" name="Google Shape;184;p32"/>
          <p:cNvPicPr preferRelativeResize="0"/>
          <p:nvPr/>
        </p:nvPicPr>
        <p:blipFill>
          <a:blip r:embed="rId3">
            <a:alphaModFix/>
          </a:blip>
          <a:stretch>
            <a:fillRect/>
          </a:stretch>
        </p:blipFill>
        <p:spPr>
          <a:xfrm>
            <a:off x="152400" y="1462775"/>
            <a:ext cx="8839200" cy="22179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COMPONENTS USED</a:t>
            </a:r>
            <a:endParaRPr/>
          </a:p>
        </p:txBody>
      </p:sp>
      <p:sp>
        <p:nvSpPr>
          <p:cNvPr id="190" name="Google Shape;190;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NAND gate</a:t>
            </a:r>
            <a:endParaRPr/>
          </a:p>
          <a:p>
            <a:pPr marL="457200" lvl="0" indent="-342900" algn="l" rtl="0">
              <a:spcBef>
                <a:spcPts val="0"/>
              </a:spcBef>
              <a:spcAft>
                <a:spcPts val="0"/>
              </a:spcAft>
              <a:buSzPts val="1800"/>
              <a:buChar char="❏"/>
            </a:pPr>
            <a:r>
              <a:rPr lang="en"/>
              <a:t>Multiplexer</a:t>
            </a:r>
            <a:endParaRPr/>
          </a:p>
          <a:p>
            <a:pPr marL="457200" lvl="0" indent="-342900" algn="l" rtl="0">
              <a:spcBef>
                <a:spcPts val="0"/>
              </a:spcBef>
              <a:spcAft>
                <a:spcPts val="0"/>
              </a:spcAft>
              <a:buSzPts val="1800"/>
              <a:buChar char="❏"/>
            </a:pPr>
            <a:r>
              <a:rPr lang="en"/>
              <a:t>Half adder</a:t>
            </a:r>
            <a:endParaRPr/>
          </a:p>
          <a:p>
            <a:pPr marL="457200" lvl="0" indent="-342900" algn="l" rtl="0">
              <a:spcBef>
                <a:spcPts val="0"/>
              </a:spcBef>
              <a:spcAft>
                <a:spcPts val="0"/>
              </a:spcAft>
              <a:buSzPts val="1800"/>
              <a:buChar char="❏"/>
            </a:pPr>
            <a:r>
              <a:rPr lang="en"/>
              <a:t>Full adder</a:t>
            </a:r>
            <a:endParaRPr/>
          </a:p>
          <a:p>
            <a:pPr marL="457200" lvl="0" indent="-342900" algn="l" rtl="0">
              <a:spcBef>
                <a:spcPts val="0"/>
              </a:spcBef>
              <a:spcAft>
                <a:spcPts val="0"/>
              </a:spcAft>
              <a:buSzPts val="1800"/>
              <a:buChar char="❏"/>
            </a:pPr>
            <a:r>
              <a:rPr lang="en"/>
              <a:t>Ripple carry adder</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5111</Words>
  <Application>Microsoft Office PowerPoint</Application>
  <PresentationFormat>On-screen Show (16:9)</PresentationFormat>
  <Paragraphs>749</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Open Sans</vt:lpstr>
      <vt:lpstr>Times New Roman</vt:lpstr>
      <vt:lpstr>Arial</vt:lpstr>
      <vt:lpstr>Pacifico</vt:lpstr>
      <vt:lpstr>Courier New</vt:lpstr>
      <vt:lpstr>PT Sans Narrow</vt:lpstr>
      <vt:lpstr>Calibri</vt:lpstr>
      <vt:lpstr>Tropic</vt:lpstr>
      <vt:lpstr>Office Theme</vt:lpstr>
      <vt:lpstr>PowerPoint Presentation</vt:lpstr>
      <vt:lpstr>AIM</vt:lpstr>
      <vt:lpstr>ABSTRACT</vt:lpstr>
      <vt:lpstr>Introduction to hack-ALU</vt:lpstr>
      <vt:lpstr>INTRODUCTION</vt:lpstr>
      <vt:lpstr>TYPES OF ADDERS</vt:lpstr>
      <vt:lpstr>Carry select adder</vt:lpstr>
      <vt:lpstr>CHIP DESIGN</vt:lpstr>
      <vt:lpstr>COMPONENTS USED</vt:lpstr>
      <vt:lpstr>Multiplexer </vt:lpstr>
      <vt:lpstr>Basic Working of MUX</vt:lpstr>
      <vt:lpstr>PowerPoint Presentation</vt:lpstr>
      <vt:lpstr>2:1 MUX - From NAND gate</vt:lpstr>
      <vt:lpstr>PowerPoint Presentation</vt:lpstr>
      <vt:lpstr>PowerPoint Presentation</vt:lpstr>
      <vt:lpstr>Half adder</vt:lpstr>
      <vt:lpstr>PowerPoint Presentation</vt:lpstr>
      <vt:lpstr>PowerPoint Presentation</vt:lpstr>
      <vt:lpstr>Simulation output of HAnand gate</vt:lpstr>
      <vt:lpstr>Full adder</vt:lpstr>
      <vt:lpstr>PowerPoint Presentation</vt:lpstr>
      <vt:lpstr>PowerPoint Presentation</vt:lpstr>
      <vt:lpstr>PowerPoint Presentation</vt:lpstr>
      <vt:lpstr>Simulation output of FAnand gate</vt:lpstr>
      <vt:lpstr>Ripple carry adder</vt:lpstr>
      <vt:lpstr>Working of Ripple Carry Adder:</vt:lpstr>
      <vt:lpstr>PowerPoint Presentation</vt:lpstr>
      <vt:lpstr>PowerPoint Presentation</vt:lpstr>
      <vt:lpstr>COMPUTATION OF SUM AND CARRY</vt:lpstr>
      <vt:lpstr>PowerPoint Presentation</vt:lpstr>
      <vt:lpstr>Simulation output of RippleCarryAdder4Bit gate</vt:lpstr>
      <vt:lpstr>Block </vt:lpstr>
      <vt:lpstr>PowerPoint Presentation</vt:lpstr>
      <vt:lpstr>Block </vt:lpstr>
      <vt:lpstr>PowerPoint Presentation</vt:lpstr>
      <vt:lpstr>Simulation of a BLOCK</vt:lpstr>
      <vt:lpstr>WORKING OF CSLA</vt:lpstr>
      <vt:lpstr>Working of CSLA - continued</vt:lpstr>
      <vt:lpstr>Working of CSLA - continued</vt:lpstr>
      <vt:lpstr>PowerPoint Presentation</vt:lpstr>
      <vt:lpstr>CHIP SIMULATION IN CIRCUIT VERSE</vt:lpstr>
      <vt:lpstr>TIME TAKEN FOR COMPUTATION - Comparison between Ripple Carry Adder and Carry Select Adder</vt:lpstr>
      <vt:lpstr>PowerPoint Presentation</vt:lpstr>
      <vt:lpstr>CSLA (binary input)</vt:lpstr>
      <vt:lpstr>PowerPoint Presentation</vt:lpstr>
      <vt:lpstr>CSLA (decimal input)</vt:lpstr>
      <vt:lpstr>PowerPoint Presentation</vt:lpstr>
      <vt:lpstr>Simulation of CSLA - Interactive                                                                    (Binary Input)</vt:lpstr>
      <vt:lpstr>PowerPoint Presentation</vt:lpstr>
      <vt:lpstr>PowerPoint Presentation</vt:lpstr>
      <vt:lpstr>PowerPoint Presentation</vt:lpstr>
      <vt:lpstr>APPLICATIONS OF CSLA</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GHAAYATHRI DEVI K - [CB.EN.U4AIE20017]</cp:lastModifiedBy>
  <cp:revision>1</cp:revision>
  <dcterms:modified xsi:type="dcterms:W3CDTF">2022-07-29T11:58:21Z</dcterms:modified>
</cp:coreProperties>
</file>