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0" r:id="rId7"/>
    <p:sldId id="267" r:id="rId8"/>
    <p:sldId id="268" r:id="rId9"/>
    <p:sldId id="261" r:id="rId10"/>
    <p:sldId id="262" r:id="rId11"/>
    <p:sldId id="265" r:id="rId12"/>
    <p:sldId id="264" r:id="rId13"/>
    <p:sldId id="269"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E:\Ghada\EngYasser_Course\Session5\Ghada_EDA%20Pivot%20Tables%20(Superstore%20datase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E:\Ghada\EngYasser_Course\Session5\Ghada_EDA%20Pivot%20Tables%20(Superstore%20dataset).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E:\Ghada\EngYasser_Course\Session5\Ghada_EDA%20Pivot%20Tables%20(Superstore%20datas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Ghada\EngYasser_Course\Session5\Ghada_EDA%20Pivot%20Tables%20(Superstore%20datas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Ghada\EngYasser_Course\Session5\Ghada_EDA%20Pivot%20Tables%20(Superstore%20datase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Ghada\EngYasser_Course\Session5\Ghada_EDA%20Pivot%20Tables%20(Superstore%20datase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Ghada\EngYasser_Course\Session5\Ghada_EDA%20Pivot%20Tables%20(Superstore%20datase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Ghada\EngYasser_Course\Session5\Ghada_EDA%20Pivot%20Tables%20(Superstore%20datase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Ghada\EngYasser_Course\Session5\Ghada_EDA%20Pivot%20Tables%20(Superstore%20datase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E:\Ghada\EngYasser_Course\Session5\Ghada_EDA%20Pivot%20Tables%20(Superstore%20datase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[Ghada_EDA Pivot Tables (Superstore dataset).xlsx]Profit analysis!PivotTable14</c:name>
    <c:fmtId val="16"/>
  </c:pivotSource>
  <c:chart>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4718524406849284E-2"/>
          <c:y val="6.160433825511169E-2"/>
          <c:w val="0.8723866614305601"/>
          <c:h val="0.86832739674073034"/>
        </c:manualLayout>
      </c:layout>
      <c:lineChart>
        <c:grouping val="standard"/>
        <c:varyColors val="0"/>
        <c:ser>
          <c:idx val="0"/>
          <c:order val="0"/>
          <c:tx>
            <c:strRef>
              <c:f>'Profit analysis'!$B$11:$B$12</c:f>
              <c:strCache>
                <c:ptCount val="1"/>
                <c:pt idx="0">
                  <c:v>Central</c:v>
                </c:pt>
              </c:strCache>
            </c:strRef>
          </c:tx>
          <c:spPr>
            <a:ln w="28575" cap="rnd">
              <a:solidFill>
                <a:schemeClr val="accent1"/>
              </a:solidFill>
              <a:round/>
            </a:ln>
            <a:effectLst/>
          </c:spPr>
          <c:marker>
            <c:symbol val="none"/>
          </c:marker>
          <c:cat>
            <c:strRef>
              <c:f>'Profit analysis'!$A$13:$A$16</c:f>
              <c:strCache>
                <c:ptCount val="4"/>
                <c:pt idx="0">
                  <c:v>2014</c:v>
                </c:pt>
                <c:pt idx="1">
                  <c:v>2015</c:v>
                </c:pt>
                <c:pt idx="2">
                  <c:v>2016</c:v>
                </c:pt>
                <c:pt idx="3">
                  <c:v>2017</c:v>
                </c:pt>
              </c:strCache>
            </c:strRef>
          </c:cat>
          <c:val>
            <c:numRef>
              <c:f>'Profit analysis'!$B$13:$B$16</c:f>
              <c:numCache>
                <c:formatCode>"$"#,##0</c:formatCode>
                <c:ptCount val="4"/>
                <c:pt idx="0">
                  <c:v>539.5533999998006</c:v>
                </c:pt>
                <c:pt idx="1">
                  <c:v>11716.801999999923</c:v>
                </c:pt>
                <c:pt idx="2">
                  <c:v>19899.162900000068</c:v>
                </c:pt>
                <c:pt idx="3">
                  <c:v>7550.8441999999632</c:v>
                </c:pt>
              </c:numCache>
            </c:numRef>
          </c:val>
          <c:smooth val="0"/>
          <c:extLst>
            <c:ext xmlns:c16="http://schemas.microsoft.com/office/drawing/2014/chart" uri="{C3380CC4-5D6E-409C-BE32-E72D297353CC}">
              <c16:uniqueId val="{00000000-DCFA-4ECE-84F7-AF4047AB9101}"/>
            </c:ext>
          </c:extLst>
        </c:ser>
        <c:ser>
          <c:idx val="1"/>
          <c:order val="1"/>
          <c:tx>
            <c:strRef>
              <c:f>'Profit analysis'!$C$11:$C$12</c:f>
              <c:strCache>
                <c:ptCount val="1"/>
                <c:pt idx="0">
                  <c:v>South</c:v>
                </c:pt>
              </c:strCache>
            </c:strRef>
          </c:tx>
          <c:spPr>
            <a:ln w="28575" cap="rnd">
              <a:solidFill>
                <a:schemeClr val="accent2"/>
              </a:solidFill>
              <a:round/>
            </a:ln>
            <a:effectLst/>
          </c:spPr>
          <c:marker>
            <c:symbol val="none"/>
          </c:marker>
          <c:cat>
            <c:strRef>
              <c:f>'Profit analysis'!$A$13:$A$16</c:f>
              <c:strCache>
                <c:ptCount val="4"/>
                <c:pt idx="0">
                  <c:v>2014</c:v>
                </c:pt>
                <c:pt idx="1">
                  <c:v>2015</c:v>
                </c:pt>
                <c:pt idx="2">
                  <c:v>2016</c:v>
                </c:pt>
                <c:pt idx="3">
                  <c:v>2017</c:v>
                </c:pt>
              </c:strCache>
            </c:strRef>
          </c:cat>
          <c:val>
            <c:numRef>
              <c:f>'Profit analysis'!$C$13:$C$16</c:f>
              <c:numCache>
                <c:formatCode>"$"#,##0</c:formatCode>
                <c:ptCount val="4"/>
                <c:pt idx="0">
                  <c:v>11879.119999999908</c:v>
                </c:pt>
                <c:pt idx="1">
                  <c:v>8318.5940000000192</c:v>
                </c:pt>
                <c:pt idx="2">
                  <c:v>17702.808399999951</c:v>
                </c:pt>
                <c:pt idx="3">
                  <c:v>8848.9078999998746</c:v>
                </c:pt>
              </c:numCache>
            </c:numRef>
          </c:val>
          <c:smooth val="0"/>
          <c:extLst>
            <c:ext xmlns:c16="http://schemas.microsoft.com/office/drawing/2014/chart" uri="{C3380CC4-5D6E-409C-BE32-E72D297353CC}">
              <c16:uniqueId val="{00000001-DCFA-4ECE-84F7-AF4047AB9101}"/>
            </c:ext>
          </c:extLst>
        </c:ser>
        <c:ser>
          <c:idx val="2"/>
          <c:order val="2"/>
          <c:tx>
            <c:strRef>
              <c:f>'Profit analysis'!$D$11:$D$12</c:f>
              <c:strCache>
                <c:ptCount val="1"/>
                <c:pt idx="0">
                  <c:v>East</c:v>
                </c:pt>
              </c:strCache>
            </c:strRef>
          </c:tx>
          <c:spPr>
            <a:ln w="28575" cap="rnd">
              <a:solidFill>
                <a:schemeClr val="accent3"/>
              </a:solidFill>
              <a:round/>
            </a:ln>
            <a:effectLst/>
          </c:spPr>
          <c:marker>
            <c:symbol val="none"/>
          </c:marker>
          <c:cat>
            <c:strRef>
              <c:f>'Profit analysis'!$A$13:$A$16</c:f>
              <c:strCache>
                <c:ptCount val="4"/>
                <c:pt idx="0">
                  <c:v>2014</c:v>
                </c:pt>
                <c:pt idx="1">
                  <c:v>2015</c:v>
                </c:pt>
                <c:pt idx="2">
                  <c:v>2016</c:v>
                </c:pt>
                <c:pt idx="3">
                  <c:v>2017</c:v>
                </c:pt>
              </c:strCache>
            </c:strRef>
          </c:cat>
          <c:val>
            <c:numRef>
              <c:f>'Profit analysis'!$D$13:$D$16</c:f>
              <c:numCache>
                <c:formatCode>"$"#,##0</c:formatCode>
                <c:ptCount val="4"/>
                <c:pt idx="0">
                  <c:v>17059.609500000093</c:v>
                </c:pt>
                <c:pt idx="1">
                  <c:v>21091.012999999919</c:v>
                </c:pt>
                <c:pt idx="2">
                  <c:v>20141.596100000315</c:v>
                </c:pt>
                <c:pt idx="3">
                  <c:v>33230.561400000326</c:v>
                </c:pt>
              </c:numCache>
            </c:numRef>
          </c:val>
          <c:smooth val="0"/>
          <c:extLst>
            <c:ext xmlns:c16="http://schemas.microsoft.com/office/drawing/2014/chart" uri="{C3380CC4-5D6E-409C-BE32-E72D297353CC}">
              <c16:uniqueId val="{00000002-DCFA-4ECE-84F7-AF4047AB9101}"/>
            </c:ext>
          </c:extLst>
        </c:ser>
        <c:ser>
          <c:idx val="3"/>
          <c:order val="3"/>
          <c:tx>
            <c:strRef>
              <c:f>'Profit analysis'!$E$11:$E$12</c:f>
              <c:strCache>
                <c:ptCount val="1"/>
                <c:pt idx="0">
                  <c:v>West</c:v>
                </c:pt>
              </c:strCache>
            </c:strRef>
          </c:tx>
          <c:spPr>
            <a:ln w="28575" cap="rnd">
              <a:solidFill>
                <a:schemeClr val="accent4"/>
              </a:solidFill>
              <a:round/>
            </a:ln>
            <a:effectLst/>
          </c:spPr>
          <c:marker>
            <c:symbol val="none"/>
          </c:marker>
          <c:cat>
            <c:strRef>
              <c:f>'Profit analysis'!$A$13:$A$16</c:f>
              <c:strCache>
                <c:ptCount val="4"/>
                <c:pt idx="0">
                  <c:v>2014</c:v>
                </c:pt>
                <c:pt idx="1">
                  <c:v>2015</c:v>
                </c:pt>
                <c:pt idx="2">
                  <c:v>2016</c:v>
                </c:pt>
                <c:pt idx="3">
                  <c:v>2017</c:v>
                </c:pt>
              </c:strCache>
            </c:strRef>
          </c:cat>
          <c:val>
            <c:numRef>
              <c:f>'Profit analysis'!$E$13:$E$16</c:f>
              <c:numCache>
                <c:formatCode>"$"#,##0</c:formatCode>
                <c:ptCount val="4"/>
                <c:pt idx="0">
                  <c:v>20065.691200000103</c:v>
                </c:pt>
                <c:pt idx="1">
                  <c:v>20492.194699999905</c:v>
                </c:pt>
                <c:pt idx="2">
                  <c:v>24051.606899999868</c:v>
                </c:pt>
                <c:pt idx="3">
                  <c:v>43808.956100000214</c:v>
                </c:pt>
              </c:numCache>
            </c:numRef>
          </c:val>
          <c:smooth val="0"/>
          <c:extLst>
            <c:ext xmlns:c16="http://schemas.microsoft.com/office/drawing/2014/chart" uri="{C3380CC4-5D6E-409C-BE32-E72D297353CC}">
              <c16:uniqueId val="{00000003-DCFA-4ECE-84F7-AF4047AB9101}"/>
            </c:ext>
          </c:extLst>
        </c:ser>
        <c:dLbls>
          <c:showLegendKey val="0"/>
          <c:showVal val="0"/>
          <c:showCatName val="0"/>
          <c:showSerName val="0"/>
          <c:showPercent val="0"/>
          <c:showBubbleSize val="0"/>
        </c:dLbls>
        <c:smooth val="0"/>
        <c:axId val="420582784"/>
        <c:axId val="420584704"/>
      </c:lineChart>
      <c:catAx>
        <c:axId val="4205827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20584704"/>
        <c:crosses val="autoZero"/>
        <c:auto val="1"/>
        <c:lblAlgn val="ctr"/>
        <c:lblOffset val="100"/>
        <c:noMultiLvlLbl val="0"/>
      </c:catAx>
      <c:valAx>
        <c:axId val="420584704"/>
        <c:scaling>
          <c:orientation val="minMax"/>
        </c:scaling>
        <c:delete val="1"/>
        <c:axPos val="l"/>
        <c:numFmt formatCode="&quot;$&quot;#,##0" sourceLinked="1"/>
        <c:majorTickMark val="out"/>
        <c:minorTickMark val="none"/>
        <c:tickLblPos val="nextTo"/>
        <c:crossAx val="420582784"/>
        <c:crosses val="autoZero"/>
        <c:crossBetween val="between"/>
      </c:valAx>
      <c:spPr>
        <a:noFill/>
        <a:ln>
          <a:noFill/>
        </a:ln>
        <a:effectLst/>
      </c:spPr>
    </c:plotArea>
    <c:legend>
      <c:legendPos val="r"/>
      <c:layout>
        <c:manualLayout>
          <c:xMode val="edge"/>
          <c:yMode val="edge"/>
          <c:x val="5.3106743357244461E-2"/>
          <c:y val="3.8928969773552508E-2"/>
          <c:w val="0.12611905137723547"/>
          <c:h val="0.25989512103948831"/>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63500" sx="102000" sy="102000" algn="ctr" rotWithShape="0">
        <a:schemeClr val="accent1">
          <a:lumMod val="60000"/>
          <a:lumOff val="40000"/>
          <a:alpha val="40000"/>
        </a:scheme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[Ghada_EDA Pivot Tables (Superstore dataset).xlsx]Profit analysis!PivotTable4</c:name>
    <c:fmtId val="25"/>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pivotFmt>
      <c:pivotFmt>
        <c:idx val="7"/>
        <c:spPr>
          <a:solidFill>
            <a:schemeClr val="accent2"/>
          </a:solidFill>
          <a:ln>
            <a:noFill/>
          </a:ln>
          <a:effectLst/>
        </c:spP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pivotFmt>
      <c:pivotFmt>
        <c:idx val="9"/>
        <c:spPr>
          <a:solidFill>
            <a:schemeClr val="accent2"/>
          </a:solidFill>
          <a:ln>
            <a:noFill/>
          </a:ln>
          <a:effectLst/>
        </c:spP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2"/>
          </a:solidFill>
          <a:ln>
            <a:noFill/>
          </a:ln>
          <a:effectLst/>
        </c:spPr>
      </c:pivotFmt>
      <c:pivotFmt>
        <c:idx val="13"/>
        <c:spPr>
          <a:solidFill>
            <a:schemeClr val="accent2"/>
          </a:solidFill>
          <a:ln>
            <a:noFill/>
          </a:ln>
          <a:effectLst/>
        </c:spP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pivotFmt>
      <c:pivotFmt>
        <c:idx val="15"/>
        <c:spPr>
          <a:solidFill>
            <a:schemeClr val="accent2"/>
          </a:solidFill>
          <a:ln>
            <a:noFill/>
          </a:ln>
          <a:effectLst/>
        </c:spP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2"/>
          </a:solidFill>
          <a:ln>
            <a:noFill/>
          </a:ln>
          <a:effectLst/>
        </c:spP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2"/>
          </a:solidFill>
          <a:ln>
            <a:noFill/>
          </a:ln>
          <a:effectLst/>
        </c:spP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2"/>
          </a:solidFill>
          <a:ln>
            <a:noFill/>
          </a:ln>
          <a:effectLst/>
        </c:spP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2"/>
          </a:solidFill>
          <a:ln>
            <a:noFill/>
          </a:ln>
          <a:effectLst/>
        </c:spP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2"/>
          </a:solidFill>
          <a:ln>
            <a:noFill/>
          </a:ln>
          <a:effectLst/>
        </c:spP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2"/>
          </a:solidFill>
          <a:ln>
            <a:noFill/>
          </a:ln>
          <a:effectLst/>
        </c:spP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2"/>
          </a:solidFill>
          <a:ln>
            <a:noFill/>
          </a:ln>
          <a:effectLst/>
        </c:spP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2"/>
          </a:solidFill>
          <a:ln>
            <a:noFill/>
          </a:ln>
          <a:effectLst/>
        </c:spP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2"/>
          </a:solidFill>
          <a:ln>
            <a:noFill/>
          </a:ln>
          <a:effectLst/>
        </c:spP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2"/>
          </a:solidFill>
          <a:ln>
            <a:noFill/>
          </a:ln>
          <a:effectLst/>
        </c:spP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2"/>
          </a:solidFill>
          <a:ln>
            <a:noFill/>
          </a:ln>
          <a:effectLst/>
        </c:spP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9467352600896355E-2"/>
          <c:y val="2.2494887525562373E-2"/>
          <c:w val="0.86287635586207934"/>
          <c:h val="0.93255623721881387"/>
        </c:manualLayout>
      </c:layout>
      <c:barChart>
        <c:barDir val="bar"/>
        <c:grouping val="clustered"/>
        <c:varyColors val="0"/>
        <c:ser>
          <c:idx val="0"/>
          <c:order val="0"/>
          <c:tx>
            <c:strRef>
              <c:f>'Profit analysis'!$E$100</c:f>
              <c:strCache>
                <c:ptCount val="1"/>
                <c:pt idx="0">
                  <c:v>Sum of Profit</c:v>
                </c:pt>
              </c:strCache>
            </c:strRef>
          </c:tx>
          <c:spPr>
            <a:solidFill>
              <a:schemeClr val="accent1"/>
            </a:solidFill>
            <a:ln>
              <a:noFill/>
            </a:ln>
            <a:effectLst/>
          </c:spPr>
          <c:invertIfNegative val="0"/>
          <c:dLbls>
            <c:dLbl>
              <c:idx val="9"/>
              <c:delete val="1"/>
              <c:extLst>
                <c:ext xmlns:c15="http://schemas.microsoft.com/office/drawing/2012/chart" uri="{CE6537A1-D6FC-4f65-9D91-7224C49458BB}"/>
                <c:ext xmlns:c16="http://schemas.microsoft.com/office/drawing/2014/chart" uri="{C3380CC4-5D6E-409C-BE32-E72D297353CC}">
                  <c16:uniqueId val="{00000000-6946-4BC8-8F04-2E33E13A3E16}"/>
                </c:ext>
              </c:extLst>
            </c:dLbl>
            <c:dLbl>
              <c:idx val="18"/>
              <c:delete val="1"/>
              <c:extLst>
                <c:ext xmlns:c15="http://schemas.microsoft.com/office/drawing/2012/chart" uri="{CE6537A1-D6FC-4f65-9D91-7224C49458BB}"/>
                <c:ext xmlns:c16="http://schemas.microsoft.com/office/drawing/2014/chart" uri="{C3380CC4-5D6E-409C-BE32-E72D297353CC}">
                  <c16:uniqueId val="{00000001-6946-4BC8-8F04-2E33E13A3E16}"/>
                </c:ext>
              </c:extLst>
            </c:dLbl>
            <c:dLbl>
              <c:idx val="19"/>
              <c:delete val="1"/>
              <c:extLst>
                <c:ext xmlns:c15="http://schemas.microsoft.com/office/drawing/2012/chart" uri="{CE6537A1-D6FC-4f65-9D91-7224C49458BB}"/>
                <c:ext xmlns:c16="http://schemas.microsoft.com/office/drawing/2014/chart" uri="{C3380CC4-5D6E-409C-BE32-E72D297353CC}">
                  <c16:uniqueId val="{00000002-6946-4BC8-8F04-2E33E13A3E16}"/>
                </c:ext>
              </c:extLst>
            </c:dLbl>
            <c:dLbl>
              <c:idx val="22"/>
              <c:delete val="1"/>
              <c:extLst>
                <c:ext xmlns:c15="http://schemas.microsoft.com/office/drawing/2012/chart" uri="{CE6537A1-D6FC-4f65-9D91-7224C49458BB}"/>
                <c:ext xmlns:c16="http://schemas.microsoft.com/office/drawing/2014/chart" uri="{C3380CC4-5D6E-409C-BE32-E72D297353CC}">
                  <c16:uniqueId val="{00000003-6946-4BC8-8F04-2E33E13A3E16}"/>
                </c:ext>
              </c:extLst>
            </c:dLbl>
            <c:dLbl>
              <c:idx val="23"/>
              <c:delete val="1"/>
              <c:extLst>
                <c:ext xmlns:c15="http://schemas.microsoft.com/office/drawing/2012/chart" uri="{CE6537A1-D6FC-4f65-9D91-7224C49458BB}"/>
                <c:ext xmlns:c16="http://schemas.microsoft.com/office/drawing/2014/chart" uri="{C3380CC4-5D6E-409C-BE32-E72D297353CC}">
                  <c16:uniqueId val="{00000004-6946-4BC8-8F04-2E33E13A3E16}"/>
                </c:ext>
              </c:extLst>
            </c:dLbl>
            <c:numFmt formatCode="&quot;$&quot;#,##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'Profit analysis'!$A$101:$D$143</c:f>
              <c:multiLvlStrCache>
                <c:ptCount val="24"/>
                <c:lvl>
                  <c:pt idx="0">
                    <c:v>Chairs</c:v>
                  </c:pt>
                  <c:pt idx="1">
                    <c:v>Tables</c:v>
                  </c:pt>
                  <c:pt idx="2">
                    <c:v>Furnishings</c:v>
                  </c:pt>
                  <c:pt idx="3">
                    <c:v>Bookcases</c:v>
                  </c:pt>
                  <c:pt idx="4">
                    <c:v>Binders</c:v>
                  </c:pt>
                  <c:pt idx="5">
                    <c:v>Storage</c:v>
                  </c:pt>
                  <c:pt idx="6">
                    <c:v>Appliances</c:v>
                  </c:pt>
                  <c:pt idx="7">
                    <c:v>Supplies</c:v>
                  </c:pt>
                  <c:pt idx="8">
                    <c:v>Phones</c:v>
                  </c:pt>
                  <c:pt idx="9">
                    <c:v>Accessories</c:v>
                  </c:pt>
                  <c:pt idx="10">
                    <c:v>Machines</c:v>
                  </c:pt>
                  <c:pt idx="11">
                    <c:v>Copiers</c:v>
                  </c:pt>
                  <c:pt idx="12">
                    <c:v>Tables</c:v>
                  </c:pt>
                  <c:pt idx="13">
                    <c:v>Chairs</c:v>
                  </c:pt>
                  <c:pt idx="14">
                    <c:v>Bookcases</c:v>
                  </c:pt>
                  <c:pt idx="15">
                    <c:v>Furnishings</c:v>
                  </c:pt>
                  <c:pt idx="16">
                    <c:v>Binders</c:v>
                  </c:pt>
                  <c:pt idx="17">
                    <c:v>Storage</c:v>
                  </c:pt>
                  <c:pt idx="18">
                    <c:v>Appliances</c:v>
                  </c:pt>
                  <c:pt idx="19">
                    <c:v>Paper</c:v>
                  </c:pt>
                  <c:pt idx="20">
                    <c:v>Phones</c:v>
                  </c:pt>
                  <c:pt idx="21">
                    <c:v>Machines</c:v>
                  </c:pt>
                  <c:pt idx="22">
                    <c:v>Accessories</c:v>
                  </c:pt>
                  <c:pt idx="23">
                    <c:v>Copiers</c:v>
                  </c:pt>
                </c:lvl>
                <c:lvl>
                  <c:pt idx="0">
                    <c:v>Furniture</c:v>
                  </c:pt>
                  <c:pt idx="4">
                    <c:v>Office Supplies</c:v>
                  </c:pt>
                  <c:pt idx="8">
                    <c:v>Technology</c:v>
                  </c:pt>
                  <c:pt idx="12">
                    <c:v>Furniture</c:v>
                  </c:pt>
                  <c:pt idx="16">
                    <c:v>Office Supplies</c:v>
                  </c:pt>
                  <c:pt idx="20">
                    <c:v>Technology</c:v>
                  </c:pt>
                </c:lvl>
                <c:lvl>
                  <c:pt idx="0">
                    <c:v>Central</c:v>
                  </c:pt>
                  <c:pt idx="12">
                    <c:v>South</c:v>
                  </c:pt>
                </c:lvl>
                <c:lvl>
                  <c:pt idx="0">
                    <c:v>2017</c:v>
                  </c:pt>
                </c:lvl>
              </c:multiLvlStrCache>
            </c:multiLvlStrRef>
          </c:cat>
          <c:val>
            <c:numRef>
              <c:f>'Profit analysis'!$E$101:$E$143</c:f>
              <c:numCache>
                <c:formatCode>0.00</c:formatCode>
                <c:ptCount val="24"/>
                <c:pt idx="0">
                  <c:v>2712.2746000000006</c:v>
                </c:pt>
                <c:pt idx="1">
                  <c:v>-2162.8466000000026</c:v>
                </c:pt>
                <c:pt idx="2">
                  <c:v>-1319.683399999999</c:v>
                </c:pt>
                <c:pt idx="3">
                  <c:v>-511.02540000000135</c:v>
                </c:pt>
                <c:pt idx="4">
                  <c:v>-3957.1424999999799</c:v>
                </c:pt>
                <c:pt idx="5">
                  <c:v>409.00489999999809</c:v>
                </c:pt>
                <c:pt idx="6">
                  <c:v>-313.3836999999985</c:v>
                </c:pt>
                <c:pt idx="7">
                  <c:v>117.72000000000025</c:v>
                </c:pt>
                <c:pt idx="8">
                  <c:v>4119.7203000000081</c:v>
                </c:pt>
                <c:pt idx="9">
                  <c:v>2941.2314999999981</c:v>
                </c:pt>
                <c:pt idx="10">
                  <c:v>671.71599999999944</c:v>
                </c:pt>
                <c:pt idx="11">
                  <c:v>1013.9794999999995</c:v>
                </c:pt>
                <c:pt idx="12">
                  <c:v>-3598.8946000000014</c:v>
                </c:pt>
                <c:pt idx="13">
                  <c:v>1931.077699999998</c:v>
                </c:pt>
                <c:pt idx="14">
                  <c:v>514.44220000000041</c:v>
                </c:pt>
                <c:pt idx="15">
                  <c:v>568.97869999999921</c:v>
                </c:pt>
                <c:pt idx="16">
                  <c:v>405.97359999999753</c:v>
                </c:pt>
                <c:pt idx="17">
                  <c:v>992.04860000000372</c:v>
                </c:pt>
                <c:pt idx="18">
                  <c:v>1512.0825999999979</c:v>
                </c:pt>
                <c:pt idx="19">
                  <c:v>1935.5015999999991</c:v>
                </c:pt>
                <c:pt idx="20">
                  <c:v>3231.6015999999945</c:v>
                </c:pt>
                <c:pt idx="21">
                  <c:v>-3907.613400000002</c:v>
                </c:pt>
                <c:pt idx="22">
                  <c:v>1946.9388000000008</c:v>
                </c:pt>
                <c:pt idx="23">
                  <c:v>2381.9618</c:v>
                </c:pt>
              </c:numCache>
            </c:numRef>
          </c:val>
          <c:extLst>
            <c:ext xmlns:c16="http://schemas.microsoft.com/office/drawing/2014/chart" uri="{C3380CC4-5D6E-409C-BE32-E72D297353CC}">
              <c16:uniqueId val="{00000005-6946-4BC8-8F04-2E33E13A3E16}"/>
            </c:ext>
          </c:extLst>
        </c:ser>
        <c:ser>
          <c:idx val="1"/>
          <c:order val="1"/>
          <c:tx>
            <c:strRef>
              <c:f>'Profit analysis'!$F$100</c:f>
              <c:strCache>
                <c:ptCount val="1"/>
                <c:pt idx="0">
                  <c:v>Sum of Cost</c:v>
                </c:pt>
              </c:strCache>
            </c:strRef>
          </c:tx>
          <c:spPr>
            <a:solidFill>
              <a:srgbClr val="C00000"/>
            </a:solidFill>
            <a:ln>
              <a:noFill/>
            </a:ln>
            <a:effectLst/>
          </c:spPr>
          <c:invertIfNegative val="0"/>
          <c:dLbls>
            <c:dLbl>
              <c:idx val="9"/>
              <c:delete val="1"/>
              <c:extLst>
                <c:ext xmlns:c15="http://schemas.microsoft.com/office/drawing/2012/chart" uri="{CE6537A1-D6FC-4f65-9D91-7224C49458BB}"/>
                <c:ext xmlns:c16="http://schemas.microsoft.com/office/drawing/2014/chart" uri="{C3380CC4-5D6E-409C-BE32-E72D297353CC}">
                  <c16:uniqueId val="{00000006-6946-4BC8-8F04-2E33E13A3E16}"/>
                </c:ext>
              </c:extLst>
            </c:dLbl>
            <c:dLbl>
              <c:idx val="18"/>
              <c:delete val="1"/>
              <c:extLst>
                <c:ext xmlns:c15="http://schemas.microsoft.com/office/drawing/2012/chart" uri="{CE6537A1-D6FC-4f65-9D91-7224C49458BB}"/>
                <c:ext xmlns:c16="http://schemas.microsoft.com/office/drawing/2014/chart" uri="{C3380CC4-5D6E-409C-BE32-E72D297353CC}">
                  <c16:uniqueId val="{00000007-6946-4BC8-8F04-2E33E13A3E16}"/>
                </c:ext>
              </c:extLst>
            </c:dLbl>
            <c:dLbl>
              <c:idx val="19"/>
              <c:delete val="1"/>
              <c:extLst>
                <c:ext xmlns:c15="http://schemas.microsoft.com/office/drawing/2012/chart" uri="{CE6537A1-D6FC-4f65-9D91-7224C49458BB}"/>
                <c:ext xmlns:c16="http://schemas.microsoft.com/office/drawing/2014/chart" uri="{C3380CC4-5D6E-409C-BE32-E72D297353CC}">
                  <c16:uniqueId val="{00000008-6946-4BC8-8F04-2E33E13A3E16}"/>
                </c:ext>
              </c:extLst>
            </c:dLbl>
            <c:dLbl>
              <c:idx val="22"/>
              <c:delete val="1"/>
              <c:extLst>
                <c:ext xmlns:c15="http://schemas.microsoft.com/office/drawing/2012/chart" uri="{CE6537A1-D6FC-4f65-9D91-7224C49458BB}"/>
                <c:ext xmlns:c16="http://schemas.microsoft.com/office/drawing/2014/chart" uri="{C3380CC4-5D6E-409C-BE32-E72D297353CC}">
                  <c16:uniqueId val="{00000009-6946-4BC8-8F04-2E33E13A3E16}"/>
                </c:ext>
              </c:extLst>
            </c:dLbl>
            <c:dLbl>
              <c:idx val="23"/>
              <c:delete val="1"/>
              <c:extLst>
                <c:ext xmlns:c15="http://schemas.microsoft.com/office/drawing/2012/chart" uri="{CE6537A1-D6FC-4f65-9D91-7224C49458BB}"/>
                <c:ext xmlns:c16="http://schemas.microsoft.com/office/drawing/2014/chart" uri="{C3380CC4-5D6E-409C-BE32-E72D297353CC}">
                  <c16:uniqueId val="{0000000A-6946-4BC8-8F04-2E33E13A3E16}"/>
                </c:ext>
              </c:extLst>
            </c:dLbl>
            <c:numFmt formatCode="&quot;$&quot;#,##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'Profit analysis'!$A$101:$D$143</c:f>
              <c:multiLvlStrCache>
                <c:ptCount val="24"/>
                <c:lvl>
                  <c:pt idx="0">
                    <c:v>Chairs</c:v>
                  </c:pt>
                  <c:pt idx="1">
                    <c:v>Tables</c:v>
                  </c:pt>
                  <c:pt idx="2">
                    <c:v>Furnishings</c:v>
                  </c:pt>
                  <c:pt idx="3">
                    <c:v>Bookcases</c:v>
                  </c:pt>
                  <c:pt idx="4">
                    <c:v>Binders</c:v>
                  </c:pt>
                  <c:pt idx="5">
                    <c:v>Storage</c:v>
                  </c:pt>
                  <c:pt idx="6">
                    <c:v>Appliances</c:v>
                  </c:pt>
                  <c:pt idx="7">
                    <c:v>Supplies</c:v>
                  </c:pt>
                  <c:pt idx="8">
                    <c:v>Phones</c:v>
                  </c:pt>
                  <c:pt idx="9">
                    <c:v>Accessories</c:v>
                  </c:pt>
                  <c:pt idx="10">
                    <c:v>Machines</c:v>
                  </c:pt>
                  <c:pt idx="11">
                    <c:v>Copiers</c:v>
                  </c:pt>
                  <c:pt idx="12">
                    <c:v>Tables</c:v>
                  </c:pt>
                  <c:pt idx="13">
                    <c:v>Chairs</c:v>
                  </c:pt>
                  <c:pt idx="14">
                    <c:v>Bookcases</c:v>
                  </c:pt>
                  <c:pt idx="15">
                    <c:v>Furnishings</c:v>
                  </c:pt>
                  <c:pt idx="16">
                    <c:v>Binders</c:v>
                  </c:pt>
                  <c:pt idx="17">
                    <c:v>Storage</c:v>
                  </c:pt>
                  <c:pt idx="18">
                    <c:v>Appliances</c:v>
                  </c:pt>
                  <c:pt idx="19">
                    <c:v>Paper</c:v>
                  </c:pt>
                  <c:pt idx="20">
                    <c:v>Phones</c:v>
                  </c:pt>
                  <c:pt idx="21">
                    <c:v>Machines</c:v>
                  </c:pt>
                  <c:pt idx="22">
                    <c:v>Accessories</c:v>
                  </c:pt>
                  <c:pt idx="23">
                    <c:v>Copiers</c:v>
                  </c:pt>
                </c:lvl>
                <c:lvl>
                  <c:pt idx="0">
                    <c:v>Furniture</c:v>
                  </c:pt>
                  <c:pt idx="4">
                    <c:v>Office Supplies</c:v>
                  </c:pt>
                  <c:pt idx="8">
                    <c:v>Technology</c:v>
                  </c:pt>
                  <c:pt idx="12">
                    <c:v>Furniture</c:v>
                  </c:pt>
                  <c:pt idx="16">
                    <c:v>Office Supplies</c:v>
                  </c:pt>
                  <c:pt idx="20">
                    <c:v>Technology</c:v>
                  </c:pt>
                </c:lvl>
                <c:lvl>
                  <c:pt idx="0">
                    <c:v>Central</c:v>
                  </c:pt>
                  <c:pt idx="12">
                    <c:v>South</c:v>
                  </c:pt>
                </c:lvl>
                <c:lvl>
                  <c:pt idx="0">
                    <c:v>2017</c:v>
                  </c:pt>
                </c:lvl>
              </c:multiLvlStrCache>
            </c:multiLvlStrRef>
          </c:cat>
          <c:val>
            <c:numRef>
              <c:f>'Profit analysis'!$F$101:$F$143</c:f>
              <c:numCache>
                <c:formatCode>0.00</c:formatCode>
                <c:ptCount val="24"/>
                <c:pt idx="0">
                  <c:v>20506.190400000003</c:v>
                </c:pt>
                <c:pt idx="1">
                  <c:v>12752.153600000001</c:v>
                </c:pt>
                <c:pt idx="2">
                  <c:v>6393.7053999999998</c:v>
                </c:pt>
                <c:pt idx="3">
                  <c:v>6151.5026000000016</c:v>
                </c:pt>
                <c:pt idx="4">
                  <c:v>25062.518499999991</c:v>
                </c:pt>
                <c:pt idx="5">
                  <c:v>13284.735100000005</c:v>
                </c:pt>
                <c:pt idx="6">
                  <c:v>9246.6916999999994</c:v>
                </c:pt>
                <c:pt idx="7">
                  <c:v>4289.8399999999992</c:v>
                </c:pt>
                <c:pt idx="8">
                  <c:v>19091.435699999998</c:v>
                </c:pt>
                <c:pt idx="9">
                  <c:v>7978.4325000000008</c:v>
                </c:pt>
                <c:pt idx="10">
                  <c:v>5322.8490000000002</c:v>
                </c:pt>
                <c:pt idx="11">
                  <c:v>2665.9485000000004</c:v>
                </c:pt>
                <c:pt idx="12">
                  <c:v>17705.1561</c:v>
                </c:pt>
                <c:pt idx="13">
                  <c:v>13725.230300000003</c:v>
                </c:pt>
                <c:pt idx="14">
                  <c:v>4642.8238000000001</c:v>
                </c:pt>
                <c:pt idx="15">
                  <c:v>2816.6113000000005</c:v>
                </c:pt>
                <c:pt idx="16">
                  <c:v>10737.388400000002</c:v>
                </c:pt>
                <c:pt idx="17">
                  <c:v>9733.3833999999988</c:v>
                </c:pt>
                <c:pt idx="18">
                  <c:v>6435.7114000000001</c:v>
                </c:pt>
                <c:pt idx="19">
                  <c:v>2804.4903999999992</c:v>
                </c:pt>
                <c:pt idx="20">
                  <c:v>18131.668399999999</c:v>
                </c:pt>
                <c:pt idx="21">
                  <c:v>13852.263400000002</c:v>
                </c:pt>
                <c:pt idx="22">
                  <c:v>6213.1471999999985</c:v>
                </c:pt>
                <c:pt idx="23">
                  <c:v>2977.9521999999997</c:v>
                </c:pt>
              </c:numCache>
            </c:numRef>
          </c:val>
          <c:extLst>
            <c:ext xmlns:c16="http://schemas.microsoft.com/office/drawing/2014/chart" uri="{C3380CC4-5D6E-409C-BE32-E72D297353CC}">
              <c16:uniqueId val="{0000000B-6946-4BC8-8F04-2E33E13A3E16}"/>
            </c:ext>
          </c:extLst>
        </c:ser>
        <c:dLbls>
          <c:dLblPos val="outEnd"/>
          <c:showLegendKey val="0"/>
          <c:showVal val="1"/>
          <c:showCatName val="0"/>
          <c:showSerName val="0"/>
          <c:showPercent val="0"/>
          <c:showBubbleSize val="0"/>
        </c:dLbls>
        <c:gapWidth val="150"/>
        <c:axId val="1036431103"/>
        <c:axId val="1036433983"/>
      </c:barChart>
      <c:catAx>
        <c:axId val="1036431103"/>
        <c:scaling>
          <c:orientation val="minMax"/>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036433983"/>
        <c:crosses val="autoZero"/>
        <c:auto val="1"/>
        <c:lblAlgn val="ctr"/>
        <c:lblOffset val="200"/>
        <c:noMultiLvlLbl val="0"/>
      </c:catAx>
      <c:valAx>
        <c:axId val="1036433983"/>
        <c:scaling>
          <c:orientation val="minMax"/>
        </c:scaling>
        <c:delete val="1"/>
        <c:axPos val="b"/>
        <c:numFmt formatCode="0.00" sourceLinked="1"/>
        <c:majorTickMark val="none"/>
        <c:minorTickMark val="none"/>
        <c:tickLblPos val="nextTo"/>
        <c:crossAx val="1036431103"/>
        <c:crosses val="autoZero"/>
        <c:crossBetween val="between"/>
      </c:valAx>
      <c:spPr>
        <a:noFill/>
        <a:ln>
          <a:noFill/>
        </a:ln>
        <a:effectLst/>
      </c:spPr>
    </c:plotArea>
    <c:legend>
      <c:legendPos val="r"/>
      <c:layout>
        <c:manualLayout>
          <c:xMode val="edge"/>
          <c:yMode val="edge"/>
          <c:x val="0.84850812126745023"/>
          <c:y val="0.26935363049330596"/>
          <c:w val="0.10438500893910001"/>
          <c:h val="0.18392988717284572"/>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63500" sx="102000" sy="102000" algn="ctr" rotWithShape="0">
        <a:schemeClr val="accent1">
          <a:lumMod val="60000"/>
          <a:lumOff val="40000"/>
          <a:alpha val="40000"/>
        </a:scheme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[Ghada_EDA Pivot Tables (Superstore dataset).xlsx]Profit analysis!PivotTable1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Central</a:t>
            </a:r>
            <a:r>
              <a:rPr lang="ar-EG"/>
              <a:t> </a:t>
            </a:r>
            <a:r>
              <a:rPr lang="en-US"/>
              <a:t>Region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9667541557305341E-2"/>
          <c:y val="0.16215296004666085"/>
          <c:w val="0.78669313210848646"/>
          <c:h val="0.66417104111986003"/>
        </c:manualLayout>
      </c:layout>
      <c:lineChart>
        <c:grouping val="standard"/>
        <c:varyColors val="0"/>
        <c:ser>
          <c:idx val="0"/>
          <c:order val="0"/>
          <c:tx>
            <c:strRef>
              <c:f>'Profit analysis'!$B$21:$B$22</c:f>
              <c:strCache>
                <c:ptCount val="1"/>
                <c:pt idx="0">
                  <c:v>Central</c:v>
                </c:pt>
              </c:strCache>
            </c:strRef>
          </c:tx>
          <c:spPr>
            <a:ln w="28575" cap="rnd">
              <a:solidFill>
                <a:schemeClr val="accent1"/>
              </a:solidFill>
              <a:round/>
            </a:ln>
            <a:effectLst/>
          </c:spPr>
          <c:marker>
            <c:symbol val="none"/>
          </c:marker>
          <c:dLbls>
            <c:delete val="1"/>
          </c:dLbls>
          <c:cat>
            <c:strRef>
              <c:f>'Profit analysis'!$A$23:$A$26</c:f>
              <c:strCache>
                <c:ptCount val="4"/>
                <c:pt idx="0">
                  <c:v>2014</c:v>
                </c:pt>
                <c:pt idx="1">
                  <c:v>2015</c:v>
                </c:pt>
                <c:pt idx="2">
                  <c:v>2016</c:v>
                </c:pt>
                <c:pt idx="3">
                  <c:v>2017</c:v>
                </c:pt>
              </c:strCache>
            </c:strRef>
          </c:cat>
          <c:val>
            <c:numRef>
              <c:f>'Profit analysis'!$B$23:$B$26</c:f>
              <c:numCache>
                <c:formatCode>"$"#,##0</c:formatCode>
                <c:ptCount val="4"/>
                <c:pt idx="0">
                  <c:v>539.55340000004799</c:v>
                </c:pt>
                <c:pt idx="1">
                  <c:v>11716.801999999996</c:v>
                </c:pt>
                <c:pt idx="2">
                  <c:v>19899.162899999821</c:v>
                </c:pt>
                <c:pt idx="3">
                  <c:v>7550.8441999999632</c:v>
                </c:pt>
              </c:numCache>
            </c:numRef>
          </c:val>
          <c:smooth val="0"/>
          <c:extLst>
            <c:ext xmlns:c16="http://schemas.microsoft.com/office/drawing/2014/chart" uri="{C3380CC4-5D6E-409C-BE32-E72D297353CC}">
              <c16:uniqueId val="{00000000-D17F-400D-A3A1-4A324248F352}"/>
            </c:ext>
          </c:extLst>
        </c:ser>
        <c:dLbls>
          <c:dLblPos val="t"/>
          <c:showLegendKey val="0"/>
          <c:showVal val="1"/>
          <c:showCatName val="0"/>
          <c:showSerName val="0"/>
          <c:showPercent val="0"/>
          <c:showBubbleSize val="0"/>
        </c:dLbls>
        <c:smooth val="0"/>
        <c:axId val="1036036863"/>
        <c:axId val="1036042143"/>
      </c:lineChart>
      <c:catAx>
        <c:axId val="1036036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6042143"/>
        <c:crosses val="autoZero"/>
        <c:auto val="1"/>
        <c:lblAlgn val="ctr"/>
        <c:lblOffset val="100"/>
        <c:noMultiLvlLbl val="0"/>
      </c:catAx>
      <c:valAx>
        <c:axId val="1036042143"/>
        <c:scaling>
          <c:orientation val="minMax"/>
        </c:scaling>
        <c:delete val="1"/>
        <c:axPos val="l"/>
        <c:numFmt formatCode="&quot;$&quot;#,##0" sourceLinked="1"/>
        <c:majorTickMark val="none"/>
        <c:minorTickMark val="none"/>
        <c:tickLblPos val="nextTo"/>
        <c:crossAx val="10360368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a:outerShdw blurRad="63500" sx="102000" sy="102000" algn="ctr" rotWithShape="0">
        <a:schemeClr val="accent1">
          <a:lumMod val="60000"/>
          <a:lumOff val="40000"/>
          <a:alpha val="40000"/>
        </a:scheme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[Ghada_EDA Pivot Tables (Superstore dataset).xlsx]Profit analysis!PivotTable7</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South Region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'Profit analysis'!$E$30:$E$31</c:f>
              <c:strCache>
                <c:ptCount val="1"/>
                <c:pt idx="0">
                  <c:v>South</c:v>
                </c:pt>
              </c:strCache>
            </c:strRef>
          </c:tx>
          <c:spPr>
            <a:ln w="28575" cap="rnd">
              <a:solidFill>
                <a:schemeClr val="accent1"/>
              </a:solidFill>
              <a:round/>
            </a:ln>
            <a:effectLst/>
          </c:spPr>
          <c:marker>
            <c:symbol val="none"/>
          </c:marker>
          <c:dLbls>
            <c:delete val="1"/>
          </c:dLbls>
          <c:cat>
            <c:strRef>
              <c:f>'Profit analysis'!$D$32:$D$35</c:f>
              <c:strCache>
                <c:ptCount val="4"/>
                <c:pt idx="0">
                  <c:v>2014</c:v>
                </c:pt>
                <c:pt idx="1">
                  <c:v>2015</c:v>
                </c:pt>
                <c:pt idx="2">
                  <c:v>2016</c:v>
                </c:pt>
                <c:pt idx="3">
                  <c:v>2017</c:v>
                </c:pt>
              </c:strCache>
            </c:strRef>
          </c:cat>
          <c:val>
            <c:numRef>
              <c:f>'Profit analysis'!$E$32:$E$35</c:f>
              <c:numCache>
                <c:formatCode>"$"#,##0</c:formatCode>
                <c:ptCount val="4"/>
                <c:pt idx="0">
                  <c:v>11879.119999999893</c:v>
                </c:pt>
                <c:pt idx="1">
                  <c:v>8318.5939999999609</c:v>
                </c:pt>
                <c:pt idx="2">
                  <c:v>17702.808399999893</c:v>
                </c:pt>
                <c:pt idx="3">
                  <c:v>8848.9079000000638</c:v>
                </c:pt>
              </c:numCache>
            </c:numRef>
          </c:val>
          <c:smooth val="0"/>
          <c:extLst>
            <c:ext xmlns:c16="http://schemas.microsoft.com/office/drawing/2014/chart" uri="{C3380CC4-5D6E-409C-BE32-E72D297353CC}">
              <c16:uniqueId val="{00000000-1E38-4BDF-BCA8-691021AA8796}"/>
            </c:ext>
          </c:extLst>
        </c:ser>
        <c:dLbls>
          <c:dLblPos val="t"/>
          <c:showLegendKey val="0"/>
          <c:showVal val="1"/>
          <c:showCatName val="0"/>
          <c:showSerName val="0"/>
          <c:showPercent val="0"/>
          <c:showBubbleSize val="0"/>
        </c:dLbls>
        <c:smooth val="0"/>
        <c:axId val="702538543"/>
        <c:axId val="702536623"/>
      </c:lineChart>
      <c:catAx>
        <c:axId val="70253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2536623"/>
        <c:crosses val="autoZero"/>
        <c:auto val="1"/>
        <c:lblAlgn val="ctr"/>
        <c:lblOffset val="100"/>
        <c:noMultiLvlLbl val="0"/>
      </c:catAx>
      <c:valAx>
        <c:axId val="702536623"/>
        <c:scaling>
          <c:orientation val="minMax"/>
        </c:scaling>
        <c:delete val="1"/>
        <c:axPos val="l"/>
        <c:numFmt formatCode="&quot;$&quot;#,##0" sourceLinked="1"/>
        <c:majorTickMark val="none"/>
        <c:minorTickMark val="none"/>
        <c:tickLblPos val="nextTo"/>
        <c:crossAx val="7025385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a:outerShdw blurRad="63500" sx="102000" sy="102000" algn="ctr" rotWithShape="0">
        <a:schemeClr val="accent1">
          <a:lumMod val="60000"/>
          <a:lumOff val="40000"/>
          <a:alpha val="40000"/>
        </a:scheme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[Ghada_EDA Pivot Tables (Superstore dataset).xlsx]Profit analysis!PivotTable9</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dirty="0"/>
              <a:t>Revenue Over Years</a:t>
            </a:r>
          </a:p>
        </c:rich>
      </c:tx>
      <c:layout>
        <c:manualLayout>
          <c:xMode val="edge"/>
          <c:yMode val="edge"/>
          <c:x val="0.38548943823675197"/>
          <c:y val="5.068372073141640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5230610853497204E-2"/>
          <c:y val="0.21606687414307971"/>
          <c:w val="0.90895860669735906"/>
          <c:h val="0.69021045940352144"/>
        </c:manualLayout>
      </c:layout>
      <c:lineChart>
        <c:grouping val="standard"/>
        <c:varyColors val="0"/>
        <c:ser>
          <c:idx val="0"/>
          <c:order val="0"/>
          <c:tx>
            <c:strRef>
              <c:f>'Profit analysis'!$W$130:$W$131</c:f>
              <c:strCache>
                <c:ptCount val="1"/>
                <c:pt idx="0">
                  <c:v>Central</c:v>
                </c:pt>
              </c:strCache>
            </c:strRef>
          </c:tx>
          <c:spPr>
            <a:ln w="28575" cap="rnd">
              <a:solidFill>
                <a:schemeClr val="accent1"/>
              </a:solidFill>
              <a:round/>
            </a:ln>
            <a:effectLst/>
          </c:spPr>
          <c:marker>
            <c:symbol val="none"/>
          </c:marker>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'Profit analysis'!$V$132:$V$135</c:f>
              <c:strCache>
                <c:ptCount val="4"/>
                <c:pt idx="0">
                  <c:v>2014</c:v>
                </c:pt>
                <c:pt idx="1">
                  <c:v>2015</c:v>
                </c:pt>
                <c:pt idx="2">
                  <c:v>2016</c:v>
                </c:pt>
                <c:pt idx="3">
                  <c:v>2017</c:v>
                </c:pt>
              </c:strCache>
            </c:strRef>
          </c:cat>
          <c:val>
            <c:numRef>
              <c:f>'Profit analysis'!$W$132:$W$135</c:f>
              <c:numCache>
                <c:formatCode>0.00</c:formatCode>
                <c:ptCount val="4"/>
                <c:pt idx="0">
                  <c:v>103838.16460000009</c:v>
                </c:pt>
                <c:pt idx="1">
                  <c:v>102874.22200000001</c:v>
                </c:pt>
                <c:pt idx="2">
                  <c:v>147429.3759999999</c:v>
                </c:pt>
                <c:pt idx="3">
                  <c:v>147098.12820000006</c:v>
                </c:pt>
              </c:numCache>
            </c:numRef>
          </c:val>
          <c:smooth val="0"/>
          <c:extLst>
            <c:ext xmlns:c16="http://schemas.microsoft.com/office/drawing/2014/chart" uri="{C3380CC4-5D6E-409C-BE32-E72D297353CC}">
              <c16:uniqueId val="{00000000-42A3-4C82-94FE-5B2D6AE2E594}"/>
            </c:ext>
          </c:extLst>
        </c:ser>
        <c:ser>
          <c:idx val="1"/>
          <c:order val="1"/>
          <c:tx>
            <c:strRef>
              <c:f>'Profit analysis'!$X$130:$X$131</c:f>
              <c:strCache>
                <c:ptCount val="1"/>
                <c:pt idx="0">
                  <c:v>South</c:v>
                </c:pt>
              </c:strCache>
            </c:strRef>
          </c:tx>
          <c:spPr>
            <a:ln w="28575" cap="rnd">
              <a:solidFill>
                <a:schemeClr val="accent6">
                  <a:lumMod val="75000"/>
                </a:schemeClr>
              </a:solidFill>
              <a:round/>
            </a:ln>
            <a:effectLst/>
          </c:spPr>
          <c:marker>
            <c:symbol val="none"/>
          </c:marker>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'Profit analysis'!$V$132:$V$135</c:f>
              <c:strCache>
                <c:ptCount val="4"/>
                <c:pt idx="0">
                  <c:v>2014</c:v>
                </c:pt>
                <c:pt idx="1">
                  <c:v>2015</c:v>
                </c:pt>
                <c:pt idx="2">
                  <c:v>2016</c:v>
                </c:pt>
                <c:pt idx="3">
                  <c:v>2017</c:v>
                </c:pt>
              </c:strCache>
            </c:strRef>
          </c:cat>
          <c:val>
            <c:numRef>
              <c:f>'Profit analysis'!$X$132:$X$135</c:f>
              <c:numCache>
                <c:formatCode>0.00</c:formatCode>
                <c:ptCount val="4"/>
                <c:pt idx="0">
                  <c:v>103845.84350000002</c:v>
                </c:pt>
                <c:pt idx="1">
                  <c:v>71359.980499999991</c:v>
                </c:pt>
                <c:pt idx="2">
                  <c:v>93610.223499999978</c:v>
                </c:pt>
                <c:pt idx="3">
                  <c:v>122905.8575</c:v>
                </c:pt>
              </c:numCache>
            </c:numRef>
          </c:val>
          <c:smooth val="0"/>
          <c:extLst>
            <c:ext xmlns:c16="http://schemas.microsoft.com/office/drawing/2014/chart" uri="{C3380CC4-5D6E-409C-BE32-E72D297353CC}">
              <c16:uniqueId val="{00000001-42A3-4C82-94FE-5B2D6AE2E594}"/>
            </c:ext>
          </c:extLst>
        </c:ser>
        <c:dLbls>
          <c:dLblPos val="t"/>
          <c:showLegendKey val="0"/>
          <c:showVal val="1"/>
          <c:showCatName val="0"/>
          <c:showSerName val="0"/>
          <c:showPercent val="0"/>
          <c:showBubbleSize val="0"/>
        </c:dLbls>
        <c:smooth val="0"/>
        <c:axId val="1051206095"/>
        <c:axId val="702534703"/>
      </c:lineChart>
      <c:catAx>
        <c:axId val="10512060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2534703"/>
        <c:crosses val="autoZero"/>
        <c:auto val="1"/>
        <c:lblAlgn val="ctr"/>
        <c:lblOffset val="100"/>
        <c:noMultiLvlLbl val="0"/>
      </c:catAx>
      <c:valAx>
        <c:axId val="702534703"/>
        <c:scaling>
          <c:orientation val="minMax"/>
        </c:scaling>
        <c:delete val="1"/>
        <c:axPos val="l"/>
        <c:numFmt formatCode="0.00" sourceLinked="1"/>
        <c:majorTickMark val="none"/>
        <c:minorTickMark val="none"/>
        <c:tickLblPos val="nextTo"/>
        <c:crossAx val="1051206095"/>
        <c:crosses val="autoZero"/>
        <c:crossBetween val="between"/>
      </c:valAx>
      <c:spPr>
        <a:noFill/>
        <a:ln>
          <a:noFill/>
        </a:ln>
        <a:effectLst/>
      </c:spPr>
    </c:plotArea>
    <c:legend>
      <c:legendPos val="l"/>
      <c:layout>
        <c:manualLayout>
          <c:xMode val="edge"/>
          <c:yMode val="edge"/>
          <c:x val="4.2636802496190063E-2"/>
          <c:y val="4.6312716851115328E-2"/>
          <c:w val="0.17805261982555698"/>
          <c:h val="0.13601748037386191"/>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a:outerShdw blurRad="63500" sx="102000" sy="102000" algn="ctr" rotWithShape="0">
        <a:schemeClr val="accent1">
          <a:lumMod val="60000"/>
          <a:lumOff val="40000"/>
          <a:alpha val="40000"/>
        </a:scheme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[Ghada_EDA Pivot Tables (Superstore dataset).xlsx]Profit analysis!PivotTable13</c:name>
    <c:fmtId val="47"/>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0660162044961774E-3"/>
          <c:y val="1.1455780895747566E-3"/>
          <c:w val="0.97744123017231543"/>
          <c:h val="0.83431614983661939"/>
        </c:manualLayout>
      </c:layout>
      <c:lineChart>
        <c:grouping val="standard"/>
        <c:varyColors val="0"/>
        <c:ser>
          <c:idx val="0"/>
          <c:order val="0"/>
          <c:tx>
            <c:strRef>
              <c:f>'Profit analysis'!$AS$263</c:f>
              <c:strCache>
                <c:ptCount val="1"/>
                <c:pt idx="0">
                  <c:v>Sum of Sales</c:v>
                </c:pt>
              </c:strCache>
            </c:strRef>
          </c:tx>
          <c:spPr>
            <a:ln w="28575" cap="rnd">
              <a:solidFill>
                <a:schemeClr val="accent1"/>
              </a:solidFill>
              <a:round/>
            </a:ln>
            <a:effectLst/>
          </c:spPr>
          <c:marker>
            <c:symbol val="none"/>
          </c:marker>
          <c:dLbls>
            <c:dLbl>
              <c:idx val="0"/>
              <c:layout>
                <c:manualLayout>
                  <c:x val="-3.9012704933622425E-2"/>
                  <c:y val="2.774893607437528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F2D3-4F89-A7FE-C28839BFF467}"/>
                </c:ext>
              </c:extLst>
            </c:dLbl>
            <c:dLbl>
              <c:idx val="1"/>
              <c:layout>
                <c:manualLayout>
                  <c:x val="-4.1089999619612766E-2"/>
                  <c:y val="-3.646119883125614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6-F2D3-4F89-A7FE-C28839BFF467}"/>
                </c:ext>
              </c:extLst>
            </c:dLbl>
            <c:dLbl>
              <c:idx val="2"/>
              <c:layout>
                <c:manualLayout>
                  <c:x val="-1.161835748792275E-2"/>
                  <c:y val="-3.646119883125604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F2D3-4F89-A7FE-C28839BFF467}"/>
                </c:ext>
              </c:extLst>
            </c:dLbl>
            <c:dLbl>
              <c:idx val="3"/>
              <c:layout>
                <c:manualLayout>
                  <c:x val="-9.2028985507246371E-3"/>
                  <c:y val="-6.272898129265067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F2D3-4F89-A7FE-C28839BFF467}"/>
                </c:ext>
              </c:extLst>
            </c:dLbl>
            <c:dLbl>
              <c:idx val="5"/>
              <c:layout>
                <c:manualLayout>
                  <c:x val="-1.693541024763209E-2"/>
                  <c:y val="-3.646119883125604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F2D3-4F89-A7FE-C28839BFF467}"/>
                </c:ext>
              </c:extLst>
            </c:dLbl>
            <c:dLbl>
              <c:idx val="7"/>
              <c:layout>
                <c:manualLayout>
                  <c:x val="-2.9350869184830156E-2"/>
                  <c:y val="0.11530821094569067"/>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F2D3-4F89-A7FE-C28839BFF467}"/>
                </c:ext>
              </c:extLst>
            </c:dLbl>
            <c:dLbl>
              <c:idx val="8"/>
              <c:layout>
                <c:manualLayout>
                  <c:x val="-2.2974057590627258E-2"/>
                  <c:y val="-0.1269391161982821"/>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F2D3-4F89-A7FE-C28839BFF467}"/>
                </c:ext>
              </c:extLst>
            </c:dLbl>
            <c:dLbl>
              <c:idx val="9"/>
              <c:layout>
                <c:manualLayout>
                  <c:x val="-2.8143139716231301E-2"/>
                  <c:y val="8.0284500997164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F2D3-4F89-A7FE-C28839BFF467}"/>
                </c:ext>
              </c:extLst>
            </c:dLbl>
            <c:dLbl>
              <c:idx val="10"/>
              <c:layout>
                <c:manualLayout>
                  <c:x val="-3.0220434402221462E-2"/>
                  <c:y val="-9.191540624975581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2D3-4F89-A7FE-C28839BFF467}"/>
                </c:ext>
              </c:extLst>
            </c:dLbl>
            <c:dLbl>
              <c:idx val="11"/>
              <c:layout>
                <c:manualLayout>
                  <c:x val="-2.9350869184830156E-2"/>
                  <c:y val="0.11822685344140124"/>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2D3-4F89-A7FE-C28839BFF467}"/>
                </c:ext>
              </c:extLst>
            </c:dLbl>
            <c:numFmt formatCode="&quot;$&quot;#,##0" sourceLinked="0"/>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'Profit analysis'!$AP$264:$AR$286</c:f>
              <c:multiLvlStrCache>
                <c:ptCount val="11"/>
                <c:lvl>
                  <c:pt idx="0">
                    <c:v>2017</c:v>
                  </c:pt>
                  <c:pt idx="1">
                    <c:v>2017</c:v>
                  </c:pt>
                  <c:pt idx="2">
                    <c:v>2017</c:v>
                  </c:pt>
                  <c:pt idx="3">
                    <c:v>2017</c:v>
                  </c:pt>
                  <c:pt idx="4">
                    <c:v>2017</c:v>
                  </c:pt>
                  <c:pt idx="5">
                    <c:v>2017</c:v>
                  </c:pt>
                  <c:pt idx="6">
                    <c:v>2017</c:v>
                  </c:pt>
                  <c:pt idx="7">
                    <c:v>2017</c:v>
                  </c:pt>
                  <c:pt idx="8">
                    <c:v>2017</c:v>
                  </c:pt>
                  <c:pt idx="9">
                    <c:v>2017</c:v>
                  </c:pt>
                  <c:pt idx="10">
                    <c:v>2017</c:v>
                  </c:pt>
                </c:lvl>
                <c:lvl>
                  <c:pt idx="0">
                    <c:v>Alabama</c:v>
                  </c:pt>
                  <c:pt idx="1">
                    <c:v>Arkansas</c:v>
                  </c:pt>
                  <c:pt idx="2">
                    <c:v>Florida</c:v>
                  </c:pt>
                  <c:pt idx="3">
                    <c:v>Georgia</c:v>
                  </c:pt>
                  <c:pt idx="4">
                    <c:v>Kentucky</c:v>
                  </c:pt>
                  <c:pt idx="5">
                    <c:v>Louisiana</c:v>
                  </c:pt>
                  <c:pt idx="6">
                    <c:v>Mississippi</c:v>
                  </c:pt>
                  <c:pt idx="7">
                    <c:v>North Carolina</c:v>
                  </c:pt>
                  <c:pt idx="8">
                    <c:v>South Carolina</c:v>
                  </c:pt>
                  <c:pt idx="9">
                    <c:v>Tennessee</c:v>
                  </c:pt>
                  <c:pt idx="10">
                    <c:v>Virginia</c:v>
                  </c:pt>
                </c:lvl>
                <c:lvl>
                  <c:pt idx="0">
                    <c:v>South</c:v>
                  </c:pt>
                </c:lvl>
              </c:multiLvlStrCache>
            </c:multiLvlStrRef>
          </c:cat>
          <c:val>
            <c:numRef>
              <c:f>'Profit analysis'!$AS$264:$AS$286</c:f>
              <c:numCache>
                <c:formatCode>0.00</c:formatCode>
                <c:ptCount val="11"/>
                <c:pt idx="0">
                  <c:v>1828.25</c:v>
                </c:pt>
                <c:pt idx="1">
                  <c:v>2707.6400000000003</c:v>
                </c:pt>
                <c:pt idx="2">
                  <c:v>26444.715499999991</c:v>
                </c:pt>
                <c:pt idx="3">
                  <c:v>19160.019999999997</c:v>
                </c:pt>
                <c:pt idx="4">
                  <c:v>15534.839999999995</c:v>
                </c:pt>
                <c:pt idx="5">
                  <c:v>5501.5499999999993</c:v>
                </c:pt>
                <c:pt idx="6">
                  <c:v>2997.2400000000002</c:v>
                </c:pt>
                <c:pt idx="7">
                  <c:v>23456.829000000002</c:v>
                </c:pt>
                <c:pt idx="8">
                  <c:v>1560.75</c:v>
                </c:pt>
                <c:pt idx="9">
                  <c:v>16113.823000000008</c:v>
                </c:pt>
                <c:pt idx="10">
                  <c:v>7600.2</c:v>
                </c:pt>
              </c:numCache>
            </c:numRef>
          </c:val>
          <c:smooth val="0"/>
          <c:extLst>
            <c:ext xmlns:c16="http://schemas.microsoft.com/office/drawing/2014/chart" uri="{C3380CC4-5D6E-409C-BE32-E72D297353CC}">
              <c16:uniqueId val="{00000000-F2D3-4F89-A7FE-C28839BFF467}"/>
            </c:ext>
          </c:extLst>
        </c:ser>
        <c:ser>
          <c:idx val="1"/>
          <c:order val="1"/>
          <c:tx>
            <c:strRef>
              <c:f>'Profit analysis'!$AT$263</c:f>
              <c:strCache>
                <c:ptCount val="1"/>
                <c:pt idx="0">
                  <c:v>Sum of Cost</c:v>
                </c:pt>
              </c:strCache>
            </c:strRef>
          </c:tx>
          <c:spPr>
            <a:ln w="28575" cap="rnd">
              <a:solidFill>
                <a:srgbClr val="FF0000"/>
              </a:solidFill>
              <a:round/>
            </a:ln>
            <a:effectLst/>
          </c:spPr>
          <c:marker>
            <c:symbol val="none"/>
          </c:marker>
          <c:dLbls>
            <c:dLbl>
              <c:idx val="1"/>
              <c:layout>
                <c:manualLayout>
                  <c:x val="-5.4713188025409878E-2"/>
                  <c:y val="2.48302935786646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F2D3-4F89-A7FE-C28839BFF467}"/>
                </c:ext>
              </c:extLst>
            </c:dLbl>
            <c:dLbl>
              <c:idx val="2"/>
              <c:layout>
                <c:manualLayout>
                  <c:x val="-3.2149758454106281E-2"/>
                  <c:y val="0.12990142342424327"/>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F2D3-4F89-A7FE-C28839BFF467}"/>
                </c:ext>
              </c:extLst>
            </c:dLbl>
            <c:dLbl>
              <c:idx val="3"/>
              <c:layout>
                <c:manualLayout>
                  <c:x val="-1.6449275362318841E-2"/>
                  <c:y val="3.65048635615067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F2D3-4F89-A7FE-C28839BFF467}"/>
                </c:ext>
              </c:extLst>
            </c:dLbl>
            <c:dLbl>
              <c:idx val="4"/>
              <c:layout>
                <c:manualLayout>
                  <c:x val="-2.8143139716231079E-2"/>
                  <c:y val="7.444721600574352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F2D3-4F89-A7FE-C28839BFF467}"/>
                </c:ext>
              </c:extLst>
            </c:dLbl>
            <c:dLbl>
              <c:idx val="5"/>
              <c:layout>
                <c:manualLayout>
                  <c:x val="-2.4181787059226294E-2"/>
                  <c:y val="2.774893607437517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F2D3-4F89-A7FE-C28839BFF467}"/>
                </c:ext>
              </c:extLst>
            </c:dLbl>
            <c:dLbl>
              <c:idx val="6"/>
              <c:layout>
                <c:manualLayout>
                  <c:x val="-2.055859865342919E-2"/>
                  <c:y val="1.899300858724373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F2D3-4F89-A7FE-C28839BFF467}"/>
                </c:ext>
              </c:extLst>
            </c:dLbl>
            <c:dLbl>
              <c:idx val="7"/>
              <c:layout>
                <c:manualLayout>
                  <c:x val="-3.1428163870820584E-2"/>
                  <c:y val="-1.89493438569929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F2D3-4F89-A7FE-C28839BFF467}"/>
                </c:ext>
              </c:extLst>
            </c:dLbl>
            <c:dLbl>
              <c:idx val="8"/>
              <c:layout>
                <c:manualLayout>
                  <c:x val="-2.178144851458785E-2"/>
                  <c:y val="1.31557235958227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2D3-4F89-A7FE-C28839BFF467}"/>
                </c:ext>
              </c:extLst>
            </c:dLbl>
            <c:dLbl>
              <c:idx val="9"/>
              <c:layout>
                <c:manualLayout>
                  <c:x val="-2.9365989577389961E-2"/>
                  <c:y val="-2.770527134412449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2D3-4F89-A7FE-C28839BFF467}"/>
                </c:ext>
              </c:extLst>
            </c:dLbl>
            <c:dLbl>
              <c:idx val="10"/>
              <c:layout>
                <c:manualLayout>
                  <c:x val="-2.540463692038504E-2"/>
                  <c:y val="1.023708110011219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2D3-4F89-A7FE-C28839BFF467}"/>
                </c:ext>
              </c:extLst>
            </c:dLbl>
            <c:dLbl>
              <c:idx val="12"/>
              <c:layout>
                <c:manualLayout>
                  <c:x val="-2.5389516527825326E-2"/>
                  <c:y val="1.899300858724373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2D3-4F89-A7FE-C28839BFF467}"/>
                </c:ext>
              </c:extLst>
            </c:dLbl>
            <c:numFmt formatCode="&quot;$&quot;#,##0" sourceLinked="0"/>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'Profit analysis'!$AP$264:$AR$286</c:f>
              <c:multiLvlStrCache>
                <c:ptCount val="11"/>
                <c:lvl>
                  <c:pt idx="0">
                    <c:v>2017</c:v>
                  </c:pt>
                  <c:pt idx="1">
                    <c:v>2017</c:v>
                  </c:pt>
                  <c:pt idx="2">
                    <c:v>2017</c:v>
                  </c:pt>
                  <c:pt idx="3">
                    <c:v>2017</c:v>
                  </c:pt>
                  <c:pt idx="4">
                    <c:v>2017</c:v>
                  </c:pt>
                  <c:pt idx="5">
                    <c:v>2017</c:v>
                  </c:pt>
                  <c:pt idx="6">
                    <c:v>2017</c:v>
                  </c:pt>
                  <c:pt idx="7">
                    <c:v>2017</c:v>
                  </c:pt>
                  <c:pt idx="8">
                    <c:v>2017</c:v>
                  </c:pt>
                  <c:pt idx="9">
                    <c:v>2017</c:v>
                  </c:pt>
                  <c:pt idx="10">
                    <c:v>2017</c:v>
                  </c:pt>
                </c:lvl>
                <c:lvl>
                  <c:pt idx="0">
                    <c:v>Alabama</c:v>
                  </c:pt>
                  <c:pt idx="1">
                    <c:v>Arkansas</c:v>
                  </c:pt>
                  <c:pt idx="2">
                    <c:v>Florida</c:v>
                  </c:pt>
                  <c:pt idx="3">
                    <c:v>Georgia</c:v>
                  </c:pt>
                  <c:pt idx="4">
                    <c:v>Kentucky</c:v>
                  </c:pt>
                  <c:pt idx="5">
                    <c:v>Louisiana</c:v>
                  </c:pt>
                  <c:pt idx="6">
                    <c:v>Mississippi</c:v>
                  </c:pt>
                  <c:pt idx="7">
                    <c:v>North Carolina</c:v>
                  </c:pt>
                  <c:pt idx="8">
                    <c:v>South Carolina</c:v>
                  </c:pt>
                  <c:pt idx="9">
                    <c:v>Tennessee</c:v>
                  </c:pt>
                  <c:pt idx="10">
                    <c:v>Virginia</c:v>
                  </c:pt>
                </c:lvl>
                <c:lvl>
                  <c:pt idx="0">
                    <c:v>South</c:v>
                  </c:pt>
                </c:lvl>
              </c:multiLvlStrCache>
            </c:multiLvlStrRef>
          </c:cat>
          <c:val>
            <c:numRef>
              <c:f>'Profit analysis'!$AT$264:$AT$286</c:f>
              <c:numCache>
                <c:formatCode>0.00</c:formatCode>
                <c:ptCount val="11"/>
                <c:pt idx="0">
                  <c:v>1331.8728999999998</c:v>
                </c:pt>
                <c:pt idx="1">
                  <c:v>1748.2373</c:v>
                </c:pt>
                <c:pt idx="2">
                  <c:v>26200.588900000006</c:v>
                </c:pt>
                <c:pt idx="3">
                  <c:v>12712.038099999998</c:v>
                </c:pt>
                <c:pt idx="4">
                  <c:v>10783.118599999994</c:v>
                </c:pt>
                <c:pt idx="5">
                  <c:v>4288.6458999999986</c:v>
                </c:pt>
                <c:pt idx="6">
                  <c:v>1968.6779999999999</c:v>
                </c:pt>
                <c:pt idx="7">
                  <c:v>28545.362400000005</c:v>
                </c:pt>
                <c:pt idx="8">
                  <c:v>1266.1125</c:v>
                </c:pt>
                <c:pt idx="9">
                  <c:v>19418.1096</c:v>
                </c:pt>
                <c:pt idx="10">
                  <c:v>5794.1853999999994</c:v>
                </c:pt>
              </c:numCache>
            </c:numRef>
          </c:val>
          <c:smooth val="0"/>
          <c:extLst>
            <c:ext xmlns:c16="http://schemas.microsoft.com/office/drawing/2014/chart" uri="{C3380CC4-5D6E-409C-BE32-E72D297353CC}">
              <c16:uniqueId val="{00000001-F2D3-4F89-A7FE-C28839BFF467}"/>
            </c:ext>
          </c:extLst>
        </c:ser>
        <c:dLbls>
          <c:dLblPos val="t"/>
          <c:showLegendKey val="0"/>
          <c:showVal val="1"/>
          <c:showCatName val="0"/>
          <c:showSerName val="0"/>
          <c:showPercent val="0"/>
          <c:showBubbleSize val="0"/>
        </c:dLbls>
        <c:smooth val="0"/>
        <c:axId val="1335641311"/>
        <c:axId val="1335642751"/>
      </c:lineChart>
      <c:catAx>
        <c:axId val="13356413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335642751"/>
        <c:crosses val="autoZero"/>
        <c:auto val="1"/>
        <c:lblAlgn val="ctr"/>
        <c:lblOffset val="100"/>
        <c:noMultiLvlLbl val="0"/>
      </c:catAx>
      <c:valAx>
        <c:axId val="1335642751"/>
        <c:scaling>
          <c:orientation val="minMax"/>
        </c:scaling>
        <c:delete val="1"/>
        <c:axPos val="l"/>
        <c:numFmt formatCode="0.00" sourceLinked="1"/>
        <c:majorTickMark val="none"/>
        <c:minorTickMark val="none"/>
        <c:tickLblPos val="nextTo"/>
        <c:crossAx val="1335641311"/>
        <c:crosses val="autoZero"/>
        <c:crossBetween val="between"/>
      </c:valAx>
      <c:spPr>
        <a:noFill/>
        <a:ln>
          <a:noFill/>
        </a:ln>
        <a:effectLst/>
      </c:spPr>
    </c:plotArea>
    <c:legend>
      <c:legendPos val="r"/>
      <c:layout>
        <c:manualLayout>
          <c:xMode val="edge"/>
          <c:yMode val="edge"/>
          <c:x val="0.32711362166685687"/>
          <c:y val="3.7270645076501185E-2"/>
          <c:w val="0.28023631556924955"/>
          <c:h val="4.8443567836283348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63500" sx="102000" sy="102000" algn="ctr" rotWithShape="0">
        <a:schemeClr val="accent1">
          <a:lumMod val="60000"/>
          <a:lumOff val="40000"/>
          <a:alpha val="40000"/>
        </a:schemeClr>
      </a:outerShdw>
    </a:effectLst>
  </c:spPr>
  <c:txPr>
    <a:bodyPr/>
    <a:lstStyle/>
    <a:p>
      <a:pPr>
        <a:defRPr sz="1100"/>
      </a:pPr>
      <a:endParaRPr lang="en-US"/>
    </a:p>
  </c:txPr>
  <c:externalData r:id="rId3">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[Ghada_EDA Pivot Tables (Superstore dataset).xlsx]Profit analysis!PivotTable13</c:name>
    <c:fmtId val="51"/>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96300638445366E-2"/>
          <c:y val="2.1576141819120424E-2"/>
          <c:w val="0.94173637511492569"/>
          <c:h val="0.83431614983661939"/>
        </c:manualLayout>
      </c:layout>
      <c:lineChart>
        <c:grouping val="standard"/>
        <c:varyColors val="0"/>
        <c:ser>
          <c:idx val="0"/>
          <c:order val="0"/>
          <c:tx>
            <c:strRef>
              <c:f>'Profit analysis'!$AS$263</c:f>
              <c:strCache>
                <c:ptCount val="1"/>
                <c:pt idx="0">
                  <c:v>Sum of Sales</c:v>
                </c:pt>
              </c:strCache>
            </c:strRef>
          </c:tx>
          <c:spPr>
            <a:ln w="28575" cap="rnd">
              <a:solidFill>
                <a:schemeClr val="accent1"/>
              </a:solidFill>
              <a:round/>
            </a:ln>
            <a:effectLst/>
          </c:spPr>
          <c:marker>
            <c:symbol val="none"/>
          </c:marker>
          <c:dLbls>
            <c:dLbl>
              <c:idx val="2"/>
              <c:layout>
                <c:manualLayout>
                  <c:x val="-1.6535125627343609E-2"/>
                  <c:y val="-2.917410017332896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277-478C-9AC4-0807CFB3CC2A}"/>
                </c:ext>
              </c:extLst>
            </c:dLbl>
            <c:dLbl>
              <c:idx val="3"/>
              <c:layout>
                <c:manualLayout>
                  <c:x val="-3.5385233778911424E-2"/>
                  <c:y val="-2.683877464182174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277-478C-9AC4-0807CFB3CC2A}"/>
                </c:ext>
              </c:extLst>
            </c:dLbl>
            <c:dLbl>
              <c:idx val="5"/>
              <c:layout>
                <c:manualLayout>
                  <c:x val="-1.3330607241577117E-2"/>
                  <c:y val="-3.150942570483626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277-478C-9AC4-0807CFB3CC2A}"/>
                </c:ext>
              </c:extLst>
            </c:dLbl>
            <c:dLbl>
              <c:idx val="11"/>
              <c:layout>
                <c:manualLayout>
                  <c:x val="-2.779806524790536E-2"/>
                  <c:y val="0.11328075724861141"/>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E277-478C-9AC4-0807CFB3CC2A}"/>
                </c:ext>
              </c:extLst>
            </c:dLbl>
            <c:dLbl>
              <c:idx val="12"/>
              <c:layout>
                <c:manualLayout>
                  <c:x val="-9.7962119631580576E-3"/>
                  <c:y val="-2.91741001733290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E277-478C-9AC4-0807CFB3CC2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'Profit analysis'!$AP$264:$AR$290</c:f>
              <c:multiLvlStrCache>
                <c:ptCount val="13"/>
                <c:lvl>
                  <c:pt idx="0">
                    <c:v>2017</c:v>
                  </c:pt>
                  <c:pt idx="1">
                    <c:v>2017</c:v>
                  </c:pt>
                  <c:pt idx="2">
                    <c:v>2017</c:v>
                  </c:pt>
                  <c:pt idx="3">
                    <c:v>2017</c:v>
                  </c:pt>
                  <c:pt idx="4">
                    <c:v>2017</c:v>
                  </c:pt>
                  <c:pt idx="5">
                    <c:v>2017</c:v>
                  </c:pt>
                  <c:pt idx="6">
                    <c:v>2017</c:v>
                  </c:pt>
                  <c:pt idx="7">
                    <c:v>2017</c:v>
                  </c:pt>
                  <c:pt idx="8">
                    <c:v>2017</c:v>
                  </c:pt>
                  <c:pt idx="9">
                    <c:v>2017</c:v>
                  </c:pt>
                  <c:pt idx="10">
                    <c:v>2017</c:v>
                  </c:pt>
                  <c:pt idx="11">
                    <c:v>2017</c:v>
                  </c:pt>
                  <c:pt idx="12">
                    <c:v>2017</c:v>
                  </c:pt>
                </c:lvl>
                <c:lvl>
                  <c:pt idx="0">
                    <c:v>Illinois</c:v>
                  </c:pt>
                  <c:pt idx="1">
                    <c:v>Indiana</c:v>
                  </c:pt>
                  <c:pt idx="2">
                    <c:v>Iowa</c:v>
                  </c:pt>
                  <c:pt idx="3">
                    <c:v>Kansas</c:v>
                  </c:pt>
                  <c:pt idx="4">
                    <c:v>Michigan</c:v>
                  </c:pt>
                  <c:pt idx="5">
                    <c:v>Minnesota</c:v>
                  </c:pt>
                  <c:pt idx="6">
                    <c:v>Missouri</c:v>
                  </c:pt>
                  <c:pt idx="7">
                    <c:v>Nebraska</c:v>
                  </c:pt>
                  <c:pt idx="8">
                    <c:v>North Dakota</c:v>
                  </c:pt>
                  <c:pt idx="9">
                    <c:v>Oklahoma</c:v>
                  </c:pt>
                  <c:pt idx="10">
                    <c:v>South Dakota</c:v>
                  </c:pt>
                  <c:pt idx="11">
                    <c:v>Texas</c:v>
                  </c:pt>
                  <c:pt idx="12">
                    <c:v>Wisconsin</c:v>
                  </c:pt>
                </c:lvl>
                <c:lvl>
                  <c:pt idx="0">
                    <c:v>Central</c:v>
                  </c:pt>
                </c:lvl>
              </c:multiLvlStrCache>
            </c:multiLvlStrRef>
          </c:cat>
          <c:val>
            <c:numRef>
              <c:f>'Profit analysis'!$AS$264:$AS$290</c:f>
              <c:numCache>
                <c:formatCode>0.00</c:formatCode>
                <c:ptCount val="13"/>
                <c:pt idx="0">
                  <c:v>24351.611000000004</c:v>
                </c:pt>
                <c:pt idx="1">
                  <c:v>18516.45</c:v>
                </c:pt>
                <c:pt idx="2">
                  <c:v>716.41000000000008</c:v>
                </c:pt>
                <c:pt idx="3">
                  <c:v>733.15</c:v>
                </c:pt>
                <c:pt idx="4">
                  <c:v>25833.64899999999</c:v>
                </c:pt>
                <c:pt idx="5">
                  <c:v>6728.2500000000009</c:v>
                </c:pt>
                <c:pt idx="6">
                  <c:v>9350.7999999999993</c:v>
                </c:pt>
                <c:pt idx="7">
                  <c:v>3579.35</c:v>
                </c:pt>
                <c:pt idx="8">
                  <c:v>919.90999999999985</c:v>
                </c:pt>
                <c:pt idx="9">
                  <c:v>6225.9100000000008</c:v>
                </c:pt>
                <c:pt idx="10">
                  <c:v>1153.4099999999999</c:v>
                </c:pt>
                <c:pt idx="11">
                  <c:v>43421.758199999975</c:v>
                </c:pt>
                <c:pt idx="12">
                  <c:v>5567.4699999999993</c:v>
                </c:pt>
              </c:numCache>
            </c:numRef>
          </c:val>
          <c:smooth val="0"/>
          <c:extLst>
            <c:ext xmlns:c16="http://schemas.microsoft.com/office/drawing/2014/chart" uri="{C3380CC4-5D6E-409C-BE32-E72D297353CC}">
              <c16:uniqueId val="{00000000-E277-478C-9AC4-0807CFB3CC2A}"/>
            </c:ext>
          </c:extLst>
        </c:ser>
        <c:ser>
          <c:idx val="1"/>
          <c:order val="1"/>
          <c:tx>
            <c:strRef>
              <c:f>'Profit analysis'!$AT$263</c:f>
              <c:strCache>
                <c:ptCount val="1"/>
                <c:pt idx="0">
                  <c:v>Sum of Cost</c:v>
                </c:pt>
              </c:strCache>
            </c:strRef>
          </c:tx>
          <c:spPr>
            <a:ln w="28575" cap="rnd">
              <a:solidFill>
                <a:srgbClr val="FF0000"/>
              </a:solidFill>
              <a:round/>
            </a:ln>
            <a:effectLst/>
          </c:spPr>
          <c:marker>
            <c:symbol val="none"/>
          </c:marker>
          <c:dLbls>
            <c:dLbl>
              <c:idx val="1"/>
              <c:layout>
                <c:manualLayout>
                  <c:x val="-6.3142018032095112E-2"/>
                  <c:y val="-2.216812357880739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277-478C-9AC4-0807CFB3CC2A}"/>
                </c:ext>
              </c:extLst>
            </c:dLbl>
            <c:dLbl>
              <c:idx val="2"/>
              <c:layout>
                <c:manualLayout>
                  <c:x val="-5.4235341930479276E-2"/>
                  <c:y val="-3.4855193267495544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277-478C-9AC4-0807CFB3CC2A}"/>
                </c:ext>
              </c:extLst>
            </c:dLbl>
            <c:dLbl>
              <c:idx val="3"/>
              <c:layout>
                <c:manualLayout>
                  <c:x val="-3.5756762731406645E-3"/>
                  <c:y val="-1.516214698428564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277-478C-9AC4-0807CFB3CC2A}"/>
                </c:ext>
              </c:extLst>
            </c:dLbl>
            <c:dLbl>
              <c:idx val="4"/>
              <c:layout>
                <c:manualLayout>
                  <c:x val="-3.1332460526324289E-2"/>
                  <c:y val="6.890957214997424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277-478C-9AC4-0807CFB3CC2A}"/>
                </c:ext>
              </c:extLst>
            </c:dLbl>
            <c:dLbl>
              <c:idx val="5"/>
              <c:layout>
                <c:manualLayout>
                  <c:x val="-3.8071374190509842E-2"/>
                  <c:y val="1.986773598832246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277-478C-9AC4-0807CFB3CC2A}"/>
                </c:ext>
              </c:extLst>
            </c:dLbl>
            <c:dLbl>
              <c:idx val="6"/>
              <c:layout>
                <c:manualLayout>
                  <c:x val="-2.7468188355253009E-2"/>
                  <c:y val="3.855034024038039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277-478C-9AC4-0807CFB3CC2A}"/>
                </c:ext>
              </c:extLst>
            </c:dLbl>
            <c:dLbl>
              <c:idx val="7"/>
              <c:layout>
                <c:manualLayout>
                  <c:x val="-3.8071374190509842E-2"/>
                  <c:y val="1.519708492530819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277-478C-9AC4-0807CFB3CC2A}"/>
                </c:ext>
              </c:extLst>
            </c:dLbl>
            <c:dLbl>
              <c:idx val="8"/>
              <c:layout>
                <c:manualLayout>
                  <c:x val="-8.2882033110326294E-3"/>
                  <c:y val="3.5204572677719321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277-478C-9AC4-0807CFB3CC2A}"/>
                </c:ext>
              </c:extLst>
            </c:dLbl>
            <c:dLbl>
              <c:idx val="9"/>
              <c:layout>
                <c:manualLayout>
                  <c:x val="-2.7468188355253009E-2"/>
                  <c:y val="3.15443636458585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277-478C-9AC4-0807CFB3CC2A}"/>
                </c:ext>
              </c:extLst>
            </c:dLbl>
            <c:dLbl>
              <c:idx val="10"/>
              <c:layout>
                <c:manualLayout>
                  <c:x val="-1.1822598589451602E-2"/>
                  <c:y val="1.1851317362647127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E277-478C-9AC4-0807CFB3CC2A}"/>
                </c:ext>
              </c:extLst>
            </c:dLbl>
            <c:dLbl>
              <c:idx val="12"/>
              <c:layout>
                <c:manualLayout>
                  <c:x val="-4.3962032987874967E-2"/>
                  <c:y val="1.986773598832263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E277-478C-9AC4-0807CFB3CC2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'Profit analysis'!$AP$264:$AR$290</c:f>
              <c:multiLvlStrCache>
                <c:ptCount val="13"/>
                <c:lvl>
                  <c:pt idx="0">
                    <c:v>2017</c:v>
                  </c:pt>
                  <c:pt idx="1">
                    <c:v>2017</c:v>
                  </c:pt>
                  <c:pt idx="2">
                    <c:v>2017</c:v>
                  </c:pt>
                  <c:pt idx="3">
                    <c:v>2017</c:v>
                  </c:pt>
                  <c:pt idx="4">
                    <c:v>2017</c:v>
                  </c:pt>
                  <c:pt idx="5">
                    <c:v>2017</c:v>
                  </c:pt>
                  <c:pt idx="6">
                    <c:v>2017</c:v>
                  </c:pt>
                  <c:pt idx="7">
                    <c:v>2017</c:v>
                  </c:pt>
                  <c:pt idx="8">
                    <c:v>2017</c:v>
                  </c:pt>
                  <c:pt idx="9">
                    <c:v>2017</c:v>
                  </c:pt>
                  <c:pt idx="10">
                    <c:v>2017</c:v>
                  </c:pt>
                  <c:pt idx="11">
                    <c:v>2017</c:v>
                  </c:pt>
                  <c:pt idx="12">
                    <c:v>2017</c:v>
                  </c:pt>
                </c:lvl>
                <c:lvl>
                  <c:pt idx="0">
                    <c:v>Illinois</c:v>
                  </c:pt>
                  <c:pt idx="1">
                    <c:v>Indiana</c:v>
                  </c:pt>
                  <c:pt idx="2">
                    <c:v>Iowa</c:v>
                  </c:pt>
                  <c:pt idx="3">
                    <c:v>Kansas</c:v>
                  </c:pt>
                  <c:pt idx="4">
                    <c:v>Michigan</c:v>
                  </c:pt>
                  <c:pt idx="5">
                    <c:v>Minnesota</c:v>
                  </c:pt>
                  <c:pt idx="6">
                    <c:v>Missouri</c:v>
                  </c:pt>
                  <c:pt idx="7">
                    <c:v>Nebraska</c:v>
                  </c:pt>
                  <c:pt idx="8">
                    <c:v>North Dakota</c:v>
                  </c:pt>
                  <c:pt idx="9">
                    <c:v>Oklahoma</c:v>
                  </c:pt>
                  <c:pt idx="10">
                    <c:v>South Dakota</c:v>
                  </c:pt>
                  <c:pt idx="11">
                    <c:v>Texas</c:v>
                  </c:pt>
                  <c:pt idx="12">
                    <c:v>Wisconsin</c:v>
                  </c:pt>
                </c:lvl>
                <c:lvl>
                  <c:pt idx="0">
                    <c:v>Central</c:v>
                  </c:pt>
                </c:lvl>
              </c:multiLvlStrCache>
            </c:multiLvlStrRef>
          </c:cat>
          <c:val>
            <c:numRef>
              <c:f>'Profit analysis'!$AT$264:$AT$290</c:f>
              <c:numCache>
                <c:formatCode>0.00</c:formatCode>
                <c:ptCount val="13"/>
                <c:pt idx="0">
                  <c:v>31097.170999999995</c:v>
                </c:pt>
                <c:pt idx="1">
                  <c:v>13376.924300000002</c:v>
                </c:pt>
                <c:pt idx="2">
                  <c:v>440.5462</c:v>
                </c:pt>
                <c:pt idx="3">
                  <c:v>469.78559999999993</c:v>
                </c:pt>
                <c:pt idx="4">
                  <c:v>17345.887199999997</c:v>
                </c:pt>
                <c:pt idx="5">
                  <c:v>4268.3711000000012</c:v>
                </c:pt>
                <c:pt idx="6">
                  <c:v>7617.3695000000007</c:v>
                </c:pt>
                <c:pt idx="7">
                  <c:v>2658.3196999999996</c:v>
                </c:pt>
                <c:pt idx="8">
                  <c:v>689.76030000000003</c:v>
                </c:pt>
                <c:pt idx="9">
                  <c:v>4471.1584000000003</c:v>
                </c:pt>
                <c:pt idx="10">
                  <c:v>807.3383</c:v>
                </c:pt>
                <c:pt idx="11">
                  <c:v>52260.263100000062</c:v>
                </c:pt>
                <c:pt idx="12">
                  <c:v>4044.3892999999998</c:v>
                </c:pt>
              </c:numCache>
            </c:numRef>
          </c:val>
          <c:smooth val="0"/>
          <c:extLst>
            <c:ext xmlns:c16="http://schemas.microsoft.com/office/drawing/2014/chart" uri="{C3380CC4-5D6E-409C-BE32-E72D297353CC}">
              <c16:uniqueId val="{00000001-E277-478C-9AC4-0807CFB3CC2A}"/>
            </c:ext>
          </c:extLst>
        </c:ser>
        <c:dLbls>
          <c:dLblPos val="t"/>
          <c:showLegendKey val="0"/>
          <c:showVal val="1"/>
          <c:showCatName val="0"/>
          <c:showSerName val="0"/>
          <c:showPercent val="0"/>
          <c:showBubbleSize val="0"/>
        </c:dLbls>
        <c:smooth val="0"/>
        <c:axId val="1335641311"/>
        <c:axId val="1335642751"/>
      </c:lineChart>
      <c:catAx>
        <c:axId val="13356413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335642751"/>
        <c:crosses val="autoZero"/>
        <c:auto val="1"/>
        <c:lblAlgn val="ctr"/>
        <c:lblOffset val="100"/>
        <c:noMultiLvlLbl val="0"/>
      </c:catAx>
      <c:valAx>
        <c:axId val="1335642751"/>
        <c:scaling>
          <c:orientation val="minMax"/>
        </c:scaling>
        <c:delete val="1"/>
        <c:axPos val="l"/>
        <c:numFmt formatCode="0.00" sourceLinked="1"/>
        <c:majorTickMark val="none"/>
        <c:minorTickMark val="none"/>
        <c:tickLblPos val="nextTo"/>
        <c:crossAx val="1335641311"/>
        <c:crosses val="autoZero"/>
        <c:crossBetween val="between"/>
      </c:valAx>
      <c:spPr>
        <a:noFill/>
        <a:ln>
          <a:noFill/>
        </a:ln>
        <a:effectLst/>
      </c:spPr>
    </c:plotArea>
    <c:legend>
      <c:legendPos val="r"/>
      <c:layout>
        <c:manualLayout>
          <c:xMode val="edge"/>
          <c:yMode val="edge"/>
          <c:x val="0.30453064019215981"/>
          <c:y val="6.6273147271720456E-2"/>
          <c:w val="0.36455292821865831"/>
          <c:h val="5.2673371468166891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63500" sx="102000" sy="102000" algn="ctr" rotWithShape="0">
        <a:schemeClr val="accent1">
          <a:lumMod val="60000"/>
          <a:lumOff val="40000"/>
          <a:alpha val="40000"/>
        </a:scheme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[Ghada_EDA Pivot Tables (Superstore dataset).xlsx]Profit analysis!PivotTable2</c:name>
    <c:fmtId val="18"/>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Central Region</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5265941554665057E-2"/>
          <c:y val="0.14907250311050785"/>
          <c:w val="0.86320961271355956"/>
          <c:h val="0.83003987105531052"/>
        </c:manualLayout>
      </c:layout>
      <c:barChart>
        <c:barDir val="bar"/>
        <c:grouping val="clustered"/>
        <c:varyColors val="0"/>
        <c:ser>
          <c:idx val="0"/>
          <c:order val="0"/>
          <c:tx>
            <c:strRef>
              <c:f>'Profit analysis'!$C$151</c:f>
              <c:strCache>
                <c:ptCount val="1"/>
                <c:pt idx="0">
                  <c:v> Profit</c:v>
                </c:pt>
              </c:strCache>
            </c:strRef>
          </c:tx>
          <c:spPr>
            <a:solidFill>
              <a:schemeClr val="accent1"/>
            </a:solidFill>
            <a:ln>
              <a:noFill/>
            </a:ln>
            <a:effectLst/>
          </c:spPr>
          <c:invertIfNegative val="0"/>
          <c:dLbls>
            <c:numFmt formatCode="&quot;$&quot;#,##0" sourceLinked="0"/>
            <c:spPr>
              <a:solidFill>
                <a:schemeClr val="bg1"/>
              </a:solidFill>
              <a:ln>
                <a:solidFill>
                  <a:schemeClr val="bg1"/>
                </a:solid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'Profit analysis'!$A$152:$B$156</c:f>
              <c:multiLvlStrCache>
                <c:ptCount val="3"/>
                <c:lvl>
                  <c:pt idx="0">
                    <c:v>Houston</c:v>
                  </c:pt>
                  <c:pt idx="1">
                    <c:v>San Antonio</c:v>
                  </c:pt>
                  <c:pt idx="2">
                    <c:v>Chicago</c:v>
                  </c:pt>
                </c:lvl>
                <c:lvl>
                  <c:pt idx="0">
                    <c:v>Texas</c:v>
                  </c:pt>
                  <c:pt idx="2">
                    <c:v>Illinois</c:v>
                  </c:pt>
                </c:lvl>
              </c:multiLvlStrCache>
            </c:multiLvlStrRef>
          </c:cat>
          <c:val>
            <c:numRef>
              <c:f>'Profit analysis'!$C$152:$C$156</c:f>
              <c:numCache>
                <c:formatCode>General</c:formatCode>
                <c:ptCount val="3"/>
                <c:pt idx="0">
                  <c:v>-10153.548500000084</c:v>
                </c:pt>
                <c:pt idx="1">
                  <c:v>-7299.0501999999979</c:v>
                </c:pt>
                <c:pt idx="2">
                  <c:v>-6654.5688000000227</c:v>
                </c:pt>
              </c:numCache>
            </c:numRef>
          </c:val>
          <c:extLst>
            <c:ext xmlns:c16="http://schemas.microsoft.com/office/drawing/2014/chart" uri="{C3380CC4-5D6E-409C-BE32-E72D297353CC}">
              <c16:uniqueId val="{00000000-7D37-461B-B5C9-66C915180699}"/>
            </c:ext>
          </c:extLst>
        </c:ser>
        <c:ser>
          <c:idx val="1"/>
          <c:order val="1"/>
          <c:tx>
            <c:strRef>
              <c:f>'Profit analysis'!$D$151</c:f>
              <c:strCache>
                <c:ptCount val="1"/>
                <c:pt idx="0">
                  <c:v>Discounts</c:v>
                </c:pt>
              </c:strCache>
            </c:strRef>
          </c:tx>
          <c:spPr>
            <a:solidFill>
              <a:schemeClr val="accent6">
                <a:lumMod val="75000"/>
              </a:schemeClr>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'Profit analysis'!$A$152:$B$156</c:f>
              <c:multiLvlStrCache>
                <c:ptCount val="3"/>
                <c:lvl>
                  <c:pt idx="0">
                    <c:v>Houston</c:v>
                  </c:pt>
                  <c:pt idx="1">
                    <c:v>San Antonio</c:v>
                  </c:pt>
                  <c:pt idx="2">
                    <c:v>Chicago</c:v>
                  </c:pt>
                </c:lvl>
                <c:lvl>
                  <c:pt idx="0">
                    <c:v>Texas</c:v>
                  </c:pt>
                  <c:pt idx="2">
                    <c:v>Illinois</c:v>
                  </c:pt>
                </c:lvl>
              </c:multiLvlStrCache>
            </c:multiLvlStrRef>
          </c:cat>
          <c:val>
            <c:numRef>
              <c:f>'Profit analysis'!$D$152:$D$156</c:f>
              <c:numCache>
                <c:formatCode>General</c:formatCode>
                <c:ptCount val="3"/>
                <c:pt idx="0">
                  <c:v>143.13999999999999</c:v>
                </c:pt>
                <c:pt idx="1">
                  <c:v>22.599999999999998</c:v>
                </c:pt>
                <c:pt idx="2">
                  <c:v>120.50000000000013</c:v>
                </c:pt>
              </c:numCache>
            </c:numRef>
          </c:val>
          <c:extLst>
            <c:ext xmlns:c16="http://schemas.microsoft.com/office/drawing/2014/chart" uri="{C3380CC4-5D6E-409C-BE32-E72D297353CC}">
              <c16:uniqueId val="{00000001-7D37-461B-B5C9-66C915180699}"/>
            </c:ext>
          </c:extLst>
        </c:ser>
        <c:ser>
          <c:idx val="2"/>
          <c:order val="2"/>
          <c:tx>
            <c:strRef>
              <c:f>'Profit analysis'!$E$151</c:f>
              <c:strCache>
                <c:ptCount val="1"/>
                <c:pt idx="0">
                  <c:v>Costs</c:v>
                </c:pt>
              </c:strCache>
            </c:strRef>
          </c:tx>
          <c:spPr>
            <a:solidFill>
              <a:srgbClr val="CC0000">
                <a:alpha val="89804"/>
              </a:srgbClr>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'Profit analysis'!$A$152:$B$156</c:f>
              <c:multiLvlStrCache>
                <c:ptCount val="3"/>
                <c:lvl>
                  <c:pt idx="0">
                    <c:v>Houston</c:v>
                  </c:pt>
                  <c:pt idx="1">
                    <c:v>San Antonio</c:v>
                  </c:pt>
                  <c:pt idx="2">
                    <c:v>Chicago</c:v>
                  </c:pt>
                </c:lvl>
                <c:lvl>
                  <c:pt idx="0">
                    <c:v>Texas</c:v>
                  </c:pt>
                  <c:pt idx="2">
                    <c:v>Illinois</c:v>
                  </c:pt>
                </c:lvl>
              </c:multiLvlStrCache>
            </c:multiLvlStrRef>
          </c:cat>
          <c:val>
            <c:numRef>
              <c:f>'Profit analysis'!$E$152:$E$156</c:f>
              <c:numCache>
                <c:formatCode>General</c:formatCode>
                <c:ptCount val="3"/>
                <c:pt idx="0">
                  <c:v>74658.308900000062</c:v>
                </c:pt>
                <c:pt idx="1">
                  <c:v>29142.578200000007</c:v>
                </c:pt>
                <c:pt idx="2">
                  <c:v>55194.109800000013</c:v>
                </c:pt>
              </c:numCache>
            </c:numRef>
          </c:val>
          <c:extLst>
            <c:ext xmlns:c16="http://schemas.microsoft.com/office/drawing/2014/chart" uri="{C3380CC4-5D6E-409C-BE32-E72D297353CC}">
              <c16:uniqueId val="{00000002-7D37-461B-B5C9-66C915180699}"/>
            </c:ext>
          </c:extLst>
        </c:ser>
        <c:dLbls>
          <c:dLblPos val="outEnd"/>
          <c:showLegendKey val="0"/>
          <c:showVal val="1"/>
          <c:showCatName val="0"/>
          <c:showSerName val="0"/>
          <c:showPercent val="0"/>
          <c:showBubbleSize val="0"/>
        </c:dLbls>
        <c:gapWidth val="219"/>
        <c:axId val="1060001247"/>
        <c:axId val="1060011327"/>
      </c:barChart>
      <c:catAx>
        <c:axId val="1060001247"/>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060011327"/>
        <c:crosses val="autoZero"/>
        <c:auto val="1"/>
        <c:lblAlgn val="ctr"/>
        <c:lblOffset val="100"/>
        <c:noMultiLvlLbl val="0"/>
      </c:catAx>
      <c:valAx>
        <c:axId val="1060011327"/>
        <c:scaling>
          <c:orientation val="minMax"/>
          <c:min val="-11000"/>
        </c:scaling>
        <c:delete val="1"/>
        <c:axPos val="b"/>
        <c:numFmt formatCode="General" sourceLinked="1"/>
        <c:majorTickMark val="out"/>
        <c:minorTickMark val="none"/>
        <c:tickLblPos val="nextTo"/>
        <c:crossAx val="1060001247"/>
        <c:crosses val="autoZero"/>
        <c:crossBetween val="between"/>
        <c:minorUnit val="1000"/>
      </c:valAx>
      <c:spPr>
        <a:noFill/>
        <a:ln>
          <a:noFill/>
        </a:ln>
        <a:effectLst/>
      </c:spPr>
    </c:plotArea>
    <c:legend>
      <c:legendPos val="r"/>
      <c:layout>
        <c:manualLayout>
          <c:xMode val="edge"/>
          <c:yMode val="edge"/>
          <c:x val="0.87428631098002774"/>
          <c:y val="0.20925460920710326"/>
          <c:w val="0.11016681868164652"/>
          <c:h val="0.30806696075104628"/>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a:outerShdw blurRad="63500" sx="102000" sy="102000" algn="ctr" rotWithShape="0">
        <a:schemeClr val="accent1">
          <a:lumMod val="60000"/>
          <a:lumOff val="40000"/>
          <a:alpha val="40000"/>
        </a:scheme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[Ghada_EDA Pivot Tables (Superstore dataset).xlsx]Profit analysis!PivotTable10</c:name>
    <c:fmtId val="22"/>
  </c:pivotSource>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dirty="0"/>
              <a:t>South Region</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748792270531402"/>
          <c:y val="0.11382705733271006"/>
          <c:w val="0.78677327018905241"/>
          <c:h val="0.80736959528310603"/>
        </c:manualLayout>
      </c:layout>
      <c:barChart>
        <c:barDir val="bar"/>
        <c:grouping val="clustered"/>
        <c:varyColors val="0"/>
        <c:ser>
          <c:idx val="0"/>
          <c:order val="0"/>
          <c:tx>
            <c:strRef>
              <c:f>'Profit analysis'!$L$161</c:f>
              <c:strCache>
                <c:ptCount val="1"/>
                <c:pt idx="0">
                  <c:v> Profit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'Profit analysis'!$J$162:$K$166</c:f>
              <c:multiLvlStrCache>
                <c:ptCount val="3"/>
                <c:lvl>
                  <c:pt idx="0">
                    <c:v>Tennessee</c:v>
                  </c:pt>
                  <c:pt idx="1">
                    <c:v>North Carolina</c:v>
                  </c:pt>
                  <c:pt idx="2">
                    <c:v>Florida</c:v>
                  </c:pt>
                </c:lvl>
                <c:lvl>
                  <c:pt idx="0">
                    <c:v>South</c:v>
                  </c:pt>
                </c:lvl>
              </c:multiLvlStrCache>
            </c:multiLvlStrRef>
          </c:cat>
          <c:val>
            <c:numRef>
              <c:f>'Profit analysis'!$L$162:$L$166</c:f>
              <c:numCache>
                <c:formatCode>"$"#,##0</c:formatCode>
                <c:ptCount val="3"/>
                <c:pt idx="0">
                  <c:v>-5341.6936000000169</c:v>
                </c:pt>
                <c:pt idx="1">
                  <c:v>-7490.9122000000716</c:v>
                </c:pt>
                <c:pt idx="2">
                  <c:v>-3399.3017000000982</c:v>
                </c:pt>
              </c:numCache>
            </c:numRef>
          </c:val>
          <c:extLst>
            <c:ext xmlns:c16="http://schemas.microsoft.com/office/drawing/2014/chart" uri="{C3380CC4-5D6E-409C-BE32-E72D297353CC}">
              <c16:uniqueId val="{00000000-6C0C-49B8-8015-71640DAA640B}"/>
            </c:ext>
          </c:extLst>
        </c:ser>
        <c:ser>
          <c:idx val="1"/>
          <c:order val="1"/>
          <c:tx>
            <c:strRef>
              <c:f>'Profit analysis'!$M$161</c:f>
              <c:strCache>
                <c:ptCount val="1"/>
                <c:pt idx="0">
                  <c:v>Discounts</c:v>
                </c:pt>
              </c:strCache>
            </c:strRef>
          </c:tx>
          <c:spPr>
            <a:solidFill>
              <a:schemeClr val="accent6">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'Profit analysis'!$J$162:$K$166</c:f>
              <c:multiLvlStrCache>
                <c:ptCount val="3"/>
                <c:lvl>
                  <c:pt idx="0">
                    <c:v>Tennessee</c:v>
                  </c:pt>
                  <c:pt idx="1">
                    <c:v>North Carolina</c:v>
                  </c:pt>
                  <c:pt idx="2">
                    <c:v>Florida</c:v>
                  </c:pt>
                </c:lvl>
                <c:lvl>
                  <c:pt idx="0">
                    <c:v>South</c:v>
                  </c:pt>
                </c:lvl>
              </c:multiLvlStrCache>
            </c:multiLvlStrRef>
          </c:cat>
          <c:val>
            <c:numRef>
              <c:f>'Profit analysis'!$M$162:$M$166</c:f>
              <c:numCache>
                <c:formatCode>"$"#,##0</c:formatCode>
                <c:ptCount val="3"/>
                <c:pt idx="0">
                  <c:v>53.300000000000139</c:v>
                </c:pt>
                <c:pt idx="1">
                  <c:v>70.600000000000321</c:v>
                </c:pt>
                <c:pt idx="2">
                  <c:v>114.6500000000007</c:v>
                </c:pt>
              </c:numCache>
            </c:numRef>
          </c:val>
          <c:extLst>
            <c:ext xmlns:c16="http://schemas.microsoft.com/office/drawing/2014/chart" uri="{C3380CC4-5D6E-409C-BE32-E72D297353CC}">
              <c16:uniqueId val="{00000001-6C0C-49B8-8015-71640DAA640B}"/>
            </c:ext>
          </c:extLst>
        </c:ser>
        <c:ser>
          <c:idx val="2"/>
          <c:order val="2"/>
          <c:tx>
            <c:strRef>
              <c:f>'Profit analysis'!$N$161</c:f>
              <c:strCache>
                <c:ptCount val="1"/>
                <c:pt idx="0">
                  <c:v>Costs</c:v>
                </c:pt>
              </c:strCache>
            </c:strRef>
          </c:tx>
          <c:spPr>
            <a:solidFill>
              <a:srgbClr val="CC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'Profit analysis'!$J$162:$K$166</c:f>
              <c:multiLvlStrCache>
                <c:ptCount val="3"/>
                <c:lvl>
                  <c:pt idx="0">
                    <c:v>Tennessee</c:v>
                  </c:pt>
                  <c:pt idx="1">
                    <c:v>North Carolina</c:v>
                  </c:pt>
                  <c:pt idx="2">
                    <c:v>Florida</c:v>
                  </c:pt>
                </c:lvl>
                <c:lvl>
                  <c:pt idx="0">
                    <c:v>South</c:v>
                  </c:pt>
                </c:lvl>
              </c:multiLvlStrCache>
            </c:multiLvlStrRef>
          </c:cat>
          <c:val>
            <c:numRef>
              <c:f>'Profit analysis'!$N$162:$N$166</c:f>
              <c:numCache>
                <c:formatCode>"$"#,##0</c:formatCode>
                <c:ptCount val="3"/>
                <c:pt idx="0">
                  <c:v>36003.566599999991</c:v>
                </c:pt>
                <c:pt idx="1">
                  <c:v>63094.07620000004</c:v>
                </c:pt>
                <c:pt idx="2">
                  <c:v>92873.009700000082</c:v>
                </c:pt>
              </c:numCache>
            </c:numRef>
          </c:val>
          <c:extLst>
            <c:ext xmlns:c16="http://schemas.microsoft.com/office/drawing/2014/chart" uri="{C3380CC4-5D6E-409C-BE32-E72D297353CC}">
              <c16:uniqueId val="{00000002-6C0C-49B8-8015-71640DAA640B}"/>
            </c:ext>
          </c:extLst>
        </c:ser>
        <c:dLbls>
          <c:dLblPos val="outEnd"/>
          <c:showLegendKey val="0"/>
          <c:showVal val="1"/>
          <c:showCatName val="0"/>
          <c:showSerName val="0"/>
          <c:showPercent val="0"/>
          <c:showBubbleSize val="0"/>
        </c:dLbls>
        <c:gapWidth val="182"/>
        <c:axId val="1135811423"/>
        <c:axId val="1135799423"/>
      </c:barChart>
      <c:catAx>
        <c:axId val="113581142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135799423"/>
        <c:crosses val="autoZero"/>
        <c:auto val="1"/>
        <c:lblAlgn val="ctr"/>
        <c:lblOffset val="100"/>
        <c:noMultiLvlLbl val="0"/>
      </c:catAx>
      <c:valAx>
        <c:axId val="1135799423"/>
        <c:scaling>
          <c:orientation val="minMax"/>
          <c:max val="100000"/>
          <c:min val="-20000"/>
        </c:scaling>
        <c:delete val="1"/>
        <c:axPos val="b"/>
        <c:numFmt formatCode="&quot;$&quot;#,##0" sourceLinked="1"/>
        <c:majorTickMark val="none"/>
        <c:minorTickMark val="none"/>
        <c:tickLblPos val="nextTo"/>
        <c:crossAx val="1135811423"/>
        <c:crosses val="autoZero"/>
        <c:crossBetween val="between"/>
      </c:valAx>
      <c:spPr>
        <a:noFill/>
        <a:ln>
          <a:noFill/>
        </a:ln>
        <a:effectLst/>
      </c:spPr>
    </c:plotArea>
    <c:legend>
      <c:legendPos val="r"/>
      <c:layout>
        <c:manualLayout>
          <c:xMode val="edge"/>
          <c:yMode val="edge"/>
          <c:x val="0.85319839096199934"/>
          <c:y val="0.37388355859251599"/>
          <c:w val="0.11540064285442581"/>
          <c:h val="0.22918149916929864"/>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63500" sx="102000" sy="102000" algn="ctr" rotWithShape="0">
        <a:schemeClr val="accent1">
          <a:lumMod val="60000"/>
          <a:lumOff val="40000"/>
          <a:alpha val="40000"/>
        </a:scheme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[Ghada_EDA Pivot Tables (Superstore dataset).xlsx]Profit analysis!PivotTable11</c:name>
    <c:fmtId val="40"/>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8961671242573381E-2"/>
          <c:y val="3.4016230879871087E-2"/>
          <c:w val="0.89800897270720903"/>
          <c:h val="0.64378821499524086"/>
        </c:manualLayout>
      </c:layout>
      <c:lineChart>
        <c:grouping val="standard"/>
        <c:varyColors val="0"/>
        <c:ser>
          <c:idx val="1"/>
          <c:order val="1"/>
          <c:tx>
            <c:strRef>
              <c:f>'Profit analysis'!$AH$212</c:f>
              <c:strCache>
                <c:ptCount val="1"/>
                <c:pt idx="0">
                  <c:v>Costs</c:v>
                </c:pt>
              </c:strCache>
            </c:strRef>
          </c:tx>
          <c:spPr>
            <a:ln w="28575" cap="rnd">
              <a:solidFill>
                <a:schemeClr val="accent2"/>
              </a:solidFill>
              <a:round/>
            </a:ln>
            <a:effectLst/>
          </c:spPr>
          <c:marker>
            <c:symbol val="none"/>
          </c:marker>
          <c:cat>
            <c:multiLvlStrRef>
              <c:f>'Profit analysis'!$AD$213:$AF$333</c:f>
              <c:multiLvlStrCache>
                <c:ptCount val="114"/>
                <c:lvl>
                  <c:pt idx="0">
                    <c:v>Houston</c:v>
                  </c:pt>
                  <c:pt idx="1">
                    <c:v>Dallas</c:v>
                  </c:pt>
                  <c:pt idx="2">
                    <c:v>Austin</c:v>
                  </c:pt>
                  <c:pt idx="3">
                    <c:v>San Antonio</c:v>
                  </c:pt>
                  <c:pt idx="4">
                    <c:v>Fort Worth</c:v>
                  </c:pt>
                  <c:pt idx="5">
                    <c:v>El Paso</c:v>
                  </c:pt>
                  <c:pt idx="6">
                    <c:v>Huntsville</c:v>
                  </c:pt>
                  <c:pt idx="7">
                    <c:v>Plano</c:v>
                  </c:pt>
                  <c:pt idx="8">
                    <c:v>Waco</c:v>
                  </c:pt>
                  <c:pt idx="9">
                    <c:v>Round Rock</c:v>
                  </c:pt>
                  <c:pt idx="10">
                    <c:v>Arlington</c:v>
                  </c:pt>
                  <c:pt idx="11">
                    <c:v>Tyler</c:v>
                  </c:pt>
                  <c:pt idx="12">
                    <c:v>Mansfield</c:v>
                  </c:pt>
                  <c:pt idx="13">
                    <c:v>Pasadena</c:v>
                  </c:pt>
                  <c:pt idx="14">
                    <c:v>Grand Prairie</c:v>
                  </c:pt>
                  <c:pt idx="15">
                    <c:v>Pearland</c:v>
                  </c:pt>
                  <c:pt idx="16">
                    <c:v>College Station</c:v>
                  </c:pt>
                  <c:pt idx="17">
                    <c:v>League City</c:v>
                  </c:pt>
                  <c:pt idx="18">
                    <c:v>Brownsville</c:v>
                  </c:pt>
                  <c:pt idx="19">
                    <c:v>San Angelo</c:v>
                  </c:pt>
                  <c:pt idx="20">
                    <c:v>Amarillo</c:v>
                  </c:pt>
                  <c:pt idx="21">
                    <c:v>Bedford</c:v>
                  </c:pt>
                  <c:pt idx="22">
                    <c:v>Carrollton</c:v>
                  </c:pt>
                  <c:pt idx="23">
                    <c:v>Pharr</c:v>
                  </c:pt>
                  <c:pt idx="24">
                    <c:v>Bryan</c:v>
                  </c:pt>
                  <c:pt idx="25">
                    <c:v>Garland</c:v>
                  </c:pt>
                  <c:pt idx="26">
                    <c:v>Cedar Hill</c:v>
                  </c:pt>
                  <c:pt idx="27">
                    <c:v>Harlingen</c:v>
                  </c:pt>
                  <c:pt idx="28">
                    <c:v>Corpus Christi</c:v>
                  </c:pt>
                  <c:pt idx="29">
                    <c:v>Odessa</c:v>
                  </c:pt>
                  <c:pt idx="30">
                    <c:v>Frisco</c:v>
                  </c:pt>
                  <c:pt idx="31">
                    <c:v>Lubbock</c:v>
                  </c:pt>
                  <c:pt idx="32">
                    <c:v>Coppell</c:v>
                  </c:pt>
                  <c:pt idx="33">
                    <c:v>Mcallen</c:v>
                  </c:pt>
                  <c:pt idx="34">
                    <c:v>Missouri City</c:v>
                  </c:pt>
                  <c:pt idx="35">
                    <c:v>Beaumont</c:v>
                  </c:pt>
                  <c:pt idx="36">
                    <c:v>Abilene</c:v>
                  </c:pt>
                  <c:pt idx="37">
                    <c:v>Keller</c:v>
                  </c:pt>
                  <c:pt idx="38">
                    <c:v>Mesquite</c:v>
                  </c:pt>
                  <c:pt idx="39">
                    <c:v>Edinburg</c:v>
                  </c:pt>
                  <c:pt idx="40">
                    <c:v>Philadelphia</c:v>
                  </c:pt>
                  <c:pt idx="41">
                    <c:v>Lancaster</c:v>
                  </c:pt>
                  <c:pt idx="42">
                    <c:v>Chester</c:v>
                  </c:pt>
                  <c:pt idx="43">
                    <c:v>York</c:v>
                  </c:pt>
                  <c:pt idx="44">
                    <c:v>Reading</c:v>
                  </c:pt>
                  <c:pt idx="45">
                    <c:v>Chicago</c:v>
                  </c:pt>
                  <c:pt idx="46">
                    <c:v>Aurora</c:v>
                  </c:pt>
                  <c:pt idx="47">
                    <c:v>Decatur</c:v>
                  </c:pt>
                  <c:pt idx="48">
                    <c:v>Skokie</c:v>
                  </c:pt>
                  <c:pt idx="49">
                    <c:v>Rockford</c:v>
                  </c:pt>
                  <c:pt idx="50">
                    <c:v>Des Plaines</c:v>
                  </c:pt>
                  <c:pt idx="51">
                    <c:v>Freeport</c:v>
                  </c:pt>
                  <c:pt idx="52">
                    <c:v>Naperville</c:v>
                  </c:pt>
                  <c:pt idx="53">
                    <c:v>Peoria</c:v>
                  </c:pt>
                  <c:pt idx="54">
                    <c:v>Bolingbrook</c:v>
                  </c:pt>
                  <c:pt idx="55">
                    <c:v>Danville</c:v>
                  </c:pt>
                  <c:pt idx="56">
                    <c:v>Wheeling</c:v>
                  </c:pt>
                  <c:pt idx="57">
                    <c:v>Park Ridge</c:v>
                  </c:pt>
                  <c:pt idx="58">
                    <c:v>Palatine</c:v>
                  </c:pt>
                  <c:pt idx="59">
                    <c:v>Bloomington</c:v>
                  </c:pt>
                  <c:pt idx="60">
                    <c:v>Quincy</c:v>
                  </c:pt>
                  <c:pt idx="61">
                    <c:v>Oak Park</c:v>
                  </c:pt>
                  <c:pt idx="62">
                    <c:v>Woodstock</c:v>
                  </c:pt>
                  <c:pt idx="63">
                    <c:v>Burlington</c:v>
                  </c:pt>
                  <c:pt idx="64">
                    <c:v>Charlotte</c:v>
                  </c:pt>
                  <c:pt idx="65">
                    <c:v>Greensboro</c:v>
                  </c:pt>
                  <c:pt idx="66">
                    <c:v>Fayetteville</c:v>
                  </c:pt>
                  <c:pt idx="67">
                    <c:v>Jacksonville</c:v>
                  </c:pt>
                  <c:pt idx="68">
                    <c:v>Raleigh</c:v>
                  </c:pt>
                  <c:pt idx="69">
                    <c:v>Monroe</c:v>
                  </c:pt>
                  <c:pt idx="70">
                    <c:v>Greenville</c:v>
                  </c:pt>
                  <c:pt idx="71">
                    <c:v>Asheville</c:v>
                  </c:pt>
                  <c:pt idx="72">
                    <c:v>Wilmington</c:v>
                  </c:pt>
                  <c:pt idx="73">
                    <c:v>Durham</c:v>
                  </c:pt>
                  <c:pt idx="74">
                    <c:v>Concord</c:v>
                  </c:pt>
                  <c:pt idx="75">
                    <c:v>Chapel Hill</c:v>
                  </c:pt>
                  <c:pt idx="76">
                    <c:v>Hickory</c:v>
                  </c:pt>
                  <c:pt idx="77">
                    <c:v>Jacksonville</c:v>
                  </c:pt>
                  <c:pt idx="78">
                    <c:v>Tallahassee</c:v>
                  </c:pt>
                  <c:pt idx="79">
                    <c:v>Tampa</c:v>
                  </c:pt>
                  <c:pt idx="80">
                    <c:v>Fort Lauderdale</c:v>
                  </c:pt>
                  <c:pt idx="81">
                    <c:v>Miami</c:v>
                  </c:pt>
                  <c:pt idx="82">
                    <c:v>Miramar</c:v>
                  </c:pt>
                  <c:pt idx="83">
                    <c:v>Pembroke Pines</c:v>
                  </c:pt>
                  <c:pt idx="84">
                    <c:v>Orlando</c:v>
                  </c:pt>
                  <c:pt idx="85">
                    <c:v>Lakeland</c:v>
                  </c:pt>
                  <c:pt idx="86">
                    <c:v>Kissimmee</c:v>
                  </c:pt>
                  <c:pt idx="87">
                    <c:v>Hollywood</c:v>
                  </c:pt>
                  <c:pt idx="88">
                    <c:v>Hialeah</c:v>
                  </c:pt>
                  <c:pt idx="89">
                    <c:v>Coral Springs</c:v>
                  </c:pt>
                  <c:pt idx="90">
                    <c:v>Sanford</c:v>
                  </c:pt>
                  <c:pt idx="91">
                    <c:v>Boynton Beach</c:v>
                  </c:pt>
                  <c:pt idx="92">
                    <c:v>Melbourne</c:v>
                  </c:pt>
                  <c:pt idx="93">
                    <c:v>Pompano Beach</c:v>
                  </c:pt>
                  <c:pt idx="94">
                    <c:v>Homestead</c:v>
                  </c:pt>
                  <c:pt idx="95">
                    <c:v>Saint Petersburg</c:v>
                  </c:pt>
                  <c:pt idx="96">
                    <c:v>Deltona</c:v>
                  </c:pt>
                  <c:pt idx="97">
                    <c:v>Palm Coast</c:v>
                  </c:pt>
                  <c:pt idx="98">
                    <c:v>Port Saint Lucie</c:v>
                  </c:pt>
                  <c:pt idx="99">
                    <c:v>Port Orange</c:v>
                  </c:pt>
                  <c:pt idx="100">
                    <c:v>Ormond Beach</c:v>
                  </c:pt>
                  <c:pt idx="101">
                    <c:v>Jupiter</c:v>
                  </c:pt>
                  <c:pt idx="102">
                    <c:v>Memphis</c:v>
                  </c:pt>
                  <c:pt idx="103">
                    <c:v>Knoxville</c:v>
                  </c:pt>
                  <c:pt idx="104">
                    <c:v>Nashville</c:v>
                  </c:pt>
                  <c:pt idx="105">
                    <c:v>Columbia</c:v>
                  </c:pt>
                  <c:pt idx="106">
                    <c:v>Jackson</c:v>
                  </c:pt>
                  <c:pt idx="107">
                    <c:v>Chattanooga</c:v>
                  </c:pt>
                  <c:pt idx="108">
                    <c:v>Clarksville</c:v>
                  </c:pt>
                  <c:pt idx="109">
                    <c:v>Hendersonville</c:v>
                  </c:pt>
                  <c:pt idx="110">
                    <c:v>Johnson City</c:v>
                  </c:pt>
                  <c:pt idx="111">
                    <c:v>Lebanon</c:v>
                  </c:pt>
                  <c:pt idx="112">
                    <c:v>Franklin</c:v>
                  </c:pt>
                  <c:pt idx="113">
                    <c:v>Murfreesboro</c:v>
                  </c:pt>
                </c:lvl>
                <c:lvl>
                  <c:pt idx="0">
                    <c:v>Texas</c:v>
                  </c:pt>
                  <c:pt idx="40">
                    <c:v>Pennsylvania</c:v>
                  </c:pt>
                  <c:pt idx="45">
                    <c:v>Illinois</c:v>
                  </c:pt>
                  <c:pt idx="63">
                    <c:v>North Carolina</c:v>
                  </c:pt>
                  <c:pt idx="77">
                    <c:v>Florida</c:v>
                  </c:pt>
                  <c:pt idx="102">
                    <c:v>Tennessee</c:v>
                  </c:pt>
                </c:lvl>
                <c:lvl>
                  <c:pt idx="0">
                    <c:v>2017</c:v>
                  </c:pt>
                </c:lvl>
              </c:multiLvlStrCache>
            </c:multiLvlStrRef>
          </c:cat>
          <c:val>
            <c:numRef>
              <c:f>'Profit analysis'!$AH$213:$AH$333</c:f>
              <c:numCache>
                <c:formatCode>General</c:formatCode>
                <c:ptCount val="114"/>
                <c:pt idx="0">
                  <c:v>20066.546000000009</c:v>
                </c:pt>
                <c:pt idx="1">
                  <c:v>11891.536600000003</c:v>
                </c:pt>
                <c:pt idx="2">
                  <c:v>3438.6006000000002</c:v>
                </c:pt>
                <c:pt idx="3">
                  <c:v>2053.2687000000001</c:v>
                </c:pt>
                <c:pt idx="4">
                  <c:v>1890.4821000000002</c:v>
                </c:pt>
                <c:pt idx="5">
                  <c:v>1580.8615000000002</c:v>
                </c:pt>
                <c:pt idx="6">
                  <c:v>1521.9251000000002</c:v>
                </c:pt>
                <c:pt idx="7">
                  <c:v>1285.9260000000004</c:v>
                </c:pt>
                <c:pt idx="8">
                  <c:v>1104.6394</c:v>
                </c:pt>
                <c:pt idx="9">
                  <c:v>884.31</c:v>
                </c:pt>
                <c:pt idx="10">
                  <c:v>865.03060000000005</c:v>
                </c:pt>
                <c:pt idx="11">
                  <c:v>660.39540000000011</c:v>
                </c:pt>
                <c:pt idx="12">
                  <c:v>625.66830000000004</c:v>
                </c:pt>
                <c:pt idx="13">
                  <c:v>575.73740000000009</c:v>
                </c:pt>
                <c:pt idx="14">
                  <c:v>545.04809999999998</c:v>
                </c:pt>
                <c:pt idx="15">
                  <c:v>455.5829</c:v>
                </c:pt>
                <c:pt idx="16">
                  <c:v>408.6644</c:v>
                </c:pt>
                <c:pt idx="17">
                  <c:v>347.99149999999997</c:v>
                </c:pt>
                <c:pt idx="18">
                  <c:v>344.28440000000001</c:v>
                </c:pt>
                <c:pt idx="19">
                  <c:v>314.03520000000003</c:v>
                </c:pt>
                <c:pt idx="20">
                  <c:v>241.56799999999998</c:v>
                </c:pt>
                <c:pt idx="21">
                  <c:v>201.48779999999999</c:v>
                </c:pt>
                <c:pt idx="22">
                  <c:v>198.0908</c:v>
                </c:pt>
                <c:pt idx="23">
                  <c:v>145.7304</c:v>
                </c:pt>
                <c:pt idx="24">
                  <c:v>100.30300000000001</c:v>
                </c:pt>
                <c:pt idx="25">
                  <c:v>84.056999999999988</c:v>
                </c:pt>
                <c:pt idx="26">
                  <c:v>74.942400000000006</c:v>
                </c:pt>
                <c:pt idx="27">
                  <c:v>65.273400000000009</c:v>
                </c:pt>
                <c:pt idx="28">
                  <c:v>51.117000000000004</c:v>
                </c:pt>
                <c:pt idx="29">
                  <c:v>48.9544</c:v>
                </c:pt>
                <c:pt idx="30">
                  <c:v>47.779200000000003</c:v>
                </c:pt>
                <c:pt idx="31">
                  <c:v>34.305599999999998</c:v>
                </c:pt>
                <c:pt idx="32">
                  <c:v>33.348799999999997</c:v>
                </c:pt>
                <c:pt idx="33">
                  <c:v>31.076500000000003</c:v>
                </c:pt>
                <c:pt idx="34">
                  <c:v>15.925000000000001</c:v>
                </c:pt>
                <c:pt idx="35">
                  <c:v>11.810400000000001</c:v>
                </c:pt>
                <c:pt idx="36">
                  <c:v>5.1503999999999994</c:v>
                </c:pt>
                <c:pt idx="37">
                  <c:v>3.9</c:v>
                </c:pt>
                <c:pt idx="38">
                  <c:v>3.3696000000000002</c:v>
                </c:pt>
                <c:pt idx="39">
                  <c:v>1.5391999999999999</c:v>
                </c:pt>
                <c:pt idx="40">
                  <c:v>46590.58830000001</c:v>
                </c:pt>
                <c:pt idx="41">
                  <c:v>759.54229999999995</c:v>
                </c:pt>
                <c:pt idx="42">
                  <c:v>336.24160000000001</c:v>
                </c:pt>
                <c:pt idx="43">
                  <c:v>108.7594</c:v>
                </c:pt>
                <c:pt idx="44">
                  <c:v>5.9778000000000002</c:v>
                </c:pt>
                <c:pt idx="45">
                  <c:v>21946.741399999999</c:v>
                </c:pt>
                <c:pt idx="46">
                  <c:v>4792.0194000000001</c:v>
                </c:pt>
                <c:pt idx="47">
                  <c:v>1226.0096000000001</c:v>
                </c:pt>
                <c:pt idx="48">
                  <c:v>827.28539999999987</c:v>
                </c:pt>
                <c:pt idx="49">
                  <c:v>532.40440000000001</c:v>
                </c:pt>
                <c:pt idx="50">
                  <c:v>335.85999999999996</c:v>
                </c:pt>
                <c:pt idx="51">
                  <c:v>301.98099999999994</c:v>
                </c:pt>
                <c:pt idx="52">
                  <c:v>286.5856</c:v>
                </c:pt>
                <c:pt idx="53">
                  <c:v>135.70359999999999</c:v>
                </c:pt>
                <c:pt idx="54">
                  <c:v>131.77599999999998</c:v>
                </c:pt>
                <c:pt idx="55">
                  <c:v>112.7672</c:v>
                </c:pt>
                <c:pt idx="56">
                  <c:v>106.34399999999999</c:v>
                </c:pt>
                <c:pt idx="57">
                  <c:v>95.304599999999994</c:v>
                </c:pt>
                <c:pt idx="58">
                  <c:v>93.049599999999998</c:v>
                </c:pt>
                <c:pt idx="59">
                  <c:v>81.252900000000011</c:v>
                </c:pt>
                <c:pt idx="60">
                  <c:v>80.91149999999999</c:v>
                </c:pt>
                <c:pt idx="61">
                  <c:v>9.1728000000000005</c:v>
                </c:pt>
                <c:pt idx="62">
                  <c:v>2.0019999999999998</c:v>
                </c:pt>
                <c:pt idx="63">
                  <c:v>17746.277300000002</c:v>
                </c:pt>
                <c:pt idx="64">
                  <c:v>3384.3595</c:v>
                </c:pt>
                <c:pt idx="65">
                  <c:v>2036.0542</c:v>
                </c:pt>
                <c:pt idx="66">
                  <c:v>1586.5965000000001</c:v>
                </c:pt>
                <c:pt idx="67">
                  <c:v>1201.479</c:v>
                </c:pt>
                <c:pt idx="68">
                  <c:v>1150.547</c:v>
                </c:pt>
                <c:pt idx="69">
                  <c:v>809.64339999999993</c:v>
                </c:pt>
                <c:pt idx="70">
                  <c:v>445.04419999999999</c:v>
                </c:pt>
                <c:pt idx="71">
                  <c:v>92.033100000000005</c:v>
                </c:pt>
                <c:pt idx="72">
                  <c:v>41.099399999999996</c:v>
                </c:pt>
                <c:pt idx="73">
                  <c:v>24.452400000000001</c:v>
                </c:pt>
                <c:pt idx="74">
                  <c:v>10.108799999999999</c:v>
                </c:pt>
                <c:pt idx="75">
                  <c:v>9.2855999999999987</c:v>
                </c:pt>
                <c:pt idx="76">
                  <c:v>8.3819999999999997</c:v>
                </c:pt>
                <c:pt idx="77">
                  <c:v>9360.0470999999998</c:v>
                </c:pt>
                <c:pt idx="78">
                  <c:v>4300.8982999999998</c:v>
                </c:pt>
                <c:pt idx="79">
                  <c:v>2184.2140000000004</c:v>
                </c:pt>
                <c:pt idx="80">
                  <c:v>2056.3252999999995</c:v>
                </c:pt>
                <c:pt idx="81">
                  <c:v>1846.8498</c:v>
                </c:pt>
                <c:pt idx="82">
                  <c:v>1498.9110000000001</c:v>
                </c:pt>
                <c:pt idx="83">
                  <c:v>1145.0570999999998</c:v>
                </c:pt>
                <c:pt idx="84">
                  <c:v>740.7607999999999</c:v>
                </c:pt>
                <c:pt idx="85">
                  <c:v>681.76020000000005</c:v>
                </c:pt>
                <c:pt idx="86">
                  <c:v>667.38580000000002</c:v>
                </c:pt>
                <c:pt idx="87">
                  <c:v>391.75199999999995</c:v>
                </c:pt>
                <c:pt idx="88">
                  <c:v>370.13490000000002</c:v>
                </c:pt>
                <c:pt idx="89">
                  <c:v>333.18</c:v>
                </c:pt>
                <c:pt idx="90">
                  <c:v>237.3732</c:v>
                </c:pt>
                <c:pt idx="91">
                  <c:v>119.5299</c:v>
                </c:pt>
                <c:pt idx="92">
                  <c:v>86.054400000000001</c:v>
                </c:pt>
                <c:pt idx="93">
                  <c:v>75.433499999999995</c:v>
                </c:pt>
                <c:pt idx="94">
                  <c:v>32.456000000000003</c:v>
                </c:pt>
                <c:pt idx="95">
                  <c:v>16.02</c:v>
                </c:pt>
                <c:pt idx="96">
                  <c:v>15.847200000000001</c:v>
                </c:pt>
                <c:pt idx="97">
                  <c:v>15.585600000000001</c:v>
                </c:pt>
                <c:pt idx="98">
                  <c:v>13.44</c:v>
                </c:pt>
                <c:pt idx="99">
                  <c:v>4.8899999999999997</c:v>
                </c:pt>
                <c:pt idx="100">
                  <c:v>4.7736000000000001</c:v>
                </c:pt>
                <c:pt idx="101">
                  <c:v>1.9092</c:v>
                </c:pt>
                <c:pt idx="102">
                  <c:v>4706.5357999999997</c:v>
                </c:pt>
                <c:pt idx="103">
                  <c:v>4082.9717999999998</c:v>
                </c:pt>
                <c:pt idx="104">
                  <c:v>3828.0961000000002</c:v>
                </c:pt>
                <c:pt idx="105">
                  <c:v>3355.0882999999994</c:v>
                </c:pt>
                <c:pt idx="106">
                  <c:v>1554.4341999999999</c:v>
                </c:pt>
                <c:pt idx="107">
                  <c:v>704.52590000000009</c:v>
                </c:pt>
                <c:pt idx="108">
                  <c:v>526.73680000000002</c:v>
                </c:pt>
                <c:pt idx="109">
                  <c:v>337.75009999999997</c:v>
                </c:pt>
                <c:pt idx="110">
                  <c:v>155.15559999999999</c:v>
                </c:pt>
                <c:pt idx="111">
                  <c:v>104.52450000000002</c:v>
                </c:pt>
                <c:pt idx="112">
                  <c:v>47.297999999999995</c:v>
                </c:pt>
                <c:pt idx="113">
                  <c:v>14.992500000000001</c:v>
                </c:pt>
              </c:numCache>
            </c:numRef>
          </c:val>
          <c:smooth val="0"/>
          <c:extLst>
            <c:ext xmlns:c16="http://schemas.microsoft.com/office/drawing/2014/chart" uri="{C3380CC4-5D6E-409C-BE32-E72D297353CC}">
              <c16:uniqueId val="{00000000-8F67-4F8F-A419-7D3FB99C9D76}"/>
            </c:ext>
          </c:extLst>
        </c:ser>
        <c:dLbls>
          <c:showLegendKey val="0"/>
          <c:showVal val="0"/>
          <c:showCatName val="0"/>
          <c:showSerName val="0"/>
          <c:showPercent val="0"/>
          <c:showBubbleSize val="0"/>
        </c:dLbls>
        <c:marker val="1"/>
        <c:smooth val="0"/>
        <c:axId val="1489020911"/>
        <c:axId val="1489002191"/>
      </c:lineChart>
      <c:lineChart>
        <c:grouping val="standard"/>
        <c:varyColors val="0"/>
        <c:ser>
          <c:idx val="0"/>
          <c:order val="0"/>
          <c:tx>
            <c:strRef>
              <c:f>'Profit analysis'!$AG$212</c:f>
              <c:strCache>
                <c:ptCount val="1"/>
                <c:pt idx="0">
                  <c:v> Profit</c:v>
                </c:pt>
              </c:strCache>
            </c:strRef>
          </c:tx>
          <c:spPr>
            <a:ln w="28575" cap="rnd">
              <a:solidFill>
                <a:schemeClr val="accent1"/>
              </a:solidFill>
              <a:round/>
            </a:ln>
            <a:effectLst/>
          </c:spPr>
          <c:marker>
            <c:symbol val="none"/>
          </c:marker>
          <c:cat>
            <c:multiLvlStrRef>
              <c:f>'Profit analysis'!$AD$213:$AF$333</c:f>
              <c:multiLvlStrCache>
                <c:ptCount val="114"/>
                <c:lvl>
                  <c:pt idx="0">
                    <c:v>Houston</c:v>
                  </c:pt>
                  <c:pt idx="1">
                    <c:v>Dallas</c:v>
                  </c:pt>
                  <c:pt idx="2">
                    <c:v>Austin</c:v>
                  </c:pt>
                  <c:pt idx="3">
                    <c:v>San Antonio</c:v>
                  </c:pt>
                  <c:pt idx="4">
                    <c:v>Fort Worth</c:v>
                  </c:pt>
                  <c:pt idx="5">
                    <c:v>El Paso</c:v>
                  </c:pt>
                  <c:pt idx="6">
                    <c:v>Huntsville</c:v>
                  </c:pt>
                  <c:pt idx="7">
                    <c:v>Plano</c:v>
                  </c:pt>
                  <c:pt idx="8">
                    <c:v>Waco</c:v>
                  </c:pt>
                  <c:pt idx="9">
                    <c:v>Round Rock</c:v>
                  </c:pt>
                  <c:pt idx="10">
                    <c:v>Arlington</c:v>
                  </c:pt>
                  <c:pt idx="11">
                    <c:v>Tyler</c:v>
                  </c:pt>
                  <c:pt idx="12">
                    <c:v>Mansfield</c:v>
                  </c:pt>
                  <c:pt idx="13">
                    <c:v>Pasadena</c:v>
                  </c:pt>
                  <c:pt idx="14">
                    <c:v>Grand Prairie</c:v>
                  </c:pt>
                  <c:pt idx="15">
                    <c:v>Pearland</c:v>
                  </c:pt>
                  <c:pt idx="16">
                    <c:v>College Station</c:v>
                  </c:pt>
                  <c:pt idx="17">
                    <c:v>League City</c:v>
                  </c:pt>
                  <c:pt idx="18">
                    <c:v>Brownsville</c:v>
                  </c:pt>
                  <c:pt idx="19">
                    <c:v>San Angelo</c:v>
                  </c:pt>
                  <c:pt idx="20">
                    <c:v>Amarillo</c:v>
                  </c:pt>
                  <c:pt idx="21">
                    <c:v>Bedford</c:v>
                  </c:pt>
                  <c:pt idx="22">
                    <c:v>Carrollton</c:v>
                  </c:pt>
                  <c:pt idx="23">
                    <c:v>Pharr</c:v>
                  </c:pt>
                  <c:pt idx="24">
                    <c:v>Bryan</c:v>
                  </c:pt>
                  <c:pt idx="25">
                    <c:v>Garland</c:v>
                  </c:pt>
                  <c:pt idx="26">
                    <c:v>Cedar Hill</c:v>
                  </c:pt>
                  <c:pt idx="27">
                    <c:v>Harlingen</c:v>
                  </c:pt>
                  <c:pt idx="28">
                    <c:v>Corpus Christi</c:v>
                  </c:pt>
                  <c:pt idx="29">
                    <c:v>Odessa</c:v>
                  </c:pt>
                  <c:pt idx="30">
                    <c:v>Frisco</c:v>
                  </c:pt>
                  <c:pt idx="31">
                    <c:v>Lubbock</c:v>
                  </c:pt>
                  <c:pt idx="32">
                    <c:v>Coppell</c:v>
                  </c:pt>
                  <c:pt idx="33">
                    <c:v>Mcallen</c:v>
                  </c:pt>
                  <c:pt idx="34">
                    <c:v>Missouri City</c:v>
                  </c:pt>
                  <c:pt idx="35">
                    <c:v>Beaumont</c:v>
                  </c:pt>
                  <c:pt idx="36">
                    <c:v>Abilene</c:v>
                  </c:pt>
                  <c:pt idx="37">
                    <c:v>Keller</c:v>
                  </c:pt>
                  <c:pt idx="38">
                    <c:v>Mesquite</c:v>
                  </c:pt>
                  <c:pt idx="39">
                    <c:v>Edinburg</c:v>
                  </c:pt>
                  <c:pt idx="40">
                    <c:v>Philadelphia</c:v>
                  </c:pt>
                  <c:pt idx="41">
                    <c:v>Lancaster</c:v>
                  </c:pt>
                  <c:pt idx="42">
                    <c:v>Chester</c:v>
                  </c:pt>
                  <c:pt idx="43">
                    <c:v>York</c:v>
                  </c:pt>
                  <c:pt idx="44">
                    <c:v>Reading</c:v>
                  </c:pt>
                  <c:pt idx="45">
                    <c:v>Chicago</c:v>
                  </c:pt>
                  <c:pt idx="46">
                    <c:v>Aurora</c:v>
                  </c:pt>
                  <c:pt idx="47">
                    <c:v>Decatur</c:v>
                  </c:pt>
                  <c:pt idx="48">
                    <c:v>Skokie</c:v>
                  </c:pt>
                  <c:pt idx="49">
                    <c:v>Rockford</c:v>
                  </c:pt>
                  <c:pt idx="50">
                    <c:v>Des Plaines</c:v>
                  </c:pt>
                  <c:pt idx="51">
                    <c:v>Freeport</c:v>
                  </c:pt>
                  <c:pt idx="52">
                    <c:v>Naperville</c:v>
                  </c:pt>
                  <c:pt idx="53">
                    <c:v>Peoria</c:v>
                  </c:pt>
                  <c:pt idx="54">
                    <c:v>Bolingbrook</c:v>
                  </c:pt>
                  <c:pt idx="55">
                    <c:v>Danville</c:v>
                  </c:pt>
                  <c:pt idx="56">
                    <c:v>Wheeling</c:v>
                  </c:pt>
                  <c:pt idx="57">
                    <c:v>Park Ridge</c:v>
                  </c:pt>
                  <c:pt idx="58">
                    <c:v>Palatine</c:v>
                  </c:pt>
                  <c:pt idx="59">
                    <c:v>Bloomington</c:v>
                  </c:pt>
                  <c:pt idx="60">
                    <c:v>Quincy</c:v>
                  </c:pt>
                  <c:pt idx="61">
                    <c:v>Oak Park</c:v>
                  </c:pt>
                  <c:pt idx="62">
                    <c:v>Woodstock</c:v>
                  </c:pt>
                  <c:pt idx="63">
                    <c:v>Burlington</c:v>
                  </c:pt>
                  <c:pt idx="64">
                    <c:v>Charlotte</c:v>
                  </c:pt>
                  <c:pt idx="65">
                    <c:v>Greensboro</c:v>
                  </c:pt>
                  <c:pt idx="66">
                    <c:v>Fayetteville</c:v>
                  </c:pt>
                  <c:pt idx="67">
                    <c:v>Jacksonville</c:v>
                  </c:pt>
                  <c:pt idx="68">
                    <c:v>Raleigh</c:v>
                  </c:pt>
                  <c:pt idx="69">
                    <c:v>Monroe</c:v>
                  </c:pt>
                  <c:pt idx="70">
                    <c:v>Greenville</c:v>
                  </c:pt>
                  <c:pt idx="71">
                    <c:v>Asheville</c:v>
                  </c:pt>
                  <c:pt idx="72">
                    <c:v>Wilmington</c:v>
                  </c:pt>
                  <c:pt idx="73">
                    <c:v>Durham</c:v>
                  </c:pt>
                  <c:pt idx="74">
                    <c:v>Concord</c:v>
                  </c:pt>
                  <c:pt idx="75">
                    <c:v>Chapel Hill</c:v>
                  </c:pt>
                  <c:pt idx="76">
                    <c:v>Hickory</c:v>
                  </c:pt>
                  <c:pt idx="77">
                    <c:v>Jacksonville</c:v>
                  </c:pt>
                  <c:pt idx="78">
                    <c:v>Tallahassee</c:v>
                  </c:pt>
                  <c:pt idx="79">
                    <c:v>Tampa</c:v>
                  </c:pt>
                  <c:pt idx="80">
                    <c:v>Fort Lauderdale</c:v>
                  </c:pt>
                  <c:pt idx="81">
                    <c:v>Miami</c:v>
                  </c:pt>
                  <c:pt idx="82">
                    <c:v>Miramar</c:v>
                  </c:pt>
                  <c:pt idx="83">
                    <c:v>Pembroke Pines</c:v>
                  </c:pt>
                  <c:pt idx="84">
                    <c:v>Orlando</c:v>
                  </c:pt>
                  <c:pt idx="85">
                    <c:v>Lakeland</c:v>
                  </c:pt>
                  <c:pt idx="86">
                    <c:v>Kissimmee</c:v>
                  </c:pt>
                  <c:pt idx="87">
                    <c:v>Hollywood</c:v>
                  </c:pt>
                  <c:pt idx="88">
                    <c:v>Hialeah</c:v>
                  </c:pt>
                  <c:pt idx="89">
                    <c:v>Coral Springs</c:v>
                  </c:pt>
                  <c:pt idx="90">
                    <c:v>Sanford</c:v>
                  </c:pt>
                  <c:pt idx="91">
                    <c:v>Boynton Beach</c:v>
                  </c:pt>
                  <c:pt idx="92">
                    <c:v>Melbourne</c:v>
                  </c:pt>
                  <c:pt idx="93">
                    <c:v>Pompano Beach</c:v>
                  </c:pt>
                  <c:pt idx="94">
                    <c:v>Homestead</c:v>
                  </c:pt>
                  <c:pt idx="95">
                    <c:v>Saint Petersburg</c:v>
                  </c:pt>
                  <c:pt idx="96">
                    <c:v>Deltona</c:v>
                  </c:pt>
                  <c:pt idx="97">
                    <c:v>Palm Coast</c:v>
                  </c:pt>
                  <c:pt idx="98">
                    <c:v>Port Saint Lucie</c:v>
                  </c:pt>
                  <c:pt idx="99">
                    <c:v>Port Orange</c:v>
                  </c:pt>
                  <c:pt idx="100">
                    <c:v>Ormond Beach</c:v>
                  </c:pt>
                  <c:pt idx="101">
                    <c:v>Jupiter</c:v>
                  </c:pt>
                  <c:pt idx="102">
                    <c:v>Memphis</c:v>
                  </c:pt>
                  <c:pt idx="103">
                    <c:v>Knoxville</c:v>
                  </c:pt>
                  <c:pt idx="104">
                    <c:v>Nashville</c:v>
                  </c:pt>
                  <c:pt idx="105">
                    <c:v>Columbia</c:v>
                  </c:pt>
                  <c:pt idx="106">
                    <c:v>Jackson</c:v>
                  </c:pt>
                  <c:pt idx="107">
                    <c:v>Chattanooga</c:v>
                  </c:pt>
                  <c:pt idx="108">
                    <c:v>Clarksville</c:v>
                  </c:pt>
                  <c:pt idx="109">
                    <c:v>Hendersonville</c:v>
                  </c:pt>
                  <c:pt idx="110">
                    <c:v>Johnson City</c:v>
                  </c:pt>
                  <c:pt idx="111">
                    <c:v>Lebanon</c:v>
                  </c:pt>
                  <c:pt idx="112">
                    <c:v>Franklin</c:v>
                  </c:pt>
                  <c:pt idx="113">
                    <c:v>Murfreesboro</c:v>
                  </c:pt>
                </c:lvl>
                <c:lvl>
                  <c:pt idx="0">
                    <c:v>Texas</c:v>
                  </c:pt>
                  <c:pt idx="40">
                    <c:v>Pennsylvania</c:v>
                  </c:pt>
                  <c:pt idx="45">
                    <c:v>Illinois</c:v>
                  </c:pt>
                  <c:pt idx="63">
                    <c:v>North Carolina</c:v>
                  </c:pt>
                  <c:pt idx="77">
                    <c:v>Florida</c:v>
                  </c:pt>
                  <c:pt idx="102">
                    <c:v>Tennessee</c:v>
                  </c:pt>
                </c:lvl>
                <c:lvl>
                  <c:pt idx="0">
                    <c:v>2017</c:v>
                  </c:pt>
                </c:lvl>
              </c:multiLvlStrCache>
            </c:multiLvlStrRef>
          </c:cat>
          <c:val>
            <c:numRef>
              <c:f>'Profit analysis'!$AG$213:$AG$333</c:f>
              <c:numCache>
                <c:formatCode>General</c:formatCode>
                <c:ptCount val="114"/>
                <c:pt idx="0">
                  <c:v>-3853.7396000000117</c:v>
                </c:pt>
                <c:pt idx="1">
                  <c:v>-2224.4558000000088</c:v>
                </c:pt>
                <c:pt idx="2">
                  <c:v>-295.85660000000053</c:v>
                </c:pt>
                <c:pt idx="3">
                  <c:v>40.939299999999548</c:v>
                </c:pt>
                <c:pt idx="4">
                  <c:v>-227.9037000000003</c:v>
                </c:pt>
                <c:pt idx="5">
                  <c:v>-162.13550000000009</c:v>
                </c:pt>
                <c:pt idx="6">
                  <c:v>-423.29510000000005</c:v>
                </c:pt>
                <c:pt idx="7">
                  <c:v>-13.538000000000238</c:v>
                </c:pt>
                <c:pt idx="8">
                  <c:v>-522.50020000000006</c:v>
                </c:pt>
                <c:pt idx="9">
                  <c:v>-436.32919999999996</c:v>
                </c:pt>
                <c:pt idx="10">
                  <c:v>-99.382600000000025</c:v>
                </c:pt>
                <c:pt idx="11">
                  <c:v>-364.37340000000012</c:v>
                </c:pt>
                <c:pt idx="12">
                  <c:v>-66.791300000000092</c:v>
                </c:pt>
                <c:pt idx="13">
                  <c:v>31.964599999999791</c:v>
                </c:pt>
                <c:pt idx="14">
                  <c:v>15.489899999999921</c:v>
                </c:pt>
                <c:pt idx="15">
                  <c:v>39.413099999999986</c:v>
                </c:pt>
                <c:pt idx="16">
                  <c:v>-117.62240000000003</c:v>
                </c:pt>
                <c:pt idx="17">
                  <c:v>-26.789499999999975</c:v>
                </c:pt>
                <c:pt idx="18">
                  <c:v>-14.807599999999979</c:v>
                </c:pt>
                <c:pt idx="19">
                  <c:v>-8.7232000000000198</c:v>
                </c:pt>
                <c:pt idx="20">
                  <c:v>-36.235199999999992</c:v>
                </c:pt>
                <c:pt idx="21">
                  <c:v>3.8081999999999994</c:v>
                </c:pt>
                <c:pt idx="22">
                  <c:v>-8.1727999999999952</c:v>
                </c:pt>
                <c:pt idx="23">
                  <c:v>-21.326400000000007</c:v>
                </c:pt>
                <c:pt idx="24">
                  <c:v>-34.463000000000008</c:v>
                </c:pt>
                <c:pt idx="25">
                  <c:v>-24.896999999999991</c:v>
                </c:pt>
                <c:pt idx="26">
                  <c:v>40.3536</c:v>
                </c:pt>
                <c:pt idx="27">
                  <c:v>14.070599999999985</c:v>
                </c:pt>
                <c:pt idx="28">
                  <c:v>23.234999999999999</c:v>
                </c:pt>
                <c:pt idx="29">
                  <c:v>-19.160399999999999</c:v>
                </c:pt>
                <c:pt idx="30">
                  <c:v>-17.443200000000004</c:v>
                </c:pt>
                <c:pt idx="31">
                  <c:v>-13.693599999999996</c:v>
                </c:pt>
                <c:pt idx="32">
                  <c:v>6.7471999999999994</c:v>
                </c:pt>
                <c:pt idx="33">
                  <c:v>-13.278500000000001</c:v>
                </c:pt>
                <c:pt idx="34">
                  <c:v>-9.5549999999999997</c:v>
                </c:pt>
                <c:pt idx="35">
                  <c:v>0.95759999999999934</c:v>
                </c:pt>
                <c:pt idx="36">
                  <c:v>-3.7583999999999995</c:v>
                </c:pt>
                <c:pt idx="37">
                  <c:v>2.1</c:v>
                </c:pt>
                <c:pt idx="38">
                  <c:v>1.8144</c:v>
                </c:pt>
                <c:pt idx="39">
                  <c:v>0.82879999999999998</c:v>
                </c:pt>
                <c:pt idx="40">
                  <c:v>-4995.0863000000245</c:v>
                </c:pt>
                <c:pt idx="41">
                  <c:v>-70.291299999999865</c:v>
                </c:pt>
                <c:pt idx="42">
                  <c:v>-45.024600000000021</c:v>
                </c:pt>
                <c:pt idx="43">
                  <c:v>-5.2793999999999954</c:v>
                </c:pt>
                <c:pt idx="44">
                  <c:v>2.8781999999999996</c:v>
                </c:pt>
                <c:pt idx="45">
                  <c:v>-5701.1303999999946</c:v>
                </c:pt>
                <c:pt idx="46">
                  <c:v>-439.35940000000028</c:v>
                </c:pt>
                <c:pt idx="47">
                  <c:v>-327.74159999999995</c:v>
                </c:pt>
                <c:pt idx="48">
                  <c:v>-334.04539999999992</c:v>
                </c:pt>
                <c:pt idx="49">
                  <c:v>-16.504400000000032</c:v>
                </c:pt>
                <c:pt idx="50">
                  <c:v>47.980000000000018</c:v>
                </c:pt>
                <c:pt idx="51">
                  <c:v>-131.40899999999993</c:v>
                </c:pt>
                <c:pt idx="52">
                  <c:v>100.54240000000004</c:v>
                </c:pt>
                <c:pt idx="53">
                  <c:v>-9.7235999999999905</c:v>
                </c:pt>
                <c:pt idx="54">
                  <c:v>16.704000000000008</c:v>
                </c:pt>
                <c:pt idx="55">
                  <c:v>-69.395200000000003</c:v>
                </c:pt>
                <c:pt idx="56">
                  <c:v>15.192000000000007</c:v>
                </c:pt>
                <c:pt idx="57">
                  <c:v>48.551400000000001</c:v>
                </c:pt>
                <c:pt idx="58">
                  <c:v>23.2624</c:v>
                </c:pt>
                <c:pt idx="59">
                  <c:v>12.89909999999999</c:v>
                </c:pt>
                <c:pt idx="60">
                  <c:v>16.688500000000005</c:v>
                </c:pt>
                <c:pt idx="61">
                  <c:v>1.0191999999999997</c:v>
                </c:pt>
                <c:pt idx="62">
                  <c:v>0.91000000000000014</c:v>
                </c:pt>
                <c:pt idx="63">
                  <c:v>-5695.0193000000017</c:v>
                </c:pt>
                <c:pt idx="64">
                  <c:v>404.58350000000019</c:v>
                </c:pt>
                <c:pt idx="65">
                  <c:v>-80.302200000000084</c:v>
                </c:pt>
                <c:pt idx="66">
                  <c:v>44.121500000000196</c:v>
                </c:pt>
                <c:pt idx="67">
                  <c:v>31.182999999999993</c:v>
                </c:pt>
                <c:pt idx="68">
                  <c:v>123.3130000000001</c:v>
                </c:pt>
                <c:pt idx="69">
                  <c:v>78.372600000000034</c:v>
                </c:pt>
                <c:pt idx="70">
                  <c:v>-16.340200000000038</c:v>
                </c:pt>
                <c:pt idx="71">
                  <c:v>-4.761099999999999</c:v>
                </c:pt>
                <c:pt idx="72">
                  <c:v>14.068600000000004</c:v>
                </c:pt>
                <c:pt idx="73">
                  <c:v>5.8835999999999977</c:v>
                </c:pt>
                <c:pt idx="74">
                  <c:v>5.4432000000000009</c:v>
                </c:pt>
                <c:pt idx="75">
                  <c:v>4.7304000000000013</c:v>
                </c:pt>
                <c:pt idx="76">
                  <c:v>-3.8099999999999996</c:v>
                </c:pt>
                <c:pt idx="77">
                  <c:v>-611.3830999999991</c:v>
                </c:pt>
                <c:pt idx="78">
                  <c:v>385.13270000000011</c:v>
                </c:pt>
                <c:pt idx="79">
                  <c:v>-391.90350000000035</c:v>
                </c:pt>
                <c:pt idx="80">
                  <c:v>33.426700000000437</c:v>
                </c:pt>
                <c:pt idx="81">
                  <c:v>155.66219999999998</c:v>
                </c:pt>
                <c:pt idx="82">
                  <c:v>32.280999999999949</c:v>
                </c:pt>
                <c:pt idx="83">
                  <c:v>85.81890000000044</c:v>
                </c:pt>
                <c:pt idx="84">
                  <c:v>331.45320000000027</c:v>
                </c:pt>
                <c:pt idx="85">
                  <c:v>47.88779999999997</c:v>
                </c:pt>
                <c:pt idx="86">
                  <c:v>84.59820000000002</c:v>
                </c:pt>
                <c:pt idx="87">
                  <c:v>19.298000000000002</c:v>
                </c:pt>
                <c:pt idx="88">
                  <c:v>24.393100000000004</c:v>
                </c:pt>
                <c:pt idx="89">
                  <c:v>-14.220000000000027</c:v>
                </c:pt>
                <c:pt idx="90">
                  <c:v>-11.827199999999976</c:v>
                </c:pt>
                <c:pt idx="91">
                  <c:v>20.110099999999989</c:v>
                </c:pt>
                <c:pt idx="92">
                  <c:v>9.5615999999999985</c:v>
                </c:pt>
                <c:pt idx="93">
                  <c:v>15.006500000000003</c:v>
                </c:pt>
                <c:pt idx="94">
                  <c:v>14.872</c:v>
                </c:pt>
                <c:pt idx="95">
                  <c:v>1.0680000000000014</c:v>
                </c:pt>
                <c:pt idx="96">
                  <c:v>2.0088000000000008</c:v>
                </c:pt>
                <c:pt idx="97">
                  <c:v>8.8623999999999992</c:v>
                </c:pt>
                <c:pt idx="98">
                  <c:v>0.8960000000000008</c:v>
                </c:pt>
                <c:pt idx="99">
                  <c:v>2.9340000000000002</c:v>
                </c:pt>
                <c:pt idx="100">
                  <c:v>-1.9656000000000002</c:v>
                </c:pt>
                <c:pt idx="101">
                  <c:v>0.15480000000000005</c:v>
                </c:pt>
                <c:pt idx="102">
                  <c:v>-1228.7607999999996</c:v>
                </c:pt>
                <c:pt idx="103">
                  <c:v>-1032.4517999999998</c:v>
                </c:pt>
                <c:pt idx="104">
                  <c:v>20.007900000000518</c:v>
                </c:pt>
                <c:pt idx="105">
                  <c:v>-912.09029999999893</c:v>
                </c:pt>
                <c:pt idx="106">
                  <c:v>-241.36619999999994</c:v>
                </c:pt>
                <c:pt idx="107">
                  <c:v>43.858099999999922</c:v>
                </c:pt>
                <c:pt idx="108">
                  <c:v>-13.240800000000036</c:v>
                </c:pt>
                <c:pt idx="109">
                  <c:v>-34.430099999999982</c:v>
                </c:pt>
                <c:pt idx="110">
                  <c:v>19.93040000000002</c:v>
                </c:pt>
                <c:pt idx="111">
                  <c:v>59.43549999999999</c:v>
                </c:pt>
                <c:pt idx="112">
                  <c:v>13.822000000000003</c:v>
                </c:pt>
                <c:pt idx="113">
                  <c:v>0.99949999999999939</c:v>
                </c:pt>
              </c:numCache>
            </c:numRef>
          </c:val>
          <c:smooth val="0"/>
          <c:extLst>
            <c:ext xmlns:c16="http://schemas.microsoft.com/office/drawing/2014/chart" uri="{C3380CC4-5D6E-409C-BE32-E72D297353CC}">
              <c16:uniqueId val="{00000001-8F67-4F8F-A419-7D3FB99C9D76}"/>
            </c:ext>
          </c:extLst>
        </c:ser>
        <c:dLbls>
          <c:showLegendKey val="0"/>
          <c:showVal val="0"/>
          <c:showCatName val="0"/>
          <c:showSerName val="0"/>
          <c:showPercent val="0"/>
          <c:showBubbleSize val="0"/>
        </c:dLbls>
        <c:marker val="1"/>
        <c:smooth val="0"/>
        <c:axId val="1501383647"/>
        <c:axId val="1501366847"/>
      </c:lineChart>
      <c:catAx>
        <c:axId val="1489020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9002191"/>
        <c:crosses val="autoZero"/>
        <c:auto val="1"/>
        <c:lblAlgn val="ctr"/>
        <c:lblOffset val="100"/>
        <c:noMultiLvlLbl val="0"/>
      </c:catAx>
      <c:valAx>
        <c:axId val="148900219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9020911"/>
        <c:crosses val="autoZero"/>
        <c:crossBetween val="between"/>
      </c:valAx>
      <c:valAx>
        <c:axId val="1501366847"/>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1383647"/>
        <c:crosses val="max"/>
        <c:crossBetween val="between"/>
      </c:valAx>
      <c:catAx>
        <c:axId val="1501383647"/>
        <c:scaling>
          <c:orientation val="minMax"/>
        </c:scaling>
        <c:delete val="1"/>
        <c:axPos val="b"/>
        <c:numFmt formatCode="General" sourceLinked="1"/>
        <c:majorTickMark val="out"/>
        <c:minorTickMark val="none"/>
        <c:tickLblPos val="nextTo"/>
        <c:crossAx val="1501366847"/>
        <c:crosses val="autoZero"/>
        <c:auto val="1"/>
        <c:lblAlgn val="ctr"/>
        <c:lblOffset val="100"/>
        <c:noMultiLvlLbl val="0"/>
      </c:catAx>
      <c:spPr>
        <a:noFill/>
        <a:ln>
          <a:noFill/>
        </a:ln>
        <a:effectLst/>
      </c:spPr>
    </c:plotArea>
    <c:legend>
      <c:legendPos val="r"/>
      <c:layout>
        <c:manualLayout>
          <c:xMode val="edge"/>
          <c:yMode val="edge"/>
          <c:x val="0.10681665137717561"/>
          <c:y val="8.6969056430662543E-3"/>
          <c:w val="0.15445567861909179"/>
          <c:h val="5.4890557586167364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63500" sx="102000" sy="102000" algn="ctr" rotWithShape="0">
        <a:schemeClr val="accent1">
          <a:lumMod val="60000"/>
          <a:lumOff val="40000"/>
          <a:alpha val="40000"/>
        </a:scheme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517E7-9ECD-489D-C248-220CBE6C46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D0D251-6EDB-39B4-4361-72C20DD849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E0E144-7665-5E69-46CD-839C9F2897E6}"/>
              </a:ext>
            </a:extLst>
          </p:cNvPr>
          <p:cNvSpPr>
            <a:spLocks noGrp="1"/>
          </p:cNvSpPr>
          <p:nvPr>
            <p:ph type="dt" sz="half" idx="10"/>
          </p:nvPr>
        </p:nvSpPr>
        <p:spPr/>
        <p:txBody>
          <a:bodyPr/>
          <a:lstStyle/>
          <a:p>
            <a:fld id="{B4391F14-EC7A-4BB8-8EB0-71A192971248}" type="datetimeFigureOut">
              <a:rPr lang="en-US" smtClean="0"/>
              <a:t>12/19/2024</a:t>
            </a:fld>
            <a:endParaRPr lang="en-US"/>
          </a:p>
        </p:txBody>
      </p:sp>
      <p:sp>
        <p:nvSpPr>
          <p:cNvPr id="5" name="Footer Placeholder 4">
            <a:extLst>
              <a:ext uri="{FF2B5EF4-FFF2-40B4-BE49-F238E27FC236}">
                <a16:creationId xmlns:a16="http://schemas.microsoft.com/office/drawing/2014/main" id="{4739C7A5-DBC1-A948-99F9-511B937AF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142804-FDF0-DB18-31B8-ADF6F2A1F7EA}"/>
              </a:ext>
            </a:extLst>
          </p:cNvPr>
          <p:cNvSpPr>
            <a:spLocks noGrp="1"/>
          </p:cNvSpPr>
          <p:nvPr>
            <p:ph type="sldNum" sz="quarter" idx="12"/>
          </p:nvPr>
        </p:nvSpPr>
        <p:spPr/>
        <p:txBody>
          <a:bodyPr/>
          <a:lstStyle/>
          <a:p>
            <a:fld id="{8BF9C856-FC60-4DFA-8023-805B15C210F5}" type="slidenum">
              <a:rPr lang="en-US" smtClean="0"/>
              <a:t>‹#›</a:t>
            </a:fld>
            <a:endParaRPr lang="en-US"/>
          </a:p>
        </p:txBody>
      </p:sp>
    </p:spTree>
    <p:extLst>
      <p:ext uri="{BB962C8B-B14F-4D97-AF65-F5344CB8AC3E}">
        <p14:creationId xmlns:p14="http://schemas.microsoft.com/office/powerpoint/2010/main" val="84291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DA6D3-DC31-A016-7B99-BD2A37A860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A06A27-C0C0-0EC0-C5A9-8BC76F269E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D61C39-AA23-8BC7-B2B5-5A76A9D6A842}"/>
              </a:ext>
            </a:extLst>
          </p:cNvPr>
          <p:cNvSpPr>
            <a:spLocks noGrp="1"/>
          </p:cNvSpPr>
          <p:nvPr>
            <p:ph type="dt" sz="half" idx="10"/>
          </p:nvPr>
        </p:nvSpPr>
        <p:spPr/>
        <p:txBody>
          <a:bodyPr/>
          <a:lstStyle/>
          <a:p>
            <a:fld id="{B4391F14-EC7A-4BB8-8EB0-71A192971248}" type="datetimeFigureOut">
              <a:rPr lang="en-US" smtClean="0"/>
              <a:t>12/19/2024</a:t>
            </a:fld>
            <a:endParaRPr lang="en-US"/>
          </a:p>
        </p:txBody>
      </p:sp>
      <p:sp>
        <p:nvSpPr>
          <p:cNvPr id="5" name="Footer Placeholder 4">
            <a:extLst>
              <a:ext uri="{FF2B5EF4-FFF2-40B4-BE49-F238E27FC236}">
                <a16:creationId xmlns:a16="http://schemas.microsoft.com/office/drawing/2014/main" id="{6E4086E0-6960-4CB9-B26E-41C3CB323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B7842A-8C55-001B-4870-F4A07693147D}"/>
              </a:ext>
            </a:extLst>
          </p:cNvPr>
          <p:cNvSpPr>
            <a:spLocks noGrp="1"/>
          </p:cNvSpPr>
          <p:nvPr>
            <p:ph type="sldNum" sz="quarter" idx="12"/>
          </p:nvPr>
        </p:nvSpPr>
        <p:spPr/>
        <p:txBody>
          <a:bodyPr/>
          <a:lstStyle/>
          <a:p>
            <a:fld id="{8BF9C856-FC60-4DFA-8023-805B15C210F5}" type="slidenum">
              <a:rPr lang="en-US" smtClean="0"/>
              <a:t>‹#›</a:t>
            </a:fld>
            <a:endParaRPr lang="en-US"/>
          </a:p>
        </p:txBody>
      </p:sp>
    </p:spTree>
    <p:extLst>
      <p:ext uri="{BB962C8B-B14F-4D97-AF65-F5344CB8AC3E}">
        <p14:creationId xmlns:p14="http://schemas.microsoft.com/office/powerpoint/2010/main" val="2334903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41BC1D-E0D3-497C-21CB-FED3F32AE4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B64CCF-A6E6-BDB2-80AE-0A610DAFCC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2F03C-09BC-A54C-085E-85A505313EA6}"/>
              </a:ext>
            </a:extLst>
          </p:cNvPr>
          <p:cNvSpPr>
            <a:spLocks noGrp="1"/>
          </p:cNvSpPr>
          <p:nvPr>
            <p:ph type="dt" sz="half" idx="10"/>
          </p:nvPr>
        </p:nvSpPr>
        <p:spPr/>
        <p:txBody>
          <a:bodyPr/>
          <a:lstStyle/>
          <a:p>
            <a:fld id="{B4391F14-EC7A-4BB8-8EB0-71A192971248}" type="datetimeFigureOut">
              <a:rPr lang="en-US" smtClean="0"/>
              <a:t>12/19/2024</a:t>
            </a:fld>
            <a:endParaRPr lang="en-US"/>
          </a:p>
        </p:txBody>
      </p:sp>
      <p:sp>
        <p:nvSpPr>
          <p:cNvPr id="5" name="Footer Placeholder 4">
            <a:extLst>
              <a:ext uri="{FF2B5EF4-FFF2-40B4-BE49-F238E27FC236}">
                <a16:creationId xmlns:a16="http://schemas.microsoft.com/office/drawing/2014/main" id="{DE8A3207-A65F-C5AA-4CD5-403CE69ABD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F7C7A0-43B9-3663-026F-AD8B9E0882D2}"/>
              </a:ext>
            </a:extLst>
          </p:cNvPr>
          <p:cNvSpPr>
            <a:spLocks noGrp="1"/>
          </p:cNvSpPr>
          <p:nvPr>
            <p:ph type="sldNum" sz="quarter" idx="12"/>
          </p:nvPr>
        </p:nvSpPr>
        <p:spPr/>
        <p:txBody>
          <a:bodyPr/>
          <a:lstStyle/>
          <a:p>
            <a:fld id="{8BF9C856-FC60-4DFA-8023-805B15C210F5}" type="slidenum">
              <a:rPr lang="en-US" smtClean="0"/>
              <a:t>‹#›</a:t>
            </a:fld>
            <a:endParaRPr lang="en-US"/>
          </a:p>
        </p:txBody>
      </p:sp>
    </p:spTree>
    <p:extLst>
      <p:ext uri="{BB962C8B-B14F-4D97-AF65-F5344CB8AC3E}">
        <p14:creationId xmlns:p14="http://schemas.microsoft.com/office/powerpoint/2010/main" val="1979624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1ABA1-0CA7-B25B-0427-017B4EAF75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BDC692-A839-0B67-380E-94AF174EA7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39E8C0-A1B2-F80F-0C33-E2A350EE9C54}"/>
              </a:ext>
            </a:extLst>
          </p:cNvPr>
          <p:cNvSpPr>
            <a:spLocks noGrp="1"/>
          </p:cNvSpPr>
          <p:nvPr>
            <p:ph type="dt" sz="half" idx="10"/>
          </p:nvPr>
        </p:nvSpPr>
        <p:spPr/>
        <p:txBody>
          <a:bodyPr/>
          <a:lstStyle/>
          <a:p>
            <a:fld id="{B4391F14-EC7A-4BB8-8EB0-71A192971248}" type="datetimeFigureOut">
              <a:rPr lang="en-US" smtClean="0"/>
              <a:t>12/19/2024</a:t>
            </a:fld>
            <a:endParaRPr lang="en-US"/>
          </a:p>
        </p:txBody>
      </p:sp>
      <p:sp>
        <p:nvSpPr>
          <p:cNvPr id="5" name="Footer Placeholder 4">
            <a:extLst>
              <a:ext uri="{FF2B5EF4-FFF2-40B4-BE49-F238E27FC236}">
                <a16:creationId xmlns:a16="http://schemas.microsoft.com/office/drawing/2014/main" id="{35F4E036-360C-498B-50D7-74E2CF5DF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9027AE-D0B5-477B-D634-7F48163853FF}"/>
              </a:ext>
            </a:extLst>
          </p:cNvPr>
          <p:cNvSpPr>
            <a:spLocks noGrp="1"/>
          </p:cNvSpPr>
          <p:nvPr>
            <p:ph type="sldNum" sz="quarter" idx="12"/>
          </p:nvPr>
        </p:nvSpPr>
        <p:spPr/>
        <p:txBody>
          <a:bodyPr/>
          <a:lstStyle/>
          <a:p>
            <a:fld id="{8BF9C856-FC60-4DFA-8023-805B15C210F5}" type="slidenum">
              <a:rPr lang="en-US" smtClean="0"/>
              <a:t>‹#›</a:t>
            </a:fld>
            <a:endParaRPr lang="en-US"/>
          </a:p>
        </p:txBody>
      </p:sp>
    </p:spTree>
    <p:extLst>
      <p:ext uri="{BB962C8B-B14F-4D97-AF65-F5344CB8AC3E}">
        <p14:creationId xmlns:p14="http://schemas.microsoft.com/office/powerpoint/2010/main" val="4059765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0274A-4250-D2D4-4C84-35454BF7A8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13A2FC-F0C7-E09C-1AFB-CA3F32C791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10104A-C10E-4BCE-FC8A-702CFCC79FE3}"/>
              </a:ext>
            </a:extLst>
          </p:cNvPr>
          <p:cNvSpPr>
            <a:spLocks noGrp="1"/>
          </p:cNvSpPr>
          <p:nvPr>
            <p:ph type="dt" sz="half" idx="10"/>
          </p:nvPr>
        </p:nvSpPr>
        <p:spPr/>
        <p:txBody>
          <a:bodyPr/>
          <a:lstStyle/>
          <a:p>
            <a:fld id="{B4391F14-EC7A-4BB8-8EB0-71A192971248}" type="datetimeFigureOut">
              <a:rPr lang="en-US" smtClean="0"/>
              <a:t>12/19/2024</a:t>
            </a:fld>
            <a:endParaRPr lang="en-US"/>
          </a:p>
        </p:txBody>
      </p:sp>
      <p:sp>
        <p:nvSpPr>
          <p:cNvPr id="5" name="Footer Placeholder 4">
            <a:extLst>
              <a:ext uri="{FF2B5EF4-FFF2-40B4-BE49-F238E27FC236}">
                <a16:creationId xmlns:a16="http://schemas.microsoft.com/office/drawing/2014/main" id="{02AA7D56-2F60-409E-999B-4729636179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0C362E-8173-9A86-2B76-90645CEF9CE9}"/>
              </a:ext>
            </a:extLst>
          </p:cNvPr>
          <p:cNvSpPr>
            <a:spLocks noGrp="1"/>
          </p:cNvSpPr>
          <p:nvPr>
            <p:ph type="sldNum" sz="quarter" idx="12"/>
          </p:nvPr>
        </p:nvSpPr>
        <p:spPr/>
        <p:txBody>
          <a:bodyPr/>
          <a:lstStyle/>
          <a:p>
            <a:fld id="{8BF9C856-FC60-4DFA-8023-805B15C210F5}" type="slidenum">
              <a:rPr lang="en-US" smtClean="0"/>
              <a:t>‹#›</a:t>
            </a:fld>
            <a:endParaRPr lang="en-US"/>
          </a:p>
        </p:txBody>
      </p:sp>
    </p:spTree>
    <p:extLst>
      <p:ext uri="{BB962C8B-B14F-4D97-AF65-F5344CB8AC3E}">
        <p14:creationId xmlns:p14="http://schemas.microsoft.com/office/powerpoint/2010/main" val="3067556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A8CB0-3F65-C905-2E7E-7672A9FBDD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ED687-E76E-673B-C1E8-307BD598E9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373902-9881-3B2F-0737-8201E8056C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D27F52-E77F-1F76-E45C-7CC12F4AF383}"/>
              </a:ext>
            </a:extLst>
          </p:cNvPr>
          <p:cNvSpPr>
            <a:spLocks noGrp="1"/>
          </p:cNvSpPr>
          <p:nvPr>
            <p:ph type="dt" sz="half" idx="10"/>
          </p:nvPr>
        </p:nvSpPr>
        <p:spPr/>
        <p:txBody>
          <a:bodyPr/>
          <a:lstStyle/>
          <a:p>
            <a:fld id="{B4391F14-EC7A-4BB8-8EB0-71A192971248}" type="datetimeFigureOut">
              <a:rPr lang="en-US" smtClean="0"/>
              <a:t>12/19/2024</a:t>
            </a:fld>
            <a:endParaRPr lang="en-US"/>
          </a:p>
        </p:txBody>
      </p:sp>
      <p:sp>
        <p:nvSpPr>
          <p:cNvPr id="6" name="Footer Placeholder 5">
            <a:extLst>
              <a:ext uri="{FF2B5EF4-FFF2-40B4-BE49-F238E27FC236}">
                <a16:creationId xmlns:a16="http://schemas.microsoft.com/office/drawing/2014/main" id="{E7BBE4BD-838C-D630-0AB1-AA77AF188F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F9B6C1-78EB-DEE3-A7A9-73A081D98C0F}"/>
              </a:ext>
            </a:extLst>
          </p:cNvPr>
          <p:cNvSpPr>
            <a:spLocks noGrp="1"/>
          </p:cNvSpPr>
          <p:nvPr>
            <p:ph type="sldNum" sz="quarter" idx="12"/>
          </p:nvPr>
        </p:nvSpPr>
        <p:spPr/>
        <p:txBody>
          <a:bodyPr/>
          <a:lstStyle/>
          <a:p>
            <a:fld id="{8BF9C856-FC60-4DFA-8023-805B15C210F5}" type="slidenum">
              <a:rPr lang="en-US" smtClean="0"/>
              <a:t>‹#›</a:t>
            </a:fld>
            <a:endParaRPr lang="en-US"/>
          </a:p>
        </p:txBody>
      </p:sp>
    </p:spTree>
    <p:extLst>
      <p:ext uri="{BB962C8B-B14F-4D97-AF65-F5344CB8AC3E}">
        <p14:creationId xmlns:p14="http://schemas.microsoft.com/office/powerpoint/2010/main" val="240888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F5D87-FC6D-B7DE-F4BD-ABC6BC9279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0C4BF2-567D-407A-37A9-A9536C2D2C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811C77-F123-D4C7-DE72-347AF8483A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21C9E3-8F3E-73C6-7AC4-57502996B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CC2143-FCA8-83C9-BA8E-1BC5151AEA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9961DE-BA34-58BC-4533-2DEBE7D64CA0}"/>
              </a:ext>
            </a:extLst>
          </p:cNvPr>
          <p:cNvSpPr>
            <a:spLocks noGrp="1"/>
          </p:cNvSpPr>
          <p:nvPr>
            <p:ph type="dt" sz="half" idx="10"/>
          </p:nvPr>
        </p:nvSpPr>
        <p:spPr/>
        <p:txBody>
          <a:bodyPr/>
          <a:lstStyle/>
          <a:p>
            <a:fld id="{B4391F14-EC7A-4BB8-8EB0-71A192971248}" type="datetimeFigureOut">
              <a:rPr lang="en-US" smtClean="0"/>
              <a:t>12/19/2024</a:t>
            </a:fld>
            <a:endParaRPr lang="en-US"/>
          </a:p>
        </p:txBody>
      </p:sp>
      <p:sp>
        <p:nvSpPr>
          <p:cNvPr id="8" name="Footer Placeholder 7">
            <a:extLst>
              <a:ext uri="{FF2B5EF4-FFF2-40B4-BE49-F238E27FC236}">
                <a16:creationId xmlns:a16="http://schemas.microsoft.com/office/drawing/2014/main" id="{EE062411-1669-D6B6-992F-46EDE8C28E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53D1AE-8FB4-E2C8-2B66-A45CA1237C18}"/>
              </a:ext>
            </a:extLst>
          </p:cNvPr>
          <p:cNvSpPr>
            <a:spLocks noGrp="1"/>
          </p:cNvSpPr>
          <p:nvPr>
            <p:ph type="sldNum" sz="quarter" idx="12"/>
          </p:nvPr>
        </p:nvSpPr>
        <p:spPr/>
        <p:txBody>
          <a:bodyPr/>
          <a:lstStyle/>
          <a:p>
            <a:fld id="{8BF9C856-FC60-4DFA-8023-805B15C210F5}" type="slidenum">
              <a:rPr lang="en-US" smtClean="0"/>
              <a:t>‹#›</a:t>
            </a:fld>
            <a:endParaRPr lang="en-US"/>
          </a:p>
        </p:txBody>
      </p:sp>
    </p:spTree>
    <p:extLst>
      <p:ext uri="{BB962C8B-B14F-4D97-AF65-F5344CB8AC3E}">
        <p14:creationId xmlns:p14="http://schemas.microsoft.com/office/powerpoint/2010/main" val="509468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3009-F1BD-15CC-257E-5DADB193D5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85CB7A-6BD6-8E31-E71B-1277D5B62ED2}"/>
              </a:ext>
            </a:extLst>
          </p:cNvPr>
          <p:cNvSpPr>
            <a:spLocks noGrp="1"/>
          </p:cNvSpPr>
          <p:nvPr>
            <p:ph type="dt" sz="half" idx="10"/>
          </p:nvPr>
        </p:nvSpPr>
        <p:spPr/>
        <p:txBody>
          <a:bodyPr/>
          <a:lstStyle/>
          <a:p>
            <a:fld id="{B4391F14-EC7A-4BB8-8EB0-71A192971248}" type="datetimeFigureOut">
              <a:rPr lang="en-US" smtClean="0"/>
              <a:t>12/19/2024</a:t>
            </a:fld>
            <a:endParaRPr lang="en-US"/>
          </a:p>
        </p:txBody>
      </p:sp>
      <p:sp>
        <p:nvSpPr>
          <p:cNvPr id="4" name="Footer Placeholder 3">
            <a:extLst>
              <a:ext uri="{FF2B5EF4-FFF2-40B4-BE49-F238E27FC236}">
                <a16:creationId xmlns:a16="http://schemas.microsoft.com/office/drawing/2014/main" id="{698292F9-F0BE-37E2-D9F0-37E1DB01AD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FFE53D-066E-1DAA-6F5C-94B623AA35FB}"/>
              </a:ext>
            </a:extLst>
          </p:cNvPr>
          <p:cNvSpPr>
            <a:spLocks noGrp="1"/>
          </p:cNvSpPr>
          <p:nvPr>
            <p:ph type="sldNum" sz="quarter" idx="12"/>
          </p:nvPr>
        </p:nvSpPr>
        <p:spPr/>
        <p:txBody>
          <a:bodyPr/>
          <a:lstStyle/>
          <a:p>
            <a:fld id="{8BF9C856-FC60-4DFA-8023-805B15C210F5}" type="slidenum">
              <a:rPr lang="en-US" smtClean="0"/>
              <a:t>‹#›</a:t>
            </a:fld>
            <a:endParaRPr lang="en-US"/>
          </a:p>
        </p:txBody>
      </p:sp>
    </p:spTree>
    <p:extLst>
      <p:ext uri="{BB962C8B-B14F-4D97-AF65-F5344CB8AC3E}">
        <p14:creationId xmlns:p14="http://schemas.microsoft.com/office/powerpoint/2010/main" val="26581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FB686B-3A10-CDD0-CAFC-DFF15457A173}"/>
              </a:ext>
            </a:extLst>
          </p:cNvPr>
          <p:cNvSpPr>
            <a:spLocks noGrp="1"/>
          </p:cNvSpPr>
          <p:nvPr>
            <p:ph type="dt" sz="half" idx="10"/>
          </p:nvPr>
        </p:nvSpPr>
        <p:spPr/>
        <p:txBody>
          <a:bodyPr/>
          <a:lstStyle/>
          <a:p>
            <a:fld id="{B4391F14-EC7A-4BB8-8EB0-71A192971248}" type="datetimeFigureOut">
              <a:rPr lang="en-US" smtClean="0"/>
              <a:t>12/19/2024</a:t>
            </a:fld>
            <a:endParaRPr lang="en-US"/>
          </a:p>
        </p:txBody>
      </p:sp>
      <p:sp>
        <p:nvSpPr>
          <p:cNvPr id="3" name="Footer Placeholder 2">
            <a:extLst>
              <a:ext uri="{FF2B5EF4-FFF2-40B4-BE49-F238E27FC236}">
                <a16:creationId xmlns:a16="http://schemas.microsoft.com/office/drawing/2014/main" id="{292A66A0-6AD4-AAA1-63ED-F440F23AAF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71527C-0026-3407-5FF1-2A41F3103682}"/>
              </a:ext>
            </a:extLst>
          </p:cNvPr>
          <p:cNvSpPr>
            <a:spLocks noGrp="1"/>
          </p:cNvSpPr>
          <p:nvPr>
            <p:ph type="sldNum" sz="quarter" idx="12"/>
          </p:nvPr>
        </p:nvSpPr>
        <p:spPr/>
        <p:txBody>
          <a:bodyPr/>
          <a:lstStyle/>
          <a:p>
            <a:fld id="{8BF9C856-FC60-4DFA-8023-805B15C210F5}" type="slidenum">
              <a:rPr lang="en-US" smtClean="0"/>
              <a:t>‹#›</a:t>
            </a:fld>
            <a:endParaRPr lang="en-US"/>
          </a:p>
        </p:txBody>
      </p:sp>
    </p:spTree>
    <p:extLst>
      <p:ext uri="{BB962C8B-B14F-4D97-AF65-F5344CB8AC3E}">
        <p14:creationId xmlns:p14="http://schemas.microsoft.com/office/powerpoint/2010/main" val="1601949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A1563-DEF9-5757-002A-250C58816D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5B910B-24AF-1990-16FE-A9F38D098F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CDE973-B033-6613-7819-E5F6796B42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121692-44FB-90D9-A9AD-3FEBA63B28B3}"/>
              </a:ext>
            </a:extLst>
          </p:cNvPr>
          <p:cNvSpPr>
            <a:spLocks noGrp="1"/>
          </p:cNvSpPr>
          <p:nvPr>
            <p:ph type="dt" sz="half" idx="10"/>
          </p:nvPr>
        </p:nvSpPr>
        <p:spPr/>
        <p:txBody>
          <a:bodyPr/>
          <a:lstStyle/>
          <a:p>
            <a:fld id="{B4391F14-EC7A-4BB8-8EB0-71A192971248}" type="datetimeFigureOut">
              <a:rPr lang="en-US" smtClean="0"/>
              <a:t>12/19/2024</a:t>
            </a:fld>
            <a:endParaRPr lang="en-US"/>
          </a:p>
        </p:txBody>
      </p:sp>
      <p:sp>
        <p:nvSpPr>
          <p:cNvPr id="6" name="Footer Placeholder 5">
            <a:extLst>
              <a:ext uri="{FF2B5EF4-FFF2-40B4-BE49-F238E27FC236}">
                <a16:creationId xmlns:a16="http://schemas.microsoft.com/office/drawing/2014/main" id="{3938AB63-DF02-BC92-003B-96BADEE5D6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B0DB7-E287-9CE7-5210-0B63F2D156D0}"/>
              </a:ext>
            </a:extLst>
          </p:cNvPr>
          <p:cNvSpPr>
            <a:spLocks noGrp="1"/>
          </p:cNvSpPr>
          <p:nvPr>
            <p:ph type="sldNum" sz="quarter" idx="12"/>
          </p:nvPr>
        </p:nvSpPr>
        <p:spPr/>
        <p:txBody>
          <a:bodyPr/>
          <a:lstStyle/>
          <a:p>
            <a:fld id="{8BF9C856-FC60-4DFA-8023-805B15C210F5}" type="slidenum">
              <a:rPr lang="en-US" smtClean="0"/>
              <a:t>‹#›</a:t>
            </a:fld>
            <a:endParaRPr lang="en-US"/>
          </a:p>
        </p:txBody>
      </p:sp>
    </p:spTree>
    <p:extLst>
      <p:ext uri="{BB962C8B-B14F-4D97-AF65-F5344CB8AC3E}">
        <p14:creationId xmlns:p14="http://schemas.microsoft.com/office/powerpoint/2010/main" val="3404101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D8C06-9EFA-4D10-578C-3FD397FF9E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57BDAD-1C83-F699-E0AF-9B2A26D9EE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210225-EF67-D607-B653-2A5F023556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372FD7-4A29-9908-348D-CE29BE35B7A8}"/>
              </a:ext>
            </a:extLst>
          </p:cNvPr>
          <p:cNvSpPr>
            <a:spLocks noGrp="1"/>
          </p:cNvSpPr>
          <p:nvPr>
            <p:ph type="dt" sz="half" idx="10"/>
          </p:nvPr>
        </p:nvSpPr>
        <p:spPr/>
        <p:txBody>
          <a:bodyPr/>
          <a:lstStyle/>
          <a:p>
            <a:fld id="{B4391F14-EC7A-4BB8-8EB0-71A192971248}" type="datetimeFigureOut">
              <a:rPr lang="en-US" smtClean="0"/>
              <a:t>12/19/2024</a:t>
            </a:fld>
            <a:endParaRPr lang="en-US"/>
          </a:p>
        </p:txBody>
      </p:sp>
      <p:sp>
        <p:nvSpPr>
          <p:cNvPr id="6" name="Footer Placeholder 5">
            <a:extLst>
              <a:ext uri="{FF2B5EF4-FFF2-40B4-BE49-F238E27FC236}">
                <a16:creationId xmlns:a16="http://schemas.microsoft.com/office/drawing/2014/main" id="{6F7B6C6E-FDCE-C26E-5F33-866B2735AE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27ABFA-05DA-0902-9FF1-AD3F81AA7236}"/>
              </a:ext>
            </a:extLst>
          </p:cNvPr>
          <p:cNvSpPr>
            <a:spLocks noGrp="1"/>
          </p:cNvSpPr>
          <p:nvPr>
            <p:ph type="sldNum" sz="quarter" idx="12"/>
          </p:nvPr>
        </p:nvSpPr>
        <p:spPr/>
        <p:txBody>
          <a:bodyPr/>
          <a:lstStyle/>
          <a:p>
            <a:fld id="{8BF9C856-FC60-4DFA-8023-805B15C210F5}" type="slidenum">
              <a:rPr lang="en-US" smtClean="0"/>
              <a:t>‹#›</a:t>
            </a:fld>
            <a:endParaRPr lang="en-US"/>
          </a:p>
        </p:txBody>
      </p:sp>
    </p:spTree>
    <p:extLst>
      <p:ext uri="{BB962C8B-B14F-4D97-AF65-F5344CB8AC3E}">
        <p14:creationId xmlns:p14="http://schemas.microsoft.com/office/powerpoint/2010/main" val="495963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ED815E-2C98-A49D-FF0D-1979AEBC9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AFBCEA-37E8-0EEF-DD90-17C327BDAE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6B7A8-DD3F-F791-1509-B7F6ED3EE6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391F14-EC7A-4BB8-8EB0-71A192971248}" type="datetimeFigureOut">
              <a:rPr lang="en-US" smtClean="0"/>
              <a:t>12/19/2024</a:t>
            </a:fld>
            <a:endParaRPr lang="en-US"/>
          </a:p>
        </p:txBody>
      </p:sp>
      <p:sp>
        <p:nvSpPr>
          <p:cNvPr id="5" name="Footer Placeholder 4">
            <a:extLst>
              <a:ext uri="{FF2B5EF4-FFF2-40B4-BE49-F238E27FC236}">
                <a16:creationId xmlns:a16="http://schemas.microsoft.com/office/drawing/2014/main" id="{C7AE70FE-E7F9-DE77-2822-495033E307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624A91-DF52-56B2-7679-E75A3C67C6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F9C856-FC60-4DFA-8023-805B15C210F5}" type="slidenum">
              <a:rPr lang="en-US" smtClean="0"/>
              <a:t>‹#›</a:t>
            </a:fld>
            <a:endParaRPr lang="en-US"/>
          </a:p>
        </p:txBody>
      </p:sp>
    </p:spTree>
    <p:extLst>
      <p:ext uri="{BB962C8B-B14F-4D97-AF65-F5344CB8AC3E}">
        <p14:creationId xmlns:p14="http://schemas.microsoft.com/office/powerpoint/2010/main" val="357242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76C98-ADB8-D162-6195-5BDA1C564E82}"/>
              </a:ext>
            </a:extLst>
          </p:cNvPr>
          <p:cNvSpPr>
            <a:spLocks noGrp="1"/>
          </p:cNvSpPr>
          <p:nvPr>
            <p:ph type="ctrTitle"/>
          </p:nvPr>
        </p:nvSpPr>
        <p:spPr/>
        <p:txBody>
          <a:bodyPr>
            <a:normAutofit/>
          </a:bodyPr>
          <a:lstStyle/>
          <a:p>
            <a:r>
              <a:rPr lang="en-US" dirty="0"/>
              <a:t>Superstore Profit Analysis</a:t>
            </a:r>
          </a:p>
        </p:txBody>
      </p:sp>
      <p:sp>
        <p:nvSpPr>
          <p:cNvPr id="3" name="Subtitle 2">
            <a:extLst>
              <a:ext uri="{FF2B5EF4-FFF2-40B4-BE49-F238E27FC236}">
                <a16:creationId xmlns:a16="http://schemas.microsoft.com/office/drawing/2014/main" id="{312EEF8D-7AC2-8A07-4822-7418235AA29C}"/>
              </a:ext>
            </a:extLst>
          </p:cNvPr>
          <p:cNvSpPr>
            <a:spLocks noGrp="1"/>
          </p:cNvSpPr>
          <p:nvPr>
            <p:ph type="subTitle" idx="1"/>
          </p:nvPr>
        </p:nvSpPr>
        <p:spPr/>
        <p:txBody>
          <a:bodyPr>
            <a:normAutofit/>
          </a:bodyPr>
          <a:lstStyle/>
          <a:p>
            <a:r>
              <a:rPr lang="en-US" sz="4000" dirty="0"/>
              <a:t>Identifying Drivers and Declines</a:t>
            </a:r>
          </a:p>
          <a:p>
            <a:r>
              <a:rPr lang="en-US" dirty="0"/>
              <a:t>By Ghada Hassan</a:t>
            </a:r>
          </a:p>
        </p:txBody>
      </p:sp>
      <p:pic>
        <p:nvPicPr>
          <p:cNvPr id="5" name="Picture 4">
            <a:extLst>
              <a:ext uri="{FF2B5EF4-FFF2-40B4-BE49-F238E27FC236}">
                <a16:creationId xmlns:a16="http://schemas.microsoft.com/office/drawing/2014/main" id="{AB57E233-5EC2-2C08-7D6A-E5E925BC40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332" y="98330"/>
            <a:ext cx="3850607" cy="1655761"/>
          </a:xfrm>
          <a:prstGeom prst="rect">
            <a:avLst/>
          </a:prstGeom>
        </p:spPr>
      </p:pic>
    </p:spTree>
    <p:extLst>
      <p:ext uri="{BB962C8B-B14F-4D97-AF65-F5344CB8AC3E}">
        <p14:creationId xmlns:p14="http://schemas.microsoft.com/office/powerpoint/2010/main" val="4155113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2581-587E-4415-9F1C-D5CF01690752}"/>
              </a:ext>
            </a:extLst>
          </p:cNvPr>
          <p:cNvSpPr>
            <a:spLocks noGrp="1"/>
          </p:cNvSpPr>
          <p:nvPr>
            <p:ph type="title"/>
          </p:nvPr>
        </p:nvSpPr>
        <p:spPr/>
        <p:txBody>
          <a:bodyPr>
            <a:noAutofit/>
          </a:bodyPr>
          <a:lstStyle/>
          <a:p>
            <a:r>
              <a:rPr lang="en-US" sz="2400" b="1" dirty="0"/>
              <a:t>The South Region, particularly Florida, North Carolina, and Tennessee, has shown a significant profit decline. This can be attributed to elevated costs and discounts , </a:t>
            </a:r>
            <a:r>
              <a:rPr lang="en-US" sz="2400" dirty="0"/>
              <a:t>despite</a:t>
            </a:r>
            <a:r>
              <a:rPr lang="en-US" sz="2400" b="1" dirty="0"/>
              <a:t> </a:t>
            </a:r>
            <a:r>
              <a:rPr lang="en-US" sz="2400" b="1" dirty="0">
                <a:solidFill>
                  <a:schemeClr val="accent5">
                    <a:lumMod val="75000"/>
                  </a:schemeClr>
                </a:solidFill>
              </a:rPr>
              <a:t>increasing revenue </a:t>
            </a:r>
            <a:r>
              <a:rPr lang="en-US" sz="2400" dirty="0"/>
              <a:t>in these states. The combination of these factors has led to a reduction in profitability across the region.</a:t>
            </a:r>
          </a:p>
        </p:txBody>
      </p:sp>
      <p:graphicFrame>
        <p:nvGraphicFramePr>
          <p:cNvPr id="4" name="Content Placeholder 3">
            <a:extLst>
              <a:ext uri="{FF2B5EF4-FFF2-40B4-BE49-F238E27FC236}">
                <a16:creationId xmlns:a16="http://schemas.microsoft.com/office/drawing/2014/main" id="{BAFAA9B5-220C-A18A-7A69-662CB3D2D448}"/>
              </a:ext>
            </a:extLst>
          </p:cNvPr>
          <p:cNvGraphicFramePr>
            <a:graphicFrameLocks noGrp="1"/>
          </p:cNvGraphicFramePr>
          <p:nvPr>
            <p:ph idx="1"/>
            <p:extLst>
              <p:ext uri="{D42A27DB-BD31-4B8C-83A1-F6EECF244321}">
                <p14:modId xmlns:p14="http://schemas.microsoft.com/office/powerpoint/2010/main" val="871471636"/>
              </p:ext>
            </p:extLst>
          </p:nvPr>
        </p:nvGraphicFramePr>
        <p:xfrm>
          <a:off x="1082350" y="2071395"/>
          <a:ext cx="10271449" cy="4105567"/>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a:extLst>
              <a:ext uri="{FF2B5EF4-FFF2-40B4-BE49-F238E27FC236}">
                <a16:creationId xmlns:a16="http://schemas.microsoft.com/office/drawing/2014/main" id="{6BED4605-6F80-FD26-0B35-90140FF7B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5582"/>
            <a:ext cx="1082350" cy="465411"/>
          </a:xfrm>
          <a:prstGeom prst="rect">
            <a:avLst/>
          </a:prstGeom>
        </p:spPr>
      </p:pic>
    </p:spTree>
    <p:extLst>
      <p:ext uri="{BB962C8B-B14F-4D97-AF65-F5344CB8AC3E}">
        <p14:creationId xmlns:p14="http://schemas.microsoft.com/office/powerpoint/2010/main" val="2719507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D2CB-08B4-EF13-158D-F3BC9D7405AE}"/>
              </a:ext>
            </a:extLst>
          </p:cNvPr>
          <p:cNvSpPr>
            <a:spLocks noGrp="1"/>
          </p:cNvSpPr>
          <p:nvPr>
            <p:ph type="title"/>
          </p:nvPr>
        </p:nvSpPr>
        <p:spPr/>
        <p:txBody>
          <a:bodyPr>
            <a:normAutofit/>
          </a:bodyPr>
          <a:lstStyle/>
          <a:p>
            <a:r>
              <a:rPr lang="en-US" sz="1800" dirty="0"/>
              <a:t>In 2017, states with significant declines in profit, such as </a:t>
            </a:r>
            <a:r>
              <a:rPr lang="en-US" sz="1800" b="1" dirty="0"/>
              <a:t>Illinois, Texas, North Carolina, Florida, and Tennessee</a:t>
            </a:r>
            <a:r>
              <a:rPr lang="en-US" sz="1800" dirty="0"/>
              <a:t> (Central and South regions), exhibited notably </a:t>
            </a:r>
            <a:r>
              <a:rPr lang="en-US" sz="1800" b="1" dirty="0"/>
              <a:t>high costs</a:t>
            </a:r>
            <a:r>
              <a:rPr lang="en-US" sz="1800" dirty="0"/>
              <a:t> as a primary driver, rather than discounts. Similarly, </a:t>
            </a:r>
            <a:r>
              <a:rPr lang="en-US" sz="1800" b="1" dirty="0"/>
              <a:t>Pennsylvania</a:t>
            </a:r>
            <a:r>
              <a:rPr lang="en-US" sz="1800" dirty="0"/>
              <a:t> in the East region also faced profit erosion due to elevated costs, highlighting a broader pattern that requires cost optimization strategies.</a:t>
            </a:r>
            <a:endParaRPr lang="en-US" dirty="0"/>
          </a:p>
        </p:txBody>
      </p:sp>
      <p:graphicFrame>
        <p:nvGraphicFramePr>
          <p:cNvPr id="8" name="Content Placeholder 7">
            <a:extLst>
              <a:ext uri="{FF2B5EF4-FFF2-40B4-BE49-F238E27FC236}">
                <a16:creationId xmlns:a16="http://schemas.microsoft.com/office/drawing/2014/main" id="{49C21C2C-CAA8-82C3-40FF-066CAB0F8263}"/>
              </a:ext>
            </a:extLst>
          </p:cNvPr>
          <p:cNvGraphicFramePr>
            <a:graphicFrameLocks noGrp="1"/>
          </p:cNvGraphicFramePr>
          <p:nvPr>
            <p:ph idx="1"/>
            <p:extLst>
              <p:ext uri="{D42A27DB-BD31-4B8C-83A1-F6EECF244321}">
                <p14:modId xmlns:p14="http://schemas.microsoft.com/office/powerpoint/2010/main" val="3714965123"/>
              </p:ext>
            </p:extLst>
          </p:nvPr>
        </p:nvGraphicFramePr>
        <p:xfrm>
          <a:off x="549367" y="2055814"/>
          <a:ext cx="11364686" cy="4437061"/>
        </p:xfrm>
        <a:graphic>
          <a:graphicData uri="http://schemas.openxmlformats.org/drawingml/2006/chart">
            <c:chart xmlns:c="http://schemas.openxmlformats.org/drawingml/2006/chart" xmlns:r="http://schemas.openxmlformats.org/officeDocument/2006/relationships" r:id="rId2"/>
          </a:graphicData>
        </a:graphic>
      </p:graphicFrame>
      <p:sp>
        <p:nvSpPr>
          <p:cNvPr id="10" name="Arrow: Down 9">
            <a:extLst>
              <a:ext uri="{FF2B5EF4-FFF2-40B4-BE49-F238E27FC236}">
                <a16:creationId xmlns:a16="http://schemas.microsoft.com/office/drawing/2014/main" id="{9A79A43C-9E49-986C-9F15-97E4B695EEDB}"/>
              </a:ext>
            </a:extLst>
          </p:cNvPr>
          <p:cNvSpPr/>
          <p:nvPr/>
        </p:nvSpPr>
        <p:spPr>
          <a:xfrm rot="18976661">
            <a:off x="4067577" y="2189683"/>
            <a:ext cx="121232" cy="285624"/>
          </a:xfrm>
          <a:prstGeom prst="downArrow">
            <a:avLst>
              <a:gd name="adj1" fmla="val 34000"/>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D3377E91-43A2-906B-4A0D-F109F0B0E191}"/>
              </a:ext>
            </a:extLst>
          </p:cNvPr>
          <p:cNvSpPr/>
          <p:nvPr/>
        </p:nvSpPr>
        <p:spPr>
          <a:xfrm rot="2189751">
            <a:off x="4838769" y="2289571"/>
            <a:ext cx="127397" cy="266752"/>
          </a:xfrm>
          <a:prstGeom prst="downArrow">
            <a:avLst>
              <a:gd name="adj1" fmla="val 34000"/>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97AB6600-5833-4AEC-AB45-557C129A6D67}"/>
              </a:ext>
            </a:extLst>
          </p:cNvPr>
          <p:cNvSpPr/>
          <p:nvPr/>
        </p:nvSpPr>
        <p:spPr>
          <a:xfrm rot="18976661">
            <a:off x="5988788" y="2140423"/>
            <a:ext cx="138992" cy="356504"/>
          </a:xfrm>
          <a:prstGeom prst="downArrow">
            <a:avLst>
              <a:gd name="adj1" fmla="val 34000"/>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5BAFD85B-A6A6-2DAB-2717-B04D8DBE7C91}"/>
              </a:ext>
            </a:extLst>
          </p:cNvPr>
          <p:cNvSpPr/>
          <p:nvPr/>
        </p:nvSpPr>
        <p:spPr>
          <a:xfrm rot="1621293" flipH="1">
            <a:off x="1167357" y="2335548"/>
            <a:ext cx="117779" cy="244858"/>
          </a:xfrm>
          <a:prstGeom prst="downArrow">
            <a:avLst>
              <a:gd name="adj1" fmla="val 34000"/>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ED1B1815-0327-6297-7529-5B37348C522E}"/>
              </a:ext>
            </a:extLst>
          </p:cNvPr>
          <p:cNvSpPr/>
          <p:nvPr/>
        </p:nvSpPr>
        <p:spPr>
          <a:xfrm rot="18976661">
            <a:off x="7176905" y="2180633"/>
            <a:ext cx="118034" cy="342923"/>
          </a:xfrm>
          <a:prstGeom prst="downArrow">
            <a:avLst>
              <a:gd name="adj1" fmla="val 34000"/>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CF3F032E-7A34-E94F-8844-F615090E9B82}"/>
              </a:ext>
            </a:extLst>
          </p:cNvPr>
          <p:cNvSpPr/>
          <p:nvPr/>
        </p:nvSpPr>
        <p:spPr>
          <a:xfrm rot="18976661">
            <a:off x="9293760" y="2244428"/>
            <a:ext cx="123047" cy="301950"/>
          </a:xfrm>
          <a:prstGeom prst="downArrow">
            <a:avLst>
              <a:gd name="adj1" fmla="val 34000"/>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B6DA6E30-5F15-903F-69FE-AF03EF2816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31" y="-1"/>
            <a:ext cx="1041555" cy="447869"/>
          </a:xfrm>
          <a:prstGeom prst="rect">
            <a:avLst/>
          </a:prstGeom>
        </p:spPr>
      </p:pic>
    </p:spTree>
    <p:extLst>
      <p:ext uri="{BB962C8B-B14F-4D97-AF65-F5344CB8AC3E}">
        <p14:creationId xmlns:p14="http://schemas.microsoft.com/office/powerpoint/2010/main" val="1322704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AB85A-964D-DA97-A0E0-01DDCD53CB4C}"/>
              </a:ext>
            </a:extLst>
          </p:cNvPr>
          <p:cNvSpPr>
            <a:spLocks noGrp="1"/>
          </p:cNvSpPr>
          <p:nvPr>
            <p:ph type="title"/>
          </p:nvPr>
        </p:nvSpPr>
        <p:spPr>
          <a:xfrm>
            <a:off x="838200" y="365126"/>
            <a:ext cx="10515600" cy="334122"/>
          </a:xfrm>
        </p:spPr>
        <p:txBody>
          <a:bodyPr>
            <a:noAutofit/>
          </a:bodyPr>
          <a:lstStyle/>
          <a:p>
            <a:r>
              <a:rPr lang="en-US" sz="1400" dirty="0"/>
              <a:t>In 2017, Here is a detailed breakdown at the category and subcategory level reveals the key drivers of negative profits across regions. In the </a:t>
            </a:r>
            <a:r>
              <a:rPr lang="en-US" sz="1400" b="1" dirty="0"/>
              <a:t>South region</a:t>
            </a:r>
            <a:r>
              <a:rPr lang="en-US" sz="1400" dirty="0"/>
              <a:t>, high costs in </a:t>
            </a:r>
            <a:r>
              <a:rPr lang="en-US" sz="1400" b="1" dirty="0"/>
              <a:t>Technology (Machines)</a:t>
            </a:r>
            <a:r>
              <a:rPr lang="en-US" sz="1400" dirty="0"/>
              <a:t> and </a:t>
            </a:r>
            <a:r>
              <a:rPr lang="en-US" sz="1400" b="1" dirty="0"/>
              <a:t>Furniture (Tables)</a:t>
            </a:r>
            <a:r>
              <a:rPr lang="en-US" sz="1400" dirty="0"/>
              <a:t> contributed significantly to profit declines. Meanwhile, in the </a:t>
            </a:r>
            <a:r>
              <a:rPr lang="en-US" sz="1400" b="1" dirty="0"/>
              <a:t>Central region</a:t>
            </a:r>
            <a:r>
              <a:rPr lang="en-US" sz="1400" dirty="0"/>
              <a:t>, </a:t>
            </a:r>
            <a:r>
              <a:rPr lang="en-US" sz="1400" b="1" dirty="0"/>
              <a:t>Office Supplies (Binders)</a:t>
            </a:r>
            <a:r>
              <a:rPr lang="en-US" sz="1400" dirty="0"/>
              <a:t> and </a:t>
            </a:r>
            <a:r>
              <a:rPr lang="en-US" sz="1400" b="1" dirty="0"/>
              <a:t>Furniture (Tables and Furnishings)</a:t>
            </a:r>
            <a:r>
              <a:rPr lang="en-US" sz="1400" dirty="0"/>
              <a:t> faced similar challenges of high costs and negative profits, alongside minor contributions from other subcategories. Addressing these cost inefficiencies is crucial to reversing the profit trends.</a:t>
            </a:r>
            <a:endParaRPr lang="en-US" sz="3600" dirty="0"/>
          </a:p>
        </p:txBody>
      </p:sp>
      <p:graphicFrame>
        <p:nvGraphicFramePr>
          <p:cNvPr id="10" name="Content Placeholder 9">
            <a:extLst>
              <a:ext uri="{FF2B5EF4-FFF2-40B4-BE49-F238E27FC236}">
                <a16:creationId xmlns:a16="http://schemas.microsoft.com/office/drawing/2014/main" id="{AC56A313-BAC9-B575-FD32-E80D62401CCB}"/>
              </a:ext>
            </a:extLst>
          </p:cNvPr>
          <p:cNvGraphicFramePr>
            <a:graphicFrameLocks noGrp="1"/>
          </p:cNvGraphicFramePr>
          <p:nvPr>
            <p:ph idx="1"/>
            <p:extLst>
              <p:ext uri="{D42A27DB-BD31-4B8C-83A1-F6EECF244321}">
                <p14:modId xmlns:p14="http://schemas.microsoft.com/office/powerpoint/2010/main" val="977280726"/>
              </p:ext>
            </p:extLst>
          </p:nvPr>
        </p:nvGraphicFramePr>
        <p:xfrm>
          <a:off x="838200" y="1007340"/>
          <a:ext cx="10515600" cy="5701553"/>
        </p:xfrm>
        <a:graphic>
          <a:graphicData uri="http://schemas.openxmlformats.org/drawingml/2006/chart">
            <c:chart xmlns:c="http://schemas.openxmlformats.org/drawingml/2006/chart" xmlns:r="http://schemas.openxmlformats.org/officeDocument/2006/relationships" r:id="rId2"/>
          </a:graphicData>
        </a:graphic>
      </p:graphicFrame>
      <p:pic>
        <p:nvPicPr>
          <p:cNvPr id="11" name="Picture 10">
            <a:extLst>
              <a:ext uri="{FF2B5EF4-FFF2-40B4-BE49-F238E27FC236}">
                <a16:creationId xmlns:a16="http://schemas.microsoft.com/office/drawing/2014/main" id="{9A638033-75E2-1FE3-AA1B-BD0BAA8ADC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366"/>
            <a:ext cx="926726" cy="398492"/>
          </a:xfrm>
          <a:prstGeom prst="rect">
            <a:avLst/>
          </a:prstGeom>
        </p:spPr>
      </p:pic>
    </p:spTree>
    <p:extLst>
      <p:ext uri="{BB962C8B-B14F-4D97-AF65-F5344CB8AC3E}">
        <p14:creationId xmlns:p14="http://schemas.microsoft.com/office/powerpoint/2010/main" val="2399594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68092CA-5CA7-1357-E584-6A1EA3075B06}"/>
              </a:ext>
            </a:extLst>
          </p:cNvPr>
          <p:cNvSpPr/>
          <p:nvPr/>
        </p:nvSpPr>
        <p:spPr>
          <a:xfrm>
            <a:off x="4572000" y="582706"/>
            <a:ext cx="3030071" cy="995082"/>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ED70DC-4EBD-1376-1308-6ACD36B187F6}"/>
              </a:ext>
            </a:extLst>
          </p:cNvPr>
          <p:cNvSpPr>
            <a:spLocks noGrp="1"/>
          </p:cNvSpPr>
          <p:nvPr>
            <p:ph type="title"/>
          </p:nvPr>
        </p:nvSpPr>
        <p:spPr/>
        <p:txBody>
          <a:bodyPr/>
          <a:lstStyle/>
          <a:p>
            <a:pPr algn="ctr"/>
            <a:r>
              <a:rPr lang="en-US" dirty="0">
                <a:solidFill>
                  <a:schemeClr val="bg2"/>
                </a:solidFill>
              </a:rPr>
              <a:t>Summary</a:t>
            </a:r>
          </a:p>
        </p:txBody>
      </p:sp>
      <p:sp>
        <p:nvSpPr>
          <p:cNvPr id="3" name="Content Placeholder 2">
            <a:extLst>
              <a:ext uri="{FF2B5EF4-FFF2-40B4-BE49-F238E27FC236}">
                <a16:creationId xmlns:a16="http://schemas.microsoft.com/office/drawing/2014/main" id="{4429896C-229A-044A-A8C2-6F07D8E80F51}"/>
              </a:ext>
            </a:extLst>
          </p:cNvPr>
          <p:cNvSpPr>
            <a:spLocks noGrp="1"/>
          </p:cNvSpPr>
          <p:nvPr>
            <p:ph idx="1"/>
          </p:nvPr>
        </p:nvSpPr>
        <p:spPr/>
        <p:txBody>
          <a:bodyPr>
            <a:normAutofit lnSpcReduction="10000"/>
          </a:bodyPr>
          <a:lstStyle/>
          <a:p>
            <a:r>
              <a:rPr lang="en-US" dirty="0"/>
              <a:t>This project examines profit trends across regions, states, and cities (2014–2017), focusing on identifying drivers of profit decline. Key findings include:</a:t>
            </a:r>
          </a:p>
          <a:p>
            <a:pPr>
              <a:buFont typeface="Arial" panose="020B0604020202020204" pitchFamily="34" charset="0"/>
              <a:buChar char="•"/>
            </a:pPr>
            <a:r>
              <a:rPr lang="en-US" b="1" dirty="0"/>
              <a:t>Major Declines in Central &amp; South Regions:</a:t>
            </a:r>
            <a:r>
              <a:rPr lang="en-US" dirty="0"/>
              <a:t> Cities like Chicago, Houston, and San Antonio showed significant profit erosion, driven by </a:t>
            </a:r>
            <a:r>
              <a:rPr lang="en-US" b="1" dirty="0"/>
              <a:t>high costs</a:t>
            </a:r>
            <a:r>
              <a:rPr lang="en-US" dirty="0"/>
              <a:t>, </a:t>
            </a:r>
            <a:r>
              <a:rPr lang="en-US" b="1" dirty="0"/>
              <a:t>excessive discounts</a:t>
            </a:r>
            <a:r>
              <a:rPr lang="en-US" dirty="0"/>
              <a:t>, and </a:t>
            </a:r>
            <a:r>
              <a:rPr lang="en-US" b="1" dirty="0"/>
              <a:t>low profit margins</a:t>
            </a:r>
            <a:r>
              <a:rPr lang="en-US" dirty="0"/>
              <a:t>.</a:t>
            </a:r>
          </a:p>
          <a:p>
            <a:pPr>
              <a:buFont typeface="Arial" panose="020B0604020202020204" pitchFamily="34" charset="0"/>
              <a:buChar char="•"/>
            </a:pPr>
            <a:r>
              <a:rPr lang="en-US" b="1" dirty="0"/>
              <a:t>Product-Level Issues:</a:t>
            </a:r>
            <a:r>
              <a:rPr lang="en-US" dirty="0"/>
              <a:t> Categories such as Technology (Machines), Furniture (Tables), and Office Supplies (Binders) contributed to losses in key regions.</a:t>
            </a:r>
          </a:p>
          <a:p>
            <a:pPr>
              <a:buFont typeface="Arial" panose="020B0604020202020204" pitchFamily="34" charset="0"/>
              <a:buChar char="•"/>
            </a:pPr>
            <a:r>
              <a:rPr lang="en-US" b="1" dirty="0"/>
              <a:t>Cost vs. Revenue Trends:</a:t>
            </a:r>
            <a:r>
              <a:rPr lang="en-US" dirty="0"/>
              <a:t> Costs closely coincide with revenue in many cities, indicating a need to control operational expenses.</a:t>
            </a:r>
          </a:p>
          <a:p>
            <a:endParaRPr lang="en-US" dirty="0"/>
          </a:p>
        </p:txBody>
      </p:sp>
      <p:pic>
        <p:nvPicPr>
          <p:cNvPr id="5" name="Picture 4">
            <a:extLst>
              <a:ext uri="{FF2B5EF4-FFF2-40B4-BE49-F238E27FC236}">
                <a16:creationId xmlns:a16="http://schemas.microsoft.com/office/drawing/2014/main" id="{EBBB3A3E-EE26-5597-9563-3EE066F50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333" y="98331"/>
            <a:ext cx="1854434" cy="797407"/>
          </a:xfrm>
          <a:prstGeom prst="rect">
            <a:avLst/>
          </a:prstGeom>
        </p:spPr>
      </p:pic>
    </p:spTree>
    <p:extLst>
      <p:ext uri="{BB962C8B-B14F-4D97-AF65-F5344CB8AC3E}">
        <p14:creationId xmlns:p14="http://schemas.microsoft.com/office/powerpoint/2010/main" val="3842168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4876879-DDE7-1AE4-3FF3-40982F89213C}"/>
              </a:ext>
            </a:extLst>
          </p:cNvPr>
          <p:cNvSpPr/>
          <p:nvPr/>
        </p:nvSpPr>
        <p:spPr>
          <a:xfrm>
            <a:off x="3861318" y="365125"/>
            <a:ext cx="4469364" cy="1267732"/>
          </a:xfrm>
          <a:prstGeom prst="roundRect">
            <a:avLst/>
          </a:prstGeom>
          <a:solidFill>
            <a:schemeClr val="accent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504F87-984A-5AF6-1DD7-C36E3CFEF13F}"/>
              </a:ext>
            </a:extLst>
          </p:cNvPr>
          <p:cNvSpPr>
            <a:spLocks noGrp="1"/>
          </p:cNvSpPr>
          <p:nvPr>
            <p:ph type="title"/>
          </p:nvPr>
        </p:nvSpPr>
        <p:spPr/>
        <p:txBody>
          <a:bodyPr/>
          <a:lstStyle/>
          <a:p>
            <a:pPr algn="ctr"/>
            <a:r>
              <a:rPr lang="en-US" b="1" dirty="0">
                <a:solidFill>
                  <a:schemeClr val="bg2"/>
                </a:solidFill>
              </a:rPr>
              <a:t>Recommendations</a:t>
            </a:r>
            <a:endParaRPr lang="en-US" dirty="0">
              <a:solidFill>
                <a:schemeClr val="bg2"/>
              </a:solidFill>
            </a:endParaRPr>
          </a:p>
        </p:txBody>
      </p:sp>
      <p:pic>
        <p:nvPicPr>
          <p:cNvPr id="5" name="Picture 4">
            <a:extLst>
              <a:ext uri="{FF2B5EF4-FFF2-40B4-BE49-F238E27FC236}">
                <a16:creationId xmlns:a16="http://schemas.microsoft.com/office/drawing/2014/main" id="{66C1BD23-390F-4FA3-452F-E1DA9EB774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333" y="98331"/>
            <a:ext cx="1854434" cy="797407"/>
          </a:xfrm>
          <a:prstGeom prst="rect">
            <a:avLst/>
          </a:prstGeom>
        </p:spPr>
      </p:pic>
      <p:sp>
        <p:nvSpPr>
          <p:cNvPr id="14" name="Rectangle 6">
            <a:extLst>
              <a:ext uri="{FF2B5EF4-FFF2-40B4-BE49-F238E27FC236}">
                <a16:creationId xmlns:a16="http://schemas.microsoft.com/office/drawing/2014/main" id="{BF0E0A5A-2D63-D892-2395-359EAFA2CA0E}"/>
              </a:ext>
            </a:extLst>
          </p:cNvPr>
          <p:cNvSpPr>
            <a:spLocks noGrp="1" noChangeArrowheads="1"/>
          </p:cNvSpPr>
          <p:nvPr>
            <p:ph idx="1"/>
          </p:nvPr>
        </p:nvSpPr>
        <p:spPr bwMode="auto">
          <a:xfrm>
            <a:off x="387427" y="1899650"/>
            <a:ext cx="11428128"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Address High Costs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High costs remain a primary driver of profit decline in cities like </a:t>
            </a:r>
            <a:r>
              <a:rPr kumimoji="0" lang="en-US" altLang="en-US" sz="1200" b="1" i="0" u="none" strike="noStrike" cap="none" normalizeH="0" baseline="0" dirty="0">
                <a:ln>
                  <a:noFill/>
                </a:ln>
                <a:solidFill>
                  <a:schemeClr val="tx1"/>
                </a:solidFill>
                <a:effectLst/>
                <a:latin typeface="Arial" panose="020B0604020202020204" pitchFamily="34" charset="0"/>
              </a:rPr>
              <a:t>Houston, San Antonio, Chicago, North Carolina, Florida, and Tennessee</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Implement cost optimization strategies, such as renegotiating supplier contracts, improving inventory management, and identifying operational inefficiencies.</a:t>
            </a:r>
          </a:p>
          <a:p>
            <a:pPr marL="0" indent="0" algn="ctr" eaLnBrk="0" fontAlgn="base" hangingPunct="0">
              <a:lnSpc>
                <a:spcPct val="100000"/>
              </a:lnSpc>
              <a:spcBef>
                <a:spcPct val="0"/>
              </a:spcBef>
              <a:spcAft>
                <a:spcPct val="0"/>
              </a:spcAft>
              <a:buFontTx/>
              <a:buChar char="•"/>
            </a:pPr>
            <a:r>
              <a:rPr lang="en-US" altLang="en-US" sz="1800" b="1" dirty="0">
                <a:latin typeface="Arial" panose="020B0604020202020204" pitchFamily="34" charset="0"/>
              </a:rPr>
              <a:t>Review Discount Strategies:</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Although discounts are not the sole cause, they </a:t>
            </a:r>
            <a:r>
              <a:rPr lang="en-US" sz="1200" dirty="0">
                <a:latin typeface="Arial" panose="020B0604020202020204" pitchFamily="34" charset="0"/>
              </a:rPr>
              <a:t>Increase the erosion of profit </a:t>
            </a:r>
            <a:r>
              <a:rPr kumimoji="0" lang="en-US" altLang="en-US" sz="1200" b="0" i="0" u="none" strike="noStrike" cap="none" normalizeH="0" baseline="0" dirty="0">
                <a:ln>
                  <a:noFill/>
                </a:ln>
                <a:solidFill>
                  <a:schemeClr val="tx1"/>
                </a:solidFill>
                <a:effectLst/>
                <a:latin typeface="Arial" panose="020B0604020202020204" pitchFamily="34" charset="0"/>
              </a:rPr>
              <a:t>in key cities. </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Evaluate and adjust discount policies to ensure discounts are driving volume without compromising profitability.</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Category-Specific Focus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Target problematic product categories and subcategories with high costs and negative profits:</a:t>
            </a:r>
          </a:p>
          <a:p>
            <a:pPr marL="457200" marR="0" lvl="1" indent="0" algn="ctr"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Central Region</a:t>
            </a:r>
            <a:r>
              <a:rPr kumimoji="0" lang="en-US" altLang="en-US" sz="1200" b="0" i="0" u="none" strike="noStrike" cap="none" normalizeH="0" baseline="0" dirty="0">
                <a:ln>
                  <a:noFill/>
                </a:ln>
                <a:solidFill>
                  <a:schemeClr val="tx1"/>
                </a:solidFill>
                <a:effectLst/>
                <a:latin typeface="Arial" panose="020B0604020202020204" pitchFamily="34" charset="0"/>
              </a:rPr>
              <a:t>: Office Supplies (Binders) and Furniture (Tables, Furnishings).</a:t>
            </a:r>
          </a:p>
          <a:p>
            <a:pPr marL="457200" marR="0" lvl="1" indent="0" algn="ctr"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South Region</a:t>
            </a:r>
            <a:r>
              <a:rPr kumimoji="0" lang="en-US" altLang="en-US" sz="1200" b="0" i="0" u="none" strike="noStrike" cap="none" normalizeH="0" baseline="0" dirty="0">
                <a:ln>
                  <a:noFill/>
                </a:ln>
                <a:solidFill>
                  <a:schemeClr val="tx1"/>
                </a:solidFill>
                <a:effectLst/>
                <a:latin typeface="Arial" panose="020B0604020202020204" pitchFamily="34" charset="0"/>
              </a:rPr>
              <a:t>: Technology (Machines) and Furniture (Tables).</a:t>
            </a:r>
          </a:p>
          <a:p>
            <a:pPr marL="0" marR="0" lvl="0" indent="0" algn="ctr" defTabSz="914400" rtl="0" eaLnBrk="0" fontAlgn="base" latinLnBrk="0" hangingPunct="0">
              <a:lnSpc>
                <a:spcPct val="100000"/>
              </a:lnSpc>
              <a:spcBef>
                <a:spcPct val="0"/>
              </a:spcBef>
              <a:spcAft>
                <a:spcPct val="0"/>
              </a:spcAft>
              <a:buClrTx/>
              <a:buSzTx/>
              <a:buFontTx/>
              <a:buChar char="•"/>
              <a:tabLst/>
            </a:pPr>
            <a:r>
              <a:rPr lang="en-US" sz="1200" dirty="0">
                <a:latin typeface="Arial" panose="020B0604020202020204" pitchFamily="34" charset="0"/>
              </a:rPr>
              <a:t>Review sourcing (to identify opportunities for reducing high costs and improving efficiency)</a:t>
            </a:r>
            <a:r>
              <a:rPr lang="en-US" altLang="en-US" sz="1200" dirty="0">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a:t>
            </a:r>
          </a:p>
          <a:p>
            <a:pPr marL="0" marR="0" lvl="0" indent="0" algn="ctr"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rial" panose="020B0604020202020204" pitchFamily="34" charset="0"/>
              </a:rPr>
              <a:t>pricing strategies, and operational costs for these categories to restore profitability.</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Balance Sales and Profitability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Shift focus from driving sales alone to improving overall profitability. Ensure that revenue growth aligns with cost control and improved profit margins.</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Monitor Profit Margins</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Continuously track profit margins in high-decline states and product categories to detect issues early and prevent further profit erosion.</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Region-Specific Actions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Develop targeted recovery strategies for </a:t>
            </a:r>
            <a:r>
              <a:rPr kumimoji="0" lang="en-US" altLang="en-US" sz="1200" b="1" i="0" u="none" strike="noStrike" cap="none" normalizeH="0" baseline="0" dirty="0">
                <a:ln>
                  <a:noFill/>
                </a:ln>
                <a:solidFill>
                  <a:schemeClr val="tx1"/>
                </a:solidFill>
                <a:effectLst/>
                <a:latin typeface="Arial" panose="020B0604020202020204" pitchFamily="34" charset="0"/>
              </a:rPr>
              <a:t>Central</a:t>
            </a:r>
            <a:r>
              <a:rPr kumimoji="0" lang="en-US" altLang="en-US" sz="1200" b="0" i="0" u="none" strike="noStrike" cap="none" normalizeH="0" baseline="0" dirty="0">
                <a:ln>
                  <a:noFill/>
                </a:ln>
                <a:solidFill>
                  <a:schemeClr val="tx1"/>
                </a:solidFill>
                <a:effectLst/>
                <a:latin typeface="Arial" panose="020B0604020202020204" pitchFamily="34" charset="0"/>
              </a:rPr>
              <a:t> and </a:t>
            </a:r>
            <a:r>
              <a:rPr kumimoji="0" lang="en-US" altLang="en-US" sz="1200" b="1" i="0" u="none" strike="noStrike" cap="none" normalizeH="0" baseline="0" dirty="0">
                <a:ln>
                  <a:noFill/>
                </a:ln>
                <a:solidFill>
                  <a:schemeClr val="tx1"/>
                </a:solidFill>
                <a:effectLst/>
                <a:latin typeface="Arial" panose="020B0604020202020204" pitchFamily="34" charset="0"/>
              </a:rPr>
              <a:t>South</a:t>
            </a:r>
            <a:r>
              <a:rPr kumimoji="0" lang="en-US" altLang="en-US" sz="1200" b="0" i="0" u="none" strike="noStrike" cap="none" normalizeH="0" baseline="0" dirty="0">
                <a:ln>
                  <a:noFill/>
                </a:ln>
                <a:solidFill>
                  <a:schemeClr val="tx1"/>
                </a:solidFill>
                <a:effectLst/>
                <a:latin typeface="Arial" panose="020B0604020202020204" pitchFamily="34" charset="0"/>
              </a:rPr>
              <a:t> regions, as they experience notable profit declines and fluctuations, with a specific focus on cost control </a:t>
            </a:r>
            <a:endParaRPr lang="en-US" altLang="en-US" sz="1200" dirty="0">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rial" panose="020B0604020202020204" pitchFamily="34" charset="0"/>
              </a:rPr>
              <a:t>and optimizing high-impact product categories.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1502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F34B65-29C1-A56C-D9F2-34C31D72847C}"/>
              </a:ext>
            </a:extLst>
          </p:cNvPr>
          <p:cNvSpPr txBox="1"/>
          <p:nvPr/>
        </p:nvSpPr>
        <p:spPr>
          <a:xfrm>
            <a:off x="797859" y="555813"/>
            <a:ext cx="10820400" cy="5078313"/>
          </a:xfrm>
          <a:prstGeom prst="rect">
            <a:avLst/>
          </a:prstGeom>
          <a:noFill/>
        </p:spPr>
        <p:txBody>
          <a:bodyPr wrap="square">
            <a:spAutoFit/>
          </a:bodyPr>
          <a:lstStyle/>
          <a:p>
            <a:r>
              <a:rPr lang="en-US" sz="3600" b="1" dirty="0"/>
              <a:t>Objectives of the Analysis:</a:t>
            </a:r>
          </a:p>
          <a:p>
            <a:pPr>
              <a:buFont typeface="+mj-lt"/>
              <a:buAutoNum type="arabicPeriod"/>
            </a:pPr>
            <a:r>
              <a:rPr lang="en-US" sz="3600" b="1" dirty="0"/>
              <a:t>Understand the key drivers</a:t>
            </a:r>
            <a:r>
              <a:rPr lang="en-US" sz="3600" dirty="0"/>
              <a:t> behind profit fluctuations in the Superstore dataset.</a:t>
            </a:r>
          </a:p>
          <a:p>
            <a:pPr>
              <a:buFont typeface="+mj-lt"/>
              <a:buAutoNum type="arabicPeriod"/>
            </a:pPr>
            <a:r>
              <a:rPr lang="en-US" sz="3600" b="1" dirty="0"/>
              <a:t>Identify regions and categories</a:t>
            </a:r>
            <a:r>
              <a:rPr lang="en-US" sz="3600" dirty="0"/>
              <a:t> that contributed to profit declines in 2016 and 2017.</a:t>
            </a:r>
          </a:p>
          <a:p>
            <a:pPr>
              <a:buFont typeface="+mj-lt"/>
              <a:buAutoNum type="arabicPeriod"/>
            </a:pPr>
            <a:r>
              <a:rPr lang="en-US" sz="3600" b="1" dirty="0"/>
              <a:t>Recommend actions</a:t>
            </a:r>
            <a:r>
              <a:rPr lang="en-US" sz="3600" dirty="0"/>
              <a:t> to improve profitability based on the data insights.</a:t>
            </a:r>
          </a:p>
          <a:p>
            <a:pPr>
              <a:buFont typeface="+mj-lt"/>
              <a:buAutoNum type="arabicPeriod"/>
            </a:pPr>
            <a:r>
              <a:rPr lang="en-US" sz="3600" b="1" dirty="0"/>
              <a:t>Visualize trends</a:t>
            </a:r>
            <a:r>
              <a:rPr lang="en-US" sz="3600" dirty="0"/>
              <a:t> and highlight patterns that can guide future business decisions.</a:t>
            </a:r>
          </a:p>
        </p:txBody>
      </p:sp>
    </p:spTree>
    <p:extLst>
      <p:ext uri="{BB962C8B-B14F-4D97-AF65-F5344CB8AC3E}">
        <p14:creationId xmlns:p14="http://schemas.microsoft.com/office/powerpoint/2010/main" val="1955482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FDF1-E3FC-6874-3229-E3DC44AE00AF}"/>
              </a:ext>
            </a:extLst>
          </p:cNvPr>
          <p:cNvSpPr>
            <a:spLocks noGrp="1"/>
          </p:cNvSpPr>
          <p:nvPr>
            <p:ph type="title"/>
          </p:nvPr>
        </p:nvSpPr>
        <p:spPr/>
        <p:txBody>
          <a:bodyPr/>
          <a:lstStyle/>
          <a:p>
            <a:r>
              <a:rPr lang="en-US" dirty="0"/>
              <a:t>Profit Trends Across Regions (2014–2017): Analyzing Regional Performance</a:t>
            </a:r>
          </a:p>
        </p:txBody>
      </p:sp>
      <p:pic>
        <p:nvPicPr>
          <p:cNvPr id="20" name="Picture 19">
            <a:extLst>
              <a:ext uri="{FF2B5EF4-FFF2-40B4-BE49-F238E27FC236}">
                <a16:creationId xmlns:a16="http://schemas.microsoft.com/office/drawing/2014/main" id="{306F1AEA-9A4C-66BE-F87E-308580F40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53" y="0"/>
            <a:ext cx="1117911" cy="480702"/>
          </a:xfrm>
          <a:prstGeom prst="rect">
            <a:avLst/>
          </a:prstGeom>
        </p:spPr>
      </p:pic>
      <p:graphicFrame>
        <p:nvGraphicFramePr>
          <p:cNvPr id="5" name="Content Placeholder 4">
            <a:extLst>
              <a:ext uri="{FF2B5EF4-FFF2-40B4-BE49-F238E27FC236}">
                <a16:creationId xmlns:a16="http://schemas.microsoft.com/office/drawing/2014/main" id="{0B1AEAF4-0215-3259-5D5C-3440AFB63E13}"/>
              </a:ext>
            </a:extLst>
          </p:cNvPr>
          <p:cNvGraphicFramePr>
            <a:graphicFrameLocks noGrp="1"/>
          </p:cNvGraphicFramePr>
          <p:nvPr>
            <p:ph idx="1"/>
            <p:extLst>
              <p:ext uri="{D42A27DB-BD31-4B8C-83A1-F6EECF244321}">
                <p14:modId xmlns:p14="http://schemas.microsoft.com/office/powerpoint/2010/main" val="2832934289"/>
              </p:ext>
            </p:extLst>
          </p:nvPr>
        </p:nvGraphicFramePr>
        <p:xfrm>
          <a:off x="1600199" y="1954306"/>
          <a:ext cx="8413376" cy="43682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44439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87D18-D077-FBDA-D525-E2C3A991CC63}"/>
              </a:ext>
            </a:extLst>
          </p:cNvPr>
          <p:cNvSpPr>
            <a:spLocks noGrp="1"/>
          </p:cNvSpPr>
          <p:nvPr>
            <p:ph type="title"/>
          </p:nvPr>
        </p:nvSpPr>
        <p:spPr>
          <a:xfrm>
            <a:off x="728668" y="1251533"/>
            <a:ext cx="7972677" cy="1442959"/>
          </a:xfrm>
        </p:spPr>
        <p:txBody>
          <a:bodyPr>
            <a:normAutofit fontScale="90000"/>
          </a:bodyPr>
          <a:lstStyle/>
          <a:p>
            <a:br>
              <a:rPr lang="en-US" dirty="0"/>
            </a:br>
            <a:r>
              <a:rPr lang="en-US" dirty="0"/>
              <a:t>The </a:t>
            </a:r>
            <a:r>
              <a:rPr lang="en-US" b="1" dirty="0"/>
              <a:t>Central region</a:t>
            </a:r>
            <a:r>
              <a:rPr lang="en-US" dirty="0"/>
              <a:t> showed </a:t>
            </a:r>
            <a:r>
              <a:rPr lang="en-US" b="1" dirty="0"/>
              <a:t>growth in profit from 2014 to 2016</a:t>
            </a:r>
            <a:r>
              <a:rPr lang="en-US" dirty="0"/>
              <a:t>, reaching a peak in 2016. However, this was followed by a </a:t>
            </a:r>
            <a:r>
              <a:rPr lang="en-US" b="1" dirty="0"/>
              <a:t>sharp decline in 2017.</a:t>
            </a:r>
            <a:endParaRPr lang="en-US" dirty="0"/>
          </a:p>
        </p:txBody>
      </p:sp>
      <p:sp>
        <p:nvSpPr>
          <p:cNvPr id="3" name="Content Placeholder 2">
            <a:extLst>
              <a:ext uri="{FF2B5EF4-FFF2-40B4-BE49-F238E27FC236}">
                <a16:creationId xmlns:a16="http://schemas.microsoft.com/office/drawing/2014/main" id="{CB6C9B2F-03FA-3939-F2BA-BF119EA6E6C9}"/>
              </a:ext>
            </a:extLst>
          </p:cNvPr>
          <p:cNvSpPr>
            <a:spLocks noGrp="1"/>
          </p:cNvSpPr>
          <p:nvPr>
            <p:ph idx="1"/>
          </p:nvPr>
        </p:nvSpPr>
        <p:spPr>
          <a:xfrm>
            <a:off x="503854" y="3844212"/>
            <a:ext cx="8460852" cy="2144212"/>
          </a:xfrm>
        </p:spPr>
        <p:txBody>
          <a:bodyPr>
            <a:normAutofit lnSpcReduction="10000"/>
          </a:bodyPr>
          <a:lstStyle/>
          <a:p>
            <a:pPr marL="0" indent="0">
              <a:buNone/>
            </a:pPr>
            <a:r>
              <a:rPr lang="en-US" sz="4000" dirty="0">
                <a:latin typeface="+mj-lt"/>
                <a:ea typeface="+mj-ea"/>
                <a:cs typeface="+mj-cs"/>
              </a:rPr>
              <a:t>The </a:t>
            </a:r>
            <a:r>
              <a:rPr lang="en-US" sz="4000" b="1" dirty="0">
                <a:latin typeface="+mj-lt"/>
                <a:ea typeface="+mj-ea"/>
                <a:cs typeface="+mj-cs"/>
              </a:rPr>
              <a:t>South region</a:t>
            </a:r>
            <a:r>
              <a:rPr lang="en-US" sz="4000" dirty="0">
                <a:latin typeface="+mj-lt"/>
                <a:ea typeface="+mj-ea"/>
                <a:cs typeface="+mj-cs"/>
              </a:rPr>
              <a:t>, on the other hand, displayed </a:t>
            </a:r>
            <a:r>
              <a:rPr lang="en-US" sz="4000" b="1" dirty="0">
                <a:latin typeface="+mj-lt"/>
                <a:ea typeface="+mj-ea"/>
                <a:cs typeface="+mj-cs"/>
              </a:rPr>
              <a:t>fluctuating profit </a:t>
            </a:r>
            <a:r>
              <a:rPr lang="en-US" sz="4000" dirty="0">
                <a:latin typeface="+mj-lt"/>
                <a:ea typeface="+mj-ea"/>
                <a:cs typeface="+mj-cs"/>
              </a:rPr>
              <a:t>trends throughout the four years, with </a:t>
            </a:r>
            <a:r>
              <a:rPr lang="en-US" sz="4000" b="1" dirty="0">
                <a:latin typeface="+mj-lt"/>
                <a:ea typeface="+mj-ea"/>
                <a:cs typeface="+mj-cs"/>
              </a:rPr>
              <a:t>profits increasing and dropping alternately</a:t>
            </a:r>
            <a:r>
              <a:rPr lang="en-US" sz="4000" dirty="0">
                <a:latin typeface="+mj-lt"/>
                <a:ea typeface="+mj-ea"/>
                <a:cs typeface="+mj-cs"/>
              </a:rPr>
              <a:t>.</a:t>
            </a:r>
          </a:p>
          <a:p>
            <a:endParaRPr lang="en-US" b="1" dirty="0"/>
          </a:p>
          <a:p>
            <a:endParaRPr lang="en-US" dirty="0"/>
          </a:p>
        </p:txBody>
      </p:sp>
      <p:pic>
        <p:nvPicPr>
          <p:cNvPr id="6" name="Picture 5">
            <a:extLst>
              <a:ext uri="{FF2B5EF4-FFF2-40B4-BE49-F238E27FC236}">
                <a16:creationId xmlns:a16="http://schemas.microsoft.com/office/drawing/2014/main" id="{4287F8E9-1E19-49E8-DDE8-0D0C172A6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86" y="62753"/>
            <a:ext cx="1117911" cy="480702"/>
          </a:xfrm>
          <a:prstGeom prst="rect">
            <a:avLst/>
          </a:prstGeom>
        </p:spPr>
      </p:pic>
      <p:graphicFrame>
        <p:nvGraphicFramePr>
          <p:cNvPr id="4" name="Content Placeholder 15">
            <a:extLst>
              <a:ext uri="{FF2B5EF4-FFF2-40B4-BE49-F238E27FC236}">
                <a16:creationId xmlns:a16="http://schemas.microsoft.com/office/drawing/2014/main" id="{845D8912-CFAE-5CD9-D9C2-9A67B8655473}"/>
              </a:ext>
            </a:extLst>
          </p:cNvPr>
          <p:cNvGraphicFramePr>
            <a:graphicFrameLocks/>
          </p:cNvGraphicFramePr>
          <p:nvPr>
            <p:extLst>
              <p:ext uri="{D42A27DB-BD31-4B8C-83A1-F6EECF244321}">
                <p14:modId xmlns:p14="http://schemas.microsoft.com/office/powerpoint/2010/main" val="13911555"/>
              </p:ext>
            </p:extLst>
          </p:nvPr>
        </p:nvGraphicFramePr>
        <p:xfrm>
          <a:off x="8633012" y="1415524"/>
          <a:ext cx="2830320" cy="16820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50431181-F2A3-A159-7F0D-A5E254B24113}"/>
              </a:ext>
            </a:extLst>
          </p:cNvPr>
          <p:cNvGraphicFramePr>
            <a:graphicFrameLocks/>
          </p:cNvGraphicFramePr>
          <p:nvPr>
            <p:extLst>
              <p:ext uri="{D42A27DB-BD31-4B8C-83A1-F6EECF244321}">
                <p14:modId xmlns:p14="http://schemas.microsoft.com/office/powerpoint/2010/main" val="3658655722"/>
              </p:ext>
            </p:extLst>
          </p:nvPr>
        </p:nvGraphicFramePr>
        <p:xfrm>
          <a:off x="8701345" y="4032895"/>
          <a:ext cx="2761989" cy="157357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79392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044C1-7CEC-2F99-DD47-D665CA6CB87E}"/>
              </a:ext>
            </a:extLst>
          </p:cNvPr>
          <p:cNvSpPr>
            <a:spLocks noGrp="1"/>
          </p:cNvSpPr>
          <p:nvPr>
            <p:ph type="title" idx="4294967295"/>
          </p:nvPr>
        </p:nvSpPr>
        <p:spPr>
          <a:xfrm>
            <a:off x="508517" y="346464"/>
            <a:ext cx="10515600" cy="1325563"/>
          </a:xfrm>
        </p:spPr>
        <p:txBody>
          <a:bodyPr>
            <a:normAutofit fontScale="90000"/>
          </a:bodyPr>
          <a:lstStyle/>
          <a:p>
            <a:pPr algn="ctr"/>
            <a:r>
              <a:rPr lang="en-US" dirty="0"/>
              <a:t>Regional Performance Metrics </a:t>
            </a:r>
            <a:br>
              <a:rPr lang="en-US" dirty="0"/>
            </a:br>
            <a:r>
              <a:rPr lang="en-US" dirty="0"/>
              <a:t>Profit Margins and Growth Analysis (2016-2017)</a:t>
            </a:r>
          </a:p>
        </p:txBody>
      </p:sp>
      <p:pic>
        <p:nvPicPr>
          <p:cNvPr id="4" name="Picture 3">
            <a:extLst>
              <a:ext uri="{FF2B5EF4-FFF2-40B4-BE49-F238E27FC236}">
                <a16:creationId xmlns:a16="http://schemas.microsoft.com/office/drawing/2014/main" id="{7C696A3D-B68E-B4BA-4876-FCC04EF18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76" y="0"/>
            <a:ext cx="1117911" cy="480702"/>
          </a:xfrm>
          <a:prstGeom prst="rect">
            <a:avLst/>
          </a:prstGeom>
        </p:spPr>
      </p:pic>
      <p:graphicFrame>
        <p:nvGraphicFramePr>
          <p:cNvPr id="3" name="Table 2">
            <a:extLst>
              <a:ext uri="{FF2B5EF4-FFF2-40B4-BE49-F238E27FC236}">
                <a16:creationId xmlns:a16="http://schemas.microsoft.com/office/drawing/2014/main" id="{90436F7F-52E2-FD8C-2C9B-2118329FBE44}"/>
              </a:ext>
            </a:extLst>
          </p:cNvPr>
          <p:cNvGraphicFramePr>
            <a:graphicFrameLocks noGrp="1"/>
          </p:cNvGraphicFramePr>
          <p:nvPr>
            <p:extLst>
              <p:ext uri="{D42A27DB-BD31-4B8C-83A1-F6EECF244321}">
                <p14:modId xmlns:p14="http://schemas.microsoft.com/office/powerpoint/2010/main" val="2487755780"/>
              </p:ext>
            </p:extLst>
          </p:nvPr>
        </p:nvGraphicFramePr>
        <p:xfrm>
          <a:off x="2687216" y="2057399"/>
          <a:ext cx="6158203" cy="3223728"/>
        </p:xfrm>
        <a:graphic>
          <a:graphicData uri="http://schemas.openxmlformats.org/drawingml/2006/table">
            <a:tbl>
              <a:tblPr>
                <a:tableStyleId>{5C22544A-7EE6-4342-B048-85BDC9FD1C3A}</a:tableStyleId>
              </a:tblPr>
              <a:tblGrid>
                <a:gridCol w="2062597">
                  <a:extLst>
                    <a:ext uri="{9D8B030D-6E8A-4147-A177-3AD203B41FA5}">
                      <a16:colId xmlns:a16="http://schemas.microsoft.com/office/drawing/2014/main" val="2591549631"/>
                    </a:ext>
                  </a:extLst>
                </a:gridCol>
                <a:gridCol w="1762505">
                  <a:extLst>
                    <a:ext uri="{9D8B030D-6E8A-4147-A177-3AD203B41FA5}">
                      <a16:colId xmlns:a16="http://schemas.microsoft.com/office/drawing/2014/main" val="2507090990"/>
                    </a:ext>
                  </a:extLst>
                </a:gridCol>
                <a:gridCol w="1234177">
                  <a:extLst>
                    <a:ext uri="{9D8B030D-6E8A-4147-A177-3AD203B41FA5}">
                      <a16:colId xmlns:a16="http://schemas.microsoft.com/office/drawing/2014/main" val="1094299726"/>
                    </a:ext>
                  </a:extLst>
                </a:gridCol>
                <a:gridCol w="1098924">
                  <a:extLst>
                    <a:ext uri="{9D8B030D-6E8A-4147-A177-3AD203B41FA5}">
                      <a16:colId xmlns:a16="http://schemas.microsoft.com/office/drawing/2014/main" val="3386277305"/>
                    </a:ext>
                  </a:extLst>
                </a:gridCol>
              </a:tblGrid>
              <a:tr h="268644">
                <a:tc>
                  <a:txBody>
                    <a:bodyPr/>
                    <a:lstStyle/>
                    <a:p>
                      <a:pPr algn="ctr" fontAlgn="t"/>
                      <a:endParaRPr lang="en-US" sz="1400" b="1" i="0" u="none" strike="noStrike">
                        <a:solidFill>
                          <a:srgbClr val="000000"/>
                        </a:solidFill>
                        <a:effectLst/>
                        <a:latin typeface="Arial" panose="020B0604020202020204" pitchFamily="34" charset="0"/>
                      </a:endParaRPr>
                    </a:p>
                  </a:txBody>
                  <a:tcPr marL="9525" marR="9525" marT="9525" marB="0"/>
                </a:tc>
                <a:tc>
                  <a:txBody>
                    <a:bodyPr/>
                    <a:lstStyle/>
                    <a:p>
                      <a:pPr algn="ctr" fontAlgn="t"/>
                      <a:endParaRPr lang="en-US" sz="1400" b="1"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400" u="none" strike="noStrike">
                          <a:effectLst/>
                        </a:rPr>
                        <a:t>Year</a:t>
                      </a:r>
                      <a:endParaRPr lang="en-US" sz="1400" b="1" i="0" u="none" strike="noStrike">
                        <a:solidFill>
                          <a:srgbClr val="000000"/>
                        </a:solidFill>
                        <a:effectLst/>
                        <a:latin typeface="Arial" panose="020B0604020202020204" pitchFamily="34" charset="0"/>
                      </a:endParaRPr>
                    </a:p>
                  </a:txBody>
                  <a:tcPr marL="9525" marR="9525" marT="9525" marB="0"/>
                </a:tc>
                <a:tc>
                  <a:txBody>
                    <a:bodyPr/>
                    <a:lstStyle/>
                    <a:p>
                      <a:pPr algn="ctr" fontAlgn="t"/>
                      <a:endParaRPr lang="en-US" sz="1400" b="1"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853365670"/>
                  </a:ext>
                </a:extLst>
              </a:tr>
              <a:tr h="268644">
                <a:tc>
                  <a:txBody>
                    <a:bodyPr/>
                    <a:lstStyle/>
                    <a:p>
                      <a:pPr algn="ctr" fontAlgn="t"/>
                      <a:r>
                        <a:rPr lang="en-US" sz="1400" u="none" strike="noStrike" dirty="0">
                          <a:effectLst/>
                        </a:rPr>
                        <a:t>Region</a:t>
                      </a:r>
                      <a:endParaRPr lang="en-US" sz="1400" b="1" i="0" u="none" strike="noStrike" dirty="0">
                        <a:solidFill>
                          <a:srgbClr val="000000"/>
                        </a:solidFill>
                        <a:effectLst/>
                        <a:latin typeface="Arial" panose="020B0604020202020204" pitchFamily="34" charset="0"/>
                      </a:endParaRPr>
                    </a:p>
                  </a:txBody>
                  <a:tcPr marL="9525" marR="9525" marT="9525" marB="0"/>
                </a:tc>
                <a:tc>
                  <a:txBody>
                    <a:bodyPr/>
                    <a:lstStyle/>
                    <a:p>
                      <a:pPr algn="ctr" fontAlgn="t"/>
                      <a:r>
                        <a:rPr lang="en-US" sz="1400" u="none" strike="noStrike">
                          <a:effectLst/>
                        </a:rPr>
                        <a:t>Values</a:t>
                      </a:r>
                      <a:endParaRPr lang="en-US" sz="1400" b="1"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400" u="none" strike="noStrike">
                          <a:effectLst/>
                        </a:rPr>
                        <a:t>2016</a:t>
                      </a:r>
                      <a:endParaRPr lang="en-US" sz="1400" b="1"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400" u="none" strike="noStrike">
                          <a:effectLst/>
                        </a:rPr>
                        <a:t>2017</a:t>
                      </a:r>
                      <a:endParaRPr lang="en-US" sz="1400" b="1"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2286148946"/>
                  </a:ext>
                </a:extLst>
              </a:tr>
              <a:tr h="268644">
                <a:tc>
                  <a:txBody>
                    <a:bodyPr/>
                    <a:lstStyle/>
                    <a:p>
                      <a:pPr algn="ctr" fontAlgn="t"/>
                      <a:r>
                        <a:rPr lang="en-US" sz="1400" u="none" strike="noStrike">
                          <a:effectLst/>
                        </a:rPr>
                        <a:t>Central</a:t>
                      </a:r>
                      <a:endParaRPr lang="en-US" sz="1400" b="1" i="0" u="none" strike="noStrike">
                        <a:solidFill>
                          <a:srgbClr val="000000"/>
                        </a:solidFill>
                        <a:effectLst/>
                        <a:latin typeface="Arial" panose="020B0604020202020204" pitchFamily="34" charset="0"/>
                      </a:endParaRPr>
                    </a:p>
                  </a:txBody>
                  <a:tcPr marL="9525" marR="9525" marT="9525" marB="0"/>
                </a:tc>
                <a:tc>
                  <a:txBody>
                    <a:bodyPr/>
                    <a:lstStyle/>
                    <a:p>
                      <a:pPr algn="ctr" fontAlgn="t"/>
                      <a:endParaRPr lang="en-US" sz="1400" b="1" i="0" u="none" strike="noStrike">
                        <a:solidFill>
                          <a:srgbClr val="000000"/>
                        </a:solidFill>
                        <a:effectLst/>
                        <a:latin typeface="Arial" panose="020B0604020202020204" pitchFamily="34" charset="0"/>
                      </a:endParaRPr>
                    </a:p>
                  </a:txBody>
                  <a:tcPr marL="9525" marR="9525" marT="9525" marB="0"/>
                </a:tc>
                <a:tc>
                  <a:txBody>
                    <a:bodyPr/>
                    <a:lstStyle/>
                    <a:p>
                      <a:pPr algn="ctr" fontAlgn="t"/>
                      <a:endParaRPr lang="en-US" sz="1400" b="1" i="0" u="none" strike="noStrike">
                        <a:solidFill>
                          <a:srgbClr val="000000"/>
                        </a:solidFill>
                        <a:effectLst/>
                        <a:latin typeface="Arial" panose="020B0604020202020204" pitchFamily="34" charset="0"/>
                      </a:endParaRPr>
                    </a:p>
                  </a:txBody>
                  <a:tcPr marL="9525" marR="9525" marT="9525" marB="0"/>
                </a:tc>
                <a:tc>
                  <a:txBody>
                    <a:bodyPr/>
                    <a:lstStyle/>
                    <a:p>
                      <a:pPr algn="ctr" fontAlgn="t"/>
                      <a:endParaRPr lang="en-US" sz="1400" b="1"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107576081"/>
                  </a:ext>
                </a:extLst>
              </a:tr>
              <a:tr h="268644">
                <a:tc>
                  <a:txBody>
                    <a:bodyPr/>
                    <a:lstStyle/>
                    <a:p>
                      <a:pPr algn="ctr" fontAlgn="t"/>
                      <a:endParaRPr lang="en-US" sz="1400" b="0" i="0" u="none" strike="noStrike" dirty="0">
                        <a:solidFill>
                          <a:srgbClr val="000000"/>
                        </a:solidFill>
                        <a:effectLst/>
                        <a:latin typeface="Arial" panose="020B0604020202020204" pitchFamily="34" charset="0"/>
                      </a:endParaRPr>
                    </a:p>
                  </a:txBody>
                  <a:tcPr marL="9525" marR="9525" marT="9525" marB="0"/>
                </a:tc>
                <a:tc>
                  <a:txBody>
                    <a:bodyPr/>
                    <a:lstStyle/>
                    <a:p>
                      <a:pPr algn="ctr" fontAlgn="t"/>
                      <a:r>
                        <a:rPr lang="en-US" sz="1400" u="none" strike="noStrike">
                          <a:effectLst/>
                        </a:rPr>
                        <a:t>Sum of Profit</a:t>
                      </a:r>
                      <a:endParaRPr lang="en-US" sz="1400" b="0"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400" u="none" strike="noStrike">
                          <a:effectLst/>
                        </a:rPr>
                        <a:t>$19,899</a:t>
                      </a:r>
                      <a:endParaRPr lang="en-US" sz="1400" b="0"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400" u="none" strike="noStrike">
                          <a:effectLst/>
                        </a:rPr>
                        <a:t>$7,551</a:t>
                      </a:r>
                      <a:endParaRPr lang="en-US" sz="14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93771824"/>
                  </a:ext>
                </a:extLst>
              </a:tr>
              <a:tr h="268644">
                <a:tc>
                  <a:txBody>
                    <a:bodyPr/>
                    <a:lstStyle/>
                    <a:p>
                      <a:pPr algn="ctr" fontAlgn="t"/>
                      <a:endParaRPr lang="en-US" sz="1400" b="0"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400" u="none" strike="noStrike">
                          <a:effectLst/>
                        </a:rPr>
                        <a:t>Profit Margins</a:t>
                      </a:r>
                      <a:endParaRPr lang="en-US" sz="1400" b="0"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400" u="none" strike="noStrike">
                          <a:effectLst/>
                        </a:rPr>
                        <a:t>13%</a:t>
                      </a:r>
                      <a:endParaRPr lang="en-US" sz="1400" b="0"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400" u="none" strike="noStrike" dirty="0">
                          <a:solidFill>
                            <a:srgbClr val="FF0000"/>
                          </a:solidFill>
                          <a:effectLst/>
                        </a:rPr>
                        <a:t>5%</a:t>
                      </a:r>
                      <a:endParaRPr lang="en-US" sz="1400" b="0" i="0" u="none" strike="noStrike" dirty="0">
                        <a:solidFill>
                          <a:srgbClr val="FF0000"/>
                        </a:solidFill>
                        <a:effectLst/>
                        <a:latin typeface="Arial" panose="020B0604020202020204" pitchFamily="34" charset="0"/>
                      </a:endParaRPr>
                    </a:p>
                  </a:txBody>
                  <a:tcPr marL="9525" marR="9525" marT="9525" marB="0"/>
                </a:tc>
                <a:extLst>
                  <a:ext uri="{0D108BD9-81ED-4DB2-BD59-A6C34878D82A}">
                    <a16:rowId xmlns:a16="http://schemas.microsoft.com/office/drawing/2014/main" val="622556299"/>
                  </a:ext>
                </a:extLst>
              </a:tr>
              <a:tr h="268644">
                <a:tc>
                  <a:txBody>
                    <a:bodyPr/>
                    <a:lstStyle/>
                    <a:p>
                      <a:pPr algn="ctr" fontAlgn="t"/>
                      <a:endParaRPr lang="en-US" sz="1400" b="0"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400" u="none" strike="noStrike">
                          <a:effectLst/>
                        </a:rPr>
                        <a:t>Absolute Value</a:t>
                      </a:r>
                      <a:endParaRPr lang="en-US" sz="1400" b="0" i="0" u="none" strike="noStrike">
                        <a:solidFill>
                          <a:srgbClr val="000000"/>
                        </a:solidFill>
                        <a:effectLst/>
                        <a:latin typeface="Arial" panose="020B0604020202020204" pitchFamily="34" charset="0"/>
                      </a:endParaRPr>
                    </a:p>
                  </a:txBody>
                  <a:tcPr marL="9525" marR="9525" marT="9525" marB="0"/>
                </a:tc>
                <a:tc>
                  <a:txBody>
                    <a:bodyPr/>
                    <a:lstStyle/>
                    <a:p>
                      <a:pPr algn="ctr" fontAlgn="t"/>
                      <a:endParaRPr lang="en-US" sz="1400" b="0"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400" u="none" strike="noStrike" dirty="0">
                          <a:solidFill>
                            <a:srgbClr val="FF0000"/>
                          </a:solidFill>
                          <a:effectLst/>
                        </a:rPr>
                        <a:t>-$12,348</a:t>
                      </a:r>
                      <a:endParaRPr lang="en-US" sz="1400" b="0" i="0" u="none" strike="noStrike" dirty="0">
                        <a:solidFill>
                          <a:srgbClr val="FF0000"/>
                        </a:solidFill>
                        <a:effectLst/>
                        <a:latin typeface="Arial" panose="020B0604020202020204" pitchFamily="34" charset="0"/>
                      </a:endParaRPr>
                    </a:p>
                  </a:txBody>
                  <a:tcPr marL="9525" marR="9525" marT="9525" marB="0"/>
                </a:tc>
                <a:extLst>
                  <a:ext uri="{0D108BD9-81ED-4DB2-BD59-A6C34878D82A}">
                    <a16:rowId xmlns:a16="http://schemas.microsoft.com/office/drawing/2014/main" val="2659767743"/>
                  </a:ext>
                </a:extLst>
              </a:tr>
              <a:tr h="268644">
                <a:tc>
                  <a:txBody>
                    <a:bodyPr/>
                    <a:lstStyle/>
                    <a:p>
                      <a:pPr algn="ctr" fontAlgn="t"/>
                      <a:endParaRPr lang="en-US" sz="1400" b="0"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400" u="none" strike="noStrike">
                          <a:effectLst/>
                        </a:rPr>
                        <a:t>Growth rate</a:t>
                      </a:r>
                      <a:endParaRPr lang="en-US" sz="1400" b="0" i="0" u="none" strike="noStrike">
                        <a:solidFill>
                          <a:srgbClr val="000000"/>
                        </a:solidFill>
                        <a:effectLst/>
                        <a:latin typeface="Arial" panose="020B0604020202020204" pitchFamily="34" charset="0"/>
                      </a:endParaRPr>
                    </a:p>
                  </a:txBody>
                  <a:tcPr marL="9525" marR="9525" marT="9525" marB="0"/>
                </a:tc>
                <a:tc>
                  <a:txBody>
                    <a:bodyPr/>
                    <a:lstStyle/>
                    <a:p>
                      <a:pPr algn="ctr" fontAlgn="t"/>
                      <a:endParaRPr lang="en-US" sz="1400" b="0" i="0" u="none" strike="noStrike" dirty="0">
                        <a:solidFill>
                          <a:srgbClr val="000000"/>
                        </a:solidFill>
                        <a:effectLst/>
                        <a:latin typeface="Arial" panose="020B0604020202020204" pitchFamily="34" charset="0"/>
                      </a:endParaRPr>
                    </a:p>
                  </a:txBody>
                  <a:tcPr marL="9525" marR="9525" marT="9525" marB="0"/>
                </a:tc>
                <a:tc>
                  <a:txBody>
                    <a:bodyPr/>
                    <a:lstStyle/>
                    <a:p>
                      <a:pPr algn="ctr" fontAlgn="t"/>
                      <a:r>
                        <a:rPr lang="en-US" sz="1400" u="none" strike="noStrike" dirty="0">
                          <a:solidFill>
                            <a:srgbClr val="FF0000"/>
                          </a:solidFill>
                          <a:effectLst/>
                        </a:rPr>
                        <a:t>-62%</a:t>
                      </a:r>
                      <a:endParaRPr lang="en-US" sz="1400" b="0" i="0" u="none" strike="noStrike" dirty="0">
                        <a:solidFill>
                          <a:srgbClr val="FF0000"/>
                        </a:solidFill>
                        <a:effectLst/>
                        <a:latin typeface="Arial" panose="020B0604020202020204" pitchFamily="34" charset="0"/>
                      </a:endParaRPr>
                    </a:p>
                  </a:txBody>
                  <a:tcPr marL="9525" marR="9525" marT="9525" marB="0"/>
                </a:tc>
                <a:extLst>
                  <a:ext uri="{0D108BD9-81ED-4DB2-BD59-A6C34878D82A}">
                    <a16:rowId xmlns:a16="http://schemas.microsoft.com/office/drawing/2014/main" val="1080719006"/>
                  </a:ext>
                </a:extLst>
              </a:tr>
              <a:tr h="268644">
                <a:tc>
                  <a:txBody>
                    <a:bodyPr/>
                    <a:lstStyle/>
                    <a:p>
                      <a:pPr algn="ctr" fontAlgn="t"/>
                      <a:r>
                        <a:rPr lang="en-US" sz="1400" u="none" strike="noStrike">
                          <a:effectLst/>
                        </a:rPr>
                        <a:t>South</a:t>
                      </a:r>
                      <a:endParaRPr lang="en-US" sz="1400" b="1" i="0" u="none" strike="noStrike">
                        <a:solidFill>
                          <a:srgbClr val="000000"/>
                        </a:solidFill>
                        <a:effectLst/>
                        <a:latin typeface="Arial" panose="020B0604020202020204" pitchFamily="34" charset="0"/>
                      </a:endParaRPr>
                    </a:p>
                  </a:txBody>
                  <a:tcPr marL="9525" marR="9525" marT="9525" marB="0"/>
                </a:tc>
                <a:tc>
                  <a:txBody>
                    <a:bodyPr/>
                    <a:lstStyle/>
                    <a:p>
                      <a:pPr algn="ctr" fontAlgn="t"/>
                      <a:endParaRPr lang="en-US" sz="1400" b="1" i="0" u="none" strike="noStrike">
                        <a:solidFill>
                          <a:srgbClr val="000000"/>
                        </a:solidFill>
                        <a:effectLst/>
                        <a:latin typeface="Arial" panose="020B0604020202020204" pitchFamily="34" charset="0"/>
                      </a:endParaRPr>
                    </a:p>
                  </a:txBody>
                  <a:tcPr marL="9525" marR="9525" marT="9525" marB="0"/>
                </a:tc>
                <a:tc>
                  <a:txBody>
                    <a:bodyPr/>
                    <a:lstStyle/>
                    <a:p>
                      <a:pPr algn="ctr" fontAlgn="t"/>
                      <a:endParaRPr lang="en-US" sz="1400" b="1" i="0" u="none" strike="noStrike">
                        <a:solidFill>
                          <a:srgbClr val="000000"/>
                        </a:solidFill>
                        <a:effectLst/>
                        <a:latin typeface="Arial" panose="020B0604020202020204" pitchFamily="34" charset="0"/>
                      </a:endParaRPr>
                    </a:p>
                  </a:txBody>
                  <a:tcPr marL="9525" marR="9525" marT="9525" marB="0"/>
                </a:tc>
                <a:tc>
                  <a:txBody>
                    <a:bodyPr/>
                    <a:lstStyle/>
                    <a:p>
                      <a:pPr algn="ctr" fontAlgn="t"/>
                      <a:endParaRPr lang="en-US" sz="1400" b="1"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653378139"/>
                  </a:ext>
                </a:extLst>
              </a:tr>
              <a:tr h="268644">
                <a:tc>
                  <a:txBody>
                    <a:bodyPr/>
                    <a:lstStyle/>
                    <a:p>
                      <a:pPr algn="ctr" fontAlgn="t"/>
                      <a:endParaRPr lang="en-US" sz="1400" b="0"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400" u="none" strike="noStrike">
                          <a:effectLst/>
                        </a:rPr>
                        <a:t>Sum of Profit</a:t>
                      </a:r>
                      <a:endParaRPr lang="en-US" sz="1400" b="0"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400" u="none" strike="noStrike">
                          <a:effectLst/>
                        </a:rPr>
                        <a:t>$17,703</a:t>
                      </a:r>
                      <a:endParaRPr lang="en-US" sz="1400" b="0"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400" u="none" strike="noStrike" dirty="0">
                          <a:effectLst/>
                        </a:rPr>
                        <a:t>$8,849</a:t>
                      </a:r>
                      <a:endParaRPr lang="en-US" sz="1400" b="0" i="0" u="none" strike="noStrike" dirty="0">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962172536"/>
                  </a:ext>
                </a:extLst>
              </a:tr>
              <a:tr h="268644">
                <a:tc>
                  <a:txBody>
                    <a:bodyPr/>
                    <a:lstStyle/>
                    <a:p>
                      <a:pPr algn="ctr" fontAlgn="t"/>
                      <a:endParaRPr lang="en-US" sz="1400" b="0"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400" u="none" strike="noStrike">
                          <a:effectLst/>
                        </a:rPr>
                        <a:t>Profit Margins</a:t>
                      </a:r>
                      <a:endParaRPr lang="en-US" sz="1400" b="0"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400" u="none" strike="noStrike">
                          <a:effectLst/>
                        </a:rPr>
                        <a:t>19%</a:t>
                      </a:r>
                      <a:endParaRPr lang="en-US" sz="1400" b="0"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400" u="none" strike="noStrike" dirty="0">
                          <a:solidFill>
                            <a:srgbClr val="FF0000"/>
                          </a:solidFill>
                          <a:effectLst/>
                        </a:rPr>
                        <a:t>7%</a:t>
                      </a:r>
                      <a:endParaRPr lang="en-US" sz="1400" b="0" i="0" u="none" strike="noStrike" dirty="0">
                        <a:solidFill>
                          <a:srgbClr val="FF0000"/>
                        </a:solidFill>
                        <a:effectLst/>
                        <a:latin typeface="Arial" panose="020B0604020202020204" pitchFamily="34" charset="0"/>
                      </a:endParaRPr>
                    </a:p>
                  </a:txBody>
                  <a:tcPr marL="9525" marR="9525" marT="9525" marB="0"/>
                </a:tc>
                <a:extLst>
                  <a:ext uri="{0D108BD9-81ED-4DB2-BD59-A6C34878D82A}">
                    <a16:rowId xmlns:a16="http://schemas.microsoft.com/office/drawing/2014/main" val="1876160792"/>
                  </a:ext>
                </a:extLst>
              </a:tr>
              <a:tr h="268644">
                <a:tc>
                  <a:txBody>
                    <a:bodyPr/>
                    <a:lstStyle/>
                    <a:p>
                      <a:pPr algn="ctr" fontAlgn="t"/>
                      <a:endParaRPr lang="en-US" sz="1400" b="0"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400" u="none" strike="noStrike">
                          <a:effectLst/>
                        </a:rPr>
                        <a:t>Absolute Value</a:t>
                      </a:r>
                      <a:endParaRPr lang="en-US" sz="1400" b="0" i="0" u="none" strike="noStrike">
                        <a:solidFill>
                          <a:srgbClr val="000000"/>
                        </a:solidFill>
                        <a:effectLst/>
                        <a:latin typeface="Arial" panose="020B0604020202020204" pitchFamily="34" charset="0"/>
                      </a:endParaRPr>
                    </a:p>
                  </a:txBody>
                  <a:tcPr marL="9525" marR="9525" marT="9525" marB="0"/>
                </a:tc>
                <a:tc>
                  <a:txBody>
                    <a:bodyPr/>
                    <a:lstStyle/>
                    <a:p>
                      <a:pPr algn="ctr" fontAlgn="t"/>
                      <a:endParaRPr lang="en-US" sz="1400" b="0"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400" u="none" strike="noStrike" dirty="0">
                          <a:solidFill>
                            <a:srgbClr val="FF0000"/>
                          </a:solidFill>
                          <a:effectLst/>
                        </a:rPr>
                        <a:t>-$8,854</a:t>
                      </a:r>
                      <a:endParaRPr lang="en-US" sz="1400" b="0" i="0" u="none" strike="noStrike" dirty="0">
                        <a:solidFill>
                          <a:srgbClr val="FF0000"/>
                        </a:solidFill>
                        <a:effectLst/>
                        <a:latin typeface="Arial" panose="020B0604020202020204" pitchFamily="34" charset="0"/>
                      </a:endParaRPr>
                    </a:p>
                  </a:txBody>
                  <a:tcPr marL="9525" marR="9525" marT="9525" marB="0"/>
                </a:tc>
                <a:extLst>
                  <a:ext uri="{0D108BD9-81ED-4DB2-BD59-A6C34878D82A}">
                    <a16:rowId xmlns:a16="http://schemas.microsoft.com/office/drawing/2014/main" val="1833712303"/>
                  </a:ext>
                </a:extLst>
              </a:tr>
              <a:tr h="268644">
                <a:tc>
                  <a:txBody>
                    <a:bodyPr/>
                    <a:lstStyle/>
                    <a:p>
                      <a:pPr algn="ctr" fontAlgn="t"/>
                      <a:endParaRPr lang="en-US" sz="1400" b="0"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400" u="none" strike="noStrike">
                          <a:effectLst/>
                        </a:rPr>
                        <a:t>Growth rate</a:t>
                      </a:r>
                      <a:endParaRPr lang="en-US" sz="1400" b="0" i="0" u="none" strike="noStrike">
                        <a:solidFill>
                          <a:srgbClr val="000000"/>
                        </a:solidFill>
                        <a:effectLst/>
                        <a:latin typeface="Arial" panose="020B0604020202020204" pitchFamily="34" charset="0"/>
                      </a:endParaRPr>
                    </a:p>
                  </a:txBody>
                  <a:tcPr marL="9525" marR="9525" marT="9525" marB="0"/>
                </a:tc>
                <a:tc>
                  <a:txBody>
                    <a:bodyPr/>
                    <a:lstStyle/>
                    <a:p>
                      <a:pPr algn="ctr" fontAlgn="t"/>
                      <a:endParaRPr lang="en-US" sz="1400" b="0" i="0" u="none" strike="noStrike">
                        <a:solidFill>
                          <a:srgbClr val="000000"/>
                        </a:solidFill>
                        <a:effectLst/>
                        <a:latin typeface="Arial" panose="020B0604020202020204" pitchFamily="34" charset="0"/>
                      </a:endParaRPr>
                    </a:p>
                  </a:txBody>
                  <a:tcPr marL="9525" marR="9525" marT="9525" marB="0"/>
                </a:tc>
                <a:tc>
                  <a:txBody>
                    <a:bodyPr/>
                    <a:lstStyle/>
                    <a:p>
                      <a:pPr algn="ctr" fontAlgn="t"/>
                      <a:r>
                        <a:rPr lang="en-US" sz="1400" u="none" strike="noStrike" dirty="0">
                          <a:solidFill>
                            <a:srgbClr val="FF0000"/>
                          </a:solidFill>
                          <a:effectLst/>
                        </a:rPr>
                        <a:t>-50.01%</a:t>
                      </a:r>
                      <a:endParaRPr lang="en-US" sz="1400" b="0" i="0" u="none" strike="noStrike" dirty="0">
                        <a:solidFill>
                          <a:srgbClr val="FF0000"/>
                        </a:solidFill>
                        <a:effectLst/>
                        <a:latin typeface="Arial" panose="020B0604020202020204" pitchFamily="34" charset="0"/>
                      </a:endParaRPr>
                    </a:p>
                  </a:txBody>
                  <a:tcPr marL="9525" marR="9525" marT="9525" marB="0"/>
                </a:tc>
                <a:extLst>
                  <a:ext uri="{0D108BD9-81ED-4DB2-BD59-A6C34878D82A}">
                    <a16:rowId xmlns:a16="http://schemas.microsoft.com/office/drawing/2014/main" val="3010582953"/>
                  </a:ext>
                </a:extLst>
              </a:tr>
            </a:tbl>
          </a:graphicData>
        </a:graphic>
      </p:graphicFrame>
    </p:spTree>
    <p:extLst>
      <p:ext uri="{BB962C8B-B14F-4D97-AF65-F5344CB8AC3E}">
        <p14:creationId xmlns:p14="http://schemas.microsoft.com/office/powerpoint/2010/main" val="1279836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226DE-09F8-5FDC-75E2-2A980D6A11A7}"/>
              </a:ext>
            </a:extLst>
          </p:cNvPr>
          <p:cNvSpPr>
            <a:spLocks noGrp="1"/>
          </p:cNvSpPr>
          <p:nvPr>
            <p:ph type="title"/>
          </p:nvPr>
        </p:nvSpPr>
        <p:spPr>
          <a:xfrm>
            <a:off x="838199" y="365125"/>
            <a:ext cx="10694437" cy="1325563"/>
          </a:xfrm>
        </p:spPr>
        <p:txBody>
          <a:bodyPr>
            <a:normAutofit fontScale="90000"/>
          </a:bodyPr>
          <a:lstStyle/>
          <a:p>
            <a:br>
              <a:rPr lang="en-US" dirty="0"/>
            </a:br>
            <a:r>
              <a:rPr lang="en-US" dirty="0"/>
              <a:t>Revenue Analysis: Consistency in Central Region vs. Growth in South Region Over the Last Two Years.</a:t>
            </a:r>
          </a:p>
        </p:txBody>
      </p:sp>
      <p:graphicFrame>
        <p:nvGraphicFramePr>
          <p:cNvPr id="4" name="Content Placeholder 3">
            <a:extLst>
              <a:ext uri="{FF2B5EF4-FFF2-40B4-BE49-F238E27FC236}">
                <a16:creationId xmlns:a16="http://schemas.microsoft.com/office/drawing/2014/main" id="{DB49E5B1-499C-7905-59E9-A14A7321041E}"/>
              </a:ext>
            </a:extLst>
          </p:cNvPr>
          <p:cNvGraphicFramePr>
            <a:graphicFrameLocks noGrp="1"/>
          </p:cNvGraphicFramePr>
          <p:nvPr>
            <p:ph idx="1"/>
            <p:extLst>
              <p:ext uri="{D42A27DB-BD31-4B8C-83A1-F6EECF244321}">
                <p14:modId xmlns:p14="http://schemas.microsoft.com/office/powerpoint/2010/main" val="1436425716"/>
              </p:ext>
            </p:extLst>
          </p:nvPr>
        </p:nvGraphicFramePr>
        <p:xfrm>
          <a:off x="1716834" y="2211354"/>
          <a:ext cx="7669762" cy="3984269"/>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a:extLst>
              <a:ext uri="{FF2B5EF4-FFF2-40B4-BE49-F238E27FC236}">
                <a16:creationId xmlns:a16="http://schemas.microsoft.com/office/drawing/2014/main" id="{4A16A0C8-6DC3-F962-CD7D-65305D4AA6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431"/>
            <a:ext cx="1117911" cy="480702"/>
          </a:xfrm>
          <a:prstGeom prst="rect">
            <a:avLst/>
          </a:prstGeom>
        </p:spPr>
      </p:pic>
    </p:spTree>
    <p:extLst>
      <p:ext uri="{BB962C8B-B14F-4D97-AF65-F5344CB8AC3E}">
        <p14:creationId xmlns:p14="http://schemas.microsoft.com/office/powerpoint/2010/main" val="3532201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37A2881-3EC1-4E00-3C02-04B6F738ED36}"/>
              </a:ext>
            </a:extLst>
          </p:cNvPr>
          <p:cNvSpPr>
            <a:spLocks noGrp="1"/>
          </p:cNvSpPr>
          <p:nvPr>
            <p:ph type="title"/>
          </p:nvPr>
        </p:nvSpPr>
        <p:spPr/>
        <p:txBody>
          <a:bodyPr>
            <a:normAutofit/>
          </a:bodyPr>
          <a:lstStyle/>
          <a:p>
            <a:r>
              <a:rPr lang="en-US" sz="2000" dirty="0"/>
              <a:t>The analysis reveals that </a:t>
            </a:r>
            <a:r>
              <a:rPr lang="en-US" sz="2000" b="1" dirty="0"/>
              <a:t>costs closely coincide with revenue</a:t>
            </a:r>
            <a:r>
              <a:rPr lang="en-US" sz="2000" dirty="0"/>
              <a:t> in several </a:t>
            </a:r>
            <a:r>
              <a:rPr lang="en-US" sz="2000" b="1" dirty="0"/>
              <a:t>cities</a:t>
            </a:r>
            <a:r>
              <a:rPr lang="en-US" sz="2000" dirty="0"/>
              <a:t>. This alignment indicates that a </a:t>
            </a:r>
            <a:r>
              <a:rPr lang="en-US" sz="2000" b="1" dirty="0"/>
              <a:t>significant portion of revenue is being offset by high costs</a:t>
            </a:r>
            <a:r>
              <a:rPr lang="en-US" sz="2000" dirty="0"/>
              <a:t>, leaving minimal room for </a:t>
            </a:r>
            <a:r>
              <a:rPr lang="en-US" sz="2000" b="1" dirty="0"/>
              <a:t>profit</a:t>
            </a:r>
            <a:r>
              <a:rPr lang="en-US" sz="2000" dirty="0"/>
              <a:t>. Such a trend highlights </a:t>
            </a:r>
            <a:r>
              <a:rPr lang="en-US" sz="2000" b="1" dirty="0"/>
              <a:t>inefficiencies</a:t>
            </a:r>
            <a:r>
              <a:rPr lang="en-US" sz="2000" dirty="0"/>
              <a:t> in </a:t>
            </a:r>
            <a:r>
              <a:rPr lang="en-US" sz="2000" b="1" dirty="0"/>
              <a:t>cost management</a:t>
            </a:r>
            <a:r>
              <a:rPr lang="en-US" sz="2000" dirty="0"/>
              <a:t> or </a:t>
            </a:r>
            <a:r>
              <a:rPr lang="en-US" sz="2000" b="1" dirty="0"/>
              <a:t>pricing strategies</a:t>
            </a:r>
            <a:r>
              <a:rPr lang="en-US" sz="2000" dirty="0"/>
              <a:t> at the </a:t>
            </a:r>
            <a:r>
              <a:rPr lang="en-US" sz="2000" b="1" dirty="0"/>
              <a:t>city level</a:t>
            </a:r>
            <a:r>
              <a:rPr lang="en-US" sz="2000" dirty="0"/>
              <a:t> that need to be addressed to enhance </a:t>
            </a:r>
            <a:r>
              <a:rPr lang="en-US" sz="2000" b="1" dirty="0"/>
              <a:t>profitability</a:t>
            </a:r>
            <a:r>
              <a:rPr lang="en-US" sz="2000" dirty="0"/>
              <a:t>.</a:t>
            </a:r>
            <a:endParaRPr lang="en-US" sz="9600" dirty="0"/>
          </a:p>
        </p:txBody>
      </p:sp>
      <p:graphicFrame>
        <p:nvGraphicFramePr>
          <p:cNvPr id="10" name="Content Placeholder 9">
            <a:extLst>
              <a:ext uri="{FF2B5EF4-FFF2-40B4-BE49-F238E27FC236}">
                <a16:creationId xmlns:a16="http://schemas.microsoft.com/office/drawing/2014/main" id="{1F84BE7E-9148-D50E-E8A0-457BD6FD2D44}"/>
              </a:ext>
            </a:extLst>
          </p:cNvPr>
          <p:cNvGraphicFramePr>
            <a:graphicFrameLocks noGrp="1"/>
          </p:cNvGraphicFramePr>
          <p:nvPr>
            <p:ph idx="1"/>
            <p:extLst>
              <p:ext uri="{D42A27DB-BD31-4B8C-83A1-F6EECF244321}">
                <p14:modId xmlns:p14="http://schemas.microsoft.com/office/powerpoint/2010/main" val="2300689977"/>
              </p:ext>
            </p:extLst>
          </p:nvPr>
        </p:nvGraphicFramePr>
        <p:xfrm>
          <a:off x="931506" y="1825624"/>
          <a:ext cx="10515600" cy="4761788"/>
        </p:xfrm>
        <a:graphic>
          <a:graphicData uri="http://schemas.openxmlformats.org/drawingml/2006/chart">
            <c:chart xmlns:c="http://schemas.openxmlformats.org/drawingml/2006/chart" xmlns:r="http://schemas.openxmlformats.org/officeDocument/2006/relationships" r:id="rId2"/>
          </a:graphicData>
        </a:graphic>
      </p:graphicFrame>
      <p:pic>
        <p:nvPicPr>
          <p:cNvPr id="2" name="Picture 1">
            <a:extLst>
              <a:ext uri="{FF2B5EF4-FFF2-40B4-BE49-F238E27FC236}">
                <a16:creationId xmlns:a16="http://schemas.microsoft.com/office/drawing/2014/main" id="{FC527255-9CA5-0F45-02DE-89D50BD326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00" y="0"/>
            <a:ext cx="1117911" cy="480702"/>
          </a:xfrm>
          <a:prstGeom prst="rect">
            <a:avLst/>
          </a:prstGeom>
        </p:spPr>
      </p:pic>
    </p:spTree>
    <p:extLst>
      <p:ext uri="{BB962C8B-B14F-4D97-AF65-F5344CB8AC3E}">
        <p14:creationId xmlns:p14="http://schemas.microsoft.com/office/powerpoint/2010/main" val="329615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1F84BE7E-9148-D50E-E8A0-457BD6FD2D44}"/>
              </a:ext>
            </a:extLst>
          </p:cNvPr>
          <p:cNvGraphicFramePr>
            <a:graphicFrameLocks/>
          </p:cNvGraphicFramePr>
          <p:nvPr>
            <p:extLst>
              <p:ext uri="{D42A27DB-BD31-4B8C-83A1-F6EECF244321}">
                <p14:modId xmlns:p14="http://schemas.microsoft.com/office/powerpoint/2010/main" val="3930003725"/>
              </p:ext>
            </p:extLst>
          </p:nvPr>
        </p:nvGraphicFramePr>
        <p:xfrm>
          <a:off x="706110" y="709892"/>
          <a:ext cx="10779779" cy="5784213"/>
        </p:xfrm>
        <a:graphic>
          <a:graphicData uri="http://schemas.openxmlformats.org/drawingml/2006/chart">
            <c:chart xmlns:c="http://schemas.openxmlformats.org/drawingml/2006/chart" xmlns:r="http://schemas.openxmlformats.org/officeDocument/2006/relationships" r:id="rId2"/>
          </a:graphicData>
        </a:graphic>
      </p:graphicFrame>
      <p:pic>
        <p:nvPicPr>
          <p:cNvPr id="2" name="Picture 1">
            <a:extLst>
              <a:ext uri="{FF2B5EF4-FFF2-40B4-BE49-F238E27FC236}">
                <a16:creationId xmlns:a16="http://schemas.microsoft.com/office/drawing/2014/main" id="{A64A613C-A248-61C5-3FFC-FC952C6F7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00" y="0"/>
            <a:ext cx="1117911" cy="480702"/>
          </a:xfrm>
          <a:prstGeom prst="rect">
            <a:avLst/>
          </a:prstGeom>
        </p:spPr>
      </p:pic>
    </p:spTree>
    <p:extLst>
      <p:ext uri="{BB962C8B-B14F-4D97-AF65-F5344CB8AC3E}">
        <p14:creationId xmlns:p14="http://schemas.microsoft.com/office/powerpoint/2010/main" val="4140417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18B2E-F5CE-A591-8D4C-1270F7BC5A38}"/>
              </a:ext>
            </a:extLst>
          </p:cNvPr>
          <p:cNvSpPr>
            <a:spLocks noGrp="1"/>
          </p:cNvSpPr>
          <p:nvPr>
            <p:ph type="title"/>
          </p:nvPr>
        </p:nvSpPr>
        <p:spPr/>
        <p:txBody>
          <a:bodyPr>
            <a:noAutofit/>
          </a:bodyPr>
          <a:lstStyle/>
          <a:p>
            <a:r>
              <a:rPr lang="en-US" sz="2400" b="1" dirty="0"/>
              <a:t>The Central Region, particularly Texas (Houston and San Antonio) and Illinois (Chicago), has experienced the highest profit decline, which correlates with the high costs and discounts observed.</a:t>
            </a:r>
            <a:r>
              <a:rPr lang="en-US" sz="2400" dirty="0"/>
              <a:t> Despite </a:t>
            </a:r>
            <a:r>
              <a:rPr lang="en-US" sz="2400" b="1" dirty="0">
                <a:solidFill>
                  <a:schemeClr val="accent5">
                    <a:lumMod val="75000"/>
                  </a:schemeClr>
                </a:solidFill>
              </a:rPr>
              <a:t>steady revenue</a:t>
            </a:r>
            <a:r>
              <a:rPr lang="en-US" sz="2400" dirty="0"/>
              <a:t>, the combination of these factors has led to reduced profitability.</a:t>
            </a:r>
          </a:p>
        </p:txBody>
      </p:sp>
      <p:graphicFrame>
        <p:nvGraphicFramePr>
          <p:cNvPr id="4" name="Content Placeholder 3">
            <a:extLst>
              <a:ext uri="{FF2B5EF4-FFF2-40B4-BE49-F238E27FC236}">
                <a16:creationId xmlns:a16="http://schemas.microsoft.com/office/drawing/2014/main" id="{8CFDBAAC-14B7-85DB-777C-BA0C13264891}"/>
              </a:ext>
            </a:extLst>
          </p:cNvPr>
          <p:cNvGraphicFramePr>
            <a:graphicFrameLocks noGrp="1"/>
          </p:cNvGraphicFramePr>
          <p:nvPr>
            <p:ph idx="1"/>
            <p:extLst>
              <p:ext uri="{D42A27DB-BD31-4B8C-83A1-F6EECF244321}">
                <p14:modId xmlns:p14="http://schemas.microsoft.com/office/powerpoint/2010/main" val="1978273104"/>
              </p:ext>
            </p:extLst>
          </p:nvPr>
        </p:nvGraphicFramePr>
        <p:xfrm>
          <a:off x="1231641" y="2099388"/>
          <a:ext cx="9385040" cy="3760334"/>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a:extLst>
              <a:ext uri="{FF2B5EF4-FFF2-40B4-BE49-F238E27FC236}">
                <a16:creationId xmlns:a16="http://schemas.microsoft.com/office/drawing/2014/main" id="{6CA1C1DA-3A1E-50C1-DDC4-A11AEBEB2E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00" y="0"/>
            <a:ext cx="1117911" cy="480702"/>
          </a:xfrm>
          <a:prstGeom prst="rect">
            <a:avLst/>
          </a:prstGeom>
        </p:spPr>
      </p:pic>
    </p:spTree>
    <p:extLst>
      <p:ext uri="{BB962C8B-B14F-4D97-AF65-F5344CB8AC3E}">
        <p14:creationId xmlns:p14="http://schemas.microsoft.com/office/powerpoint/2010/main" val="4211789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725</TotalTime>
  <Words>943</Words>
  <Application>Microsoft Office PowerPoint</Application>
  <PresentationFormat>Widescreen</PresentationFormat>
  <Paragraphs>110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Superstore Profit Analysis</vt:lpstr>
      <vt:lpstr>PowerPoint Presentation</vt:lpstr>
      <vt:lpstr>Profit Trends Across Regions (2014–2017): Analyzing Regional Performance</vt:lpstr>
      <vt:lpstr> The Central region showed growth in profit from 2014 to 2016, reaching a peak in 2016. However, this was followed by a sharp decline in 2017.</vt:lpstr>
      <vt:lpstr>Regional Performance Metrics  Profit Margins and Growth Analysis (2016-2017)</vt:lpstr>
      <vt:lpstr> Revenue Analysis: Consistency in Central Region vs. Growth in South Region Over the Last Two Years.</vt:lpstr>
      <vt:lpstr>The analysis reveals that costs closely coincide with revenue in several cities. This alignment indicates that a significant portion of revenue is being offset by high costs, leaving minimal room for profit. Such a trend highlights inefficiencies in cost management or pricing strategies at the city level that need to be addressed to enhance profitability.</vt:lpstr>
      <vt:lpstr>PowerPoint Presentation</vt:lpstr>
      <vt:lpstr>The Central Region, particularly Texas (Houston and San Antonio) and Illinois (Chicago), has experienced the highest profit decline, which correlates with the high costs and discounts observed. Despite steady revenue, the combination of these factors has led to reduced profitability.</vt:lpstr>
      <vt:lpstr>The South Region, particularly Florida, North Carolina, and Tennessee, has shown a significant profit decline. This can be attributed to elevated costs and discounts , despite increasing revenue in these states. The combination of these factors has led to a reduction in profitability across the region.</vt:lpstr>
      <vt:lpstr>In 2017, states with significant declines in profit, such as Illinois, Texas, North Carolina, Florida, and Tennessee (Central and South regions), exhibited notably high costs as a primary driver, rather than discounts. Similarly, Pennsylvania in the East region also faced profit erosion due to elevated costs, highlighting a broader pattern that requires cost optimization strategies.</vt:lpstr>
      <vt:lpstr>In 2017, Here is a detailed breakdown at the category and subcategory level reveals the key drivers of negative profits across regions. In the South region, high costs in Technology (Machines) and Furniture (Tables) contributed significantly to profit declines. Meanwhile, in the Central region, Office Supplies (Binders) and Furniture (Tables and Furnishings) faced similar challenges of high costs and negative profits, alongside minor contributions from other subcategories. Addressing these cost inefficiencies is crucial to reversing the profit trends.</vt:lpstr>
      <vt:lpstr>Summary</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Sedra Mahmoud</dc:creator>
  <cp:lastModifiedBy>Sedra Mahmoud</cp:lastModifiedBy>
  <cp:revision>62</cp:revision>
  <dcterms:created xsi:type="dcterms:W3CDTF">2024-12-16T08:57:28Z</dcterms:created>
  <dcterms:modified xsi:type="dcterms:W3CDTF">2024-12-19T14:21:57Z</dcterms:modified>
</cp:coreProperties>
</file>