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0"/>
  </p:notesMasterIdLst>
  <p:sldIdLst>
    <p:sldId id="1009" r:id="rId2"/>
    <p:sldId id="591" r:id="rId3"/>
    <p:sldId id="520" r:id="rId4"/>
    <p:sldId id="1014" r:id="rId5"/>
    <p:sldId id="518" r:id="rId6"/>
    <p:sldId id="525" r:id="rId7"/>
    <p:sldId id="533" r:id="rId8"/>
    <p:sldId id="1019" r:id="rId9"/>
    <p:sldId id="1015" r:id="rId10"/>
    <p:sldId id="1016" r:id="rId11"/>
    <p:sldId id="528" r:id="rId12"/>
    <p:sldId id="529" r:id="rId13"/>
    <p:sldId id="373" r:id="rId14"/>
    <p:sldId id="374" r:id="rId15"/>
    <p:sldId id="295" r:id="rId16"/>
    <p:sldId id="379" r:id="rId17"/>
    <p:sldId id="601" r:id="rId18"/>
    <p:sldId id="592" r:id="rId19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888" y="192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10/29/24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13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13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10/29/24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10/29/24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14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14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10/29/24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16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3400/5850 -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the Textbook Slides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Our focus.</a:t>
            </a:r>
          </a:p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from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pPr lvl="1"/>
                <a:r>
                  <a:rPr lang="en-US" sz="2400" dirty="0"/>
                  <a:t>Each party assigns its own unique ID to each session, and maps peer’s-IDs to its own IDs</a:t>
                </a:r>
              </a:p>
              <a:p>
                <a:pPr lvl="2"/>
                <a:r>
                  <a:rPr lang="en-US" sz="2000" dirty="0"/>
                  <a:t>Alice maps Bob’s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Bob maps Alice’s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‘Matching’ 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Allow concurrent sessions and both to open</a:t>
                </a:r>
              </a:p>
              <a:p>
                <a:pPr lvl="1"/>
                <a:r>
                  <a:rPr lang="en-US" sz="2000" dirty="0"/>
                  <a:t>Simplify: no timeout / failures / close, ignore session protocol, …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5A45B3-C52C-5544-9474-CE3D03C722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624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Initialize Alice/Bob with secret key </a:t>
                </a:r>
                <a:r>
                  <a:rPr lang="en-US" sz="2400" i="1" dirty="0"/>
                  <a:t>k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Alice/Bob open a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sends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channel (via </a:t>
                </a:r>
                <a:r>
                  <a:rPr lang="en-US" sz="2400" dirty="0" err="1"/>
                  <a:t>MitM</a:t>
                </a:r>
                <a:r>
                  <a:rPr lang="en-US" sz="2400" dirty="0"/>
                  <a:t>) 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(and received messages).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13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2155203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/>
              <a:t>- </a:t>
            </a:r>
            <a:r>
              <a:rPr lang="en-US" altLang="en-US" sz="1600" dirty="0"/>
              <a:t>randomly chosen </a:t>
            </a:r>
            <a:r>
              <a:rPr lang="en-US" altLang="en-US" sz="1600" i="1" dirty="0"/>
              <a:t>nonces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9" y="3684173"/>
            <a:ext cx="720080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14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625702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Bob,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 ones.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15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Secure Two-Party Handshake Protocol (2PP) </a:t>
            </a:r>
            <a:br>
              <a:rPr lang="en-US" altLang="en-US" sz="3200" dirty="0"/>
            </a:br>
            <a:r>
              <a:rPr lang="en-US" altLang="en-US" sz="3200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to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Provably secure [formal proof is out of scope]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029309" y="1555625"/>
            <a:ext cx="342297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311955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16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</a:t>
            </a:r>
            <a:r>
              <a:rPr lang="en-US" altLang="he-IL">
                <a:sym typeface="Wingdings" panose="05000000000000000000" pitchFamily="2" charset="2"/>
              </a:rPr>
              <a:t>and 5.2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 or algorithms</a:t>
            </a:r>
          </a:p>
          <a:p>
            <a:pPr lvl="1"/>
            <a:r>
              <a:rPr lang="en-US" sz="2000" dirty="0"/>
              <a:t>Each receiving (state, input), outputting (state, output)</a:t>
            </a:r>
          </a:p>
          <a:p>
            <a:pPr lvl="1"/>
            <a:r>
              <a:rPr lang="en-US" sz="2000" dirty="0"/>
              <a:t>Two (or more) parties, each has its own state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Init, In, </a:t>
            </a:r>
            <a:r>
              <a:rPr lang="en-US" sz="2400" dirty="0"/>
              <a:t>[and if needed </a:t>
            </a:r>
            <a:r>
              <a:rPr lang="en-US" sz="2400" i="1" dirty="0"/>
              <a:t>Wakeup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en-US" sz="2400" dirty="0"/>
              <a:t>functions</a:t>
            </a:r>
          </a:p>
          <a:p>
            <a:pPr lvl="1"/>
            <a:r>
              <a:rPr lang="en-US" sz="2000" dirty="0"/>
              <a:t>And task-specific functions, e.g., </a:t>
            </a:r>
            <a:r>
              <a:rPr lang="en-US" sz="2000" i="1" dirty="0"/>
              <a:t>Send</a:t>
            </a:r>
            <a:endParaRPr lang="en-US" sz="2000" dirty="0"/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focused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on shared-key, two-party protocols, MitM adversary.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1800" dirty="0"/>
                  <a:t>Simplest – yet applied – protocol</a:t>
                </a:r>
              </a:p>
              <a:p>
                <a:pPr lvl="1"/>
                <a:r>
                  <a:rPr lang="en-US" sz="1800" dirty="0"/>
                  <a:t>Simplify: only-authentication for what Alice sends to Bob</a:t>
                </a:r>
              </a:p>
              <a:p>
                <a:pPr lvl="2"/>
                <a:r>
                  <a:rPr lang="en-US" sz="1800" dirty="0"/>
                  <a:t>Goal: Bob outputs </a:t>
                </a:r>
                <a:r>
                  <a:rPr lang="en-US" sz="1800" i="1" dirty="0"/>
                  <a:t>m</a:t>
                </a:r>
                <a:r>
                  <a:rPr lang="en-US" sz="1800" i="1" baseline="-25000" dirty="0"/>
                  <a:t> </a:t>
                </a:r>
                <a:r>
                  <a:rPr lang="en-US" sz="1800" dirty="0"/>
                  <a:t>only if Alice had </a:t>
                </a:r>
                <a:r>
                  <a:rPr lang="en-US" sz="1800" i="1" dirty="0"/>
                  <a:t>Send(m)</a:t>
                </a:r>
                <a:r>
                  <a:rPr lang="en-US" sz="1800" dirty="0"/>
                  <a:t> 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protocol! </a:t>
                </a:r>
                <a:r>
                  <a:rPr lang="en-US" dirty="0"/>
                  <a:t>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and </a:t>
                </a:r>
                <a:r>
                  <a:rPr lang="en-US" dirty="0"/>
                  <a:t>a tag over</a:t>
                </a:r>
                <a:r>
                  <a:rPr lang="en-US" i="1" dirty="0"/>
                  <a:t> m </a:t>
                </a:r>
                <a:r>
                  <a:rPr lang="en-US" dirty="0"/>
                  <a:t>(to Bob)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(</a:t>
                </a:r>
                <a:r>
                  <a:rPr lang="en-US" i="1" dirty="0"/>
                  <a:t>m, tag) and accepts m </a:t>
                </a:r>
                <a:r>
                  <a:rPr lang="en-US" dirty="0"/>
                  <a:t>is the</a:t>
                </a:r>
                <a:r>
                  <a:rPr lang="en-US" i="1" dirty="0"/>
                  <a:t> tag </a:t>
                </a:r>
                <a:r>
                  <a:rPr lang="en-US" dirty="0"/>
                  <a:t>is valid.</a:t>
                </a:r>
                <a:endParaRPr lang="en-US" sz="2800" dirty="0"/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387" t="-1272" b="-8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Does not address duplication, out-of-order, `stale’ messages, losses</a:t>
            </a:r>
          </a:p>
          <a:p>
            <a:r>
              <a:rPr lang="en-US" sz="2800" dirty="0"/>
              <a:t>To add confidentiality: use encryption</a:t>
            </a:r>
          </a:p>
          <a:p>
            <a:pPr lvl="1"/>
            <a:r>
              <a:rPr lang="en-US" sz="2400" dirty="0"/>
              <a:t>Namely, employ </a:t>
            </a:r>
            <a:r>
              <a:rPr lang="en-US" sz="2400" dirty="0" err="1"/>
              <a:t>EtA</a:t>
            </a:r>
            <a:r>
              <a:rPr lang="en-US" sz="2400" dirty="0"/>
              <a:t> (encrypt then authenticate).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So, security guarantees 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885"/>
            <a:ext cx="8228013" cy="1362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What does a secure shared-key two-party record protocol mean?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How about the security of the one with confidentially?</a:t>
            </a:r>
          </a:p>
        </p:txBody>
      </p:sp>
    </p:spTree>
    <p:extLst>
      <p:ext uri="{BB962C8B-B14F-4D97-AF65-F5344CB8AC3E}">
        <p14:creationId xmlns:p14="http://schemas.microsoft.com/office/powerpoint/2010/main" val="14523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Shared-key 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9458</TotalTime>
  <Words>1243</Words>
  <Application>Microsoft Macintosh PowerPoint</Application>
  <PresentationFormat>On-screen Show (4:3)</PresentationFormat>
  <Paragraphs>173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Garamond</vt:lpstr>
      <vt:lpstr>Times New Roman</vt:lpstr>
      <vt:lpstr>Wingdings</vt:lpstr>
      <vt:lpstr>Office Theme</vt:lpstr>
      <vt:lpstr>CSE 3400/5850 - Introduction to Computer &amp; Network Security  / Introduction to Cybersecurity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Two-party, shared-key Record protocol</vt:lpstr>
      <vt:lpstr>Two-party record protocol with Confidentiality</vt:lpstr>
      <vt:lpstr>So, security guarantees …</vt:lpstr>
      <vt:lpstr>   Shared-key Entity Authentication Protocols  Ensure the identity of an entity (or a peer) involved in communication.</vt:lpstr>
      <vt:lpstr>Mutual Authentication Protocols</vt:lpstr>
      <vt:lpstr>Handshake Entity-Authentication protocol</vt:lpstr>
      <vt:lpstr>Handshake Entity-Authentication protocol</vt:lpstr>
      <vt:lpstr>Example : IBM’s SNA Handshake</vt:lpstr>
      <vt:lpstr>Attack on SNA’s Handshake</vt:lpstr>
      <vt:lpstr>Fixing Mutual Authentication</vt:lpstr>
      <vt:lpstr>Secure 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39</cp:revision>
  <cp:lastPrinted>2024-10-29T12:48:37Z</cp:lastPrinted>
  <dcterms:created xsi:type="dcterms:W3CDTF">2003-03-23T06:19:47Z</dcterms:created>
  <dcterms:modified xsi:type="dcterms:W3CDTF">2024-10-29T12:48:41Z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