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2"/>
  </p:notesMasterIdLst>
  <p:handoutMasterIdLst>
    <p:handoutMasterId r:id="rId43"/>
  </p:handoutMasterIdLst>
  <p:sldIdLst>
    <p:sldId id="1009" r:id="rId2"/>
    <p:sldId id="591" r:id="rId3"/>
    <p:sldId id="1014" r:id="rId4"/>
    <p:sldId id="788" r:id="rId5"/>
    <p:sldId id="742" r:id="rId6"/>
    <p:sldId id="709" r:id="rId7"/>
    <p:sldId id="790" r:id="rId8"/>
    <p:sldId id="789" r:id="rId9"/>
    <p:sldId id="807" r:id="rId10"/>
    <p:sldId id="809" r:id="rId11"/>
    <p:sldId id="710" r:id="rId12"/>
    <p:sldId id="791" r:id="rId13"/>
    <p:sldId id="811" r:id="rId14"/>
    <p:sldId id="711" r:id="rId15"/>
    <p:sldId id="803" r:id="rId16"/>
    <p:sldId id="810" r:id="rId17"/>
    <p:sldId id="625" r:id="rId18"/>
    <p:sldId id="769" r:id="rId19"/>
    <p:sldId id="800" r:id="rId20"/>
    <p:sldId id="771" r:id="rId21"/>
    <p:sldId id="772" r:id="rId22"/>
    <p:sldId id="773" r:id="rId23"/>
    <p:sldId id="795" r:id="rId24"/>
    <p:sldId id="812" r:id="rId25"/>
    <p:sldId id="796" r:id="rId26"/>
    <p:sldId id="798" r:id="rId27"/>
    <p:sldId id="629" r:id="rId28"/>
    <p:sldId id="1015" r:id="rId29"/>
    <p:sldId id="805" r:id="rId30"/>
    <p:sldId id="802" r:id="rId31"/>
    <p:sldId id="806" r:id="rId32"/>
    <p:sldId id="793" r:id="rId33"/>
    <p:sldId id="794" r:id="rId34"/>
    <p:sldId id="799" r:id="rId35"/>
    <p:sldId id="801" r:id="rId36"/>
    <p:sldId id="774" r:id="rId37"/>
    <p:sldId id="767" r:id="rId38"/>
    <p:sldId id="766" r:id="rId39"/>
    <p:sldId id="601" r:id="rId40"/>
    <p:sldId id="592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0000FF"/>
    <a:srgbClr val="CCFFFF"/>
    <a:srgbClr val="FF0000"/>
    <a:srgbClr val="FF00FF"/>
    <a:srgbClr val="02F6D9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FE0CD-3121-4DA3-8088-CD905E659D25}" v="108" dt="2020-10-30T02:06:05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9048" autoAdjust="0"/>
  </p:normalViewPr>
  <p:slideViewPr>
    <p:cSldViewPr snapToGrid="0" showGuides="1">
      <p:cViewPr varScale="1">
        <p:scale>
          <a:sx n="113" d="100"/>
          <a:sy n="113" d="100"/>
        </p:scale>
        <p:origin x="2120" y="184"/>
      </p:cViewPr>
      <p:guideLst>
        <p:guide orient="horz" pos="1872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53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8928CA-6634-4F28-8EFB-F889CCCB4F4C}" type="datetime1">
              <a:rPr lang="en-US"/>
              <a:pPr>
                <a:defRPr/>
              </a:pPr>
              <a:t>3/19/21</a:t>
            </a:fld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FFF652-52D6-4256-AB60-3207A6F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325071-32EE-4A93-980C-5A1A144375BC}" type="datetime1">
              <a:rPr lang="en-US"/>
              <a:pPr>
                <a:defRPr/>
              </a:pPr>
              <a:t>3/19/21</a:t>
            </a:fld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687F4F-F059-432C-A1F8-B98095E8E9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51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3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83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AEA13C-E2DD-44A1-830B-128E8B8B04E3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45521-6950-44F7-9E31-2597C7A27219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7CC15-3D61-4391-9642-C144358E796C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22D548-C3A1-4991-9085-091DE6A9EDF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2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7CC15-3D61-4391-9642-C144358E796C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22D548-C3A1-4991-9085-091DE6A9EDF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In </a:t>
            </a:r>
            <a:r>
              <a:rPr lang="en-US" altLang="en-US" baseline="0" dirty="0">
                <a:latin typeface="Arial" charset="0"/>
                <a:cs typeface="Arial" charset="0"/>
              </a:rPr>
              <a:t>Fermat’s theorem, we use the fact that a, p are co-prime (since a mod p is not 0)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4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AEA13C-E2DD-44A1-830B-128E8B8B04E3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45521-6950-44F7-9E31-2597C7A27219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86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AEA13C-E2DD-44A1-830B-128E8B8B04E3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45521-6950-44F7-9E31-2597C7A27219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72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BB1E34-FDCA-4DA0-A135-D730A4D9E11A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E10345-CB08-4974-8D67-32EDF37369A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9035" tIns="49517" rIns="99035" bIns="49517"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3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E4A5A6-446C-43E2-B76E-5B33E1C22D87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04D2B5-EAF4-444F-9968-5073C66B6AF4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65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E4A5A6-446C-43E2-B76E-5B33E1C22D87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04D2B5-EAF4-444F-9968-5073C66B6AF4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8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8B8F10-AF10-4C89-810B-65A3A1DC19E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300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300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00CA0A-8DDA-43EC-81B9-40E3D443CDF0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1300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92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54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Similarly to different notions of indistinguishable encryption, there are different notions of unforgeability, but we focus on `existential unforgeability’ which is the strongest notion (and the one usually used): attacker can’t generate signature on _any_ message not signed using private key.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7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32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146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C1AB0E-28F4-456F-A184-067C79061303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843B90-E53E-4630-A674-FA20D79D321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28E199-87DA-43AD-96BE-C007BE19E0E0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33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392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392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392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392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392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88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C1AB0E-28F4-456F-A184-067C79061303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843B90-E53E-4630-A674-FA20D79D321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28E199-87DA-43AD-96BE-C007BE19E0E0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35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392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392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392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392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392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6082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2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9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4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8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2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D7276-2205-45B7-8AE0-86B2C8C1591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3/19/21</a:t>
            </a:fld>
            <a:endParaRPr lang="en-US" altLang="en-US" sz="13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EB9DB1-5BD4-4C79-9E44-F350E2020C5B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7425" cy="3597275"/>
          </a:xfrm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19588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273C-1F2F-431C-BD1C-8546A1EE5701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2AF0-3F4E-4C7F-A3D1-E59385A618C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378D-2C51-41A9-9CFC-B518BF0268F9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DABF-7902-413D-B4B9-3F3633F3E25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32241-6740-49EA-AE42-455120AF158B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9758C-9635-4B51-971E-0EBA745E228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6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9AF81-86C8-42BE-9FE7-8344B2A8D9CC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8934D-7EC5-4767-94BA-6AA41C7401E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0A02-5BF8-49EE-ACB8-4FCBBE7AAC2D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7237-B055-4510-921E-0537365C473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DCD2-7BB4-46F5-8D0E-79586276701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1635-4FA1-4FE9-9842-F993DD48D53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1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1FFC-C336-4731-B7DB-BD9DFC5634B0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96C21-4B9F-4129-9CE0-7BA49FFB824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DA6C-CB3E-4F55-BF7C-F65BC845CBC9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C885-442D-4533-A036-89E169523C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A66FA-166B-454F-AF3E-C6BD5A86277D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A6FC6-FE3D-4F44-AA45-B28E60E0E1E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2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622C-CAF7-43CD-8B73-AFAE8D85458C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04E54-6371-4D36-BCD1-5A684FF0EC6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1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4D76-0910-4B1A-A748-C610C65F09D1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E311-231C-44B9-8789-693B6D40C0E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32D4F0DF-62AB-489C-ADD9-BC5D8394659D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50696B61-880C-40B0-92F8-D00C8B9FE61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5.png"/><Relationship Id="rId5" Type="http://schemas.openxmlformats.org/officeDocument/2006/relationships/image" Target="../media/image10.wmf"/><Relationship Id="rId10" Type="http://schemas.openxmlformats.org/officeDocument/2006/relationships/image" Target="../media/image14.png"/><Relationship Id="rId4" Type="http://schemas.openxmlformats.org/officeDocument/2006/relationships/image" Target="../media/image62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7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60.png"/><Relationship Id="rId7" Type="http://schemas.openxmlformats.org/officeDocument/2006/relationships/image" Target="../media/image31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11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Cryptography–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70623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E9B8-8667-4F6B-B05B-C7B5FF84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El-Gamal Public Key Cryptosystem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EBA0-DD8D-4EBE-826D-DF4C45F1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Encryption: </a:t>
            </a:r>
          </a:p>
          <a:p>
            <a:r>
              <a:rPr lang="en-US" dirty="0"/>
              <a:t>Decryption:</a:t>
            </a:r>
          </a:p>
          <a:p>
            <a:r>
              <a:rPr lang="en-US" dirty="0"/>
              <a:t>Correctness: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5F4E-DE4A-49CB-B415-1F4AE0D9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F9D75-62B2-4F34-97EB-81FB928F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94580-5176-40FF-9806-0BF4B503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17" y="1038852"/>
            <a:ext cx="6196721" cy="779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C81CD-9B88-487E-83AC-3058EE6C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917" y="1692421"/>
            <a:ext cx="4201187" cy="640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9D544-D96E-46B9-95E8-870052E92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90" y="2818760"/>
            <a:ext cx="4714287" cy="518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03937-95E6-4BC1-9A13-1AC52623D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046" y="3281930"/>
            <a:ext cx="6613574" cy="17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El-</a:t>
            </a:r>
            <a:r>
              <a:rPr lang="en-US" altLang="en-US" sz="4000" dirty="0" err="1"/>
              <a:t>Gamal</a:t>
            </a:r>
            <a:r>
              <a:rPr lang="en-US" altLang="en-US" sz="4000" dirty="0"/>
              <a:t> Public Key Cryptosystem 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386875" y="1022417"/>
                <a:ext cx="8229600" cy="144773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000" dirty="0"/>
                  <a:t>Variant of [DH] PKC: </a:t>
                </a:r>
                <a:r>
                  <a:rPr lang="en-US" altLang="en-US" sz="1800" dirty="0"/>
                  <a:t>Encrypt by multiplication, not XOR</a:t>
                </a:r>
              </a:p>
              <a:p>
                <a:pPr eaLnBrk="1" hangingPunct="1"/>
                <a:r>
                  <a:rPr lang="en-US" altLang="en-US" sz="2000" dirty="0"/>
                  <a:t>To encrypt message </a:t>
                </a:r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en-US" sz="2000" dirty="0"/>
                  <a:t> to Alice, whose public key is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0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𝑚𝑜𝑑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endParaRPr lang="en-US" altLang="en-US" sz="2000" i="1" dirty="0"/>
              </a:p>
              <a:p>
                <a:pPr marL="742950" lvl="1" indent="-285750" eaLnBrk="1" hangingPunct="1"/>
                <a:r>
                  <a:rPr lang="en-US" altLang="en-US" sz="1800" dirty="0"/>
                  <a:t>Bob selects random 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1800" dirty="0"/>
                  <a:t>  </a:t>
                </a:r>
              </a:p>
              <a:p>
                <a:pPr marL="742950" lvl="1" indent="-285750" eaLnBrk="1" hangingPunct="1"/>
                <a:r>
                  <a:rPr lang="en-US" altLang="en-US" sz="1800" dirty="0"/>
                  <a:t>Sends: </a:t>
                </a:r>
                <a:r>
                  <a:rPr lang="en-US" altLang="en-US" sz="1800" i="1" dirty="0" err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1800" i="1" baseline="300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 mod p , m*(</a:t>
                </a:r>
                <a:r>
                  <a:rPr lang="en-US" altLang="en-US" sz="1800" i="1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en-US" sz="1800" i="1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en-US" sz="1800" i="1" baseline="30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=m*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endParaRPr lang="en-US" altLang="en-US" sz="1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en-US" sz="2000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  mod p </a:t>
                </a:r>
                <a:r>
                  <a:rPr lang="en-US" altLang="en-US" sz="2000" dirty="0"/>
                  <a:t>may leak bit(s)… </a:t>
                </a:r>
              </a:p>
              <a:p>
                <a:pPr eaLnBrk="1" hangingPunct="1"/>
                <a:r>
                  <a:rPr lang="en-US" altLang="en-US" sz="2000" dirty="0"/>
                  <a:t>`Classical’ DH solution: securely derive a key: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El-Gamal’s solution: use a group where DDH believed to hold</a:t>
                </a:r>
              </a:p>
              <a:p>
                <a:pPr lvl="2" eaLnBrk="1" hangingPunct="1"/>
                <a:r>
                  <a:rPr lang="en-US" altLang="en-US" sz="2000" dirty="0"/>
                  <a:t>Note: message must be encoded as member of the group!</a:t>
                </a:r>
              </a:p>
              <a:p>
                <a:pPr lvl="2" eaLnBrk="1" hangingPunct="1"/>
                <a:r>
                  <a:rPr lang="en-US" altLang="en-US" sz="2000" dirty="0"/>
                  <a:t>So why use it? Some special properties… </a:t>
                </a:r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75" y="1022417"/>
                <a:ext cx="8229600" cy="1447730"/>
              </a:xfrm>
              <a:blipFill>
                <a:blip r:embed="rId3"/>
                <a:stretch>
                  <a:fillRect t="-2110" b="-25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345847" y="2783161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9" name="Straight Connector 6"/>
          <p:cNvSpPr>
            <a:spLocks/>
          </p:cNvSpPr>
          <p:nvPr/>
        </p:nvSpPr>
        <p:spPr bwMode="auto">
          <a:xfrm flipV="1">
            <a:off x="1550138" y="2783161"/>
            <a:ext cx="57327" cy="1205964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11"/>
          <p:cNvSpPr>
            <a:spLocks/>
          </p:cNvSpPr>
          <p:nvPr/>
        </p:nvSpPr>
        <p:spPr bwMode="auto">
          <a:xfrm flipH="1" flipV="1">
            <a:off x="6943690" y="2783161"/>
            <a:ext cx="45719" cy="115903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1" name="Straight Connector 14"/>
          <p:cNvSpPr>
            <a:spLocks/>
          </p:cNvSpPr>
          <p:nvPr/>
        </p:nvSpPr>
        <p:spPr bwMode="auto">
          <a:xfrm>
            <a:off x="1538886" y="39092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6"/>
          <p:cNvSpPr>
            <a:spLocks/>
          </p:cNvSpPr>
          <p:nvPr/>
        </p:nvSpPr>
        <p:spPr bwMode="auto">
          <a:xfrm flipH="1">
            <a:off x="1550138" y="323795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dash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009759" y="2777584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dirty="0"/>
              <a:t>Bob</a:t>
            </a: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665809" y="2747666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dirty="0"/>
              <a:t>Alice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9" y="3169078"/>
            <a:ext cx="538121" cy="82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85" y="2717912"/>
            <a:ext cx="497384" cy="64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236072" y="2736609"/>
                <a:ext cx="2066064" cy="470382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𝑚𝑜𝑑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endParaRPr lang="en-US" alt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Freeform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072" y="2736609"/>
                <a:ext cx="2066064" cy="470382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4720" t="-9091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3176015" y="3391679"/>
                <a:ext cx="3764478" cy="480513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742950" lvl="1" indent="-285750" eaLnBrk="1" hangingPunct="1"/>
                <a:r>
                  <a:rPr lang="en-US" altLang="en-US" sz="22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2200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2400" i="1" baseline="30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mod p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, (m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en-US" sz="2400" dirty="0">
                    <a:cs typeface="Times New Roman" pitchFamily="18" charset="0"/>
                  </a:rPr>
                  <a:t>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mod p)</a:t>
                </a:r>
                <a:endParaRPr lang="en-US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Freeform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6015" y="3391679"/>
                <a:ext cx="3764478" cy="480513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r="-1133" b="-24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81647" y="321106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random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El-</a:t>
            </a:r>
            <a:r>
              <a:rPr lang="en-US" altLang="en-US" sz="4000" dirty="0" err="1"/>
              <a:t>Gamal</a:t>
            </a:r>
            <a:r>
              <a:rPr lang="en-US" altLang="en-US" sz="4000" dirty="0"/>
              <a:t> PKC: homomorphism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en-US" sz="2600" dirty="0"/>
                  <a:t>Given two </a:t>
                </a:r>
                <a:r>
                  <a:rPr lang="en-US" altLang="en-US" sz="2600" dirty="0" err="1"/>
                  <a:t>ciphertexts</a:t>
                </a:r>
                <a:r>
                  <a:rPr lang="en-US" altLang="en-US" sz="2600" dirty="0"/>
                  <a:t>:</a:t>
                </a:r>
              </a:p>
              <a:p>
                <a:pPr marL="695325" lvl="2" indent="-34290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800" b="0" i="1" baseline="30000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en-US" b="0" i="1" dirty="0" smtClean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695325" lvl="2" indent="-34290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400" i="1" baseline="300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342900" lvl="2" indent="-342900" eaLnBrk="1" hangingPunct="1"/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400" i="1" dirty="0">
                  <a:latin typeface="Cambria Math" panose="02040503050406030204" pitchFamily="18" charset="0"/>
                </a:endParaRPr>
              </a:p>
              <a:p>
                <a:pPr marL="342900" lvl="2" indent="-342900" eaLnBrk="1" hangingPunct="1"/>
                <a:r>
                  <a:rPr lang="en-US" altLang="en-US" sz="2400" dirty="0"/>
                  <a:t>Homomorphism: </a:t>
                </a:r>
              </a:p>
              <a:p>
                <a:pPr marL="342900" lvl="2" indent="-342900" eaLnBrk="1" hangingPunct="1"/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342900" lvl="2" indent="-342900" eaLnBrk="1" hangingPunct="1"/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342900" lvl="2" indent="-342900" eaLnBrk="1" hangingPunct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800" i="1" baseline="300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</a:t>
                </a:r>
                <a:br>
                  <a:rPr lang="en-US" altLang="en-US" dirty="0"/>
                </a:br>
                <a:r>
                  <a:rPr lang="en-US" altLang="en-US" dirty="0"/>
                  <a:t>		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pPr eaLnBrk="1" hangingPunct="1"/>
                <a:r>
                  <a:rPr lang="en-US" altLang="en-US" sz="2200" dirty="0">
                    <a:sym typeface="Wingdings" panose="05000000000000000000" pitchFamily="2" charset="2"/>
                  </a:rPr>
                  <a:t>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>
                    <a:sym typeface="Wingdings" panose="05000000000000000000" pitchFamily="2" charset="2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200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  <a:blipFill>
                <a:blip r:embed="rId3"/>
                <a:stretch>
                  <a:fillRect l="-296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56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El-</a:t>
            </a:r>
            <a:r>
              <a:rPr lang="en-US" altLang="en-US" sz="4000" dirty="0" err="1"/>
              <a:t>Gamal</a:t>
            </a:r>
            <a:r>
              <a:rPr lang="en-US" altLang="en-US" sz="4000" dirty="0"/>
              <a:t> PKC: homomorphism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en-US" sz="2600" dirty="0"/>
                  <a:t>Given two </a:t>
                </a:r>
                <a:r>
                  <a:rPr lang="en-US" altLang="en-US" sz="2600" dirty="0" err="1"/>
                  <a:t>ciphertexts</a:t>
                </a:r>
                <a:r>
                  <a:rPr lang="en-US" altLang="en-US" sz="2600" dirty="0"/>
                  <a:t>:</a:t>
                </a:r>
              </a:p>
              <a:p>
                <a:pPr marL="695325" lvl="2" indent="-34290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800" b="0" i="1" baseline="30000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en-US" b="0" i="1" dirty="0" smtClean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695325" lvl="2" indent="-34290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400" i="1" baseline="300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342900" lvl="2" indent="-342900"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800" i="1" baseline="300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</a:t>
                </a:r>
                <a:br>
                  <a:rPr lang="en-US" altLang="en-US" dirty="0"/>
                </a:br>
                <a:r>
                  <a:rPr lang="en-US" altLang="en-US" dirty="0"/>
                  <a:t>		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dirty="0"/>
                  <a:t>Decrypts to same message!</a:t>
                </a:r>
              </a:p>
              <a:p>
                <a:r>
                  <a:rPr lang="en-US" dirty="0"/>
                  <a:t>Extension: </a:t>
                </a:r>
                <a:r>
                  <a:rPr lang="en-US" b="1" u="sng" dirty="0"/>
                  <a:t>universal</a:t>
                </a:r>
                <a:r>
                  <a:rPr lang="en-US" u="sng" dirty="0"/>
                  <a:t> re-encryption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same but without knowing public key </a:t>
                </a:r>
                <a:r>
                  <a:rPr lang="en-US" altLang="en-US" sz="2800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g</a:t>
                </a:r>
                <a:r>
                  <a:rPr lang="en-US" altLang="en-US" sz="2800" i="1" baseline="30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endParaRPr lang="en-US" altLang="en-US" sz="2800" i="1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/>
                  <a:t>Hint: send encryption of 1 with each ciphertext</a:t>
                </a:r>
              </a:p>
              <a:p>
                <a:pPr lvl="1"/>
                <a:r>
                  <a:rPr lang="en-US" dirty="0"/>
                  <a:t>Use: mix ciphertext for anonymous </a:t>
                </a:r>
                <a:r>
                  <a:rPr lang="en-US" b="1" dirty="0"/>
                  <a:t>recipient</a:t>
                </a:r>
                <a:r>
                  <a:rPr lang="en-US" dirty="0"/>
                  <a:t>, too</a:t>
                </a:r>
                <a:endParaRPr lang="en-US" altLang="en-US" b="1" dirty="0"/>
              </a:p>
              <a:p>
                <a:pPr eaLnBrk="1" hangingPunct="1"/>
                <a:endParaRPr lang="en-US" altLang="en-US" sz="2200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  <a:blipFill>
                <a:blip r:embed="rId3"/>
                <a:stretch>
                  <a:fillRect l="-593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Homomorphic Encryption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en-US" sz="2600" dirty="0"/>
                  <a:t>Given: two </a:t>
                </a:r>
                <a:r>
                  <a:rPr lang="en-US" altLang="en-US" sz="2600" dirty="0" err="1"/>
                  <a:t>ciphertexts</a:t>
                </a: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600" dirty="0"/>
              </a:p>
              <a:p>
                <a:pPr eaLnBrk="1" hangingPunct="1"/>
                <a:r>
                  <a:rPr lang="en-US" altLang="en-US" sz="2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200" dirty="0"/>
              </a:p>
              <a:p>
                <a:pPr eaLnBrk="1" hangingPunct="1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Applications, e.g.: re-encrypt for sender anonymity</a:t>
                </a:r>
              </a:p>
              <a:p>
                <a:pPr lvl="1" eaLnBrk="1" hangingPunct="1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Re-encrypt: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$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$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lvl="2" eaLnBrk="1" hangingPunct="1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: encryption of message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with random string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latin typeface="Arial" pitchFamily="34" charset="0"/>
                    <a:cs typeface="Arial" pitchFamily="34" charset="0"/>
                  </a:rPr>
                </a:br>
                <a:endParaRPr lang="en-US" sz="1600" dirty="0">
                  <a:latin typeface="Arial" pitchFamily="34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sz="2400" dirty="0">
                    <a:latin typeface="Arial" pitchFamily="34" charset="0"/>
                    <a:cs typeface="Arial" pitchFamily="34" charset="0"/>
                  </a:rPr>
                  <a:t>How? We show with El-Gamal</a:t>
                </a:r>
                <a:endParaRPr lang="en-US" altLang="en-US" sz="2200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  <a:blipFill>
                <a:blip r:embed="rId3"/>
                <a:stretch>
                  <a:fillRect l="-296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מעוגל 3"/>
              <p:cNvSpPr/>
              <p:nvPr/>
            </p:nvSpPr>
            <p:spPr bwMode="auto">
              <a:xfrm>
                <a:off x="5799994" y="5286634"/>
                <a:ext cx="2564517" cy="757303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Note: does NOT work </a:t>
                </a:r>
                <a:r>
                  <a:rPr kumimoji="0" lang="en-US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he-IL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מלבן מעוגל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994" y="5286634"/>
                <a:ext cx="2564517" cy="757303"/>
              </a:xfrm>
              <a:prstGeom prst="roundRect">
                <a:avLst/>
              </a:prstGeom>
              <a:blipFill>
                <a:blip r:embed="rId4"/>
                <a:stretch>
                  <a:fillRect l="-236" b="-396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592642" y="3732212"/>
            <a:ext cx="762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Verdana" pitchFamily="34" charset="0"/>
              </a:rPr>
              <a:t>M</a:t>
            </a:r>
            <a:r>
              <a:rPr lang="en-US" altLang="en-US" sz="3600" baseline="-25000" dirty="0">
                <a:solidFill>
                  <a:srgbClr val="FF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984895" y="3711324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Verdana" pitchFamily="34" charset="0"/>
              </a:rPr>
              <a:t>M</a:t>
            </a:r>
            <a:r>
              <a:rPr lang="en-US" altLang="en-US" sz="3600" baseline="-25000" dirty="0">
                <a:latin typeface="Verdana" pitchFamily="34" charset="0"/>
              </a:rPr>
              <a:t>2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747753" y="3848298"/>
            <a:ext cx="951510" cy="51077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Verdana" pitchFamily="34" charset="0"/>
              </a:rPr>
              <a:t>Alice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762668" y="3725406"/>
            <a:ext cx="1869663" cy="387806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4354642" y="4103687"/>
            <a:ext cx="1612756" cy="9524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764392" y="4103688"/>
            <a:ext cx="983359" cy="9524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932372" y="3361511"/>
            <a:ext cx="821214" cy="51077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Verdana" pitchFamily="34" charset="0"/>
              </a:rPr>
              <a:t>Bob</a:t>
            </a:r>
          </a:p>
        </p:txBody>
      </p:sp>
      <p:pic>
        <p:nvPicPr>
          <p:cNvPr id="20" name="Picture 22" descr="j01390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11" y="3192006"/>
            <a:ext cx="38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1753586" y="4152010"/>
            <a:ext cx="1827447" cy="2483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448972" y="4182687"/>
            <a:ext cx="1312365" cy="51077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Verdana" pitchFamily="34" charset="0"/>
              </a:rPr>
              <a:t>Charlie</a:t>
            </a:r>
          </a:p>
        </p:txBody>
      </p:sp>
      <p:pic>
        <p:nvPicPr>
          <p:cNvPr id="23" name="Picture 22" descr="j01390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33" y="3215048"/>
            <a:ext cx="387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179" y="3424321"/>
                <a:ext cx="1707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79" y="3424321"/>
                <a:ext cx="1707134" cy="276999"/>
              </a:xfrm>
              <a:prstGeom prst="rect">
                <a:avLst/>
              </a:prstGeom>
              <a:blipFill>
                <a:blip r:embed="rId6"/>
                <a:stretch>
                  <a:fillRect t="-4444" r="-321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72189" y="4400348"/>
                <a:ext cx="1707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89" y="4400348"/>
                <a:ext cx="1707134" cy="276999"/>
              </a:xfrm>
              <a:prstGeom prst="rect">
                <a:avLst/>
              </a:prstGeom>
              <a:blipFill>
                <a:blip r:embed="rId7"/>
                <a:stretch>
                  <a:fillRect t="-2222" r="-285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79756" y="3780809"/>
                <a:ext cx="855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56" y="3780809"/>
                <a:ext cx="855234" cy="276999"/>
              </a:xfrm>
              <a:prstGeom prst="rect">
                <a:avLst/>
              </a:prstGeom>
              <a:blipFill>
                <a:blip r:embed="rId8"/>
                <a:stretch>
                  <a:fillRect l="-2857" t="-2174" r="-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42151" y="3755324"/>
                <a:ext cx="728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51" y="3755324"/>
                <a:ext cx="728276" cy="276999"/>
              </a:xfrm>
              <a:prstGeom prst="rect">
                <a:avLst/>
              </a:prstGeom>
              <a:blipFill>
                <a:blip r:embed="rId9"/>
                <a:stretch>
                  <a:fillRect l="-3361" t="-2222" r="-16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97185" y="4161178"/>
                <a:ext cx="1734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85" y="4161178"/>
                <a:ext cx="1734898" cy="276999"/>
              </a:xfrm>
              <a:prstGeom prst="rect">
                <a:avLst/>
              </a:prstGeom>
              <a:blipFill>
                <a:blip r:embed="rId10"/>
                <a:stretch>
                  <a:fillRect l="-1404" t="-4444" r="-421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69013" y="4400348"/>
                <a:ext cx="1723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13" y="4400348"/>
                <a:ext cx="1723549" cy="276999"/>
              </a:xfrm>
              <a:prstGeom prst="rect">
                <a:avLst/>
              </a:prstGeom>
              <a:blipFill>
                <a:blip r:embed="rId11"/>
                <a:stretch>
                  <a:fillRect l="-1413" t="-2222" r="-424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Fully-homomorphic encryption?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71550"/>
                <a:ext cx="8229600" cy="4981575"/>
              </a:xfrm>
            </p:spPr>
            <p:txBody>
              <a:bodyPr/>
              <a:lstStyle/>
              <a:p>
                <a:r>
                  <a:rPr lang="en-US" dirty="0"/>
                  <a:t>We discussed multiplicative-homomorphism:</a:t>
                </a:r>
              </a:p>
              <a:p>
                <a:pPr marL="695325" lvl="2" indent="-342900" eaLnBrk="1" hangingPunct="1"/>
                <a:r>
                  <a:rPr lang="en-US" altLang="en-US" dirty="0"/>
                  <a:t>Given: two </a:t>
                </a:r>
                <a:r>
                  <a:rPr lang="en-US" altLang="en-US" dirty="0" err="1"/>
                  <a:t>ciphertexts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sz="2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eaLnBrk="1" hangingPunct="1"/>
                <a:r>
                  <a:rPr lang="en-US" dirty="0"/>
                  <a:t>Alternative forms of homomorphism….</a:t>
                </a:r>
              </a:p>
              <a:p>
                <a:pPr lvl="1" eaLnBrk="1" hangingPunct="1"/>
                <a:r>
                  <a:rPr lang="en-US" dirty="0"/>
                  <a:t>Additive-homomorphism: </a:t>
                </a:r>
                <a:r>
                  <a:rPr lang="en-US" altLang="en-US" sz="2200" dirty="0">
                    <a:solidFill>
                      <a:srgbClr val="000000"/>
                    </a:solidFill>
                    <a:ea typeface="+mn-ea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000" dirty="0">
                  <a:solidFill>
                    <a:srgbClr val="000000"/>
                  </a:solidFill>
                  <a:ea typeface="+mn-ea"/>
                </a:endParaRPr>
              </a:p>
              <a:p>
                <a:pPr lvl="1" eaLnBrk="1" hangingPunct="1"/>
                <a:r>
                  <a:rPr lang="en-US" dirty="0"/>
                  <a:t>Fully-homomorphic: both!</a:t>
                </a:r>
              </a:p>
              <a:p>
                <a:pPr eaLnBrk="1" hangingPunct="1"/>
                <a:r>
                  <a:rPr lang="en-US" dirty="0"/>
                  <a:t>Fully-homomorphic encryption:</a:t>
                </a:r>
              </a:p>
              <a:p>
                <a:pPr lvl="1" eaLnBrk="1" hangingPunct="1"/>
                <a:r>
                  <a:rPr lang="en-US" dirty="0"/>
                  <a:t>Allows computing arbitrary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𝑓</m:t>
                            </m:r>
                            <m:r>
                              <a:rPr lang="en-US" alt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dirty="0"/>
              </a:p>
              <a:p>
                <a:pPr lvl="2" eaLnBrk="1" hangingPunct="1"/>
                <a:r>
                  <a:rPr lang="en-US" dirty="0"/>
                  <a:t>Given only encrypted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 eaLnBrk="1" hangingPunct="1"/>
                <a:r>
                  <a:rPr lang="en-US" dirty="0"/>
                  <a:t>Important… allows computing on encrypted data!!</a:t>
                </a:r>
              </a:p>
              <a:p>
                <a:pPr lvl="2" eaLnBrk="1" hangingPunct="1"/>
                <a:r>
                  <a:rPr lang="en-US" dirty="0"/>
                  <a:t>Several designs, high overhead…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71550"/>
                <a:ext cx="8229600" cy="4981575"/>
              </a:xfrm>
              <a:blipFill>
                <a:blip r:embed="rId2"/>
                <a:stretch>
                  <a:fillRect l="-667" t="-1589" b="-5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8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El-</a:t>
            </a:r>
            <a:r>
              <a:rPr lang="en-US" altLang="en-US" sz="4000" dirty="0" err="1"/>
              <a:t>Gamal</a:t>
            </a:r>
            <a:r>
              <a:rPr lang="en-US" altLang="en-US" sz="4000" dirty="0"/>
              <a:t> PKC: homomorphism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en-US" sz="2600" dirty="0"/>
                  <a:t>Given two </a:t>
                </a:r>
                <a:r>
                  <a:rPr lang="en-US" altLang="en-US" sz="2600" dirty="0" err="1"/>
                  <a:t>ciphertexts</a:t>
                </a:r>
                <a:r>
                  <a:rPr lang="en-US" altLang="en-US" sz="2600" dirty="0"/>
                  <a:t>:</a:t>
                </a:r>
              </a:p>
              <a:p>
                <a:pPr marL="695325" lvl="2" indent="-34290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800" b="0" i="1" baseline="30000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en-US" b="0" i="1" dirty="0" smtClean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695325" lvl="2" indent="-34290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400" i="1" baseline="300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342900" lvl="2" indent="-342900"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sz="1800" i="1" baseline="300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i="1" dirty="0"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</a:t>
                </a:r>
                <a:br>
                  <a:rPr lang="en-US" altLang="en-US" dirty="0"/>
                </a:br>
                <a:r>
                  <a:rPr lang="en-US" altLang="en-US" dirty="0"/>
                  <a:t>		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dirty="0"/>
                  <a:t>Decrypts to same message!</a:t>
                </a:r>
              </a:p>
              <a:p>
                <a:r>
                  <a:rPr lang="en-US" dirty="0"/>
                  <a:t>Extension: </a:t>
                </a:r>
                <a:r>
                  <a:rPr lang="en-US" b="1" u="sng" dirty="0"/>
                  <a:t>universal</a:t>
                </a:r>
                <a:r>
                  <a:rPr lang="en-US" u="sng" dirty="0"/>
                  <a:t> re-encryption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same but without knowing public key </a:t>
                </a:r>
                <a:r>
                  <a:rPr lang="en-US" altLang="en-US" sz="2800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g</a:t>
                </a:r>
                <a:r>
                  <a:rPr lang="en-US" altLang="en-US" sz="2800" i="1" baseline="30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endParaRPr lang="en-US" altLang="en-US" sz="2800" i="1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/>
                  <a:t>Hint: send encryption of 1 with each ciphertext</a:t>
                </a:r>
              </a:p>
              <a:p>
                <a:pPr lvl="1"/>
                <a:r>
                  <a:rPr lang="en-US" dirty="0"/>
                  <a:t>Use: mix ciphertext for anonymous </a:t>
                </a:r>
                <a:r>
                  <a:rPr lang="en-US" b="1" dirty="0"/>
                  <a:t>recipient</a:t>
                </a:r>
                <a:r>
                  <a:rPr lang="en-US" dirty="0"/>
                  <a:t>, too</a:t>
                </a:r>
                <a:endParaRPr lang="en-US" altLang="en-US" b="1" dirty="0"/>
              </a:p>
              <a:p>
                <a:pPr eaLnBrk="1" hangingPunct="1"/>
                <a:endParaRPr lang="en-US" altLang="en-US" sz="2200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  <a:blipFill>
                <a:blip r:embed="rId3"/>
                <a:stretch>
                  <a:fillRect l="-593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7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E20160-3B15-4936-9C12-A04FB731258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B4E68-1B66-42AD-BD20-81E7CA5FFC34}" type="slidenum">
              <a:rPr lang="he-IL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421314" name="AutoShape 2"/>
          <p:cNvSpPr>
            <a:spLocks noChangeArrowheads="1"/>
          </p:cNvSpPr>
          <p:nvPr/>
        </p:nvSpPr>
        <p:spPr bwMode="auto">
          <a:xfrm>
            <a:off x="6831013" y="336550"/>
            <a:ext cx="2151062" cy="1531938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2002</a:t>
            </a:r>
            <a:br>
              <a:rPr lang="en-US" altLang="en-US" sz="2000"/>
            </a:br>
            <a:r>
              <a:rPr lang="en-US" altLang="en-US" sz="2000"/>
              <a:t>Turing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Award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>
          <a:xfrm>
            <a:off x="631825" y="201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RSA Public Key Cryptosystem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850900"/>
            <a:ext cx="8388350" cy="5503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First proposed – and still widely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Not really covered in this course – take crypto!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Some basic details…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Select two </a:t>
            </a:r>
            <a:r>
              <a:rPr lang="en-US" altLang="en-US" sz="2400" dirty="0">
                <a:solidFill>
                  <a:srgbClr val="008080"/>
                </a:solidFill>
              </a:rPr>
              <a:t>large primes 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/>
              <a:t>; let </a:t>
            </a:r>
            <a:r>
              <a:rPr lang="en-US" altLang="en-US" sz="20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en-US" sz="20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endParaRPr lang="en-US" altLang="en-US" sz="2000" i="1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Select prime 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 i="1" dirty="0"/>
              <a:t> </a:t>
            </a:r>
            <a:r>
              <a:rPr lang="en-US" altLang="en-US" sz="2400" dirty="0"/>
              <a:t>(public key: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Or co-prime with </a:t>
            </a:r>
            <a:r>
              <a:rPr lang="en-US" altLang="en-US" sz="20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Φ(n) =(p-1)(q-1)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private key be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d=e</a:t>
            </a:r>
            <a:r>
              <a:rPr lang="en-US" altLang="en-US" sz="2400" i="1" baseline="30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mod Φ(n) </a:t>
            </a:r>
            <a:r>
              <a:rPr lang="en-US" altLang="en-US" sz="2400" dirty="0"/>
              <a:t>(i.e., 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=1 mod Φ(n)</a:t>
            </a:r>
            <a:r>
              <a:rPr lang="en-US" altLang="en-US" sz="2400" dirty="0"/>
              <a:t>)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Encryption: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RSA.E</a:t>
            </a:r>
            <a:r>
              <a:rPr lang="en-US" altLang="en-US" sz="24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4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m)=m</a:t>
            </a:r>
            <a:r>
              <a:rPr lang="en-US" altLang="en-US" sz="2800" i="1" baseline="30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mod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Decryption: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RSA.D</a:t>
            </a:r>
            <a:r>
              <a:rPr lang="en-US" altLang="en-US" sz="24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4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c)=c</a:t>
            </a:r>
            <a:r>
              <a:rPr lang="en-US" altLang="en-US" sz="2800" i="1" baseline="30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Correctness:  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4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4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m))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= (m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= m mod n</a:t>
            </a: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000" dirty="0"/>
              <a:t>Intuitively: </a:t>
            </a:r>
            <a:r>
              <a:rPr lang="en-US" altLang="en-US" sz="20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0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=1 mod Φ(n)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0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= m mod n</a:t>
            </a:r>
            <a:endParaRPr lang="en-US" altLang="en-US" sz="2000" dirty="0"/>
          </a:p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400" dirty="0"/>
              <a:t>But why ?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000" dirty="0"/>
              <a:t>A bit of number-theory `magic’…</a:t>
            </a:r>
            <a:endParaRPr lang="en-US" altLang="en-US" sz="2000" i="1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42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F46BED-C7C9-406B-8D84-7E8CB6DCAC44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10B6E-A304-4DD4-94A6-22304A6A54CA}" type="slidenum">
              <a:rPr lang="he-IL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Euler Theorem &amp; Function </a:t>
            </a:r>
            <a:r>
              <a:rPr lang="en-US" altLang="en-US" sz="4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</a:t>
            </a:r>
            <a:r>
              <a:rPr lang="en-US" altLang="en-US" sz="4400" i="1" baseline="-25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en-US" i="1" dirty="0">
                <a:latin typeface="Times New Roman" pitchFamily="18" charset="0"/>
                <a:cs typeface="Times New Roman" pitchFamily="18" charset="0"/>
              </a:rPr>
              <a:t> Φ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(n)</a:t>
            </a:r>
            <a:endParaRPr lang="el-G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893763"/>
            <a:ext cx="8537575" cy="534987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Euler’s Theorem:</a:t>
            </a:r>
            <a:b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en-US" sz="28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a, n</a:t>
            </a:r>
            <a:r>
              <a:rPr lang="en-US" altLang="en-US" sz="28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are co-primes then</a:t>
            </a:r>
            <a:r>
              <a:rPr lang="en-US" altLang="en-US" sz="28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l-GR" altLang="en-US" sz="2800" i="1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800" i="1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=1 mod n</a:t>
            </a:r>
          </a:p>
          <a:p>
            <a:pPr lvl="1" eaLnBrk="1" hangingPunct="1"/>
            <a:r>
              <a:rPr lang="en-US" altLang="en-US" sz="2200" dirty="0"/>
              <a:t>Co-primes: no common divisor, i.e. </a:t>
            </a:r>
            <a:r>
              <a:rPr lang="en-US" altLang="en-US" sz="2400" i="1" dirty="0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en-US" sz="24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(a, n)=1</a:t>
            </a:r>
            <a:r>
              <a:rPr lang="en-US" altLang="en-US" sz="24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200" dirty="0"/>
          </a:p>
          <a:p>
            <a:pPr eaLnBrk="1" hangingPunct="1"/>
            <a:r>
              <a:rPr lang="en-US" altLang="en-US" sz="2400" dirty="0"/>
              <a:t>Where </a:t>
            </a:r>
            <a:r>
              <a:rPr lang="el-GR" altLang="en-US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en-US" sz="2400" dirty="0"/>
              <a:t>, called </a:t>
            </a:r>
            <a:r>
              <a:rPr lang="en-US" altLang="en-US" sz="2400" u="sng" dirty="0"/>
              <a:t>Euler function </a:t>
            </a:r>
            <a:r>
              <a:rPr lang="en-US" altLang="en-US" sz="2400" dirty="0"/>
              <a:t>of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dirty="0"/>
              <a:t>, is the number of positive integers less than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/>
              <a:t>and co-prime 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n.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every prime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holds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en-US" sz="28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(p)=p-1</a:t>
            </a:r>
          </a:p>
          <a:p>
            <a:pPr eaLnBrk="1" hangingPunct="1"/>
            <a:r>
              <a:rPr lang="el-GR" altLang="en-US" sz="28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(p)=(p-1) </a:t>
            </a:r>
            <a:r>
              <a:rPr lang="en-US" altLang="en-US" sz="28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any prime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</a:p>
          <a:p>
            <a:pPr lvl="0" eaLnBrk="1" hangingPunct="1">
              <a:buClr>
                <a:srgbClr val="CC9900"/>
              </a:buClr>
            </a:pPr>
            <a:r>
              <a:rPr lang="el-GR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)=(p-1)(q-1) </a:t>
            </a:r>
            <a:r>
              <a:rPr lang="en-US" altLang="en-US" sz="28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any primes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buClr>
                <a:srgbClr val="CC9900"/>
              </a:buClr>
            </a:pPr>
            <a:r>
              <a:rPr lang="en-US" sz="1800" dirty="0"/>
              <a:t>Why?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en-US" sz="1800" dirty="0"/>
              <a:t> has common divisor with 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p, 2p,.. (q-1)p, q, 2q, …(p-1)q </a:t>
            </a:r>
          </a:p>
          <a:p>
            <a:pPr lvl="1" eaLnBrk="1" hangingPunct="1">
              <a:buClr>
                <a:srgbClr val="CC9900"/>
              </a:buClr>
            </a:pPr>
            <a:r>
              <a:rPr lang="en-US" sz="1800" dirty="0"/>
              <a:t>So number of smaller co-primes: (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pq-1)-[(p-1)+(q-1)]=pq-p-q+1=(p-1)(q-1)</a:t>
            </a:r>
            <a:endParaRPr lang="en-US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1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73173"/>
              </p:ext>
            </p:extLst>
          </p:nvPr>
        </p:nvGraphicFramePr>
        <p:xfrm>
          <a:off x="349250" y="3259393"/>
          <a:ext cx="8248650" cy="9750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76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(n)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F46BED-C7C9-406B-8D84-7E8CB6DCAC44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10B6E-A304-4DD4-94A6-22304A6A54CA}" type="slidenum">
              <a:rPr lang="he-IL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Euler Theorem &amp; Function </a:t>
            </a:r>
            <a:r>
              <a:rPr lang="en-US" altLang="en-US" sz="4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</a:t>
            </a:r>
            <a:r>
              <a:rPr lang="en-US" altLang="en-US" sz="4400" i="1" baseline="-25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en-US" i="1" dirty="0">
                <a:latin typeface="Times New Roman" pitchFamily="18" charset="0"/>
                <a:cs typeface="Times New Roman" pitchFamily="18" charset="0"/>
              </a:rPr>
              <a:t> Φ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(n)</a:t>
            </a:r>
            <a:endParaRPr lang="el-G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9250" y="893763"/>
                <a:ext cx="8537575" cy="534987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Euler’s Theorem:</a:t>
                </a:r>
                <a:b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</a:br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if</a:t>
                </a:r>
                <a:r>
                  <a:rPr lang="en-US" altLang="en-US" sz="28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a, n</a:t>
                </a:r>
                <a:r>
                  <a:rPr lang="en-US" altLang="en-US" sz="28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are co-primes then</a:t>
                </a:r>
                <a:r>
                  <a:rPr lang="en-US" altLang="en-US" sz="28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l-GR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(n)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=1 mod n</a:t>
                </a:r>
              </a:p>
              <a:p>
                <a:pPr lvl="1" eaLnBrk="1" hangingPunct="1"/>
                <a:r>
                  <a:rPr lang="en-US" altLang="en-US" sz="2200" dirty="0"/>
                  <a:t>Co-primes: no common divisor, i.e. </a:t>
                </a:r>
                <a:r>
                  <a:rPr lang="en-US" altLang="en-US" sz="2400" i="1" dirty="0" err="1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gcd</a:t>
                </a:r>
                <a:r>
                  <a:rPr lang="en-US" altLang="en-US" sz="24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(a, n)=1</a:t>
                </a:r>
                <a:r>
                  <a:rPr lang="en-US" altLang="en-US" sz="24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en-US" sz="2200" dirty="0"/>
              </a:p>
              <a:p>
                <a:pPr eaLnBrk="1" hangingPunct="1"/>
                <a:r>
                  <a:rPr lang="en-US" altLang="en-US" sz="2400" dirty="0"/>
                  <a:t>Where </a:t>
                </a:r>
                <a:r>
                  <a:rPr lang="el-GR" altLang="en-US" sz="2400" i="1" dirty="0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altLang="en-US" sz="2400" i="1" dirty="0">
                    <a:latin typeface="Times New Roman" pitchFamily="18" charset="0"/>
                    <a:cs typeface="Times New Roman" pitchFamily="18" charset="0"/>
                  </a:rPr>
                  <a:t>(n)</a:t>
                </a:r>
                <a:r>
                  <a:rPr lang="en-US" altLang="en-US" sz="2400" dirty="0"/>
                  <a:t>, called </a:t>
                </a:r>
                <a:r>
                  <a:rPr lang="en-US" altLang="en-US" sz="2400" u="sng" dirty="0"/>
                  <a:t>Euler function </a:t>
                </a:r>
                <a:r>
                  <a:rPr lang="en-US" altLang="en-US" sz="2400" dirty="0"/>
                  <a:t>of </a:t>
                </a:r>
                <a:r>
                  <a:rPr lang="en-US" altLang="en-US" sz="24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400" dirty="0"/>
                  <a:t>, is the number of positive integers less than</a:t>
                </a:r>
                <a:r>
                  <a:rPr lang="en-US" alt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4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400" dirty="0"/>
                  <a:t>and co-prime to</a:t>
                </a:r>
                <a:r>
                  <a:rPr lang="en-US" alt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400" i="1" dirty="0">
                    <a:latin typeface="Times New Roman" pitchFamily="18" charset="0"/>
                    <a:cs typeface="Times New Roman" pitchFamily="18" charset="0"/>
                  </a:rPr>
                  <a:t>n.</a:t>
                </a: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en-US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eaLnBrk="1" hangingPunct="1"/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For every prime</a:t>
                </a:r>
                <a:r>
                  <a:rPr lang="en-US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holds</a:t>
                </a:r>
                <a:r>
                  <a:rPr lang="en-US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en-US" sz="2800" i="1" dirty="0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(p)=p-1</a:t>
                </a:r>
              </a:p>
              <a:p>
                <a:pPr eaLnBrk="1" hangingPunct="1"/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For primes</a:t>
                </a:r>
                <a:r>
                  <a:rPr lang="en-US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p, q </a:t>
                </a:r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holds</a:t>
                </a:r>
                <a:r>
                  <a:rPr lang="en-US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en-US" sz="2800" i="1" dirty="0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2800" i="1" dirty="0" err="1">
                    <a:latin typeface="Times New Roman" pitchFamily="18" charset="0"/>
                    <a:cs typeface="Times New Roman" pitchFamily="18" charset="0"/>
                  </a:rPr>
                  <a:t>pq</a:t>
                </a: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)=(p-1)(q-1)</a:t>
                </a:r>
              </a:p>
              <a:p>
                <a:pPr lvl="0" eaLnBrk="1" hangingPunct="1"/>
                <a:r>
                  <a:rPr lang="en-US" altLang="en-US" sz="2800" dirty="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Exercises: (1) </a:t>
                </a:r>
                <a:r>
                  <a:rPr lang="en-US" altLang="en-US" sz="2800" dirty="0" err="1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Fermats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’ little Theorem:</a:t>
                </a:r>
                <a:br>
                  <a:rPr lang="en-US" altLang="en-US" sz="2800" dirty="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</a:br>
                <a:r>
                  <a:rPr lang="en-US" altLang="en-US" sz="2800" i="1" dirty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en-US" altLang="en-US" sz="28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prime,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Arial Unicode MS" pitchFamily="34" charset="-128"/>
                        <a:cs typeface="Arial Unicode MS" pitchFamily="34" charset="-128"/>
                      </a:rPr>
                      <m:t>𝑎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Arial Unicode MS" pitchFamily="34" charset="-128"/>
                        <a:cs typeface="Arial Unicode MS" pitchFamily="34" charset="-128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Arial Unicode MS" pitchFamily="34" charset="-128"/>
                        <a:cs typeface="Arial Unicode MS" pitchFamily="34" charset="-128"/>
                      </a:rPr>
                      <m:t>𝑚𝑜𝑑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Arial Unicode MS" pitchFamily="34" charset="-128"/>
                        <a:cs typeface="Arial Unicode MS" pitchFamily="34" charset="-128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Arial Unicode MS" pitchFamily="34" charset="-128"/>
                        <a:cs typeface="Arial Unicode MS" pitchFamily="34" charset="-128"/>
                      </a:rPr>
                      <m:t>𝑝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Arial Unicode MS" pitchFamily="34" charset="-128"/>
                        <a:cs typeface="Arial Unicode MS" pitchFamily="34" charset="-128"/>
                      </a:rPr>
                      <m:t> ≠0⇒</m:t>
                    </m:r>
                  </m:oMath>
                </a14:m>
                <a:r>
                  <a:rPr lang="en-US" alt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p-1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=1 mod p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hangingPunct="1">
                  <a:buClr>
                    <a:srgbClr val="CC9900"/>
                  </a:buClr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(2)</a:t>
                </a:r>
                <a:r>
                  <a:rPr lang="en-US" altLang="en-US" sz="2800" dirty="0">
                    <a:solidFill>
                      <a:srgbClr val="FF00FF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en-US" sz="28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∀</m:t>
                        </m:r>
                        <m:r>
                          <a:rPr lang="en-US" altLang="en-US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a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= a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b mod (p-1)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mod p , a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= a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b mod </a:t>
                </a:r>
                <a:r>
                  <a:rPr lang="el-GR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(n)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mod n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5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50" y="893763"/>
                <a:ext cx="8537575" cy="5349875"/>
              </a:xfrm>
              <a:blipFill>
                <a:blip r:embed="rId3"/>
                <a:stretch>
                  <a:fillRect l="-428" t="-1254" b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19268" name="Group 4"/>
          <p:cNvGraphicFramePr>
            <a:graphicFrameLocks noGrp="1"/>
          </p:cNvGraphicFramePr>
          <p:nvPr/>
        </p:nvGraphicFramePr>
        <p:xfrm>
          <a:off x="349250" y="3259393"/>
          <a:ext cx="8248650" cy="9750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76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kumimoji="0" 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(n)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5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Number theory review.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4182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E20160-3B15-4936-9C12-A04FB731258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B4E68-1B66-42AD-BD20-81E7CA5FFC34}" type="slidenum">
              <a:rPr lang="he-IL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>
          <a:xfrm>
            <a:off x="631825" y="201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RSA Public Key Cryptosystem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65507"/>
            <a:ext cx="8388350" cy="52781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Select two </a:t>
            </a:r>
            <a:r>
              <a:rPr lang="en-US" altLang="en-US" sz="2800" dirty="0">
                <a:solidFill>
                  <a:srgbClr val="008080"/>
                </a:solidFill>
              </a:rPr>
              <a:t>large primes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/>
              <a:t>and let 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endParaRPr lang="en-US" altLang="en-US" sz="2800" i="1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anose="05000000000000000000" pitchFamily="2" charset="2"/>
              </a:rPr>
              <a:t> </a:t>
            </a:r>
            <a:r>
              <a:rPr lang="el-GR" altLang="en-US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(n)=</a:t>
            </a:r>
            <a:r>
              <a:rPr lang="el-GR" altLang="en-US" sz="2400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)=(p-1)(q-1)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Select prime </a:t>
            </a:r>
            <a:r>
              <a:rPr lang="en-US" altLang="en-US" sz="32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 dirty="0"/>
              <a:t>; public key: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Private key: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d=e</a:t>
            </a:r>
            <a:r>
              <a:rPr lang="en-US" altLang="en-US" sz="2400" i="1" baseline="30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mod Φ(n)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ed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=1+l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Φ(n) </a:t>
            </a:r>
            <a:r>
              <a:rPr lang="en-US" altLang="en-US" sz="2400" dirty="0"/>
              <a:t>for some </a:t>
            </a:r>
            <a:r>
              <a:rPr lang="en-US" altLang="en-US" sz="24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</a:t>
            </a:r>
            <a:r>
              <a:rPr lang="en-US" altLang="en-US" sz="2400" dirty="0"/>
              <a:t> </a:t>
            </a:r>
            <a:endParaRPr lang="en-US" altLang="en-US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Encryption: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RSA.E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m)=m</a:t>
            </a:r>
            <a:r>
              <a:rPr lang="en-US" altLang="en-US" sz="3200" i="1" baseline="30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mod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Decryption: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RSA.D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c)=c</a:t>
            </a:r>
            <a:r>
              <a:rPr lang="en-US" altLang="en-US" sz="3200" i="1" baseline="300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Correctness: 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altLang="en-US" sz="32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 mod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1+l 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 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=m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endParaRPr lang="en-US" altLang="en-US" sz="28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mod n =m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mod n )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mod 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Eulers’Theorem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en-US" sz="2800" i="1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800" i="1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(n) 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mod n=1 mod 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altLang="en-US" sz="32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 mod n=m 1</a:t>
            </a:r>
            <a:r>
              <a:rPr lang="en-US" altLang="en-US" sz="32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mod n =m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i="1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5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E20160-3B15-4936-9C12-A04FB731258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B4E68-1B66-42AD-BD20-81E7CA5FFC34}" type="slidenum">
              <a:rPr lang="he-IL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>
          <a:xfrm>
            <a:off x="631825" y="201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RSA Public Key Cryptosystem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1229" y="965507"/>
            <a:ext cx="8755116" cy="52781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Correctness: 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altLang="en-US" sz="32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 mod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1+l 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 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=m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endParaRPr lang="en-US" altLang="en-US" sz="28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mod n =m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en-US" sz="2800" i="1" baseline="30000" dirty="0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mod n )</a:t>
            </a:r>
            <a:r>
              <a:rPr lang="en-US" altLang="en-US" sz="28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mod 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Eulers’Theorem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en-US" sz="2800" i="1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en-US" sz="2800" i="1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(n) </a:t>
            </a: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mod n=1 mod 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d,n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800" i="1" baseline="-25000" dirty="0" err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e,n</a:t>
            </a:r>
            <a:r>
              <a:rPr lang="en-US" altLang="en-US" sz="2800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m))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altLang="en-US" sz="3200" i="1" baseline="30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 mod n=m 1</a:t>
            </a:r>
            <a:r>
              <a:rPr lang="en-US" altLang="en-US" sz="3200" i="1" baseline="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mod n =m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Comments: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m&lt;n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m= m mod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Eulers</a:t>
            </a:r>
            <a:r>
              <a:rPr lang="en-US" altLang="en-US" sz="28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Theorem holds (only) if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m, n </a:t>
            </a:r>
            <a:r>
              <a:rPr lang="en-US" altLang="en-US" sz="28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are co-primes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not co-primes? Use Chinese Reminder Theorem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nice, not very complex 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But: beyond our scope – take Crypto!</a:t>
            </a:r>
            <a:endParaRPr lang="en-US" altLang="en-US" sz="20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i="1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Problem 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9" y="978924"/>
                <a:ext cx="8229600" cy="4981575"/>
              </a:xfrm>
            </p:spPr>
            <p:txBody>
              <a:bodyPr/>
              <a:lstStyle/>
              <a:p>
                <a:r>
                  <a:rPr lang="en-US" dirty="0"/>
                  <a:t>RSA problem: Find </a:t>
                </a:r>
                <a:r>
                  <a:rPr lang="en-US" altLang="en-US" sz="32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en-US" sz="28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en-US" dirty="0"/>
                  <a:t>given </a:t>
                </a:r>
                <a:r>
                  <a:rPr lang="en-US" sz="32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3200" i="1" dirty="0" err="1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n,e</a:t>
                </a:r>
                <a:r>
                  <a:rPr lang="en-US" altLang="en-US" sz="32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/>
                  <a:t> and ‘ciphertext’ value </a:t>
                </a:r>
                <a:r>
                  <a:rPr lang="en-US" altLang="en-US" sz="32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c=m</a:t>
                </a:r>
                <a:r>
                  <a:rPr lang="en-US" altLang="en-US" sz="3600" i="1" baseline="30000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en-US" sz="32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 mod n</a:t>
                </a:r>
              </a:p>
              <a:p>
                <a:r>
                  <a:rPr lang="en-US" dirty="0"/>
                  <a:t>RSA assumption: if </a:t>
                </a:r>
                <a:r>
                  <a:rPr lang="en-US" sz="28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2800" i="1" dirty="0" err="1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n,e</a:t>
                </a:r>
                <a:r>
                  <a:rPr lang="en-US" altLang="en-US" sz="28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dirty="0"/>
                  <a:t> are chosen `correctly’, then the RSA problem is `hard’</a:t>
                </a:r>
              </a:p>
              <a:p>
                <a:pPr lvl="1"/>
                <a:r>
                  <a:rPr lang="en-US" dirty="0"/>
                  <a:t>I.e., no efficient </a:t>
                </a:r>
                <a:r>
                  <a:rPr lang="en-US" dirty="0" err="1"/>
                  <a:t>alg</a:t>
                </a:r>
                <a:r>
                  <a:rPr lang="en-US" dirty="0"/>
                  <a:t> can find </a:t>
                </a:r>
                <a:r>
                  <a:rPr lang="en-US" altLang="en-US" sz="28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 with high probability</a:t>
                </a:r>
              </a:p>
              <a:p>
                <a:pPr lvl="1"/>
                <a:r>
                  <a:rPr lang="en-US" dirty="0"/>
                  <a:t>For `large’ </a:t>
                </a:r>
                <a:r>
                  <a:rPr lang="en-US" altLang="en-US" sz="2800" i="1" dirty="0">
                    <a:solidFill>
                      <a:srgbClr val="00808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RSA and factoring</a:t>
                </a:r>
              </a:p>
              <a:p>
                <a:pPr lvl="1"/>
                <a:r>
                  <a:rPr lang="en-US" dirty="0"/>
                  <a:t>Factoring </a:t>
                </a:r>
                <a:r>
                  <a:rPr lang="en-US" dirty="0" err="1"/>
                  <a:t>alg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alg</a:t>
                </a:r>
                <a:r>
                  <a:rPr lang="en-US" dirty="0">
                    <a:sym typeface="Wingdings" panose="05000000000000000000" pitchFamily="2" charset="2"/>
                  </a:rPr>
                  <a:t> to ‘break’ RSA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Algorithm to find RSA private key  factoring </a:t>
                </a:r>
                <a:r>
                  <a:rPr lang="en-US" dirty="0" err="1">
                    <a:sym typeface="Wingdings" panose="05000000000000000000" pitchFamily="2" charset="2"/>
                  </a:rPr>
                  <a:t>alg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But: RSA-breaking may </a:t>
                </a:r>
                <a:r>
                  <a:rPr lang="en-US" i="1" u="sng" dirty="0">
                    <a:sym typeface="Wingdings" panose="05000000000000000000" pitchFamily="2" charset="2"/>
                  </a:rPr>
                  <a:t>not </a:t>
                </a:r>
                <a:r>
                  <a:rPr lang="en-US" dirty="0">
                    <a:sym typeface="Wingdings" panose="05000000000000000000" pitchFamily="2" charset="2"/>
                  </a:rPr>
                  <a:t>allow factoring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9" y="978924"/>
                <a:ext cx="8229600" cy="4981575"/>
              </a:xfrm>
              <a:blipFill>
                <a:blip r:embed="rId2"/>
                <a:stretch>
                  <a:fillRect l="-593" t="-1714" r="-1333" b="-8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43455" y="4300538"/>
            <a:ext cx="8588828" cy="1943100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Does not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prevent exposur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 of partial information 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May not be secure for a non-random message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not ensure randomization (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indistinguishablity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8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B00E85-928B-43EE-B5C9-010096D7FED0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0D76F-E1A3-4951-AEAA-97D3A27CE7FC}" type="slidenum">
              <a:rPr lang="he-IL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46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Padding RSA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656" y="989628"/>
            <a:ext cx="85486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FF00FF"/>
                </a:solidFill>
              </a:rPr>
              <a:t>Pad and </a:t>
            </a:r>
            <a:r>
              <a:rPr lang="en-US" altLang="en-US" sz="2600" dirty="0" err="1">
                <a:solidFill>
                  <a:srgbClr val="FF00FF"/>
                </a:solidFill>
              </a:rPr>
              <a:t>Unpad</a:t>
            </a:r>
            <a:r>
              <a:rPr lang="en-US" altLang="en-US" sz="2600" dirty="0">
                <a:solidFill>
                  <a:srgbClr val="FF00FF"/>
                </a:solidFill>
              </a:rPr>
              <a:t> functions:</a:t>
            </a:r>
            <a:br>
              <a:rPr lang="en-US" altLang="en-US" sz="2600" dirty="0">
                <a:solidFill>
                  <a:srgbClr val="FF00FF"/>
                </a:solidFill>
              </a:rPr>
            </a:br>
            <a:r>
              <a:rPr lang="en-US" altLang="en-US" sz="2600" dirty="0">
                <a:solidFill>
                  <a:srgbClr val="FF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F00FF"/>
                </a:solidFill>
              </a:rPr>
              <a:t>Encryption with padding: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F00FF"/>
                </a:solidFill>
              </a:rPr>
              <a:t>Decryption with </a:t>
            </a:r>
            <a:r>
              <a:rPr lang="en-US" altLang="en-US" sz="2200" dirty="0" err="1">
                <a:solidFill>
                  <a:srgbClr val="FF00FF"/>
                </a:solidFill>
              </a:rPr>
              <a:t>unpad</a:t>
            </a:r>
            <a:r>
              <a:rPr lang="en-US" altLang="en-US" sz="2200" dirty="0">
                <a:solidFill>
                  <a:srgbClr val="FF00FF"/>
                </a:solidFill>
              </a:rPr>
              <a:t>:</a:t>
            </a:r>
            <a:br>
              <a:rPr lang="en-US" altLang="en-US" sz="2200" dirty="0">
                <a:solidFill>
                  <a:srgbClr val="FF00FF"/>
                </a:solidFill>
              </a:rPr>
            </a:br>
            <a:endParaRPr lang="en-US" altLang="en-US" sz="2200" dirty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Required to…</a:t>
            </a:r>
          </a:p>
          <a:p>
            <a:pPr marL="742950" lvl="1" indent="-285750" eaLnBrk="1" hangingPunct="1"/>
            <a:r>
              <a:rPr lang="en-US" altLang="en-US" sz="2400" dirty="0"/>
              <a:t>Add randomization</a:t>
            </a:r>
          </a:p>
          <a:p>
            <a:pPr marL="1143000" lvl="2" indent="-228600" eaLnBrk="1" hangingPunct="1"/>
            <a:r>
              <a:rPr lang="en-US" altLang="en-US" sz="2000" dirty="0"/>
              <a:t>Prevent detection of repeating plaintext</a:t>
            </a:r>
          </a:p>
          <a:p>
            <a:pPr marL="742950" lvl="1" indent="-285750" eaLnBrk="1" hangingPunct="1"/>
            <a:r>
              <a:rPr lang="en-US" altLang="en-US" sz="2400" dirty="0"/>
              <a:t>Prevent  ‘related message’ attack (to allow use of tiny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 dirty="0"/>
              <a:t>)</a:t>
            </a:r>
          </a:p>
          <a:p>
            <a:pPr marL="742950" lvl="1" indent="-285750" eaLnBrk="1" hangingPunct="1"/>
            <a:r>
              <a:rPr lang="en-US" altLang="en-US" sz="2400" dirty="0"/>
              <a:t>Detect, prevent (some) chosen-ciphertext attacks</a:t>
            </a:r>
          </a:p>
          <a:p>
            <a:pPr marL="415925" indent="-285750" eaLnBrk="1" hangingPunct="1"/>
            <a:r>
              <a:rPr lang="en-US" altLang="en-US" sz="2800" dirty="0"/>
              <a:t>Early paddings schemes subject to CCA attacks</a:t>
            </a:r>
          </a:p>
          <a:p>
            <a:pPr marL="742950" lvl="1" indent="-285750" eaLnBrk="1" hangingPunct="1"/>
            <a:r>
              <a:rPr lang="en-US" altLang="en-US" sz="2400" dirty="0"/>
              <a:t>Even ‘Feedback-only CCA’ (aware of </a:t>
            </a:r>
            <a:r>
              <a:rPr lang="en-US" altLang="en-US" sz="2400" dirty="0" err="1"/>
              <a:t>unpad</a:t>
            </a:r>
            <a:r>
              <a:rPr lang="en-US" altLang="en-US" sz="2400" dirty="0"/>
              <a:t> failure)</a:t>
            </a:r>
          </a:p>
        </p:txBody>
      </p:sp>
      <p:graphicFrame>
        <p:nvGraphicFramePr>
          <p:cNvPr id="32775" name="Object 4"/>
          <p:cNvGraphicFramePr>
            <a:graphicFrameLocks noChangeAspect="1"/>
          </p:cNvGraphicFramePr>
          <p:nvPr/>
        </p:nvGraphicFramePr>
        <p:xfrm>
          <a:off x="4609199" y="1496301"/>
          <a:ext cx="37242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משוואה" r:id="rId4" imgW="1447560" imgH="482400" progId="Equation.3">
                  <p:embed/>
                </p:oleObj>
              </mc:Choice>
              <mc:Fallback>
                <p:oleObj name="משוואה" r:id="rId4" imgW="1447560" imgH="482400" progId="Equation.3">
                  <p:embed/>
                  <p:pic>
                    <p:nvPicPr>
                      <p:cNvPr id="327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199" y="1496301"/>
                        <a:ext cx="3724275" cy="12430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09199" y="898930"/>
          <a:ext cx="3727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משוואה" r:id="rId6" imgW="1447560" imgH="203040" progId="Equation.3">
                  <p:embed/>
                </p:oleObj>
              </mc:Choice>
              <mc:Fallback>
                <p:oleObj name="משוואה" r:id="rId6" imgW="1447560" imgH="20304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199" y="898930"/>
                        <a:ext cx="3727450" cy="5238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74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2FDA-AE85-40A3-8D37-C4CF80E9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2F7B-D64E-4BA3-96FA-BE734CCF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r>
              <a:rPr lang="en-US" sz="2800" dirty="0"/>
              <a:t>Public key cryptography is important:</a:t>
            </a:r>
          </a:p>
          <a:p>
            <a:pPr lvl="1"/>
            <a:r>
              <a:rPr lang="en-US" sz="2400" dirty="0"/>
              <a:t>Improved resiliency to key exposure</a:t>
            </a:r>
          </a:p>
          <a:p>
            <a:pPr lvl="1"/>
            <a:r>
              <a:rPr lang="en-US" sz="2400" dirty="0"/>
              <a:t>Easier key management, distribution</a:t>
            </a:r>
          </a:p>
          <a:p>
            <a:pPr lvl="1"/>
            <a:r>
              <a:rPr lang="en-US" sz="2400" dirty="0"/>
              <a:t>Signatures!</a:t>
            </a:r>
          </a:p>
          <a:p>
            <a:r>
              <a:rPr lang="en-US" sz="2800" dirty="0"/>
              <a:t>But: </a:t>
            </a:r>
          </a:p>
          <a:p>
            <a:pPr lvl="1"/>
            <a:r>
              <a:rPr lang="en-US" sz="2400" dirty="0"/>
              <a:t>Requires an </a:t>
            </a:r>
            <a:r>
              <a:rPr lang="en-US" sz="2400" b="1" dirty="0"/>
              <a:t>asymmetric problem/function: </a:t>
            </a:r>
          </a:p>
          <a:p>
            <a:pPr lvl="2"/>
            <a:r>
              <a:rPr lang="en-US" sz="2000" dirty="0"/>
              <a:t>Easy to decrypt/sign with private key, hard without it</a:t>
            </a:r>
          </a:p>
          <a:p>
            <a:pPr lvl="2"/>
            <a:r>
              <a:rPr lang="en-US" sz="2000" dirty="0"/>
              <a:t>Easy to encrypt/verify (using only public key)</a:t>
            </a:r>
          </a:p>
          <a:p>
            <a:pPr lvl="1"/>
            <a:r>
              <a:rPr lang="en-US" sz="2400" dirty="0"/>
              <a:t>Assumptions</a:t>
            </a:r>
          </a:p>
          <a:p>
            <a:pPr lvl="1"/>
            <a:r>
              <a:rPr lang="en-US" sz="2400" dirty="0"/>
              <a:t>Much slower</a:t>
            </a:r>
          </a:p>
          <a:p>
            <a:pPr lvl="1"/>
            <a:r>
              <a:rPr lang="en-US" sz="2400" dirty="0"/>
              <a:t>Longer keys,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FDFF-24B3-4DFF-AFF4-57168846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98" y="6223000"/>
            <a:ext cx="2133600" cy="457200"/>
          </a:xfrm>
        </p:spPr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7F8FE-0E2D-4A6B-8D93-92F3366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6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00B92D-73D1-42F6-A6F0-537503163825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F2885-6417-45F2-AE4E-963ECBA9FDF7}" type="slidenum">
              <a:rPr lang="he-IL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>
          <a:xfrm>
            <a:off x="388938" y="214751"/>
            <a:ext cx="8755062" cy="7794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Optimal Asymmetric Encryption Padding </a:t>
            </a:r>
            <a:r>
              <a:rPr lang="en-US" altLang="en-US" sz="2000" dirty="0"/>
              <a:t>(OAEP)</a:t>
            </a:r>
            <a:br>
              <a:rPr lang="en-US" altLang="en-US" sz="2000" dirty="0"/>
            </a:b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5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619" y="850302"/>
                <a:ext cx="8835257" cy="2020797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000" dirty="0"/>
                  <a:t>No chosen-ciphertext attacks: ciphertext ‘proves’ </a:t>
                </a:r>
                <a:r>
                  <a:rPr lang="en-US" altLang="en-US" sz="2000" i="1" dirty="0"/>
                  <a:t>knowledge of plaintext</a:t>
                </a:r>
                <a:endParaRPr lang="en-US" altLang="en-US" sz="2000" dirty="0"/>
              </a:p>
              <a:p>
                <a:pPr eaLnBrk="1" hangingPunct="1"/>
                <a:r>
                  <a:rPr lang="en-US" altLang="en-US" sz="2000" dirty="0" err="1"/>
                  <a:t>Feistel</a:t>
                </a:r>
                <a:r>
                  <a:rPr lang="en-US" altLang="en-US" sz="2000" dirty="0"/>
                  <a:t>-like; use two crypto-hash functions </a:t>
                </a:r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g, h </a:t>
                </a:r>
                <a:r>
                  <a:rPr lang="en-US" altLang="en-US" sz="2000" dirty="0"/>
                  <a:t>(assume ‘random’)</a:t>
                </a:r>
              </a:p>
              <a:p>
                <a:pPr lvl="1" eaLnBrk="1" hangingPunct="1"/>
                <a:r>
                  <a:rPr lang="en-US" alt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</m:oMath>
                </a14:m>
                <a:r>
                  <a:rPr lang="en-US" altLang="en-US" sz="1600" dirty="0"/>
                  <a:t> be length of input to RSA,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𝜁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  <m:r>
                      <a:rPr lang="en-US" alt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L</m:t>
                    </m:r>
                  </m:oMath>
                </a14:m>
                <a:r>
                  <a:rPr lang="en-US" altLang="en-US" sz="1600" dirty="0"/>
                  <a:t> be ‘security parameters’ (say 80 bits)</a:t>
                </a:r>
              </a:p>
              <a:p>
                <a:pPr lvl="1" eaLnBrk="1" hangingPunct="1"/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g: </a:t>
                </a:r>
                <a:r>
                  <a:rPr lang="en-US" altLang="en-US" sz="1600" dirty="0"/>
                  <a:t>‘random function’ from</a:t>
                </a:r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</m:oMath>
                </a14:m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1600" dirty="0"/>
                  <a:t>bits to </a:t>
                </a:r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L-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</m:oMath>
                </a14:m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1600" dirty="0"/>
                  <a:t>bits,</a:t>
                </a:r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h: </a:t>
                </a:r>
                <a:r>
                  <a:rPr lang="en-US" altLang="en-US" sz="1600" dirty="0"/>
                  <a:t>‘random function’ from</a:t>
                </a:r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L-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</m:oMath>
                </a14:m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1600" dirty="0"/>
                  <a:t>bits to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</m:oMath>
                </a14:m>
                <a:r>
                  <a:rPr lang="en-US" alt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1600" dirty="0"/>
                  <a:t>bits</a:t>
                </a:r>
              </a:p>
              <a:p>
                <a:pPr lvl="1" eaLnBrk="1" hangingPunct="1"/>
                <a:r>
                  <a:rPr lang="en-US" alt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600" dirty="0"/>
                  <a:t> wasn’t used as input to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sz="1600" dirty="0"/>
                  <a:t> </a:t>
                </a:r>
                <a:r>
                  <a:rPr lang="en-US" altLang="en-US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en-US" sz="1600" dirty="0">
                    <a:sym typeface="Wingdings" panose="05000000000000000000" pitchFamily="2" charset="2"/>
                  </a:rPr>
                  <a:t> is ‘random’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altLang="en-US" sz="1600" dirty="0">
                    <a:sym typeface="Wingdings" panose="05000000000000000000" pitchFamily="2" charset="2"/>
                  </a:rPr>
                  <a:t> is ‘random’ </a:t>
                </a:r>
                <a:br>
                  <a:rPr lang="en-US" altLang="en-US" sz="160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⊕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altLang="en-US" sz="1600" dirty="0">
                    <a:sym typeface="Wingdings" panose="05000000000000000000" pitchFamily="2" charset="2"/>
                  </a:rPr>
                  <a:t>) is ‘random’  highly unlikely that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𝜁</m:t>
                    </m:r>
                  </m:oMath>
                </a14:m>
                <a:r>
                  <a:rPr lang="en-US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1600" dirty="0" err="1">
                    <a:sym typeface="Wingdings" panose="05000000000000000000" pitchFamily="2" charset="2"/>
                  </a:rPr>
                  <a:t>LSbits</a:t>
                </a:r>
                <a:r>
                  <a:rPr lang="en-US" altLang="en-US" sz="1600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⊕</m:t>
                    </m:r>
                  </m:oMath>
                </a14:m>
                <a:r>
                  <a:rPr lang="en-US" altLang="en-US" sz="1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⊕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altLang="en-US" sz="1600" dirty="0">
                    <a:sym typeface="Wingdings" panose="05000000000000000000" pitchFamily="2" charset="2"/>
                  </a:rPr>
                  <a:t>) are zero</a:t>
                </a:r>
                <a:endParaRPr lang="en-US" altLang="en-US" sz="1600" dirty="0"/>
              </a:p>
              <a:p>
                <a:pPr lvl="1" eaLnBrk="1" hangingPunct="1"/>
                <a:r>
                  <a:rPr lang="en-US" altLang="en-US" sz="1600" dirty="0"/>
                  <a:t>This kind of argument is called </a:t>
                </a:r>
                <a:r>
                  <a:rPr lang="en-US" altLang="en-US" sz="1600" i="1" dirty="0"/>
                  <a:t>random oracle methodology (ROM) </a:t>
                </a:r>
                <a:endParaRPr lang="en-US" altLang="en-US" sz="1600" dirty="0"/>
              </a:p>
            </p:txBody>
          </p:sp>
        </mc:Choice>
        <mc:Fallback xmlns="">
          <p:sp>
            <p:nvSpPr>
              <p:cNvPr id="3789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619" y="850302"/>
                <a:ext cx="8835257" cy="2020797"/>
              </a:xfrm>
              <a:blipFill>
                <a:blip r:embed="rId3"/>
                <a:stretch>
                  <a:fillRect l="-69" t="-1205" b="-1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1465263" y="3249143"/>
            <a:ext cx="2470150" cy="590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7" name="Rectangle 6"/>
              <p:cNvSpPr>
                <a:spLocks noChangeArrowheads="1"/>
              </p:cNvSpPr>
              <p:nvPr/>
            </p:nvSpPr>
            <p:spPr bwMode="auto">
              <a:xfrm>
                <a:off x="5375275" y="3249143"/>
                <a:ext cx="1368425" cy="5900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Tahoma" pitchFamily="34" charset="0"/>
                    <a:cs typeface="Times New Roman" pitchFamily="18" charset="0"/>
                  </a:rPr>
                  <a:t>Random 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Tahoma" pitchFamily="34" charset="0"/>
                    <a:cs typeface="Times New Roman" pitchFamily="18" charset="0"/>
                  </a:rPr>
                  <a:t>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ahoma" pitchFamily="34" charset="0"/>
                    <a:cs typeface="Times New Roman" pitchFamily="18" charset="0"/>
                  </a:rPr>
                  <a:t> </a:t>
                </a:r>
              </a:p>
              <a:p>
                <a:pPr lvl="0"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1400" dirty="0">
                    <a:solidFill>
                      <a:srgbClr val="000000"/>
                    </a:solidFill>
                    <a:latin typeface="Tahoma" pitchFamily="34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</m:oMath>
                </a14:m>
                <a:r>
                  <a:rPr lang="en-US" altLang="en-US" sz="1400" dirty="0">
                    <a:solidFill>
                      <a:srgbClr val="000000"/>
                    </a:solidFill>
                    <a:latin typeface="Tahoma" pitchFamily="34" charset="0"/>
                    <a:cs typeface="Times New Roman" pitchFamily="18" charset="0"/>
                  </a:rPr>
                  <a:t> bits)</a:t>
                </a:r>
              </a:p>
            </p:txBody>
          </p:sp>
        </mc:Choice>
        <mc:Fallback xmlns="">
          <p:sp>
            <p:nvSpPr>
              <p:cNvPr id="3789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5275" y="3249143"/>
                <a:ext cx="1368425" cy="590084"/>
              </a:xfrm>
              <a:prstGeom prst="rect">
                <a:avLst/>
              </a:prstGeom>
              <a:blipFill>
                <a:blip r:embed="rId4"/>
                <a:stretch>
                  <a:fillRect l="-2092" t="-3252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00" name="Line 9"/>
          <p:cNvSpPr>
            <a:spLocks noChangeShapeType="1"/>
          </p:cNvSpPr>
          <p:nvPr/>
        </p:nvSpPr>
        <p:spPr bwMode="auto">
          <a:xfrm>
            <a:off x="3213102" y="3249143"/>
            <a:ext cx="1586" cy="5900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3356881" y="3326254"/>
            <a:ext cx="436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2400" i="1" baseline="30000" dirty="0">
                <a:latin typeface="Times New Roman" pitchFamily="18" charset="0"/>
                <a:cs typeface="Times New Roman" pitchFamily="18" charset="0"/>
              </a:rPr>
              <a:t>𝜁</a:t>
            </a:r>
            <a:endParaRPr lang="en-US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2" name="AutoShape 11"/>
          <p:cNvSpPr>
            <a:spLocks noChangeArrowheads="1"/>
          </p:cNvSpPr>
          <p:nvPr/>
        </p:nvSpPr>
        <p:spPr bwMode="auto">
          <a:xfrm rot="-5400000">
            <a:off x="4385469" y="4527409"/>
            <a:ext cx="684213" cy="676275"/>
          </a:xfrm>
          <a:custGeom>
            <a:avLst/>
            <a:gdLst>
              <a:gd name="T0" fmla="*/ 600722986 w 21600"/>
              <a:gd name="T1" fmla="*/ 331461539 h 21600"/>
              <a:gd name="T2" fmla="*/ 343270993 w 21600"/>
              <a:gd name="T3" fmla="*/ 662922107 h 21600"/>
              <a:gd name="T4" fmla="*/ 85817986 w 21600"/>
              <a:gd name="T5" fmla="*/ 331461539 h 21600"/>
              <a:gd name="T6" fmla="*/ 34327099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h( )</a:t>
            </a:r>
          </a:p>
        </p:txBody>
      </p:sp>
      <p:sp>
        <p:nvSpPr>
          <p:cNvPr id="37903" name="AutoShape 12"/>
          <p:cNvSpPr>
            <a:spLocks noChangeArrowheads="1"/>
          </p:cNvSpPr>
          <p:nvPr/>
        </p:nvSpPr>
        <p:spPr bwMode="auto">
          <a:xfrm rot="5400000" flipH="1">
            <a:off x="4385470" y="3843196"/>
            <a:ext cx="684212" cy="676275"/>
          </a:xfrm>
          <a:custGeom>
            <a:avLst/>
            <a:gdLst>
              <a:gd name="T0" fmla="*/ 600721221 w 21600"/>
              <a:gd name="T1" fmla="*/ 331461539 h 21600"/>
              <a:gd name="T2" fmla="*/ 343268970 w 21600"/>
              <a:gd name="T3" fmla="*/ 662922107 h 21600"/>
              <a:gd name="T4" fmla="*/ 85817734 w 21600"/>
              <a:gd name="T5" fmla="*/ 331461539 h 21600"/>
              <a:gd name="T6" fmla="*/ 34326897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g( )</a:t>
            </a:r>
          </a:p>
        </p:txBody>
      </p:sp>
      <p:sp>
        <p:nvSpPr>
          <p:cNvPr id="37904" name="AutoShape 13"/>
          <p:cNvSpPr>
            <a:spLocks noChangeArrowheads="1"/>
          </p:cNvSpPr>
          <p:nvPr/>
        </p:nvSpPr>
        <p:spPr bwMode="auto">
          <a:xfrm>
            <a:off x="2422525" y="4055128"/>
            <a:ext cx="288925" cy="217487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37905" name="AutoShape 14"/>
          <p:cNvSpPr>
            <a:spLocks noChangeArrowheads="1"/>
          </p:cNvSpPr>
          <p:nvPr/>
        </p:nvSpPr>
        <p:spPr bwMode="auto">
          <a:xfrm>
            <a:off x="5867400" y="4779028"/>
            <a:ext cx="288925" cy="217487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2711450" y="4167840"/>
            <a:ext cx="167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7" name="Line 16"/>
          <p:cNvSpPr>
            <a:spLocks noChangeShapeType="1"/>
          </p:cNvSpPr>
          <p:nvPr/>
        </p:nvSpPr>
        <p:spPr bwMode="auto">
          <a:xfrm>
            <a:off x="5065713" y="4888565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8" name="Line 17"/>
          <p:cNvSpPr>
            <a:spLocks noChangeShapeType="1"/>
          </p:cNvSpPr>
          <p:nvPr/>
        </p:nvSpPr>
        <p:spPr bwMode="auto">
          <a:xfrm>
            <a:off x="6011863" y="3839228"/>
            <a:ext cx="0" cy="93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9" name="Line 18"/>
          <p:cNvSpPr>
            <a:spLocks noChangeShapeType="1"/>
          </p:cNvSpPr>
          <p:nvPr/>
        </p:nvSpPr>
        <p:spPr bwMode="auto">
          <a:xfrm>
            <a:off x="6013450" y="4996515"/>
            <a:ext cx="0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0" name="Line 19"/>
          <p:cNvSpPr>
            <a:spLocks noChangeShapeType="1"/>
          </p:cNvSpPr>
          <p:nvPr/>
        </p:nvSpPr>
        <p:spPr bwMode="auto">
          <a:xfrm>
            <a:off x="2555875" y="383922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1" name="Line 20"/>
          <p:cNvSpPr>
            <a:spLocks noChangeShapeType="1"/>
          </p:cNvSpPr>
          <p:nvPr/>
        </p:nvSpPr>
        <p:spPr bwMode="auto">
          <a:xfrm>
            <a:off x="2555875" y="4272615"/>
            <a:ext cx="0" cy="903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2" name="Line 21"/>
          <p:cNvSpPr>
            <a:spLocks noChangeShapeType="1"/>
          </p:cNvSpPr>
          <p:nvPr/>
        </p:nvSpPr>
        <p:spPr bwMode="auto">
          <a:xfrm>
            <a:off x="2555875" y="4888565"/>
            <a:ext cx="183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3" name="Line 22"/>
          <p:cNvSpPr>
            <a:spLocks noChangeShapeType="1"/>
          </p:cNvSpPr>
          <p:nvPr/>
        </p:nvSpPr>
        <p:spPr bwMode="auto">
          <a:xfrm flipH="1">
            <a:off x="5065713" y="4167840"/>
            <a:ext cx="946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6" name="Line 25"/>
          <p:cNvSpPr>
            <a:spLocks noChangeShapeType="1"/>
          </p:cNvSpPr>
          <p:nvPr/>
        </p:nvSpPr>
        <p:spPr bwMode="auto">
          <a:xfrm flipV="1">
            <a:off x="1465263" y="3839228"/>
            <a:ext cx="369887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7" name="Text Box 26"/>
          <p:cNvSpPr txBox="1">
            <a:spLocks noChangeArrowheads="1"/>
          </p:cNvSpPr>
          <p:nvPr/>
        </p:nvSpPr>
        <p:spPr bwMode="auto">
          <a:xfrm>
            <a:off x="498475" y="416784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itchFamily="34" charset="0"/>
                <a:cs typeface="Times New Roman" pitchFamily="18" charset="0"/>
              </a:rPr>
              <a:t>Plaintext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1501754" y="3186171"/>
                <a:ext cx="1612941" cy="640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000" dirty="0">
                    <a:latin typeface="Tahoma" pitchFamily="34" charset="0"/>
                    <a:cs typeface="Times New Roman" pitchFamily="18" charset="0"/>
                  </a:rPr>
                  <a:t>  </a:t>
                </a:r>
                <a:r>
                  <a:rPr lang="en-US" altLang="en-US" sz="1800" dirty="0">
                    <a:latin typeface="Tahoma" pitchFamily="34" charset="0"/>
                    <a:cs typeface="Times New Roman" pitchFamily="18" charset="0"/>
                  </a:rPr>
                  <a:t>Message 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en-US" sz="1800" dirty="0">
                    <a:latin typeface="Tahoma" pitchFamily="34" charset="0"/>
                    <a:cs typeface="Times New Roman" pitchFamily="18" charset="0"/>
                  </a:rPr>
                  <a:t> </a:t>
                </a:r>
                <a:r>
                  <a:rPr lang="en-US" altLang="en-US" sz="2000" dirty="0">
                    <a:latin typeface="Tahoma" pitchFamily="34" charset="0"/>
                    <a:cs typeface="Times New Roman" pitchFamily="18" charset="0"/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ahoma" pitchFamily="34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𝜁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</m:oMath>
                </a14:m>
                <a:r>
                  <a:rPr lang="en-US" altLang="en-US" sz="1400" dirty="0">
                    <a:latin typeface="Tahoma" pitchFamily="34" charset="0"/>
                    <a:cs typeface="Times New Roman" pitchFamily="18" charset="0"/>
                  </a:rPr>
                  <a:t> bits)</a:t>
                </a:r>
              </a:p>
            </p:txBody>
          </p:sp>
        </mc:Choice>
        <mc:Fallback xmlns="">
          <p:sp>
            <p:nvSpPr>
              <p:cNvPr id="30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1754" y="3186171"/>
                <a:ext cx="1612941" cy="640688"/>
              </a:xfrm>
              <a:prstGeom prst="rect">
                <a:avLst/>
              </a:prstGeom>
              <a:blipFill>
                <a:blip r:embed="rId5"/>
                <a:stretch>
                  <a:fillRect t="-1905"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01754" y="5185895"/>
            <a:ext cx="2481131" cy="3714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>
                <a:latin typeface="Tahoma" pitchFamily="34" charset="0"/>
                <a:cs typeface="Times New Roman" pitchFamily="18" charset="0"/>
              </a:rPr>
              <a:t>Padded Plaintext 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375275" y="5201725"/>
            <a:ext cx="1368425" cy="3714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 bwMode="auto">
              <a:xfrm>
                <a:off x="2330823" y="5637865"/>
                <a:ext cx="3825501" cy="3714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dirty="0">
                    <a:latin typeface="Tahoma" pitchFamily="34" charset="0"/>
                    <a:cs typeface="Times New Roman" pitchFamily="18" charset="0"/>
                  </a:rPr>
                  <a:t>Textbook RSA: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p>
                    </m:sSup>
                    <m:r>
                      <m:rPr>
                        <m:nor/>
                      </m:rPr>
                      <a:rPr lang="en-US" alt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endParaRPr lang="en-US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823" y="5637865"/>
                <a:ext cx="3825501" cy="371475"/>
              </a:xfrm>
              <a:prstGeom prst="rect">
                <a:avLst/>
              </a:prstGeom>
              <a:blipFill>
                <a:blip r:embed="rId6"/>
                <a:stretch>
                  <a:fillRect t="-9524" b="-2063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 bwMode="auto">
          <a:xfrm>
            <a:off x="3729318" y="5318778"/>
            <a:ext cx="970024" cy="409668"/>
          </a:xfrm>
          <a:custGeom>
            <a:avLst/>
            <a:gdLst>
              <a:gd name="connsiteX0" fmla="*/ 0 w 1767883"/>
              <a:gd name="connsiteY0" fmla="*/ 33642 h 383266"/>
              <a:gd name="connsiteX1" fmla="*/ 1506070 w 1767883"/>
              <a:gd name="connsiteY1" fmla="*/ 33642 h 383266"/>
              <a:gd name="connsiteX2" fmla="*/ 1757082 w 1767883"/>
              <a:gd name="connsiteY2" fmla="*/ 383266 h 38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83" h="383266">
                <a:moveTo>
                  <a:pt x="0" y="33642"/>
                </a:moveTo>
                <a:cubicBezTo>
                  <a:pt x="606611" y="4506"/>
                  <a:pt x="1213223" y="-24629"/>
                  <a:pt x="1506070" y="33642"/>
                </a:cubicBezTo>
                <a:cubicBezTo>
                  <a:pt x="1798917" y="91913"/>
                  <a:pt x="1777999" y="237589"/>
                  <a:pt x="1757082" y="3832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75412" y="5387077"/>
            <a:ext cx="941294" cy="314474"/>
          </a:xfrm>
          <a:custGeom>
            <a:avLst/>
            <a:gdLst>
              <a:gd name="connsiteX0" fmla="*/ 941294 w 941294"/>
              <a:gd name="connsiteY0" fmla="*/ 27604 h 314474"/>
              <a:gd name="connsiteX1" fmla="*/ 170329 w 941294"/>
              <a:gd name="connsiteY1" fmla="*/ 27604 h 314474"/>
              <a:gd name="connsiteX2" fmla="*/ 0 w 941294"/>
              <a:gd name="connsiteY2" fmla="*/ 314474 h 31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94" h="314474">
                <a:moveTo>
                  <a:pt x="941294" y="27604"/>
                </a:moveTo>
                <a:cubicBezTo>
                  <a:pt x="634252" y="3698"/>
                  <a:pt x="327211" y="-20208"/>
                  <a:pt x="170329" y="27604"/>
                </a:cubicBezTo>
                <a:cubicBezTo>
                  <a:pt x="13447" y="75416"/>
                  <a:pt x="6723" y="194945"/>
                  <a:pt x="0" y="3144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peech Bubble: Rectangle with Corners Rounded 1">
                <a:extLst>
                  <a:ext uri="{FF2B5EF4-FFF2-40B4-BE49-F238E27FC236}">
                    <a16:creationId xmlns:a16="http://schemas.microsoft.com/office/drawing/2014/main" id="{9045CD00-280E-44BE-8C2A-64F3793739B5}"/>
                  </a:ext>
                </a:extLst>
              </p:cNvPr>
              <p:cNvSpPr/>
              <p:nvPr/>
            </p:nvSpPr>
            <p:spPr bwMode="auto">
              <a:xfrm>
                <a:off x="182619" y="4659171"/>
                <a:ext cx="1170971" cy="457200"/>
              </a:xfrm>
              <a:prstGeom prst="wedgeRoundRectCallout">
                <a:avLst>
                  <a:gd name="adj1" fmla="val 69874"/>
                  <a:gd name="adj2" fmla="val 78062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bits</a:t>
                </a:r>
              </a:p>
            </p:txBody>
          </p:sp>
        </mc:Choice>
        <mc:Fallback xmlns="">
          <p:sp>
            <p:nvSpPr>
              <p:cNvPr id="2" name="Speech Bubble: Rectangle with Corners Rounded 1">
                <a:extLst>
                  <a:ext uri="{FF2B5EF4-FFF2-40B4-BE49-F238E27FC236}">
                    <a16:creationId xmlns:a16="http://schemas.microsoft.com/office/drawing/2014/main" id="{9045CD00-280E-44BE-8C2A-64F379373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619" y="4659171"/>
                <a:ext cx="1170971" cy="457200"/>
              </a:xfrm>
              <a:prstGeom prst="wedgeRoundRectCallout">
                <a:avLst>
                  <a:gd name="adj1" fmla="val 69874"/>
                  <a:gd name="adj2" fmla="val 78062"/>
                  <a:gd name="adj3" fmla="val 16667"/>
                </a:avLst>
              </a:prstGeom>
              <a:blipFill>
                <a:blip r:embed="rId7"/>
                <a:stretch>
                  <a:fillRect t="-101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78543DB2-3B54-4923-AC30-378EAC39F048}"/>
                  </a:ext>
                </a:extLst>
              </p:cNvPr>
              <p:cNvSpPr/>
              <p:nvPr/>
            </p:nvSpPr>
            <p:spPr bwMode="auto">
              <a:xfrm>
                <a:off x="7250827" y="4728695"/>
                <a:ext cx="810608" cy="457200"/>
              </a:xfrm>
              <a:prstGeom prst="wedgeRoundRectCallout">
                <a:avLst>
                  <a:gd name="adj1" fmla="val -118817"/>
                  <a:gd name="adj2" fmla="val 80360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bits</a:t>
                </a:r>
              </a:p>
            </p:txBody>
          </p:sp>
        </mc:Choice>
        <mc:Fallback xmlns="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78543DB2-3B54-4923-AC30-378EAC39F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827" y="4728695"/>
                <a:ext cx="810608" cy="457200"/>
              </a:xfrm>
              <a:prstGeom prst="wedgeRoundRectCallout">
                <a:avLst>
                  <a:gd name="adj1" fmla="val -118817"/>
                  <a:gd name="adj2" fmla="val 80360"/>
                  <a:gd name="adj3" fmla="val 16667"/>
                </a:avLst>
              </a:prstGeom>
              <a:blipFill>
                <a:blip r:embed="rId8"/>
                <a:stretch>
                  <a:fillRect t="-1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27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00B92D-73D1-42F6-A6F0-537503163825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F2885-6417-45F2-AE4E-963ECBA9FDF7}" type="slidenum">
              <a:rPr lang="he-IL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1187450" y="5337175"/>
            <a:ext cx="7675563" cy="8286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OAEP &amp; PKCS #1 Version 2.0</a:t>
            </a:r>
          </a:p>
        </p:txBody>
      </p:sp>
      <p:sp>
        <p:nvSpPr>
          <p:cNvPr id="378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9563" y="2892610"/>
            <a:ext cx="8539162" cy="46018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/>
              <a:t>Let’s prove CCA-security… for simpler RSA variant !</a:t>
            </a:r>
            <a:endParaRPr lang="en-US" alt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1465263" y="3716338"/>
            <a:ext cx="24701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5375275" y="3716338"/>
            <a:ext cx="136842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7898" name="Rectangle 7"/>
          <p:cNvSpPr>
            <a:spLocks noChangeArrowheads="1"/>
          </p:cNvSpPr>
          <p:nvPr/>
        </p:nvSpPr>
        <p:spPr bwMode="auto">
          <a:xfrm>
            <a:off x="1465263" y="5516563"/>
            <a:ext cx="24701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7899" name="Rectangle 8"/>
          <p:cNvSpPr>
            <a:spLocks noChangeArrowheads="1"/>
          </p:cNvSpPr>
          <p:nvPr/>
        </p:nvSpPr>
        <p:spPr bwMode="auto">
          <a:xfrm>
            <a:off x="5364163" y="5516563"/>
            <a:ext cx="136842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7900" name="Line 9"/>
          <p:cNvSpPr>
            <a:spLocks noChangeShapeType="1"/>
          </p:cNvSpPr>
          <p:nvPr/>
        </p:nvSpPr>
        <p:spPr bwMode="auto">
          <a:xfrm>
            <a:off x="3214688" y="3716338"/>
            <a:ext cx="0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3357563" y="3722688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2400" i="1" baseline="3000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2" name="AutoShape 11"/>
          <p:cNvSpPr>
            <a:spLocks noChangeArrowheads="1"/>
          </p:cNvSpPr>
          <p:nvPr/>
        </p:nvSpPr>
        <p:spPr bwMode="auto">
          <a:xfrm rot="-5400000">
            <a:off x="4385469" y="4868069"/>
            <a:ext cx="684213" cy="676275"/>
          </a:xfrm>
          <a:custGeom>
            <a:avLst/>
            <a:gdLst>
              <a:gd name="T0" fmla="*/ 600722986 w 21600"/>
              <a:gd name="T1" fmla="*/ 331461539 h 21600"/>
              <a:gd name="T2" fmla="*/ 343270993 w 21600"/>
              <a:gd name="T3" fmla="*/ 662922107 h 21600"/>
              <a:gd name="T4" fmla="*/ 85817986 w 21600"/>
              <a:gd name="T5" fmla="*/ 331461539 h 21600"/>
              <a:gd name="T6" fmla="*/ 34327099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h( )</a:t>
            </a:r>
          </a:p>
        </p:txBody>
      </p:sp>
      <p:sp>
        <p:nvSpPr>
          <p:cNvPr id="37903" name="AutoShape 12"/>
          <p:cNvSpPr>
            <a:spLocks noChangeArrowheads="1"/>
          </p:cNvSpPr>
          <p:nvPr/>
        </p:nvSpPr>
        <p:spPr bwMode="auto">
          <a:xfrm rot="5400000" flipH="1">
            <a:off x="4385470" y="4183856"/>
            <a:ext cx="684212" cy="676275"/>
          </a:xfrm>
          <a:custGeom>
            <a:avLst/>
            <a:gdLst>
              <a:gd name="T0" fmla="*/ 600721221 w 21600"/>
              <a:gd name="T1" fmla="*/ 331461539 h 21600"/>
              <a:gd name="T2" fmla="*/ 343268970 w 21600"/>
              <a:gd name="T3" fmla="*/ 662922107 h 21600"/>
              <a:gd name="T4" fmla="*/ 85817734 w 21600"/>
              <a:gd name="T5" fmla="*/ 331461539 h 21600"/>
              <a:gd name="T6" fmla="*/ 34326897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g( )</a:t>
            </a:r>
          </a:p>
        </p:txBody>
      </p:sp>
      <p:sp>
        <p:nvSpPr>
          <p:cNvPr id="37904" name="AutoShape 13"/>
          <p:cNvSpPr>
            <a:spLocks noChangeArrowheads="1"/>
          </p:cNvSpPr>
          <p:nvPr/>
        </p:nvSpPr>
        <p:spPr bwMode="auto">
          <a:xfrm>
            <a:off x="2422525" y="4395788"/>
            <a:ext cx="288925" cy="217487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37905" name="AutoShape 14"/>
          <p:cNvSpPr>
            <a:spLocks noChangeArrowheads="1"/>
          </p:cNvSpPr>
          <p:nvPr/>
        </p:nvSpPr>
        <p:spPr bwMode="auto">
          <a:xfrm>
            <a:off x="5867400" y="5119688"/>
            <a:ext cx="288925" cy="217487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2711450" y="4508500"/>
            <a:ext cx="167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7" name="Line 16"/>
          <p:cNvSpPr>
            <a:spLocks noChangeShapeType="1"/>
          </p:cNvSpPr>
          <p:nvPr/>
        </p:nvSpPr>
        <p:spPr bwMode="auto">
          <a:xfrm>
            <a:off x="5065713" y="5229225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8" name="Line 17"/>
          <p:cNvSpPr>
            <a:spLocks noChangeShapeType="1"/>
          </p:cNvSpPr>
          <p:nvPr/>
        </p:nvSpPr>
        <p:spPr bwMode="auto">
          <a:xfrm>
            <a:off x="6011863" y="4179888"/>
            <a:ext cx="0" cy="93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9" name="Line 18"/>
          <p:cNvSpPr>
            <a:spLocks noChangeShapeType="1"/>
          </p:cNvSpPr>
          <p:nvPr/>
        </p:nvSpPr>
        <p:spPr bwMode="auto">
          <a:xfrm>
            <a:off x="6013450" y="5337175"/>
            <a:ext cx="0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0" name="Line 19"/>
          <p:cNvSpPr>
            <a:spLocks noChangeShapeType="1"/>
          </p:cNvSpPr>
          <p:nvPr/>
        </p:nvSpPr>
        <p:spPr bwMode="auto">
          <a:xfrm>
            <a:off x="2555875" y="41798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1" name="Line 20"/>
          <p:cNvSpPr>
            <a:spLocks noChangeShapeType="1"/>
          </p:cNvSpPr>
          <p:nvPr/>
        </p:nvSpPr>
        <p:spPr bwMode="auto">
          <a:xfrm>
            <a:off x="2555875" y="4613275"/>
            <a:ext cx="0" cy="903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2" name="Line 21"/>
          <p:cNvSpPr>
            <a:spLocks noChangeShapeType="1"/>
          </p:cNvSpPr>
          <p:nvPr/>
        </p:nvSpPr>
        <p:spPr bwMode="auto">
          <a:xfrm>
            <a:off x="2555875" y="5229225"/>
            <a:ext cx="183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3" name="Line 22"/>
          <p:cNvSpPr>
            <a:spLocks noChangeShapeType="1"/>
          </p:cNvSpPr>
          <p:nvPr/>
        </p:nvSpPr>
        <p:spPr bwMode="auto">
          <a:xfrm flipH="1">
            <a:off x="5065713" y="4508500"/>
            <a:ext cx="946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4" name="Text Box 23"/>
          <p:cNvSpPr txBox="1">
            <a:spLocks noChangeArrowheads="1"/>
          </p:cNvSpPr>
          <p:nvPr/>
        </p:nvSpPr>
        <p:spPr bwMode="auto">
          <a:xfrm>
            <a:off x="6702351" y="5516563"/>
            <a:ext cx="20638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cs typeface="Times New Roman" pitchFamily="18" charset="0"/>
              </a:rPr>
              <a:t>Padded Plaintext</a:t>
            </a:r>
          </a:p>
        </p:txBody>
      </p:sp>
      <p:sp>
        <p:nvSpPr>
          <p:cNvPr id="37915" name="Rectangle 24" descr="10%"/>
          <p:cNvSpPr>
            <a:spLocks noChangeArrowheads="1"/>
          </p:cNvSpPr>
          <p:nvPr/>
        </p:nvSpPr>
        <p:spPr bwMode="auto">
          <a:xfrm>
            <a:off x="1465263" y="3716338"/>
            <a:ext cx="1749425" cy="463550"/>
          </a:xfrm>
          <a:prstGeom prst="rect">
            <a:avLst/>
          </a:prstGeom>
          <a:gradFill rotWithShape="1">
            <a:gsLst>
              <a:gs pos="0">
                <a:srgbClr val="FFCCFF">
                  <a:alpha val="21001"/>
                </a:srgbClr>
              </a:gs>
              <a:gs pos="100000">
                <a:srgbClr val="765E76">
                  <a:alpha val="21001"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37916" name="Line 25"/>
          <p:cNvSpPr>
            <a:spLocks noChangeShapeType="1"/>
          </p:cNvSpPr>
          <p:nvPr/>
        </p:nvSpPr>
        <p:spPr bwMode="auto">
          <a:xfrm flipV="1">
            <a:off x="1465263" y="4179888"/>
            <a:ext cx="369887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7" name="Text Box 26"/>
          <p:cNvSpPr txBox="1">
            <a:spLocks noChangeArrowheads="1"/>
          </p:cNvSpPr>
          <p:nvPr/>
        </p:nvSpPr>
        <p:spPr bwMode="auto">
          <a:xfrm>
            <a:off x="498475" y="450850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itchFamily="34" charset="0"/>
                <a:cs typeface="Times New Roman" pitchFamily="18" charset="0"/>
              </a:rPr>
              <a:t>Plaintext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309564" y="952305"/>
          <a:ext cx="6138738" cy="194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משוואה" r:id="rId4" imgW="3060360" imgH="965160" progId="Equation.3">
                  <p:embed/>
                </p:oleObj>
              </mc:Choice>
              <mc:Fallback>
                <p:oleObj name="משוואה" r:id="rId4" imgW="3060360" imgH="965160" progId="Equation.3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4" y="952305"/>
                        <a:ext cx="6138738" cy="1940306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1524A-0048-45ED-81C1-2F506547BA9A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C57D8-9A65-44A9-A945-4AB3BBB3DFA9}" type="slidenum">
              <a:rPr lang="he-IL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How does Bob know Alice’s public key?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Depends on threat model…</a:t>
            </a:r>
          </a:p>
          <a:p>
            <a:pPr lvl="1" eaLnBrk="1" hangingPunct="1"/>
            <a:r>
              <a:rPr lang="en-US" altLang="en-US" dirty="0"/>
              <a:t>Passive (`eavesdropping`) adversary: just send it</a:t>
            </a:r>
          </a:p>
          <a:p>
            <a:pPr lvl="1" eaLnBrk="1" hangingPunct="1"/>
            <a:r>
              <a:rPr lang="en-US" altLang="en-US" dirty="0"/>
              <a:t>Off-path (`blind`) adversary: use nonce</a:t>
            </a:r>
          </a:p>
          <a:p>
            <a:pPr lvl="1" eaLnBrk="1" hangingPunct="1"/>
            <a:r>
              <a:rPr lang="en-US" altLang="en-US" dirty="0"/>
              <a:t>Man-in-the-Middle (MITM): </a:t>
            </a:r>
            <a:r>
              <a:rPr lang="en-US" altLang="en-US" b="1" dirty="0"/>
              <a:t>authenticate </a:t>
            </a:r>
          </a:p>
          <a:p>
            <a:pPr eaLnBrk="1" hangingPunct="1"/>
            <a:r>
              <a:rPr lang="en-US" altLang="en-US" dirty="0"/>
              <a:t>Authenticate – how? </a:t>
            </a:r>
          </a:p>
          <a:p>
            <a:pPr lvl="1" eaLnBrk="1" hangingPunct="1"/>
            <a:r>
              <a:rPr lang="en-US" altLang="en-US" dirty="0"/>
              <a:t>MAC: requires shared secret key</a:t>
            </a:r>
          </a:p>
          <a:p>
            <a:pPr lvl="1" eaLnBrk="1" hangingPunct="1"/>
            <a:r>
              <a:rPr lang="en-US" altLang="en-US" b="1" dirty="0"/>
              <a:t>Public key signature scheme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dirty="0"/>
              <a:t>authenticate using public key</a:t>
            </a:r>
          </a:p>
          <a:p>
            <a:pPr lvl="1" eaLnBrk="1" hangingPunct="1"/>
            <a:r>
              <a:rPr lang="en-US" altLang="en-US" dirty="0"/>
              <a:t>Certificate: public key of entity – </a:t>
            </a:r>
            <a:r>
              <a:rPr lang="en-US" altLang="en-US" b="1" dirty="0"/>
              <a:t>signed </a:t>
            </a:r>
            <a:r>
              <a:rPr lang="en-US" altLang="en-US" dirty="0"/>
              <a:t>by </a:t>
            </a:r>
            <a:r>
              <a:rPr lang="en-US" altLang="en-US" b="1" dirty="0"/>
              <a:t>certificate authority (CA)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Digital Signature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3175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69675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Public Key Digital Signatures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512" y="3933611"/>
            <a:ext cx="8186287" cy="1576496"/>
          </a:xfrm>
        </p:spPr>
        <p:txBody>
          <a:bodyPr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Sign using a private, secret signature key (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A.s </a:t>
            </a:r>
            <a:r>
              <a:rPr lang="en-GB" altLang="en-US" sz="2400" dirty="0"/>
              <a:t>for Alice)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Validate using a </a:t>
            </a:r>
            <a:r>
              <a:rPr lang="en-GB" altLang="en-US" sz="2400" u="sng" dirty="0"/>
              <a:t>public</a:t>
            </a:r>
            <a:r>
              <a:rPr lang="en-GB" altLang="en-US" sz="2400" dirty="0"/>
              <a:t> key (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A.v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/>
              <a:t>for Alice)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Everybody can validate signatures at any time</a:t>
            </a:r>
          </a:p>
          <a:p>
            <a:pPr marL="668338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Provides authentication, integrity </a:t>
            </a:r>
            <a:r>
              <a:rPr lang="en-GB" altLang="en-US" sz="2000" b="1" u="sng" dirty="0"/>
              <a:t>and</a:t>
            </a:r>
            <a:r>
              <a:rPr lang="en-GB" altLang="en-US" sz="2000" dirty="0"/>
              <a:t> evidence / non-repudiation</a:t>
            </a:r>
          </a:p>
          <a:p>
            <a:pPr marL="668338" lvl="1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MAC: ‘just’ </a:t>
            </a:r>
            <a:r>
              <a:rPr lang="en-GB" altLang="en-US" sz="2000" dirty="0" err="1"/>
              <a:t>authentication+integrity</a:t>
            </a:r>
            <a:r>
              <a:rPr lang="en-GB" altLang="en-US" sz="2000" dirty="0"/>
              <a:t>, no evidence, can repudiate</a:t>
            </a:r>
            <a:endParaRPr lang="en-US" alt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EEDAE1-DAE8-4931-AF0B-3201916E57FA}"/>
              </a:ext>
            </a:extLst>
          </p:cNvPr>
          <p:cNvGrpSpPr/>
          <p:nvPr/>
        </p:nvGrpSpPr>
        <p:grpSpPr>
          <a:xfrm>
            <a:off x="1187424" y="1036573"/>
            <a:ext cx="6027974" cy="2622892"/>
            <a:chOff x="1187424" y="1036573"/>
            <a:chExt cx="6027974" cy="2622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2184869" y="3031822"/>
                  <a:ext cx="1810959" cy="594122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67500" tIns="35100" rIns="67500" bIns="35100" anchor="ctr"/>
                <a:lstStyle>
                  <a:lvl1pPr>
                    <a:spcBef>
                      <a:spcPts val="7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>
                    <a:spcBef>
                      <a:spcPts val="6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6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>
                    <a:spcBef>
                      <a:spcPts val="5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2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altLang="he-IL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 </a:t>
                  </a:r>
                  <a14:m>
                    <m:oMath xmlns:m="http://schemas.openxmlformats.org/officeDocument/2006/math">
                      <m:r>
                        <a:rPr lang="en-US" altLang="he-IL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altLang="he-I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he-IL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he-IL" sz="18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he-IL" sz="1800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A.s</a:t>
                  </a:r>
                  <a:r>
                    <a:rPr lang="en-US" altLang="he-IL" sz="18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(m)</a:t>
                  </a: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4869" y="3031822"/>
                  <a:ext cx="1810959" cy="594122"/>
                </a:xfrm>
                <a:prstGeom prst="rect">
                  <a:avLst/>
                </a:prstGeom>
                <a:blipFill>
                  <a:blip r:embed="rId3"/>
                  <a:stretch>
                    <a:fillRect b="-3883"/>
                  </a:stretch>
                </a:blip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263001" y="3065343"/>
              <a:ext cx="1643701" cy="59412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algn="ctr"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he-IL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</a:t>
              </a:r>
              <a:r>
                <a:rPr lang="en-US" altLang="he-IL" sz="1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he-IL" sz="1800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r>
                <a:rPr lang="en-US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(m,</a:t>
              </a:r>
              <a:r>
                <a:rPr lang="el-GR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σ</a:t>
              </a:r>
              <a:r>
                <a:rPr lang="en-US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he-I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1942886" y="3299468"/>
              <a:ext cx="241984" cy="38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1187424" y="2956595"/>
              <a:ext cx="944232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rgbClr val="3B81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rgbClr val="3B81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m</a:t>
              </a: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857124" y="2903418"/>
              <a:ext cx="1191" cy="1619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2765326" y="2869897"/>
              <a:ext cx="1191" cy="1619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1842936" y="1843204"/>
              <a:ext cx="1523558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Alice’s private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signing key A.s</a:t>
              </a: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995829" y="3321150"/>
              <a:ext cx="240528" cy="25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6065" y="1036573"/>
                  <a:ext cx="2553735" cy="745443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67500" tIns="35100" rIns="67500" bIns="35100" anchor="ctr"/>
                <a:lstStyle/>
                <a:p>
                  <a:pPr algn="ctr"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Key Generation</a:t>
                  </a:r>
                </a:p>
                <a:p>
                  <a:pPr algn="ctr"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he-IL" i="1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A.s,A.v</a:t>
                  </a: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14:m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alt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$</m:t>
                          </m:r>
                        </m:e>
                      </m:groupChr>
                      <m:r>
                        <a:rPr lang="en-US" altLang="he-I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KG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he-IL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he-IL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6065" y="1036573"/>
                  <a:ext cx="2553735" cy="745443"/>
                </a:xfrm>
                <a:prstGeom prst="rect">
                  <a:avLst/>
                </a:prstGeom>
                <a:blipFill>
                  <a:blip r:embed="rId4"/>
                  <a:stretch>
                    <a:fillRect t="-3150" b="-11024"/>
                  </a:stretch>
                </a:blip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cxnSpLocks/>
              <a:endCxn id="51" idx="3"/>
            </p:cNvCxnSpPr>
            <p:nvPr/>
          </p:nvCxnSpPr>
          <p:spPr>
            <a:xfrm flipH="1">
              <a:off x="2988608" y="1756007"/>
              <a:ext cx="1007221" cy="10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2563749" y="2590590"/>
              <a:ext cx="424859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A.s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4416344" y="1774866"/>
              <a:ext cx="1353868" cy="963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5737869" y="2552155"/>
              <a:ext cx="437683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endPara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5294296" y="1890162"/>
              <a:ext cx="1921102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Alice’s public</a:t>
              </a:r>
              <a:b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 key </a:t>
              </a:r>
              <a:r>
                <a:rPr lang="en-US" altLang="he-IL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endPara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5" name="Picture 73">
              <a:extLst>
                <a:ext uri="{FF2B5EF4-FFF2-40B4-BE49-F238E27FC236}">
                  <a16:creationId xmlns:a16="http://schemas.microsoft.com/office/drawing/2014/main" id="{4E4D9A6D-9E2F-4596-94AC-E4C7D6B87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054" y="2309148"/>
              <a:ext cx="424859" cy="647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6" name="Picture 74">
              <a:extLst>
                <a:ext uri="{FF2B5EF4-FFF2-40B4-BE49-F238E27FC236}">
                  <a16:creationId xmlns:a16="http://schemas.microsoft.com/office/drawing/2014/main" id="{F3B36AFE-F7DD-44B0-BAE3-9638A6674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973" y="2537842"/>
              <a:ext cx="296043" cy="527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F9E94A3D-933D-4740-A945-331CF7C18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174" y="1216396"/>
              <a:ext cx="1303304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length n</a:t>
              </a:r>
            </a:p>
          </p:txBody>
        </p:sp>
        <p:cxnSp>
          <p:nvCxnSpPr>
            <p:cNvPr id="31" name="Elbow Connector 47">
              <a:extLst>
                <a:ext uri="{FF2B5EF4-FFF2-40B4-BE49-F238E27FC236}">
                  <a16:creationId xmlns:a16="http://schemas.microsoft.com/office/drawing/2014/main" id="{74B6D311-D2E9-41CD-B22E-ED2F7CF4AF4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1397029"/>
              <a:ext cx="336143" cy="33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A328EC60-A2A8-44B9-BEDE-797A28BF6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1" y="3318013"/>
              <a:ext cx="666876" cy="571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7A4D93-5209-4D00-945E-78DF5812E348}"/>
                    </a:ext>
                  </a:extLst>
                </p:cNvPr>
                <p:cNvSpPr txBox="1"/>
                <p:nvPr/>
              </p:nvSpPr>
              <p:spPr>
                <a:xfrm>
                  <a:off x="4102768" y="2983832"/>
                  <a:ext cx="207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7A4D93-5209-4D00-945E-78DF5812E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68" y="2983832"/>
                  <a:ext cx="20779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2D80FB-11BD-4A9E-9866-C5603473EA0C}"/>
                    </a:ext>
                  </a:extLst>
                </p:cNvPr>
                <p:cNvSpPr txBox="1"/>
                <p:nvPr/>
              </p:nvSpPr>
              <p:spPr>
                <a:xfrm flipH="1">
                  <a:off x="4465922" y="2984380"/>
                  <a:ext cx="367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he-IL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he-I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2D80FB-11BD-4A9E-9866-C5603473E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65922" y="2984380"/>
                  <a:ext cx="36752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000" r="-12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34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Encryption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324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69675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PK</a:t>
            </a:r>
            <a:r>
              <a:rPr lang="he-IL" altLang="en-US" sz="3200" dirty="0"/>
              <a:t> </a:t>
            </a:r>
            <a:r>
              <a:rPr lang="en-US" altLang="en-US" sz="3200" dirty="0"/>
              <a:t> Signatures: Unforgeability Requirement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0512" y="3933611"/>
                <a:ext cx="8186287" cy="1576496"/>
              </a:xfrm>
            </p:spPr>
            <p:txBody>
              <a:bodyPr/>
              <a:lstStyle/>
              <a:p>
                <a:pPr marL="342900" lvl="1" indent="-342900" eaLnBrk="1" hangingPunct="1">
                  <a:lnSpc>
                    <a:spcPct val="9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en-US" sz="2800" dirty="0"/>
                  <a:t>Unforgeability: given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800" dirty="0"/>
                  <a:t>, attacker should be unable to find </a:t>
                </a:r>
                <a:r>
                  <a:rPr lang="en-US" altLang="en-US" sz="2800" b="1" dirty="0"/>
                  <a:t>any</a:t>
                </a:r>
                <a:r>
                  <a:rPr lang="en-US" altLang="en-US" sz="2800" dirty="0"/>
                  <a:t> ‘valid’ (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he-IL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he-IL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en-US" sz="2800" dirty="0"/>
                  <a:t>), i.e., </a:t>
                </a:r>
                <a:r>
                  <a:rPr lang="en-US" altLang="he-IL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he-IL" sz="2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he-IL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(m,</a:t>
                </a:r>
                <a:r>
                  <a:rPr lang="el-GR" altLang="he-IL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σ</a:t>
                </a:r>
                <a:r>
                  <a:rPr lang="en-US" altLang="he-IL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)=OK</a:t>
                </a:r>
                <a:endParaRPr lang="en-US" altLang="he-IL" sz="2800" dirty="0"/>
              </a:p>
              <a:p>
                <a:pPr marL="695325" lvl="2" indent="-342900" eaLnBrk="1" hangingPunct="1">
                  <a:lnSpc>
                    <a:spcPct val="90000"/>
                  </a:lnSpc>
                </a:pPr>
                <a:r>
                  <a:rPr lang="en-US" altLang="en-US" sz="2400" dirty="0"/>
                  <a:t>Even when attacker can select messages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400" dirty="0"/>
                  <a:t>’, receive </a:t>
                </a:r>
                <a:r>
                  <a:rPr lang="el-GR" altLang="he-IL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he-IL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’=</a:t>
                </a:r>
                <a:r>
                  <a:rPr lang="en-US" altLang="he-IL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he-IL" sz="24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he-IL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(m’)</a:t>
                </a:r>
                <a:endParaRPr lang="en-US" altLang="en-US" sz="2400" dirty="0">
                  <a:solidFill>
                    <a:srgbClr val="0000FF"/>
                  </a:solidFill>
                </a:endParaRPr>
              </a:p>
              <a:p>
                <a:pPr marL="695325" lvl="2" indent="-342900" eaLnBrk="1" hangingPunct="1">
                  <a:lnSpc>
                    <a:spcPct val="90000"/>
                  </a:lnSpc>
                </a:pPr>
                <a:r>
                  <a:rPr lang="en-US" altLang="en-US" sz="2400" dirty="0"/>
                  <a:t>For any message except chosen </a:t>
                </a:r>
                <a:r>
                  <a:rPr lang="en-US" altLang="he-IL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12" y="3933611"/>
                <a:ext cx="8186287" cy="1576496"/>
              </a:xfrm>
              <a:blipFill>
                <a:blip r:embed="rId3"/>
                <a:stretch>
                  <a:fillRect l="-447" t="-6564" r="-670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25B0B66-DF4E-490B-8EBF-1FF75C0CEFAE}"/>
              </a:ext>
            </a:extLst>
          </p:cNvPr>
          <p:cNvGrpSpPr/>
          <p:nvPr/>
        </p:nvGrpSpPr>
        <p:grpSpPr>
          <a:xfrm>
            <a:off x="1187424" y="1036573"/>
            <a:ext cx="6027974" cy="2622892"/>
            <a:chOff x="1187424" y="1036573"/>
            <a:chExt cx="6027974" cy="2622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4C99289-DD20-46A1-AC4C-8C26DA8A9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869" y="3031822"/>
                  <a:ext cx="1810959" cy="594122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67500" tIns="35100" rIns="67500" bIns="35100" anchor="ctr"/>
                <a:lstStyle>
                  <a:lvl1pPr>
                    <a:spcBef>
                      <a:spcPts val="7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>
                    <a:spcBef>
                      <a:spcPts val="6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6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>
                    <a:spcBef>
                      <a:spcPts val="5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2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altLang="he-IL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 </a:t>
                  </a:r>
                  <a14:m>
                    <m:oMath xmlns:m="http://schemas.openxmlformats.org/officeDocument/2006/math">
                      <m:r>
                        <a:rPr lang="en-US" altLang="he-IL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altLang="he-I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he-IL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he-IL" sz="18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he-IL" sz="1800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A.s</a:t>
                  </a:r>
                  <a:r>
                    <a:rPr lang="en-US" altLang="he-IL" sz="18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(m)</a:t>
                  </a: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4C99289-DD20-46A1-AC4C-8C26DA8A9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4869" y="3031822"/>
                  <a:ext cx="1810959" cy="594122"/>
                </a:xfrm>
                <a:prstGeom prst="rect">
                  <a:avLst/>
                </a:prstGeom>
                <a:blipFill>
                  <a:blip r:embed="rId4"/>
                  <a:stretch>
                    <a:fillRect b="-3883"/>
                  </a:stretch>
                </a:blip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6C1277-66D1-40F3-B7CF-8EF12F82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001" y="3065343"/>
              <a:ext cx="1643701" cy="59412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algn="ctr"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he-IL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</a:t>
              </a:r>
              <a:r>
                <a:rPr lang="en-US" altLang="he-IL" sz="1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he-IL" sz="1800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r>
                <a:rPr lang="en-US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(m,</a:t>
              </a:r>
              <a:r>
                <a:rPr lang="el-GR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σ</a:t>
              </a:r>
              <a:r>
                <a:rPr lang="en-US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he-I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">
              <a:extLst>
                <a:ext uri="{FF2B5EF4-FFF2-40B4-BE49-F238E27FC236}">
                  <a16:creationId xmlns:a16="http://schemas.microsoft.com/office/drawing/2014/main" id="{61F49D4B-202A-4693-A67C-E2F66027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886" y="3299468"/>
              <a:ext cx="241984" cy="38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9234E370-F1D1-4C14-978D-0C12C11E3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24" y="2956595"/>
              <a:ext cx="944232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rgbClr val="3B81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rgbClr val="3B81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m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A2BA6BEE-BA63-410A-B816-8EC69C669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124" y="2903418"/>
              <a:ext cx="1191" cy="1619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CC523E3B-A323-42BD-93F4-8E3E19C2C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326" y="2869897"/>
              <a:ext cx="1191" cy="1619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D2002D1C-0D63-45CC-B77C-6591770E5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936" y="1843204"/>
              <a:ext cx="1523558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Alice’s private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signing key A.s</a:t>
              </a:r>
            </a:p>
          </p:txBody>
        </p:sp>
        <p:sp>
          <p:nvSpPr>
            <p:cNvPr id="59" name="Line 6">
              <a:extLst>
                <a:ext uri="{FF2B5EF4-FFF2-40B4-BE49-F238E27FC236}">
                  <a16:creationId xmlns:a16="http://schemas.microsoft.com/office/drawing/2014/main" id="{5547BB38-4736-4791-A1B7-4853E97F8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829" y="3321150"/>
              <a:ext cx="240528" cy="25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95AB6FA-DCBF-44E1-8C85-47C1177EA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6065" y="1036573"/>
                  <a:ext cx="2553735" cy="745443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67500" tIns="35100" rIns="67500" bIns="35100" anchor="ctr"/>
                <a:lstStyle/>
                <a:p>
                  <a:pPr algn="ctr"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Key Generation</a:t>
                  </a:r>
                </a:p>
                <a:p>
                  <a:pPr algn="ctr"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he-IL" i="1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A.s,A.v</a:t>
                  </a: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14:m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alt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$</m:t>
                          </m:r>
                        </m:e>
                      </m:groupChr>
                      <m:r>
                        <a:rPr lang="en-US" altLang="he-I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KG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he-IL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he-IL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95AB6FA-DCBF-44E1-8C85-47C1177EA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6065" y="1036573"/>
                  <a:ext cx="2553735" cy="745443"/>
                </a:xfrm>
                <a:prstGeom prst="rect">
                  <a:avLst/>
                </a:prstGeom>
                <a:blipFill>
                  <a:blip r:embed="rId5"/>
                  <a:stretch>
                    <a:fillRect t="-3150" b="-11024"/>
                  </a:stretch>
                </a:blip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7BA6A0-B765-4270-A39E-80C45F941B79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H="1">
              <a:off x="2988608" y="1756007"/>
              <a:ext cx="1007221" cy="10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2753FF24-3055-4515-ADB4-88C3F30A6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749" y="2590590"/>
              <a:ext cx="424859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E028ED6-5146-4537-8A9F-62F1DB9B9E22}"/>
                </a:ext>
              </a:extLst>
            </p:cNvPr>
            <p:cNvCxnSpPr>
              <a:cxnSpLocks/>
            </p:cNvCxnSpPr>
            <p:nvPr/>
          </p:nvCxnSpPr>
          <p:spPr>
            <a:xfrm>
              <a:off x="4416344" y="1774866"/>
              <a:ext cx="1353868" cy="963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14">
              <a:extLst>
                <a:ext uri="{FF2B5EF4-FFF2-40B4-BE49-F238E27FC236}">
                  <a16:creationId xmlns:a16="http://schemas.microsoft.com/office/drawing/2014/main" id="{E4B8FAFF-5B59-4F78-A4CF-B0A00147F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7869" y="2552155"/>
              <a:ext cx="437683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endPara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FA4AD2A2-AE96-4E76-8627-1FDE0416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296" y="1890162"/>
              <a:ext cx="1921102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Alice’s public</a:t>
              </a:r>
              <a:b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 key </a:t>
              </a:r>
              <a:r>
                <a:rPr lang="en-US" altLang="he-IL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endPara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6" name="Picture 73">
              <a:extLst>
                <a:ext uri="{FF2B5EF4-FFF2-40B4-BE49-F238E27FC236}">
                  <a16:creationId xmlns:a16="http://schemas.microsoft.com/office/drawing/2014/main" id="{1977094F-01E5-423A-84A6-58972CE56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054" y="2309148"/>
              <a:ext cx="424859" cy="647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7" name="Picture 74">
              <a:extLst>
                <a:ext uri="{FF2B5EF4-FFF2-40B4-BE49-F238E27FC236}">
                  <a16:creationId xmlns:a16="http://schemas.microsoft.com/office/drawing/2014/main" id="{8C8ED187-C9BA-42E6-85BD-7800C72F1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973" y="2537842"/>
              <a:ext cx="296043" cy="527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4102BC11-948F-4ACA-94D1-9E4475139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174" y="1216396"/>
              <a:ext cx="1303304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length n</a:t>
              </a:r>
            </a:p>
          </p:txBody>
        </p:sp>
        <p:cxnSp>
          <p:nvCxnSpPr>
            <p:cNvPr id="69" name="Elbow Connector 47">
              <a:extLst>
                <a:ext uri="{FF2B5EF4-FFF2-40B4-BE49-F238E27FC236}">
                  <a16:creationId xmlns:a16="http://schemas.microsoft.com/office/drawing/2014/main" id="{8F462C11-1EC7-4DC2-A55B-D03E9D8DC6F5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1397029"/>
              <a:ext cx="336143" cy="33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3F56D671-9A8F-496D-BD6B-B5DDCF3DB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1" y="3318013"/>
              <a:ext cx="666876" cy="571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3F135DD-88FD-4298-916E-219FFCAEE601}"/>
                    </a:ext>
                  </a:extLst>
                </p:cNvPr>
                <p:cNvSpPr txBox="1"/>
                <p:nvPr/>
              </p:nvSpPr>
              <p:spPr>
                <a:xfrm>
                  <a:off x="4102768" y="2983832"/>
                  <a:ext cx="207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3F135DD-88FD-4298-916E-219FFCAEE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68" y="2983832"/>
                  <a:ext cx="20779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EAEE664-2D1E-49F2-A3D8-8752EEC9FDA5}"/>
                    </a:ext>
                  </a:extLst>
                </p:cNvPr>
                <p:cNvSpPr txBox="1"/>
                <p:nvPr/>
              </p:nvSpPr>
              <p:spPr>
                <a:xfrm flipH="1">
                  <a:off x="4465922" y="2984380"/>
                  <a:ext cx="367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he-IL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he-I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EAEE664-2D1E-49F2-A3D8-8752EEC9F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65922" y="2984380"/>
                  <a:ext cx="36752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000" r="-12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08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69675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PK</a:t>
            </a:r>
            <a:r>
              <a:rPr lang="he-IL" altLang="en-US" sz="3200" dirty="0"/>
              <a:t> </a:t>
            </a:r>
            <a:r>
              <a:rPr lang="en-US" altLang="en-US" sz="3200" dirty="0"/>
              <a:t> Signatures: Unforgeability Requirement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0512" y="3933611"/>
                <a:ext cx="8305285" cy="153457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(Existential) Unforgeability Experiment: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Generate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, give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000" dirty="0"/>
                  <a:t> to attacker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Attacker can select messages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dirty="0"/>
                  <a:t>’, receive </a:t>
                </a:r>
                <a:r>
                  <a:rPr lang="el-GR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’=</a:t>
                </a:r>
                <a:r>
                  <a:rPr lang="en-US" altLang="he-IL" sz="20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he-IL" sz="20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(m’)</a:t>
                </a:r>
                <a:endParaRPr lang="en-US" altLang="en-US" sz="2000" dirty="0">
                  <a:solidFill>
                    <a:srgbClr val="0000FF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Attacker outputs claimed-forgery: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he-IL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en-US" sz="2000" dirty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Attacker wins if v(m,)=Ok , and attacker never selected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sz="2000" dirty="0"/>
              </a:p>
              <a:p>
                <a:pPr marL="695325" lvl="2" indent="-342900" eaLnBrk="1" hangingPunct="1">
                  <a:lnSpc>
                    <a:spcPct val="90000"/>
                  </a:lnSpc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12" y="3933611"/>
                <a:ext cx="8305285" cy="1534573"/>
              </a:xfrm>
              <a:blipFill>
                <a:blip r:embed="rId3"/>
                <a:stretch>
                  <a:fillRect l="-293" t="-515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647E6BE-DF68-46FC-85EB-1B038D5C4FB6}"/>
              </a:ext>
            </a:extLst>
          </p:cNvPr>
          <p:cNvGrpSpPr/>
          <p:nvPr/>
        </p:nvGrpSpPr>
        <p:grpSpPr>
          <a:xfrm>
            <a:off x="1187424" y="1036573"/>
            <a:ext cx="6027974" cy="2622892"/>
            <a:chOff x="1187424" y="1036573"/>
            <a:chExt cx="6027974" cy="2622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3F33E5E-A215-4A1D-A4D0-9D599FE10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869" y="3031822"/>
                  <a:ext cx="1810959" cy="594122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67500" tIns="35100" rIns="67500" bIns="35100" anchor="ctr"/>
                <a:lstStyle>
                  <a:lvl1pPr>
                    <a:spcBef>
                      <a:spcPts val="7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3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>
                    <a:spcBef>
                      <a:spcPts val="6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6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>
                    <a:spcBef>
                      <a:spcPts val="55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2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defTabSz="449263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altLang="he-IL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 </a:t>
                  </a:r>
                  <a14:m>
                    <m:oMath xmlns:m="http://schemas.openxmlformats.org/officeDocument/2006/math">
                      <m:r>
                        <a:rPr lang="en-US" altLang="he-IL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altLang="he-I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he-IL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he-IL" sz="18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he-IL" sz="1800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A.s</a:t>
                  </a:r>
                  <a:r>
                    <a:rPr lang="en-US" altLang="he-IL" sz="18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(m)</a:t>
                  </a: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3F33E5E-A215-4A1D-A4D0-9D599FE101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4869" y="3031822"/>
                  <a:ext cx="1810959" cy="594122"/>
                </a:xfrm>
                <a:prstGeom prst="rect">
                  <a:avLst/>
                </a:prstGeom>
                <a:blipFill>
                  <a:blip r:embed="rId4"/>
                  <a:stretch>
                    <a:fillRect b="-3883"/>
                  </a:stretch>
                </a:blip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FCEF8D-4615-48BD-BFA1-B9296C28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001" y="3065343"/>
              <a:ext cx="1643701" cy="59412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67500" tIns="35100" rIns="67500" bIns="35100" anchor="ctr"/>
            <a:lstStyle/>
            <a:p>
              <a:pPr algn="ctr"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altLang="he-IL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</a:t>
              </a:r>
              <a:r>
                <a:rPr lang="en-US" altLang="he-IL" sz="1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he-IL" sz="1800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r>
                <a:rPr lang="en-US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(m,</a:t>
              </a:r>
              <a:r>
                <a:rPr lang="el-GR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σ</a:t>
              </a:r>
              <a:r>
                <a:rPr lang="en-US" altLang="he-IL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he-I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798454A7-2B70-4DBE-B717-8E39AA906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886" y="3299468"/>
              <a:ext cx="241984" cy="38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3B6BE918-2A4C-4BE8-AE38-6BAD2E4A3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24" y="2956595"/>
              <a:ext cx="944232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rgbClr val="3B81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rgbClr val="3B81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m</a:t>
              </a: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48DA7B31-C9CA-4971-A0CF-A2E819F24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7124" y="2903418"/>
              <a:ext cx="1191" cy="1619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91D4611E-C612-44AE-A167-DA20EE10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326" y="2869897"/>
              <a:ext cx="1191" cy="1619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Text Box 14">
              <a:extLst>
                <a:ext uri="{FF2B5EF4-FFF2-40B4-BE49-F238E27FC236}">
                  <a16:creationId xmlns:a16="http://schemas.microsoft.com/office/drawing/2014/main" id="{6706B50C-111F-4B1A-8DEA-A87A31970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936" y="1843204"/>
              <a:ext cx="1523558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Alice’s private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signing key A.s</a:t>
              </a:r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7C3B6EB1-0BCF-4211-8AD9-7BCD853F6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829" y="3321150"/>
              <a:ext cx="240528" cy="25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D3C0569-DE6D-4133-8197-C7DA71DB9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6065" y="1036573"/>
                  <a:ext cx="2553735" cy="745443"/>
                </a:xfrm>
                <a:prstGeom prst="rect">
                  <a:avLst/>
                </a:prstGeom>
                <a:solidFill>
                  <a:srgbClr val="FFFFCC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67500" tIns="35100" rIns="67500" bIns="35100" anchor="ctr"/>
                <a:lstStyle/>
                <a:p>
                  <a:pPr algn="ctr"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Key Generation</a:t>
                  </a:r>
                </a:p>
                <a:p>
                  <a:pPr algn="ctr"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he-IL" i="1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A.s,A.v</a:t>
                  </a:r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14:m>
                    <m:oMath xmlns:m="http://schemas.openxmlformats.org/officeDocument/2006/math">
                      <m:groupChr>
                        <m:groupChrPr>
                          <m:chr m:val="←"/>
                          <m:vertJc m:val="bot"/>
                          <m:ctrlPr>
                            <a:rPr lang="en-US" alt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$</m:t>
                          </m:r>
                        </m:e>
                      </m:groupChr>
                      <m:r>
                        <a:rPr lang="en-US" altLang="he-IL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he-IL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KG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he-IL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he-IL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he-IL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D3C0569-DE6D-4133-8197-C7DA71DB9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6065" y="1036573"/>
                  <a:ext cx="2553735" cy="745443"/>
                </a:xfrm>
                <a:prstGeom prst="rect">
                  <a:avLst/>
                </a:prstGeom>
                <a:blipFill>
                  <a:blip r:embed="rId5"/>
                  <a:stretch>
                    <a:fillRect t="-3150" b="-11024"/>
                  </a:stretch>
                </a:blip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59B653-45B4-4BBD-969B-293E935B1A74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2988608" y="1756007"/>
              <a:ext cx="1007221" cy="10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14">
              <a:extLst>
                <a:ext uri="{FF2B5EF4-FFF2-40B4-BE49-F238E27FC236}">
                  <a16:creationId xmlns:a16="http://schemas.microsoft.com/office/drawing/2014/main" id="{4D52A4E1-ABCE-4C9A-9507-C23F4FDA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749" y="2590590"/>
              <a:ext cx="424859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0BA7DCB-0694-4E42-B511-6F748D5E98AD}"/>
                </a:ext>
              </a:extLst>
            </p:cNvPr>
            <p:cNvCxnSpPr>
              <a:cxnSpLocks/>
            </p:cNvCxnSpPr>
            <p:nvPr/>
          </p:nvCxnSpPr>
          <p:spPr>
            <a:xfrm>
              <a:off x="4416344" y="1774866"/>
              <a:ext cx="1353868" cy="963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73436ABC-8089-42A2-82C5-7A87BC46E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7869" y="2552155"/>
              <a:ext cx="437683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endPara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14">
              <a:extLst>
                <a:ext uri="{FF2B5EF4-FFF2-40B4-BE49-F238E27FC236}">
                  <a16:creationId xmlns:a16="http://schemas.microsoft.com/office/drawing/2014/main" id="{63089CB8-5F28-41EB-93E9-BFF642B7D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296" y="1890162"/>
              <a:ext cx="1921102" cy="62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Alice’s public</a:t>
              </a:r>
              <a:b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he-IL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 key </a:t>
              </a:r>
              <a:r>
                <a:rPr lang="en-US" altLang="he-IL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A.v</a:t>
              </a:r>
              <a:endPara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73">
              <a:extLst>
                <a:ext uri="{FF2B5EF4-FFF2-40B4-BE49-F238E27FC236}">
                  <a16:creationId xmlns:a16="http://schemas.microsoft.com/office/drawing/2014/main" id="{EE88F483-5BF8-45CE-A451-504E20105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054" y="2309148"/>
              <a:ext cx="424859" cy="647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5" name="Picture 74">
              <a:extLst>
                <a:ext uri="{FF2B5EF4-FFF2-40B4-BE49-F238E27FC236}">
                  <a16:creationId xmlns:a16="http://schemas.microsoft.com/office/drawing/2014/main" id="{39C8069C-FE7C-4665-B528-AFD0F4B1A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973" y="2537842"/>
              <a:ext cx="296043" cy="527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4FCEF19D-DE3D-4985-A4A8-A3CF682E3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174" y="1216396"/>
              <a:ext cx="1303304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5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449263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length n</a:t>
              </a:r>
            </a:p>
          </p:txBody>
        </p:sp>
        <p:cxnSp>
          <p:nvCxnSpPr>
            <p:cNvPr id="67" name="Elbow Connector 47">
              <a:extLst>
                <a:ext uri="{FF2B5EF4-FFF2-40B4-BE49-F238E27FC236}">
                  <a16:creationId xmlns:a16="http://schemas.microsoft.com/office/drawing/2014/main" id="{F10624CC-B3B9-4F40-BAC9-B42D77AA46F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1397029"/>
              <a:ext cx="336143" cy="33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4E1322E1-C3E3-43F1-B4F7-0208F7D05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1" y="3318013"/>
              <a:ext cx="666876" cy="571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97B8165-6C81-4086-AE29-FDA21EEF1BC0}"/>
                    </a:ext>
                  </a:extLst>
                </p:cNvPr>
                <p:cNvSpPr txBox="1"/>
                <p:nvPr/>
              </p:nvSpPr>
              <p:spPr>
                <a:xfrm>
                  <a:off x="4102768" y="2983832"/>
                  <a:ext cx="207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97B8165-6C81-4086-AE29-FDA21EEF1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68" y="2983832"/>
                  <a:ext cx="20779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1ED4328-252C-4346-99A3-F75F6363D0D9}"/>
                    </a:ext>
                  </a:extLst>
                </p:cNvPr>
                <p:cNvSpPr txBox="1"/>
                <p:nvPr/>
              </p:nvSpPr>
              <p:spPr>
                <a:xfrm flipH="1">
                  <a:off x="4465922" y="2984380"/>
                  <a:ext cx="367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he-IL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he-IL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he-IL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1ED4328-252C-4346-99A3-F75F6363D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65922" y="2984380"/>
                  <a:ext cx="36752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00" r="-12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172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052203"/>
            <a:ext cx="2133600" cy="457200"/>
          </a:xfrm>
        </p:spPr>
        <p:txBody>
          <a:bodyPr/>
          <a:lstStyle/>
          <a:p>
            <a:pPr>
              <a:defRPr/>
            </a:pPr>
            <a:fld id="{55CE1075-05B3-4BB9-B8D8-88CCE17EAD3B}" type="datetime1">
              <a:rPr lang="en-US" altLang="en-US" smtClean="0"/>
              <a:t>3/19/21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76600" y="605696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Amir Herzberg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93344C-6AB1-4F69-A24C-451C9FB95EC3}" type="slidenum">
              <a:rPr lang="he-IL" altLang="en-US" b="0">
                <a:latin typeface="Garamond" panose="02020404030301010803" pitchFamily="18" charset="0"/>
              </a:rPr>
              <a:pPr eaLnBrk="1" hangingPunct="1"/>
              <a:t>32</a:t>
            </a:fld>
            <a:endParaRPr lang="en-US" altLang="en-US" b="0">
              <a:latin typeface="Garamond" panose="02020404030301010803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 dirty="0"/>
              <a:t>Public Key Certificate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/>
              <a:t>Certificate:</a:t>
            </a:r>
            <a:r>
              <a:rPr lang="en-US" altLang="en-US" sz="2400" dirty="0"/>
              <a:t> signature by Certificate Authority (CA) over  subject’s public key and attributes (e.g., domain name)</a:t>
            </a:r>
            <a:endParaRPr lang="en-US" altLang="en-US" sz="2400" i="1" dirty="0"/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9332" r="10001" b="18428"/>
          <a:stretch/>
        </p:blipFill>
        <p:spPr bwMode="auto">
          <a:xfrm>
            <a:off x="893763" y="1774458"/>
            <a:ext cx="7086600" cy="350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0780" y="5866151"/>
            <a:ext cx="310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More: in TLS/PKI lectures… </a:t>
            </a:r>
          </a:p>
        </p:txBody>
      </p:sp>
      <p:pic>
        <p:nvPicPr>
          <p:cNvPr id="9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00" y="4032882"/>
            <a:ext cx="763587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228143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47" y="2601430"/>
            <a:ext cx="35002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41044" y="5105372"/>
            <a:ext cx="2330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CA.v</a:t>
            </a:r>
            <a:br>
              <a:rPr lang="en-US" i="1" dirty="0"/>
            </a:br>
            <a:r>
              <a:rPr lang="en-US" dirty="0"/>
              <a:t>(CA’s validation key)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1126" y="5240472"/>
            <a:ext cx="12363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web site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6484" y="5105372"/>
            <a:ext cx="10310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8991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96234A-1ECC-4381-BBD6-40D14F13D286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23CA3-81B3-49F7-A6CB-F5FB0E5C5B77}" type="slidenum">
              <a:rPr lang="he-IL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9450" cy="7810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/>
              <a:t>RSA Signatures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25771"/>
            <a:ext cx="8591550" cy="547547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Secret signing key </a:t>
            </a:r>
            <a:r>
              <a:rPr lang="en-GB" alt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>
                <a:solidFill>
                  <a:srgbClr val="0000FF"/>
                </a:solidFill>
              </a:rPr>
              <a:t>, public verification key </a:t>
            </a:r>
            <a:r>
              <a:rPr lang="en-GB" alt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Short (&lt;n) messages: </a:t>
            </a:r>
            <a:r>
              <a:rPr lang="en-GB" altLang="en-US" sz="2400" u="sng" dirty="0">
                <a:solidFill>
                  <a:srgbClr val="0000FF"/>
                </a:solidFill>
              </a:rPr>
              <a:t>RSA signing with message recovery</a:t>
            </a:r>
          </a:p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First attempt:</a:t>
            </a:r>
          </a:p>
          <a:p>
            <a:pPr marL="668338" lvl="1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solidFill>
                  <a:srgbClr val="0000FF"/>
                </a:solidFill>
              </a:rPr>
              <a:t>RSA.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0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(m)= </a:t>
            </a:r>
            <a:r>
              <a:rPr lang="en-GB" altLang="en-US" sz="20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altLang="en-US" sz="2000" i="1" baseline="30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0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mod n, </a:t>
            </a:r>
            <a:br>
              <a:rPr lang="en-GB" altLang="en-US" sz="2000" i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1800" dirty="0" err="1">
                <a:solidFill>
                  <a:srgbClr val="0000FF"/>
                </a:solidFill>
              </a:rPr>
              <a:t>RSA.</a:t>
            </a:r>
            <a:r>
              <a:rPr lang="en-GB" alt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000" i="1" baseline="-2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2000" i="1" dirty="0" err="1">
                <a:latin typeface="Times New Roman" pitchFamily="18" charset="0"/>
                <a:cs typeface="Times New Roman" pitchFamily="18" charset="0"/>
              </a:rPr>
              <a:t>m,x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)={ OK if m=x</a:t>
            </a:r>
            <a:r>
              <a:rPr lang="en-GB" altLang="en-US" sz="2000" i="1" baseline="30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 mod n; else, FAIL }</a:t>
            </a:r>
          </a:p>
          <a:p>
            <a:pPr marL="668338" lvl="1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solidFill>
                  <a:srgbClr val="0000FF"/>
                </a:solidFill>
              </a:rPr>
              <a:t>Hmm… for any 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n-GB" altLang="en-US" sz="2000" dirty="0">
                <a:solidFill>
                  <a:srgbClr val="0000FF"/>
                </a:solidFill>
              </a:rPr>
              <a:t>let 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m=x</a:t>
            </a:r>
            <a:r>
              <a:rPr lang="en-GB" altLang="en-US" sz="2000" i="1" baseline="30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en-GB" altLang="en-US" sz="2000" dirty="0">
                <a:solidFill>
                  <a:srgbClr val="0000FF"/>
                </a:solidFill>
              </a:rPr>
              <a:t> ; then </a:t>
            </a:r>
            <a:r>
              <a:rPr lang="en-GB" altLang="en-US" sz="1800" dirty="0" err="1">
                <a:solidFill>
                  <a:srgbClr val="0000FF"/>
                </a:solidFill>
              </a:rPr>
              <a:t>RSA.</a:t>
            </a:r>
            <a:r>
              <a:rPr lang="en-GB" alt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000" i="1" baseline="-2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2000" i="1" dirty="0" err="1">
                <a:latin typeface="Times New Roman" pitchFamily="18" charset="0"/>
                <a:cs typeface="Times New Roman" pitchFamily="18" charset="0"/>
              </a:rPr>
              <a:t>m,x</a:t>
            </a: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)= OK </a:t>
            </a:r>
          </a:p>
          <a:p>
            <a:pPr marL="668338" lvl="1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u="sng" dirty="0" err="1">
                <a:solidFill>
                  <a:srgbClr val="0000FF"/>
                </a:solidFill>
              </a:rPr>
              <a:t>Unforgeability</a:t>
            </a:r>
            <a:r>
              <a:rPr lang="en-GB" altLang="en-US" sz="2000" u="sng" dirty="0">
                <a:solidFill>
                  <a:srgbClr val="0000FF"/>
                </a:solidFill>
              </a:rPr>
              <a:t> requirement fails: attacker has a forgery !</a:t>
            </a:r>
            <a:endParaRPr lang="en-GB" altLang="en-US" sz="2000" dirty="0">
              <a:solidFill>
                <a:srgbClr val="0000FF"/>
              </a:solidFill>
            </a:endParaRPr>
          </a:p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Preventing `random signatures’ ? </a:t>
            </a:r>
            <a:endParaRPr lang="en-GB" altLang="en-US" sz="2400" u="sng" dirty="0">
              <a:solidFill>
                <a:srgbClr val="0000FF"/>
              </a:solidFill>
            </a:endParaRPr>
          </a:p>
          <a:p>
            <a:pPr marL="741363" lvl="1" indent="-284163" defTabSz="449263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solidFill>
                  <a:srgbClr val="0000FF"/>
                </a:solidFill>
              </a:rPr>
              <a:t>RSA.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(m)= pad(m)</a:t>
            </a:r>
            <a:r>
              <a:rPr lang="en-GB" altLang="en-US" sz="2400" i="1" baseline="30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mod n, </a:t>
            </a:r>
            <a:br>
              <a:rPr lang="en-GB" alt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000" dirty="0" err="1">
                <a:solidFill>
                  <a:srgbClr val="0000FF"/>
                </a:solidFill>
              </a:rPr>
              <a:t>RSA.</a:t>
            </a:r>
            <a:r>
              <a:rPr lang="en-GB" alt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400" i="1" baseline="-2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2400" i="1" dirty="0" err="1">
                <a:latin typeface="Times New Roman" pitchFamily="18" charset="0"/>
                <a:cs typeface="Times New Roman" pitchFamily="18" charset="0"/>
              </a:rPr>
              <a:t>m,x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)={OK if m=</a:t>
            </a:r>
            <a:r>
              <a:rPr lang="en-GB" altLang="en-US" sz="2400" i="1" dirty="0" err="1">
                <a:latin typeface="Times New Roman" pitchFamily="18" charset="0"/>
                <a:cs typeface="Times New Roman" pitchFamily="18" charset="0"/>
              </a:rPr>
              <a:t>unpad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GB" altLang="en-US" sz="2400" i="1" baseline="30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 mod n); else, FAIL}</a:t>
            </a:r>
          </a:p>
          <a:p>
            <a:pPr marL="668338" lvl="1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Pad, unpaid: </a:t>
            </a:r>
            <a:r>
              <a:rPr lang="en-GB" altLang="en-US" sz="2000" dirty="0">
                <a:solidFill>
                  <a:srgbClr val="0000FF"/>
                </a:solidFill>
              </a:rPr>
              <a:t>redundancy added (pad) and verified (</a:t>
            </a:r>
            <a:r>
              <a:rPr lang="en-GB" altLang="en-US" sz="2000" dirty="0" err="1">
                <a:solidFill>
                  <a:srgbClr val="0000FF"/>
                </a:solidFill>
              </a:rPr>
              <a:t>unpad</a:t>
            </a:r>
            <a:r>
              <a:rPr lang="en-GB" altLang="en-US" sz="2000" dirty="0">
                <a:solidFill>
                  <a:srgbClr val="0000FF"/>
                </a:solidFill>
              </a:rPr>
              <a:t>)</a:t>
            </a:r>
            <a:endParaRPr lang="en-GB" altLang="en-US" sz="1600" dirty="0">
              <a:solidFill>
                <a:srgbClr val="0000FF"/>
              </a:solidFill>
            </a:endParaRPr>
          </a:p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Long messages: </a:t>
            </a:r>
            <a:r>
              <a:rPr lang="en-US" altLang="en-US" sz="2400" dirty="0">
                <a:solidFill>
                  <a:srgbClr val="0000FF"/>
                </a:solidFill>
              </a:rPr>
              <a:t>??</a:t>
            </a:r>
          </a:p>
          <a:p>
            <a:pPr marL="668338" lvl="1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Hint: use </a:t>
            </a:r>
            <a:r>
              <a:rPr lang="en-US" altLang="en-US" sz="2000" dirty="0"/>
              <a:t>collision resistant hash function (CRHF) </a:t>
            </a:r>
            <a:br>
              <a:rPr lang="en-US" altLang="en-US" sz="2000" dirty="0"/>
            </a:br>
            <a:endParaRPr lang="en-US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08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Hash-then-Sign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Challenge: messages are long, PKC is slow</a:t>
                </a:r>
              </a:p>
              <a:p>
                <a:r>
                  <a:rPr lang="en-US" dirty="0"/>
                  <a:t>How to sign long messages – efficiently? </a:t>
                </a:r>
              </a:p>
              <a:p>
                <a:pPr lvl="1"/>
                <a:r>
                  <a:rPr lang="en-US" dirty="0"/>
                  <a:t>Using Collision-Resistant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: </a:t>
                </a:r>
                <a:br>
                  <a:rPr lang="en-US" dirty="0"/>
                </a:br>
                <a:r>
                  <a:rPr lang="en-US" altLang="en-US" sz="2800" dirty="0">
                    <a:sym typeface="Wingdings" panose="05000000000000000000" pitchFamily="2" charset="2"/>
                  </a:rPr>
                  <a:t></a:t>
                </a:r>
                <a:r>
                  <a:rPr lang="en-US" altLang="en-US" sz="2800" dirty="0"/>
                  <a:t> infeasible to find </a:t>
                </a:r>
                <a:r>
                  <a:rPr lang="en-US" altLang="en-US" sz="2800" u="sng" dirty="0"/>
                  <a:t>pair 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x’) </a:t>
                </a:r>
                <a:r>
                  <a:rPr lang="en-US" altLang="en-US" sz="2800" i="1" dirty="0" err="1"/>
                  <a:t>s.t.</a:t>
                </a:r>
                <a:r>
                  <a:rPr lang="en-US" altLang="en-US" sz="2800" i="1" dirty="0"/>
                  <a:t> </a:t>
                </a:r>
                <a:r>
                  <a:rPr lang="en-US" alt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n-US" alt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x</a:t>
                </a:r>
                <a:r>
                  <a:rPr lang="en-US" altLang="en-US" sz="2800" i="1" dirty="0"/>
                  <a:t> </a:t>
                </a:r>
                <a:r>
                  <a:rPr lang="en-US" altLang="en-US" sz="2800" dirty="0"/>
                  <a:t>yet 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h(x)=h(x’)</a:t>
                </a:r>
              </a:p>
              <a:p>
                <a:pPr lvl="1"/>
                <a:r>
                  <a:rPr lang="en-US" sz="2800" dirty="0"/>
                  <a:t>And signature scheme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Cf.: hybrid encryption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Trapezoid 6"/>
          <p:cNvSpPr/>
          <p:nvPr/>
        </p:nvSpPr>
        <p:spPr bwMode="auto">
          <a:xfrm rot="10800000">
            <a:off x="5914100" y="3801643"/>
            <a:ext cx="2875936" cy="490133"/>
          </a:xfrm>
          <a:prstGeom prst="trapezoid">
            <a:avLst>
              <a:gd name="adj" fmla="val 194084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5928849" y="3259391"/>
                <a:ext cx="2861187" cy="51619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Message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8849" y="3259391"/>
                <a:ext cx="2861187" cy="516194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77354" y="3801643"/>
                <a:ext cx="964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54" y="3801643"/>
                <a:ext cx="964175" cy="461665"/>
              </a:xfrm>
              <a:prstGeom prst="rect">
                <a:avLst/>
              </a:prstGeom>
              <a:blipFill>
                <a:blip r:embed="rId4"/>
                <a:stretch>
                  <a:fillRect l="-5063" r="-6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6868954" y="4317835"/>
            <a:ext cx="966227" cy="516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68954" y="4319007"/>
                <a:ext cx="966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54" y="4319007"/>
                <a:ext cx="966227" cy="461665"/>
              </a:xfrm>
              <a:prstGeom prst="rect">
                <a:avLst/>
              </a:prstGeom>
              <a:blipFill>
                <a:blip r:embed="rId5"/>
                <a:stretch>
                  <a:fillRect r="-63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6868954" y="4871575"/>
            <a:ext cx="966227" cy="516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23909" y="4886485"/>
                <a:ext cx="1056315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Sign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09" y="4886485"/>
                <a:ext cx="1056315" cy="461665"/>
              </a:xfrm>
              <a:prstGeom prst="rect">
                <a:avLst/>
              </a:prstGeom>
              <a:blipFill>
                <a:blip r:embed="rId6"/>
                <a:stretch>
                  <a:fillRect l="-862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6868954" y="5398066"/>
            <a:ext cx="966227" cy="516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68954" y="5399238"/>
                <a:ext cx="112562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54" y="5399238"/>
                <a:ext cx="1125629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B85B7FC-6A61-445C-9077-2C2D3ECDEC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63" y="4821619"/>
            <a:ext cx="6613246" cy="7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3" grpId="0" animBg="1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96234A-1ECC-4381-BBD6-40D14F13D286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23CA3-81B3-49F7-A6CB-F5FB0E5C5B77}" type="slidenum">
              <a:rPr lang="he-IL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9450" cy="7810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/>
              <a:t>RSA Signatures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25771"/>
            <a:ext cx="8591550" cy="545213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Secret signing key </a:t>
            </a:r>
            <a:r>
              <a:rPr lang="en-GB" alt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>
                <a:solidFill>
                  <a:srgbClr val="0000FF"/>
                </a:solidFill>
              </a:rPr>
              <a:t>, public verification key </a:t>
            </a:r>
            <a:r>
              <a:rPr lang="en-GB" alt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Short (&lt;n) messages: RSA signing with message recovery </a:t>
            </a:r>
          </a:p>
          <a:p>
            <a:pPr marL="741363" lvl="1" indent="-284163" defTabSz="449263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solidFill>
                  <a:srgbClr val="0000FF"/>
                </a:solidFill>
              </a:rPr>
              <a:t>RSA.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(m)= R(m)</a:t>
            </a:r>
            <a:r>
              <a:rPr lang="en-GB" altLang="en-US" sz="2400" i="1" baseline="30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mod n, </a:t>
            </a:r>
            <a:br>
              <a:rPr lang="en-GB" alt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000" dirty="0" err="1">
                <a:solidFill>
                  <a:srgbClr val="0000FF"/>
                </a:solidFill>
              </a:rPr>
              <a:t>RSA.</a:t>
            </a:r>
            <a:r>
              <a:rPr lang="en-GB" alt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400" i="1" baseline="-2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(x)={R</a:t>
            </a:r>
            <a:r>
              <a:rPr lang="en-GB" altLang="en-US" sz="2400" i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GB" altLang="en-US" sz="2400" i="1" baseline="30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sz="2400" i="1" dirty="0">
                <a:latin typeface="Times New Roman" pitchFamily="18" charset="0"/>
                <a:cs typeface="Times New Roman" pitchFamily="18" charset="0"/>
              </a:rPr>
              <a:t> mod n); error if undefined}</a:t>
            </a:r>
          </a:p>
          <a:p>
            <a:pPr marL="668338" lvl="1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i="1" dirty="0">
                <a:latin typeface="Times New Roman" pitchFamily="18" charset="0"/>
                <a:cs typeface="Times New Roman" pitchFamily="18" charset="0"/>
              </a:rPr>
              <a:t>R(.) : </a:t>
            </a:r>
            <a:r>
              <a:rPr lang="en-GB" altLang="en-US" sz="2000" dirty="0">
                <a:solidFill>
                  <a:srgbClr val="0000FF"/>
                </a:solidFill>
              </a:rPr>
              <a:t>redundancy function ; </a:t>
            </a:r>
            <a:r>
              <a:rPr lang="en-GB" altLang="en-US" sz="1600" dirty="0">
                <a:solidFill>
                  <a:srgbClr val="0000FF"/>
                </a:solidFill>
              </a:rPr>
              <a:t>make random string unlikely to be valid signature</a:t>
            </a:r>
          </a:p>
          <a:p>
            <a:pPr marL="341313" indent="-341313" defTabSz="449263" eaLnBrk="1" hangingPunct="1"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0000FF"/>
                </a:solidFill>
              </a:rPr>
              <a:t>Long messages: hash-then-sign, </a:t>
            </a:r>
            <a:r>
              <a:rPr lang="en-GB" altLang="en-US" sz="2400" dirty="0" err="1">
                <a:solidFill>
                  <a:srgbClr val="0000FF"/>
                </a:solidFill>
              </a:rPr>
              <a:t>RSA_</a:t>
            </a:r>
            <a:r>
              <a:rPr lang="en-GB" altLang="en-US" sz="28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en-US" sz="2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alt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h:{0,1}</a:t>
            </a:r>
            <a:r>
              <a:rPr lang="en-GB" altLang="en-US" sz="2400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GB" alt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{0.1}</a:t>
            </a:r>
            <a:r>
              <a:rPr lang="en-GB" altLang="en-US" sz="2400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</a:p>
          <a:p>
            <a:pPr marL="668338" lvl="1" indent="-341313" defTabSz="449263" eaLnBrk="1" hangingPunct="1"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>
                <a:solidFill>
                  <a:srgbClr val="0000FF"/>
                </a:solidFill>
              </a:rPr>
              <a:t>Aka signature with appendix</a:t>
            </a:r>
          </a:p>
          <a:p>
            <a:pPr marL="668338" lvl="1" indent="-341313" defTabSz="449263" eaLnBrk="1" hangingPunct="1"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 err="1">
                <a:solidFill>
                  <a:srgbClr val="0000FF"/>
                </a:solidFill>
              </a:rPr>
              <a:t>RSA_</a:t>
            </a:r>
            <a:r>
              <a:rPr lang="en-GB" altLang="en-US" sz="23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en-US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.S</a:t>
            </a:r>
            <a:r>
              <a:rPr lang="en-GB" altLang="en-US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(m)=m||[h(m)]</a:t>
            </a:r>
            <a:r>
              <a:rPr lang="en-GB" altLang="en-US" sz="2200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GB" altLang="en-US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 n</a:t>
            </a:r>
          </a:p>
          <a:p>
            <a:pPr marL="668338" lvl="1" indent="-341313" defTabSz="449263" eaLnBrk="1" hangingPunct="1"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 err="1">
                <a:solidFill>
                  <a:srgbClr val="0000FF"/>
                </a:solidFill>
              </a:rPr>
              <a:t>RSA_</a:t>
            </a:r>
            <a:r>
              <a:rPr lang="en-GB" altLang="en-US" sz="23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.V</a:t>
            </a:r>
            <a:r>
              <a:rPr lang="en-GB" alt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 || x)=m </a:t>
            </a:r>
            <a:r>
              <a:rPr lang="en-GB" altLang="en-US" dirty="0" err="1">
                <a:solidFill>
                  <a:srgbClr val="0000FF"/>
                </a:solidFill>
              </a:rPr>
              <a:t>iff</a:t>
            </a:r>
            <a:r>
              <a:rPr lang="en-GB" altLang="en-US" dirty="0">
                <a:solidFill>
                  <a:srgbClr val="0000FF"/>
                </a:solidFill>
              </a:rPr>
              <a:t> </a:t>
            </a:r>
            <a:r>
              <a:rPr lang="en-GB" alt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h(m)=x</a:t>
            </a:r>
            <a:r>
              <a:rPr lang="en-GB" altLang="en-US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alt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mod n (else: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m’ </a:t>
            </a:r>
            <a:r>
              <a:rPr lang="en-US" altLang="en-US" sz="2400" dirty="0" err="1"/>
              <a:t>s.t.</a:t>
            </a:r>
            <a:r>
              <a:rPr lang="en-US" altLang="en-US" sz="24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h(m)=h(m’)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sign(h(m))=sign(h(m’))</a:t>
            </a:r>
          </a:p>
          <a:p>
            <a:pPr eaLnBrk="1" hangingPunct="1">
              <a:lnSpc>
                <a:spcPct val="83000"/>
              </a:lnSpc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500" dirty="0"/>
              <a:t> is (keyless) collision resistant hash function (CRHF) </a:t>
            </a:r>
            <a:br>
              <a:rPr lang="en-US" altLang="en-US" sz="2500" dirty="0"/>
            </a:br>
            <a:r>
              <a:rPr lang="en-US" altLang="en-US" sz="2500" dirty="0">
                <a:sym typeface="Wingdings" panose="05000000000000000000" pitchFamily="2" charset="2"/>
              </a:rPr>
              <a:t></a:t>
            </a:r>
            <a:r>
              <a:rPr lang="en-US" altLang="en-US" sz="2500" dirty="0"/>
              <a:t> infeasible to find </a:t>
            </a:r>
            <a:r>
              <a:rPr lang="en-US" altLang="en-US" sz="2500" u="sng" dirty="0"/>
              <a:t>pair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x’) </a:t>
            </a:r>
            <a:r>
              <a:rPr lang="en-US" altLang="en-US" sz="2500" i="1" dirty="0" err="1"/>
              <a:t>s.t.</a:t>
            </a:r>
            <a:r>
              <a:rPr lang="en-US" altLang="en-US" sz="2500" i="1" dirty="0"/>
              <a:t>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x</a:t>
            </a:r>
            <a:r>
              <a:rPr lang="en-US" altLang="en-US" sz="2500" i="1" dirty="0"/>
              <a:t> </a:t>
            </a:r>
            <a:r>
              <a:rPr lang="en-US" altLang="en-US" sz="2500" dirty="0"/>
              <a:t>yet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h(x)=h(x’)</a:t>
            </a:r>
          </a:p>
          <a:p>
            <a:pPr marL="668338" lvl="1" indent="-341313" defTabSz="449263" eaLnBrk="1" hangingPunct="1">
              <a:lnSpc>
                <a:spcPct val="90000"/>
              </a:lnSpc>
              <a:spcBef>
                <a:spcPts val="6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407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Discrete-Log Digital Signature?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9350"/>
            <a:ext cx="8436077" cy="4981575"/>
          </a:xfrm>
        </p:spPr>
        <p:txBody>
          <a:bodyPr/>
          <a:lstStyle/>
          <a:p>
            <a:r>
              <a:rPr lang="en-US" dirty="0"/>
              <a:t>RSA allowed encryption and signing… </a:t>
            </a:r>
            <a:br>
              <a:rPr lang="en-US" dirty="0"/>
            </a:br>
            <a:r>
              <a:rPr lang="en-US" dirty="0"/>
              <a:t>based on assuming factoring is hard</a:t>
            </a:r>
          </a:p>
          <a:p>
            <a:r>
              <a:rPr lang="en-US" dirty="0"/>
              <a:t>Can we sign based on assuming</a:t>
            </a:r>
            <a:br>
              <a:rPr lang="en-US" dirty="0"/>
            </a:br>
            <a:r>
              <a:rPr lang="en-US" dirty="0"/>
              <a:t>discrete log is hard? </a:t>
            </a:r>
          </a:p>
          <a:p>
            <a:r>
              <a:rPr lang="en-US" dirty="0"/>
              <a:t>Most well-known, popular scheme: DSA</a:t>
            </a:r>
          </a:p>
          <a:p>
            <a:pPr lvl="1"/>
            <a:r>
              <a:rPr lang="en-US" dirty="0"/>
              <a:t>Digital Signature Algorithm, by NSA/NIST</a:t>
            </a:r>
          </a:p>
          <a:p>
            <a:pPr lvl="1"/>
            <a:r>
              <a:rPr lang="en-US" dirty="0"/>
              <a:t>Details: crypto course</a:t>
            </a:r>
          </a:p>
          <a:p>
            <a:r>
              <a:rPr lang="en-US" dirty="0"/>
              <a:t>We’ll discuss simpler, less efficient </a:t>
            </a:r>
            <a:br>
              <a:rPr lang="en-US" dirty="0"/>
            </a:br>
            <a:r>
              <a:rPr lang="en-US" u="sng" dirty="0"/>
              <a:t>El-Gamal Signature</a:t>
            </a:r>
            <a:r>
              <a:rPr lang="en-US" dirty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628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El-Gamal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78924"/>
                <a:ext cx="8430596" cy="4981575"/>
              </a:xfrm>
            </p:spPr>
            <p:txBody>
              <a:bodyPr/>
              <a:lstStyle/>
              <a:p>
                <a:r>
                  <a:rPr lang="en-US" sz="2400" dirty="0"/>
                  <a:t>Parameters: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𝑝𝑟𝑖𝑚𝑒𝑠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𝐺𝑒𝑛𝑒𝑟𝑎𝑡𝑜𝑟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Key generation: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2,..,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Sign: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,..,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−2|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then select new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Signature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/>
                  <a:t>Verify: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sz="2800" dirty="0"/>
                  <a:t>Correctness:</a:t>
                </a:r>
                <a:b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lvl="0" eaLnBrk="1" hangingPunct="1">
                  <a:lnSpc>
                    <a:spcPct val="90000"/>
                  </a:lnSpc>
                  <a:buClr>
                    <a:srgbClr val="CC9900"/>
                  </a:buClr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Using Fermat law: </a:t>
                </a:r>
                <a:r>
                  <a:rPr lang="en-US" altLang="en-US" sz="2800" i="1" dirty="0" err="1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2800" i="1" baseline="30000" dirty="0" err="1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en-US" sz="2800" i="1" dirty="0" err="1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2800" i="1" baseline="30000" dirty="0" err="1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800" i="1" baseline="30000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mod (p-1)</a:t>
                </a:r>
                <a:r>
                  <a:rPr lang="en-US" altLang="en-US" sz="2800" i="1" dirty="0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 mod p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Efficient off-line sign: precompute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78924"/>
                <a:ext cx="8430596" cy="4981575"/>
              </a:xfrm>
              <a:blipFill>
                <a:blip r:embed="rId2"/>
                <a:stretch>
                  <a:fillRect l="-506" t="-857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008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28945C-069F-483F-A709-C3925AAAC52A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A9896-4369-4D90-9BE2-22CD33784F87}" type="slidenum">
              <a:rPr lang="he-IL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114808"/>
            <a:ext cx="8297862" cy="779462"/>
          </a:xfrm>
        </p:spPr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6218"/>
            <a:ext cx="8437418" cy="4981575"/>
          </a:xfrm>
        </p:spPr>
        <p:txBody>
          <a:bodyPr/>
          <a:lstStyle/>
          <a:p>
            <a:pPr eaLnBrk="1" hangingPunct="1"/>
            <a:r>
              <a:rPr lang="en-US" altLang="en-US" dirty="0"/>
              <a:t>Public key crypto allows:</a:t>
            </a:r>
          </a:p>
          <a:p>
            <a:pPr lvl="1" eaLnBrk="1" hangingPunct="1"/>
            <a:r>
              <a:rPr lang="en-US" altLang="en-US" dirty="0"/>
              <a:t>Easier key management, distribution</a:t>
            </a:r>
          </a:p>
          <a:p>
            <a:pPr lvl="2" eaLnBrk="1" hangingPunct="1"/>
            <a:r>
              <a:rPr lang="en-US" altLang="en-US" dirty="0"/>
              <a:t>Key agreement (DH): only need authenticated channel</a:t>
            </a:r>
          </a:p>
          <a:p>
            <a:pPr lvl="2" eaLnBrk="1" hangingPunct="1"/>
            <a:r>
              <a:rPr lang="en-US" altLang="en-US" dirty="0"/>
              <a:t>Encryption: easier distribution, maintenance – </a:t>
            </a:r>
            <a:r>
              <a:rPr lang="en-US" altLang="en-US" b="1" dirty="0"/>
              <a:t>public</a:t>
            </a:r>
            <a:r>
              <a:rPr lang="en-US" altLang="en-US" dirty="0"/>
              <a:t> key</a:t>
            </a:r>
          </a:p>
          <a:p>
            <a:pPr lvl="1" eaLnBrk="1" hangingPunct="1"/>
            <a:r>
              <a:rPr lang="en-US" altLang="en-US" dirty="0"/>
              <a:t>Resiliency to key exposure (PFS and PRS)</a:t>
            </a:r>
          </a:p>
          <a:p>
            <a:pPr lvl="1" eaLnBrk="1" hangingPunct="1"/>
            <a:r>
              <a:rPr lang="en-US" altLang="en-US" dirty="0"/>
              <a:t>Signatures</a:t>
            </a:r>
          </a:p>
          <a:p>
            <a:pPr lvl="2" eaLnBrk="1" hangingPunct="1"/>
            <a:r>
              <a:rPr lang="en-US" altLang="en-US" dirty="0"/>
              <a:t>Certificate: public key and a signature authenticating it</a:t>
            </a:r>
          </a:p>
          <a:p>
            <a:pPr lvl="2" eaLnBrk="1" hangingPunct="1"/>
            <a:r>
              <a:rPr lang="en-US" altLang="en-US" dirty="0"/>
              <a:t>E</a:t>
            </a:r>
            <a:r>
              <a:rPr lang="en-US" altLang="en-US" dirty="0">
                <a:sym typeface="Wingdings" pitchFamily="2" charset="2"/>
              </a:rPr>
              <a:t>vidences</a:t>
            </a:r>
          </a:p>
          <a:p>
            <a:pPr lvl="2" eaLnBrk="1" hangingPunct="1"/>
            <a:r>
              <a:rPr lang="en-US" altLang="en-US" dirty="0">
                <a:sym typeface="Wingdings" pitchFamily="2" charset="2"/>
              </a:rPr>
              <a:t>Handling VIL messages: hash-then-sign</a:t>
            </a:r>
          </a:p>
          <a:p>
            <a:pPr eaLnBrk="1" hangingPunct="1"/>
            <a:r>
              <a:rPr lang="en-US" altLang="en-US" dirty="0">
                <a:sym typeface="Wingdings" pitchFamily="2" charset="2"/>
              </a:rPr>
              <a:t>Next: Public Key Infrastructure (PKI) and TLS</a:t>
            </a:r>
          </a:p>
          <a:p>
            <a:pPr eaLnBrk="1" hangingPunct="1"/>
            <a:endParaRPr lang="en-US" alt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9077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6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6.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5994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0669" y="419687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58801" y="4230394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38685" y="4464519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700623" y="4496849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83223" y="4121646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58696" y="4184407"/>
            <a:ext cx="1386661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97411" y="418149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52923" y="4068469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961125" y="403494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91299" y="3137538"/>
            <a:ext cx="1739321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 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(public)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626222" y="4493934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02321" y="2249708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KG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39452" y="3030030"/>
            <a:ext cx="565923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e,d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097411" y="1614372"/>
            <a:ext cx="1252008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length l</a:t>
            </a:r>
          </a:p>
        </p:txBody>
      </p:sp>
      <p:cxnSp>
        <p:nvCxnSpPr>
          <p:cNvPr id="3" name="Elbow Connector 2"/>
          <p:cNvCxnSpPr>
            <a:stCxn id="30" idx="2"/>
            <a:endCxn id="24" idx="0"/>
          </p:cNvCxnSpPr>
          <p:nvPr/>
        </p:nvCxnSpPr>
        <p:spPr>
          <a:xfrm rot="16200000" flipH="1">
            <a:off x="4578997" y="2105473"/>
            <a:ext cx="287452" cy="1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4" idx="2"/>
          </p:cNvCxnSpPr>
          <p:nvPr/>
        </p:nvCxnSpPr>
        <p:spPr>
          <a:xfrm rot="5400000">
            <a:off x="4611496" y="2954546"/>
            <a:ext cx="222452" cy="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4" idx="3"/>
          </p:cNvCxnSpPr>
          <p:nvPr/>
        </p:nvCxnSpPr>
        <p:spPr>
          <a:xfrm flipH="1">
            <a:off x="3101302" y="3377914"/>
            <a:ext cx="1498436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62791" y="3729223"/>
            <a:ext cx="23891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23011" y="3377914"/>
            <a:ext cx="1143000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5933668" y="3717206"/>
            <a:ext cx="251735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457601" y="3137538"/>
            <a:ext cx="1764969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Key 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(private)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Cryptosystem</a:t>
            </a:r>
          </a:p>
        </p:txBody>
      </p:sp>
    </p:spTree>
    <p:extLst>
      <p:ext uri="{BB962C8B-B14F-4D97-AF65-F5344CB8AC3E}">
        <p14:creationId xmlns:p14="http://schemas.microsoft.com/office/powerpoint/2010/main" val="404504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540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DH: for Encryption?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turn DH into… encryption? </a:t>
                </a:r>
              </a:p>
              <a:p>
                <a:r>
                  <a:rPr lang="en-US" dirty="0"/>
                  <a:t>Bob </a:t>
                </a:r>
                <a:r>
                  <a:rPr lang="en-US" b="1" dirty="0"/>
                  <a:t>publishes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as its public key</a:t>
                </a:r>
              </a:p>
              <a:p>
                <a:r>
                  <a:rPr lang="en-US" dirty="0"/>
                  <a:t>Alice uses it (directly!) to encrypt messages for Bob</a:t>
                </a:r>
              </a:p>
              <a:p>
                <a:pPr lvl="1"/>
                <a:r>
                  <a:rPr lang="en-US" dirty="0"/>
                  <a:t>No interaction</a:t>
                </a:r>
              </a:p>
              <a:p>
                <a:r>
                  <a:rPr lang="en-US" dirty="0"/>
                  <a:t>Let’s see it gradually…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Turning [DH] to Public Key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dirty="0"/>
                  <a:t>Select random prime </a:t>
                </a:r>
                <a:r>
                  <a:rPr lang="en-US" altLang="en-US" sz="2600" i="1" dirty="0"/>
                  <a:t>p </a:t>
                </a:r>
                <a:r>
                  <a:rPr lang="en-US" altLang="en-US" sz="2600" dirty="0"/>
                  <a:t>and generator </a:t>
                </a:r>
                <a:r>
                  <a:rPr lang="en-US" altLang="en-US" sz="2600" i="1" dirty="0"/>
                  <a:t>g</a:t>
                </a:r>
              </a:p>
              <a:p>
                <a:pPr eaLnBrk="1" hangingPunct="1"/>
                <a:r>
                  <a:rPr lang="en-US" altLang="en-US" sz="2600" dirty="0"/>
                  <a:t>Alice: secret key 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600" i="1" dirty="0"/>
                  <a:t>, </a:t>
                </a:r>
                <a:r>
                  <a:rPr lang="en-US" altLang="en-US" sz="2600" dirty="0"/>
                  <a:t>public key 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en-US" sz="2600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600" i="1" dirty="0" err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i="1" baseline="30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</a:p>
              <a:p>
                <a:pPr eaLnBrk="1" hangingPunct="1"/>
                <a:r>
                  <a:rPr lang="en-US" altLang="en-US" sz="2600" dirty="0"/>
                  <a:t>Bob: secret key 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600" i="1" dirty="0"/>
                  <a:t>, </a:t>
                </a:r>
                <a:r>
                  <a:rPr lang="en-US" altLang="en-US" sz="2600" dirty="0"/>
                  <a:t>public key 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en-US" sz="2600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en-US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en-US" sz="2600" i="1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</a:p>
              <a:p>
                <a:pPr marL="0" indent="0" eaLnBrk="1" hangingPunct="1">
                  <a:buNone/>
                </a:pPr>
                <a:endParaRPr lang="en-US" altLang="en-US" sz="2600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  <a:blipFill>
                <a:blip r:embed="rId3"/>
                <a:stretch>
                  <a:fillRect l="-296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4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Turning [DH] to Public Key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141101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dirty="0"/>
                  <a:t>Select random prime </a:t>
                </a:r>
                <a:r>
                  <a:rPr lang="en-US" altLang="en-US" sz="2600" i="1" dirty="0"/>
                  <a:t>p </a:t>
                </a:r>
                <a:r>
                  <a:rPr lang="en-US" altLang="en-US" sz="2600" dirty="0"/>
                  <a:t>and generator </a:t>
                </a:r>
                <a:r>
                  <a:rPr lang="en-US" altLang="en-US" sz="2600" i="1" dirty="0"/>
                  <a:t>g</a:t>
                </a:r>
              </a:p>
              <a:p>
                <a:pPr eaLnBrk="1" hangingPunct="1"/>
                <a:r>
                  <a:rPr lang="en-US" altLang="en-US" sz="2600" dirty="0"/>
                  <a:t>Alice: secret key 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600" i="1" dirty="0"/>
                  <a:t>, </a:t>
                </a:r>
                <a:r>
                  <a:rPr lang="en-US" altLang="en-US" sz="2600" dirty="0"/>
                  <a:t>public key 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en-US" sz="2600" i="1" strike="sngStrike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en-US" sz="2600" strike="sngStrike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2600" i="1" strike="sngStrike" dirty="0" err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i="1" strike="sngStrike" baseline="30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</a:p>
              <a:p>
                <a:pPr eaLnBrk="1" hangingPunct="1"/>
                <a:r>
                  <a:rPr lang="en-US" altLang="en-US" sz="2600" strike="sngStrike" dirty="0"/>
                  <a:t>Bob: secret key 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600" i="1" strike="sngStrike" dirty="0"/>
                  <a:t>, </a:t>
                </a:r>
                <a:r>
                  <a:rPr lang="en-US" altLang="en-US" sz="2600" strike="sngStrike" dirty="0"/>
                  <a:t>public key 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en-US" sz="2600" i="1" strike="sngStrike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en-US" sz="2600" strike="sngStrike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</a:p>
              <a:p>
                <a:pPr marL="0" indent="0" eaLnBrk="1" hangingPunct="1">
                  <a:buNone/>
                </a:pPr>
                <a:endParaRPr lang="en-US" altLang="en-US" sz="2600" dirty="0"/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1411015"/>
              </a:xfrm>
              <a:blipFill>
                <a:blip r:embed="rId3"/>
                <a:stretch>
                  <a:fillRect l="-296" t="-3879" b="-16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99016" y="247337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(Bob will encrypt – does not have keys)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2950" y="1537037"/>
            <a:ext cx="46358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3897" y="1502411"/>
                <a:ext cx="2068964" cy="4682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𝑚𝑜𝑑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97" y="1502411"/>
                <a:ext cx="2068964" cy="468205"/>
              </a:xfrm>
              <a:prstGeom prst="rect">
                <a:avLst/>
              </a:prstGeom>
              <a:blipFill>
                <a:blip r:embed="rId4"/>
                <a:stretch>
                  <a:fillRect l="-441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2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Turning [DH] to Public Key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dirty="0"/>
                  <a:t>Select random prime </a:t>
                </a:r>
                <a:r>
                  <a:rPr lang="en-US" altLang="en-US" sz="2600" i="1" dirty="0"/>
                  <a:t>p </a:t>
                </a:r>
                <a:r>
                  <a:rPr lang="en-US" altLang="en-US" sz="2600" dirty="0"/>
                  <a:t>and generator </a:t>
                </a:r>
                <a:r>
                  <a:rPr lang="en-US" altLang="en-US" sz="2600" i="1" dirty="0"/>
                  <a:t>g</a:t>
                </a:r>
              </a:p>
              <a:p>
                <a:r>
                  <a:rPr lang="en-US" altLang="en-US" sz="2600" dirty="0"/>
                  <a:t>Alice: secret key </a:t>
                </a:r>
                <a:r>
                  <a:rPr lang="en-US" sz="2800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600" i="1" dirty="0"/>
                  <a:t>, </a:t>
                </a:r>
                <a:r>
                  <a:rPr lang="en-US" altLang="en-US" sz="2600" dirty="0"/>
                  <a:t>public key </a:t>
                </a:r>
                <a:r>
                  <a:rPr lang="en-US" sz="28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8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eaLnBrk="1" hangingPunct="1"/>
                <a:r>
                  <a:rPr lang="en-US" altLang="en-US" sz="2600" strike="sngStrike" dirty="0"/>
                  <a:t>Bob: secret key 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600" i="1" strike="sngStrike" dirty="0"/>
                  <a:t>, </a:t>
                </a:r>
                <a:r>
                  <a:rPr lang="en-US" altLang="en-US" sz="2600" strike="sngStrike" dirty="0"/>
                  <a:t>public key 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en-US" sz="2600" i="1" strike="sngStrike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en-US" sz="2600" strike="sngStrike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en-US" sz="2600" i="1" strike="sngStrike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</a:p>
              <a:p>
                <a:pPr eaLnBrk="1" hangingPunct="1"/>
                <a:r>
                  <a:rPr lang="en-US" altLang="en-US" sz="2600" dirty="0"/>
                  <a:t>To encrypt message m to Alice:</a:t>
                </a:r>
                <a:endParaRPr lang="en-US" altLang="en-US" sz="2600" i="1" dirty="0"/>
              </a:p>
              <a:p>
                <a:pPr marL="742950" lvl="1" indent="-285750" eaLnBrk="1" hangingPunct="1"/>
                <a:r>
                  <a:rPr lang="en-US" altLang="en-US" sz="2200" dirty="0"/>
                  <a:t>Bob selects random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200" dirty="0"/>
                  <a:t>  </a:t>
                </a:r>
              </a:p>
              <a:p>
                <a:pPr marL="742950" lvl="1" indent="-285750" eaLnBrk="1" hangingPunct="1"/>
                <a:r>
                  <a:rPr lang="en-US" altLang="en-US" sz="2200" dirty="0"/>
                  <a:t>Sends: 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2400" i="1" baseline="300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 mod p , 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((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en-US" sz="2200" i="1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en-US" sz="2200" i="1" baseline="30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)=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</a:t>
                </a:r>
                <a:r>
                  <a:rPr lang="en-US" altLang="en-US" sz="2200" i="1" dirty="0" err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 mod p) </a:t>
                </a:r>
              </a:p>
              <a:p>
                <a:pPr marL="742950" lvl="1" indent="-285750" eaLnBrk="1" hangingPunct="1"/>
                <a:r>
                  <a:rPr lang="en-US" altLang="en-US" sz="2200" dirty="0"/>
                  <a:t>Secure if </a:t>
                </a:r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 mod p) </a:t>
                </a:r>
                <a:r>
                  <a:rPr lang="en-US" altLang="en-US" sz="2200" dirty="0"/>
                  <a:t>is pseudo-random</a:t>
                </a:r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91" y="1062362"/>
                <a:ext cx="8229600" cy="4981575"/>
              </a:xfrm>
              <a:blipFill>
                <a:blip r:embed="rId3"/>
                <a:stretch>
                  <a:fillRect l="-296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459471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9" name="Straight Connector 6"/>
          <p:cNvSpPr>
            <a:spLocks/>
          </p:cNvSpPr>
          <p:nvPr/>
        </p:nvSpPr>
        <p:spPr bwMode="auto">
          <a:xfrm flipV="1">
            <a:off x="1834951" y="4594717"/>
            <a:ext cx="57327" cy="1205964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11"/>
          <p:cNvSpPr>
            <a:spLocks/>
          </p:cNvSpPr>
          <p:nvPr/>
        </p:nvSpPr>
        <p:spPr bwMode="auto">
          <a:xfrm flipH="1" flipV="1">
            <a:off x="7228503" y="4594717"/>
            <a:ext cx="45719" cy="115903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1" name="Straight Connector 14"/>
          <p:cNvSpPr>
            <a:spLocks/>
          </p:cNvSpPr>
          <p:nvPr/>
        </p:nvSpPr>
        <p:spPr bwMode="auto">
          <a:xfrm>
            <a:off x="1823699" y="572078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6"/>
          <p:cNvSpPr>
            <a:spLocks/>
          </p:cNvSpPr>
          <p:nvPr/>
        </p:nvSpPr>
        <p:spPr bwMode="auto">
          <a:xfrm flipH="1">
            <a:off x="1834951" y="504951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dashDot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294572" y="4589140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dirty="0"/>
              <a:t>Bob</a:t>
            </a: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950622" y="455922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dirty="0"/>
              <a:t>Alice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22" y="4980634"/>
            <a:ext cx="538121" cy="82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57" y="49806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3130145" y="4609785"/>
                <a:ext cx="2062152" cy="470382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i="1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24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mod p</a:t>
                </a:r>
              </a:p>
            </p:txBody>
          </p:sp>
        </mc:Choice>
        <mc:Fallback xmlns="">
          <p:sp>
            <p:nvSpPr>
              <p:cNvPr id="19" name="Freeform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145" y="4609785"/>
                <a:ext cx="2062152" cy="470382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4425" t="-9091" r="-3540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3164586" y="5267761"/>
                <a:ext cx="4109636" cy="433064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742950" lvl="1" indent="-285750" eaLnBrk="1" hangingPunct="1"/>
                <a:r>
                  <a:rPr lang="en-US" altLang="en-US" sz="2200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2400" i="1" baseline="30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mod p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, m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  mod p)</a:t>
                </a:r>
                <a:endParaRPr lang="en-US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Freeform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4586" y="5267761"/>
                <a:ext cx="4109636" cy="433064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9859" r="-1187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81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El-</a:t>
            </a:r>
            <a:r>
              <a:rPr lang="en-US" altLang="en-US" sz="4000" dirty="0" err="1"/>
              <a:t>Gamal</a:t>
            </a:r>
            <a:r>
              <a:rPr lang="en-US" altLang="en-US" sz="4000" dirty="0"/>
              <a:t> Public Key Cryptosystem 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1"/>
              <p:cNvSpPr>
                <a:spLocks noGrp="1"/>
              </p:cNvSpPr>
              <p:nvPr>
                <p:ph idx="1"/>
              </p:nvPr>
            </p:nvSpPr>
            <p:spPr>
              <a:xfrm>
                <a:off x="386875" y="1022417"/>
                <a:ext cx="8229600" cy="144773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000" dirty="0"/>
                  <a:t>Variant of [DH] PKC: </a:t>
                </a:r>
                <a:r>
                  <a:rPr lang="en-US" altLang="en-US" sz="1800" dirty="0"/>
                  <a:t>Encrypt by multiplication, not XOR</a:t>
                </a:r>
              </a:p>
              <a:p>
                <a:pPr eaLnBrk="1" hangingPunct="1"/>
                <a:r>
                  <a:rPr lang="en-US" altLang="en-US" sz="2000" dirty="0"/>
                  <a:t>To encrypt message </a:t>
                </a:r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en-US" sz="2000" dirty="0"/>
                  <a:t> to Alice, whose public key is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0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𝑚𝑜𝑑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en-US" sz="2000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endParaRPr lang="en-US" altLang="en-US" sz="2000" i="1" dirty="0"/>
              </a:p>
              <a:p>
                <a:pPr marL="742950" lvl="1" indent="-285750" eaLnBrk="1" hangingPunct="1"/>
                <a:r>
                  <a:rPr lang="en-US" altLang="en-US" sz="1800" dirty="0"/>
                  <a:t>Bob selects random 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1800" dirty="0"/>
                  <a:t>  </a:t>
                </a:r>
              </a:p>
              <a:p>
                <a:pPr marL="742950" lvl="1" indent="-285750" eaLnBrk="1" hangingPunct="1"/>
                <a:r>
                  <a:rPr lang="en-US" altLang="en-US" sz="1800" dirty="0"/>
                  <a:t>Sends: </a:t>
                </a:r>
                <a:r>
                  <a:rPr lang="en-US" altLang="en-US" sz="1800" i="1" dirty="0" err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1800" i="1" baseline="300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 mod p , m*(</a:t>
                </a:r>
                <a:r>
                  <a:rPr lang="en-US" altLang="en-US" sz="1800" i="1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en-US" sz="1800" i="1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en-US" sz="1800" i="1" baseline="30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=m*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∙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  <a:t> mod p</a:t>
                </a: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br>
                  <a:rPr lang="en-US" altLang="en-US" sz="1800" i="1" dirty="0">
                    <a:latin typeface="Times New Roman" pitchFamily="18" charset="0"/>
                    <a:cs typeface="Times New Roman" pitchFamily="18" charset="0"/>
                  </a:rPr>
                </a:br>
                <a:endParaRPr lang="en-US" altLang="en-US" sz="1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en-US" sz="2000" dirty="0"/>
                  <a:t>Decryption: </a:t>
                </a:r>
              </a:p>
            </p:txBody>
          </p:sp>
        </mc:Choice>
        <mc:Fallback xmlns="">
          <p:sp>
            <p:nvSpPr>
              <p:cNvPr id="2" name="מציין מיקום תוכן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75" y="1022417"/>
                <a:ext cx="8229600" cy="1447730"/>
              </a:xfrm>
              <a:blipFill>
                <a:blip r:embed="rId3"/>
                <a:stretch>
                  <a:fillRect t="-2110" b="-165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9554D-BCB4-4637-95E8-89B8DFBE420E}" type="datetime1">
              <a:rPr lang="en-US"/>
              <a:pPr>
                <a:defRPr/>
              </a:pPr>
              <a:t>3/19/21</a:t>
            </a:fld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98FA-8B27-40EB-8628-7A1F32E0EFFD}" type="slidenum">
              <a:rPr lang="he-IL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345847" y="2783161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9" name="Straight Connector 6"/>
          <p:cNvSpPr>
            <a:spLocks/>
          </p:cNvSpPr>
          <p:nvPr/>
        </p:nvSpPr>
        <p:spPr bwMode="auto">
          <a:xfrm flipV="1">
            <a:off x="1550138" y="2783161"/>
            <a:ext cx="57327" cy="1205964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11"/>
          <p:cNvSpPr>
            <a:spLocks/>
          </p:cNvSpPr>
          <p:nvPr/>
        </p:nvSpPr>
        <p:spPr bwMode="auto">
          <a:xfrm flipH="1" flipV="1">
            <a:off x="6943690" y="2783161"/>
            <a:ext cx="45719" cy="115903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1" name="Straight Connector 14"/>
          <p:cNvSpPr>
            <a:spLocks/>
          </p:cNvSpPr>
          <p:nvPr/>
        </p:nvSpPr>
        <p:spPr bwMode="auto">
          <a:xfrm>
            <a:off x="1538886" y="39092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6"/>
          <p:cNvSpPr>
            <a:spLocks/>
          </p:cNvSpPr>
          <p:nvPr/>
        </p:nvSpPr>
        <p:spPr bwMode="auto">
          <a:xfrm flipH="1">
            <a:off x="1550138" y="323795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dash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009759" y="2777584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dirty="0"/>
              <a:t>Bob</a:t>
            </a: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665809" y="2747666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dirty="0"/>
              <a:t>Alice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9" y="3169078"/>
            <a:ext cx="538121" cy="82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85" y="2717912"/>
            <a:ext cx="497384" cy="64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236072" y="2736609"/>
                <a:ext cx="2066064" cy="470382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i="1" baseline="-25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𝑚𝑜𝑑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endParaRPr lang="en-US" alt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Freeform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072" y="2736609"/>
                <a:ext cx="2066064" cy="470382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4720" t="-9091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3196819" y="3358722"/>
                <a:ext cx="3764478" cy="480513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742950" lvl="1" indent="-285750" eaLnBrk="1" hangingPunct="1"/>
                <a:r>
                  <a:rPr lang="en-US" altLang="en-US" sz="22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2200" i="1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altLang="en-US" sz="2400" i="1" baseline="30000" dirty="0" err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mod p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, (m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en-US" sz="2400" dirty="0">
                    <a:cs typeface="Times New Roman" pitchFamily="18" charset="0"/>
                  </a:rPr>
                  <a:t> </a:t>
                </a:r>
                <a:r>
                  <a:rPr lang="en-US" altLang="en-US" sz="2200" i="1" dirty="0">
                    <a:latin typeface="Times New Roman" pitchFamily="18" charset="0"/>
                    <a:cs typeface="Times New Roman" pitchFamily="18" charset="0"/>
                  </a:rPr>
                  <a:t>mod p)</a:t>
                </a:r>
                <a:endParaRPr lang="en-US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Freeform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6819" y="3358722"/>
                <a:ext cx="3764478" cy="480513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r="-1133" b="-24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81647" y="321106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Select</a:t>
            </a:r>
          </a:p>
          <a:p>
            <a:r>
              <a:rPr lang="en-US" altLang="en-US" dirty="0"/>
              <a:t>random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85840</TotalTime>
  <Words>4158</Words>
  <Application>Microsoft Macintosh PowerPoint</Application>
  <PresentationFormat>On-screen Show (4:3)</PresentationFormat>
  <Paragraphs>632</Paragraphs>
  <Slides>40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 Unicode MS</vt:lpstr>
      <vt:lpstr>Arial</vt:lpstr>
      <vt:lpstr>Cambria Math</vt:lpstr>
      <vt:lpstr>Garamond</vt:lpstr>
      <vt:lpstr>Tahoma</vt:lpstr>
      <vt:lpstr>Times New Roman</vt:lpstr>
      <vt:lpstr>Verdana</vt:lpstr>
      <vt:lpstr>Wingdings</vt:lpstr>
      <vt:lpstr>Edge</vt:lpstr>
      <vt:lpstr>משוואה</vt:lpstr>
      <vt:lpstr>CSE 3400 - Introduction to Computer &amp; Network Security  (aka: Introduction to Cybersecurity)  Lecture 11 Public Key Cryptography– Part II </vt:lpstr>
      <vt:lpstr>Outline</vt:lpstr>
      <vt:lpstr>   Public Key Encryption  </vt:lpstr>
      <vt:lpstr>Public Key Cryptosystem</vt:lpstr>
      <vt:lpstr>Using DH: for Encryption?</vt:lpstr>
      <vt:lpstr>Turning [DH] to Public Key Cryptosystem</vt:lpstr>
      <vt:lpstr>Turning [DH] to Public Key Cryptosystem</vt:lpstr>
      <vt:lpstr>Turning [DH] to Public Key Cryptosystem</vt:lpstr>
      <vt:lpstr>El-Gamal Public Key Cryptosystem </vt:lpstr>
      <vt:lpstr>El-Gamal Public Key Cryptosystem </vt:lpstr>
      <vt:lpstr>El-Gamal Public Key Cryptosystem </vt:lpstr>
      <vt:lpstr>El-Gamal PKC: homomorphism</vt:lpstr>
      <vt:lpstr>El-Gamal PKC: homomorphism</vt:lpstr>
      <vt:lpstr>Homomorphic Encryption</vt:lpstr>
      <vt:lpstr>Fully-homomorphic encryption?  </vt:lpstr>
      <vt:lpstr>El-Gamal PKC: homomorphism</vt:lpstr>
      <vt:lpstr>RSA Public Key Cryptosystem</vt:lpstr>
      <vt:lpstr>Euler Theorem &amp; Function n= Φ(n)</vt:lpstr>
      <vt:lpstr>Euler Theorem &amp; Function n= Φ(n)</vt:lpstr>
      <vt:lpstr>RSA Public Key Cryptosystem</vt:lpstr>
      <vt:lpstr>RSA Public Key Cryptosystem</vt:lpstr>
      <vt:lpstr>The RSA Problem and Assumption</vt:lpstr>
      <vt:lpstr>Padding RSA</vt:lpstr>
      <vt:lpstr>Conclusions</vt:lpstr>
      <vt:lpstr>Optimal Asymmetric Encryption Padding (OAEP) </vt:lpstr>
      <vt:lpstr>OAEP &amp; PKCS #1 Version 2.0</vt:lpstr>
      <vt:lpstr>How does Bob know Alice’s public key?</vt:lpstr>
      <vt:lpstr>   Digital Signature  </vt:lpstr>
      <vt:lpstr>Public Key Digital Signatures</vt:lpstr>
      <vt:lpstr>PK  Signatures: Unforgeability Requirement</vt:lpstr>
      <vt:lpstr>PK  Signatures: Unforgeability Requirement</vt:lpstr>
      <vt:lpstr>Public Key Certificate</vt:lpstr>
      <vt:lpstr>RSA Signatures</vt:lpstr>
      <vt:lpstr>The Hash-then-Sign Paradigm</vt:lpstr>
      <vt:lpstr>RSA Signatures</vt:lpstr>
      <vt:lpstr>Discrete-Log Digital Signature? </vt:lpstr>
      <vt:lpstr>El-Gamal signatures</vt:lpstr>
      <vt:lpstr>Summary</vt:lpstr>
      <vt:lpstr>Covered Material From the Textbook</vt:lpstr>
      <vt:lpstr>PowerPoint Presentation</vt:lpstr>
    </vt:vector>
  </TitlesOfParts>
  <Company>CS dept, Bar Ilan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613</cp:revision>
  <cp:lastPrinted>1601-01-01T00:00:00Z</cp:lastPrinted>
  <dcterms:created xsi:type="dcterms:W3CDTF">2003-03-23T06:19:47Z</dcterms:created>
  <dcterms:modified xsi:type="dcterms:W3CDTF">2021-03-19T20:36:53Z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