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590" r:id="rId2"/>
    <p:sldId id="591" r:id="rId3"/>
    <p:sldId id="368" r:id="rId4"/>
    <p:sldId id="369" r:id="rId5"/>
    <p:sldId id="420" r:id="rId6"/>
    <p:sldId id="272" r:id="rId7"/>
    <p:sldId id="269" r:id="rId8"/>
    <p:sldId id="448" r:id="rId9"/>
    <p:sldId id="602" r:id="rId10"/>
    <p:sldId id="275" r:id="rId11"/>
    <p:sldId id="464" r:id="rId12"/>
    <p:sldId id="278" r:id="rId13"/>
    <p:sldId id="603" r:id="rId14"/>
    <p:sldId id="474" r:id="rId15"/>
    <p:sldId id="475" r:id="rId16"/>
    <p:sldId id="279" r:id="rId17"/>
    <p:sldId id="280" r:id="rId18"/>
    <p:sldId id="281" r:id="rId19"/>
    <p:sldId id="604" r:id="rId20"/>
    <p:sldId id="605" r:id="rId21"/>
    <p:sldId id="466" r:id="rId22"/>
    <p:sldId id="457" r:id="rId23"/>
    <p:sldId id="458" r:id="rId24"/>
    <p:sldId id="461" r:id="rId25"/>
    <p:sldId id="463" r:id="rId26"/>
    <p:sldId id="601" r:id="rId27"/>
    <p:sldId id="592" r:id="rId28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422D-8674-4C6F-9783-9A9A3B247F4D}" v="982" dt="2020-09-24T13:57:5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26"/>
  </p:normalViewPr>
  <p:slideViewPr>
    <p:cSldViewPr snapToGrid="0">
      <p:cViewPr varScale="1">
        <p:scale>
          <a:sx n="120" d="100"/>
          <a:sy n="120" d="100"/>
        </p:scale>
        <p:origin x="2112" y="184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1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54:1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0435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25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0689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01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767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472E2-37C8-4125-9E52-2D71070AC4E1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9114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5DED-4BBF-41F8-9174-B6501BCEE8F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11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Parallel mode – see</a:t>
            </a:r>
            <a:r>
              <a:rPr lang="en-US" altLang="en-US" baseline="0"/>
              <a:t> [BR02]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2066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611CC6-5764-4617-858D-2F449D643B39}" type="slidenum">
              <a:rPr lang="he-IL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9216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9A9682-D8C4-4C49-9D02-B5DFFA3346AE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21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70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Corollary follows from </a:t>
            </a:r>
            <a:r>
              <a:rPr lang="en-US" altLang="en-US" sz="1300">
                <a:latin typeface="Arial" panose="020B0604020202020204" pitchFamily="34" charset="0"/>
                <a:cs typeface="Arial" panose="020B0604020202020204" pitchFamily="34" charset="0"/>
              </a:rPr>
              <a:t>`FIL-PRF is FIL-MAC` theorem</a:t>
            </a:r>
          </a:p>
        </p:txBody>
      </p:sp>
    </p:spTree>
    <p:extLst>
      <p:ext uri="{BB962C8B-B14F-4D97-AF65-F5344CB8AC3E}">
        <p14:creationId xmlns:p14="http://schemas.microsoft.com/office/powerpoint/2010/main" val="278180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49A9B-1821-46BB-996A-2732D53EB8B5}" type="slidenum">
              <a:rPr lang="he-IL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31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5619B0-4329-4BDF-B6E2-2EFEDBA52D2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31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255799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4502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683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853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43095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81054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5048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Attack on </a:t>
            </a:r>
            <a:r>
              <a:rPr lang="en-US" altLang="en-US" err="1"/>
              <a:t>auth</a:t>
            </a:r>
            <a:r>
              <a:rPr lang="en-US" altLang="en-US" baseline="0"/>
              <a:t> using </a:t>
            </a:r>
            <a:r>
              <a:rPr lang="en-US" altLang="en-US" baseline="0" err="1"/>
              <a:t>EtA</a:t>
            </a:r>
            <a:r>
              <a:rPr lang="en-US" altLang="en-US" baseline="0"/>
              <a:t>, works also for different keys: </a:t>
            </a:r>
            <a:r>
              <a:rPr lang="en-US" altLang="en-US" sz="3100">
                <a:solidFill>
                  <a:srgbClr val="FF3300"/>
                </a:solidFill>
              </a:rPr>
              <a:t>Forge: Let 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(m+1)</a:t>
            </a:r>
            <a:r>
              <a:rPr lang="en-US" altLang="en-US" sz="1200" i="0" baseline="0">
                <a:solidFill>
                  <a:srgbClr val="000000"/>
                </a:solidFill>
                <a:latin typeface="Times New Roman" pitchFamily="18" charset="0"/>
                <a:cs typeface="+mn-cs"/>
              </a:rPr>
              <a:t> </a:t>
            </a:r>
            <a:endParaRPr lang="en-US" altLang="en-US" sz="31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37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1946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6265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9/20/24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6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C9CE58-4F76-42F6-AE8C-BB3C3CE69485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397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FEAA72-16AD-422F-B56B-C8316EE381C3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39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4732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3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420414"/>
            <a:ext cx="8922774" cy="3254177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5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Message Authentication Codes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32594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On the Use of MACs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228" y="1266825"/>
            <a:ext cx="8660524" cy="2810247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may expose information about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Example: Let </a:t>
            </a:r>
            <a:r>
              <a:rPr lang="en-US" altLang="en-US" sz="2200" i="1" dirty="0"/>
              <a:t>MAC </a:t>
            </a:r>
            <a:r>
              <a:rPr lang="en-US" altLang="en-US" sz="2200" dirty="0"/>
              <a:t>be any secure MAC. Define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dirty="0"/>
              <a:t>where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is least significant bit.</a:t>
            </a:r>
            <a:r>
              <a:rPr lang="en-US" altLang="en-US" sz="2200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Could be any key holder (even recipient)…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Replay attacks: an old message (and its tag) is being resent.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Need to Ensure freshness (more about this later).</a:t>
            </a:r>
            <a:br>
              <a:rPr lang="en-US" altLang="en-US" sz="2200" dirty="0"/>
            </a:br>
            <a:endParaRPr lang="en-US" altLang="en-US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709" y="5639600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32164" y="5595862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024135" y="5381793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3786" y="4835274"/>
            <a:ext cx="27010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85485" y="5614707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9" name="Picture 8" descr="Clipart - The &lt;strong&gt;Cheshire cat&lt;/strong&gt; from Alice in wonderl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4" y="4823387"/>
            <a:ext cx="666122" cy="619139"/>
          </a:xfrm>
          <a:prstGeom prst="rect">
            <a:avLst/>
          </a:prstGeom>
        </p:spPr>
      </p:pic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1164" y="4196965"/>
            <a:ext cx="2511972" cy="1556059"/>
          </a:xfrm>
          <a:prstGeom prst="wedgeEllipseCallout">
            <a:avLst>
              <a:gd name="adj1" fmla="val -58147"/>
              <a:gd name="adj2" fmla="val -10642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Sponge (or I)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1" y="44010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08A9FAA1-4856-714B-AC21-77FF6600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5" y="474640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E62F78-8458-7E45-8AA5-DE67135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4"/>
            <a:ext cx="7983538" cy="5028215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Maybe from EDC (Error Detection Code), but it is not secure for every EDC.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Robust combiner of (two) MAC candidates:</a:t>
            </a:r>
          </a:p>
          <a:p>
            <a:pPr marL="874713" lvl="1" indent="-417513" eaLnBrk="1" hangingPunct="1">
              <a:lnSpc>
                <a:spcPct val="15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 are secure MAC, if </a:t>
            </a:r>
            <a:r>
              <a:rPr lang="en-US" altLang="en-US" sz="2200" i="1" dirty="0"/>
              <a:t>either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u="sng" dirty="0"/>
              <a:t>or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/>
              <a:t>is a secure MAC. 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Provable-secure constructions from: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PRF/PRP/Block ciphers (next)</a:t>
            </a:r>
          </a:p>
          <a:p>
            <a:pPr marL="1217613" lvl="2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1800" dirty="0"/>
              <a:t>First: PRF/PRP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Fixed-Input-Length (FIL) MAC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Hash functions (later) – even more efficient. </a:t>
            </a:r>
            <a:endParaRPr lang="en-US" altLang="en-US" sz="1400" dirty="0"/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B868-12DC-DA49-98E2-A6C1F06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916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Theorem: every PRF is also a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latin typeface="American Typewriter" panose="02090604020004020304" pitchFamily="18" charset="77"/>
                  </a:rPr>
                  <a:t>Let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be a PRF from domain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 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to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. Then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is also 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-bit MAC for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.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/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Proof sketch: construct an attacker against PRF using the attacker against the MAC.</a:t>
                </a:r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For a random function, the outcome of any `new’ value is random.</a:t>
                </a:r>
              </a:p>
              <a:p>
                <a:pPr marL="1541463" lvl="3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So, probability of guessing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If a `new’ outcome of a PRF can be guessed with significantly higher probability (which is the MAC over a new message), then we can distinguish between it and a random function!  █</a:t>
                </a:r>
              </a:p>
            </p:txBody>
          </p:sp>
        </mc:Choice>
        <mc:Fallback xmlns="">
          <p:sp>
            <p:nvSpPr>
              <p:cNvPr id="317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  <a:blipFill>
                <a:blip r:embed="rId3"/>
                <a:stretch>
                  <a:fillRect l="-1504" t="-188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E04E-3559-AE4F-AC0E-1BEB857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Every PRF is also a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85956"/>
            <a:ext cx="8435280" cy="4711700"/>
          </a:xfrm>
        </p:spPr>
        <p:txBody>
          <a:bodyPr/>
          <a:lstStyle/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A PRF is a MAC for 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l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-bit messages.</a:t>
            </a:r>
          </a:p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(</a:t>
            </a:r>
            <a:r>
              <a:rPr lang="en-US" altLang="en-US" sz="3200" i="1" dirty="0" err="1">
                <a:solidFill>
                  <a:schemeClr val="tx1"/>
                </a:solidFill>
                <a:latin typeface="Garamond"/>
              </a:rPr>
              <a:t>l.n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)-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bit FIL MAC from n-bit PRP (block cipher): use CBC-MAC – a variant of CBC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</a:rPr>
              <a:t>What standard crypto function can we use as a PRF?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  <a:sym typeface="Wingdings" panose="05000000000000000000" pitchFamily="2" charset="2"/>
              </a:rPr>
              <a:t>A block cipher ? But …</a:t>
            </a:r>
            <a:endParaRPr lang="en-US" altLang="en-US" sz="2800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C69D-0B07-FE4F-A35F-CB5F7C8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1383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1: </a:t>
            </a:r>
            <a:r>
              <a:rPr lang="en-US" altLang="en-US" sz="3200" dirty="0"/>
              <a:t>block cipher is PRP, not PRF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Solution: the switching lemma says that a PRP is also a PRF !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Note: PRP</a:t>
            </a:r>
            <a:r>
              <a:rPr lang="en-US" altLang="en-US" sz="2800" dirty="0">
                <a:sym typeface="Wingdings" panose="05000000000000000000" pitchFamily="2" charset="2"/>
              </a:rPr>
              <a:t>PRF reduction involves loss in concrete security (larger advantage):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en-US" sz="2800" dirty="0">
                <a:sym typeface="Wingdings" panose="05000000000000000000" pitchFamily="2" charset="2"/>
              </a:rPr>
            </a:br>
            <a:br>
              <a:rPr lang="en-US" altLang="en-US" sz="2800" dirty="0">
                <a:sym typeface="Wingdings" panose="05000000000000000000" pitchFamily="2" charset="2"/>
              </a:rPr>
            </a:br>
            <a:endParaRPr lang="en-US" altLang="en-US" sz="2800" dirty="0">
              <a:sym typeface="Wingdings" panose="05000000000000000000" pitchFamily="2" charset="2"/>
            </a:endParaRP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ym typeface="Wingdings" panose="05000000000000000000" pitchFamily="2" charset="2"/>
              </a:rPr>
              <a:t>Some other constructions reduce this loss but we will not discuss them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72399-4A30-0E42-ACFF-A10D84EC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5" y="3593880"/>
            <a:ext cx="4289751" cy="809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ABE01-6DC3-0E4B-B966-C6B4CA3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87781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2: </a:t>
            </a:r>
            <a:r>
              <a:rPr lang="en-US" altLang="en-US" sz="3200" dirty="0"/>
              <a:t>block ciphers are defined only for (short) fixed input length (FIL)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Ideally a MAC should work for any input string (Variable Input Length – VIL)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already had a similar problem… where?</a:t>
            </a:r>
          </a:p>
          <a:p>
            <a:pPr marL="11414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Block ciphers.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solved by using various encryption modes of operation.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solution for MACs: the CBC-MAC mode of operation! 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8FCF-5297-9D41-A53C-C9C1557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2464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Cipher Block Chaining MAC: CBC-MAC</a:t>
            </a:r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228600" y="1551960"/>
            <a:ext cx="3217863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blocks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228600" y="2650551"/>
            <a:ext cx="3217863" cy="119062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Fixed, known (zero)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14:cNvPr>
              <p14:cNvContentPartPr/>
              <p14:nvPr/>
            </p14:nvContentPartPr>
            <p14:xfrm>
              <a:off x="-1397880" y="28377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06880" y="28290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ded Corner 2">
            <a:extLst>
              <a:ext uri="{FF2B5EF4-FFF2-40B4-BE49-F238E27FC236}">
                <a16:creationId xmlns:a16="http://schemas.microsoft.com/office/drawing/2014/main" id="{752D1DD1-AF90-0544-AA54-E9E9FF85F95E}"/>
              </a:ext>
            </a:extLst>
          </p:cNvPr>
          <p:cNvSpPr/>
          <p:nvPr/>
        </p:nvSpPr>
        <p:spPr bwMode="auto">
          <a:xfrm>
            <a:off x="3013842" y="5768459"/>
            <a:ext cx="2871952" cy="851338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Recall: MACs are deterministic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94AC-2737-B54E-AAD5-837A1A1F6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98" y="1664168"/>
            <a:ext cx="5398202" cy="1972765"/>
          </a:xfrm>
          <a:prstGeom prst="rect">
            <a:avLst/>
          </a:prstGeom>
        </p:spPr>
      </p:pic>
      <p:sp>
        <p:nvSpPr>
          <p:cNvPr id="36" name="Text Box 43">
            <a:extLst>
              <a:ext uri="{FF2B5EF4-FFF2-40B4-BE49-F238E27FC236}">
                <a16:creationId xmlns:a16="http://schemas.microsoft.com/office/drawing/2014/main" id="{DF412532-799F-044D-97EB-41C84EEF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423502"/>
            <a:ext cx="4816366" cy="463846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the cipher of the last block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E94F76EA-CD71-BB4A-B974-220CFDA8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043339"/>
            <a:ext cx="8915400" cy="525401"/>
          </a:xfrm>
          <a:prstGeom prst="rect">
            <a:avLst/>
          </a:prstGeom>
          <a:solidFill>
            <a:srgbClr val="FFCCFF">
              <a:alpha val="52940"/>
            </a:srgbClr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he-IL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800" i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||..||m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 err="1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DF244B35-0B98-624E-8C88-B5DC61A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CBC-MAC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</p:spPr>
            <p:txBody>
              <a:bodyPr/>
              <a:lstStyle/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Widely deployed standard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More efficient ‘modes’ exist</a:t>
                </a:r>
              </a:p>
              <a:p>
                <a:pPr marL="800100" lvl="2">
                  <a:spcBef>
                    <a:spcPts val="750"/>
                  </a:spcBef>
                </a:pPr>
                <a:r>
                  <a:rPr lang="en-US" altLang="en-US" sz="2400" dirty="0"/>
                  <a:t>E.g., allow for parallel computation.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It is also provably secure.</a:t>
                </a: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1000" dirty="0">
                  <a:latin typeface="American Typewriter" panose="02090604020004020304" pitchFamily="18" charset="77"/>
                </a:endParaRP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latin typeface="American Typewriter" panose="02090604020004020304" pitchFamily="18" charset="77"/>
                  </a:rPr>
                  <a:t>Theorem [BKR94]: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if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FIL-PRF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,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then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 dirty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). </a:t>
                </a:r>
                <a:endParaRPr lang="en-US" altLang="en-US" sz="2400" dirty="0">
                  <a:latin typeface="American Typewriter" panose="02090604020004020304" pitchFamily="18" charset="77"/>
                </a:endParaRP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Corollary: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… then 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American Typewriter" panose="02090604020004020304" pitchFamily="18" charset="77"/>
                  </a:rPr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panose="02090604020004020304" pitchFamily="18" charset="77"/>
                  </a:rPr>
                  <a:t>-MAC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i="1" dirty="0">
                  <a:solidFill>
                    <a:schemeClr val="accent2"/>
                  </a:solidFill>
                  <a:latin typeface="American Typewriter" panose="02090604020004020304" pitchFamily="18" charset="77"/>
                </a:endParaRPr>
              </a:p>
              <a:p>
                <a:pPr marL="457200" lvl="1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i="1" dirty="0">
                    <a:solidFill>
                      <a:schemeClr val="accent2"/>
                    </a:solidFill>
                  </a:rPr>
                  <a:t>But what of VIL (variable-length input) MAC? </a:t>
                </a:r>
              </a:p>
            </p:txBody>
          </p:sp>
        </mc:Choice>
        <mc:Fallback xmlns="">
          <p:sp>
            <p:nvSpPr>
              <p:cNvPr id="337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  <a:blipFill>
                <a:blip r:embed="rId3"/>
                <a:stretch>
                  <a:fillRect l="-1051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6FF7-D253-8E4C-8AD0-AC06D2A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49" y="228600"/>
            <a:ext cx="814562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CBC-MAC-based VIL-MAC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Is CBC-MAC</a:t>
                </a:r>
                <a:r>
                  <a:rPr lang="en-US" altLang="en-US" sz="2800" baseline="30000" dirty="0"/>
                  <a:t>E</a:t>
                </a:r>
                <a:r>
                  <a:rPr lang="en-US" altLang="en-US" sz="2800" dirty="0"/>
                  <a:t> a VIL-MAC?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i="1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No!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Ask for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en-US" sz="2000" i="1" dirty="0"/>
                  <a:t>;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then output (ac, b) so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ac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tag = b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where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/>
                  <a:t>.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This is valid,</a:t>
                </a:r>
                <a:r>
                  <a:rPr lang="en-US" altLang="en-US" sz="2000" i="1" dirty="0"/>
                  <a:t> </a:t>
                </a:r>
                <a:r>
                  <a:rPr lang="en-US" altLang="en-US" sz="2000" dirty="0"/>
                  <a:t>since the attacker did not ask the oracle for a tag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is a valid tag since </a:t>
                </a:r>
                <a:br>
                  <a:rPr lang="en-US" altLang="en-US" sz="2000" dirty="0"/>
                </a:b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 b</a:t>
                </a:r>
                <a:r>
                  <a:rPr lang="en-US" altLang="en-US" sz="2000" i="1" dirty="0"/>
                  <a:t>.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Solution: prepend message length (called CMAC)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(m)=CBC-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(L(m)||m)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000" dirty="0"/>
                  <a:t> is a 1-block encoding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CMAC is a secure VIL MAC construction!</a:t>
                </a:r>
              </a:p>
            </p:txBody>
          </p:sp>
        </mc:Choice>
        <mc:Fallback xmlns="">
          <p:sp>
            <p:nvSpPr>
              <p:cNvPr id="348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  <a:blipFill>
                <a:blip r:embed="rId3"/>
                <a:stretch>
                  <a:fillRect l="-446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EBF8014-6EEC-FE48-B838-3799F3A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of MAC Constructions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Are the following constructions a secure MAC:</a:t>
            </a:r>
          </a:p>
          <a:p>
            <a:pPr>
              <a:buAutoNum type="arabicPeriod"/>
            </a:pPr>
            <a:r>
              <a:rPr lang="en-US" altLang="he-IL" sz="2200" dirty="0">
                <a:sym typeface="Wingdings" panose="05000000000000000000" pitchFamily="2" charset="2"/>
              </a:rPr>
              <a:t>Let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 be a block cipher that takes input of length n bits. For a message m of length 2n bits, compute the tag as:</a:t>
            </a:r>
          </a:p>
          <a:p>
            <a:pPr marL="0" indent="0">
              <a:buNone/>
            </a:pPr>
            <a:r>
              <a:rPr lang="en-US" altLang="he-IL" sz="2200" dirty="0">
                <a:sym typeface="Wingdings" panose="05000000000000000000" pitchFamily="2" charset="2"/>
              </a:rPr>
              <a:t>	</a:t>
            </a:r>
            <a:r>
              <a:rPr lang="en-US" altLang="he-IL" sz="2200" dirty="0" err="1">
                <a:sym typeface="Wingdings" panose="05000000000000000000" pitchFamily="2" charset="2"/>
              </a:rPr>
              <a:t>MAC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(m) =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</a:t>
            </a:r>
            <a:r>
              <a:rPr lang="en-US" altLang="he-IL" sz="2200" baseline="-25000" dirty="0">
                <a:sym typeface="Wingdings" panose="05000000000000000000" pitchFamily="2" charset="2"/>
              </a:rPr>
              <a:t>L</a:t>
            </a:r>
            <a:r>
              <a:rPr lang="en-US" altLang="he-IL" sz="2200" dirty="0">
                <a:sym typeface="Wingdings" panose="05000000000000000000" pitchFamily="2" charset="2"/>
              </a:rPr>
              <a:t>) </a:t>
            </a:r>
            <a:r>
              <a:rPr lang="en-US" altLang="he-IL" sz="2200" dirty="0" err="1">
                <a:sym typeface="Wingdings" panose="05000000000000000000" pitchFamily="2" charset="2"/>
              </a:rPr>
              <a:t>xor</a:t>
            </a:r>
            <a:r>
              <a:rPr lang="en-US" altLang="he-IL" sz="2200" dirty="0">
                <a:sym typeface="Wingdings" panose="05000000000000000000" pitchFamily="2" charset="2"/>
              </a:rPr>
              <a:t>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</a:t>
            </a:r>
            <a:r>
              <a:rPr lang="en-US" altLang="he-IL" sz="2200" dirty="0" err="1">
                <a:sym typeface="Wingdings" panose="05000000000000000000" pitchFamily="2" charset="2"/>
              </a:rPr>
              <a:t>m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R</a:t>
            </a:r>
            <a:r>
              <a:rPr lang="en-US" altLang="he-IL" sz="22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he-I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he-IL" sz="2200" dirty="0">
              <a:sym typeface="Wingdings" panose="05000000000000000000" pitchFamily="2" charset="2"/>
            </a:endParaRPr>
          </a:p>
          <a:p>
            <a:pPr>
              <a:buAutoNum type="arabicPeriod" startAt="2"/>
            </a:pPr>
            <a:r>
              <a:rPr lang="en-US" altLang="he-IL" sz="2200" dirty="0">
                <a:sym typeface="Wingdings" panose="05000000000000000000" pitchFamily="2" charset="2"/>
              </a:rPr>
              <a:t>Let G be a secure PRG. For a message m of length n bits, compute the tag as:</a:t>
            </a:r>
          </a:p>
          <a:p>
            <a:pPr marL="0" indent="0">
              <a:buNone/>
            </a:pPr>
            <a:r>
              <a:rPr lang="en-US" altLang="he-IL" sz="2200" dirty="0">
                <a:sym typeface="Wingdings" panose="05000000000000000000" pitchFamily="2" charset="2"/>
              </a:rPr>
              <a:t>     </a:t>
            </a:r>
            <a:r>
              <a:rPr lang="en-US" altLang="he-IL" sz="2200" dirty="0" err="1">
                <a:sym typeface="Wingdings" panose="05000000000000000000" pitchFamily="2" charset="2"/>
              </a:rPr>
              <a:t>MAC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(m) = k </a:t>
            </a:r>
            <a:r>
              <a:rPr lang="en-US" altLang="he-IL" sz="2200" dirty="0" err="1">
                <a:sym typeface="Wingdings" panose="05000000000000000000" pitchFamily="2" charset="2"/>
              </a:rPr>
              <a:t>xor</a:t>
            </a:r>
            <a:r>
              <a:rPr lang="en-US" altLang="he-IL" sz="2200" dirty="0">
                <a:sym typeface="Wingdings" panose="05000000000000000000" pitchFamily="2" charset="2"/>
              </a:rPr>
              <a:t> PRG(m)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1590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authentication codes (MACs)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security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constructions.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Combining message authentication and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2527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8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027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Combining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80450" cy="4956175"/>
          </a:xfrm>
        </p:spPr>
        <p:txBody>
          <a:bodyPr/>
          <a:lstStyle/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confidentiality, use encryption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authentication, use MAC 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</a:t>
            </a:r>
            <a:r>
              <a:rPr lang="en-US" altLang="en-US" sz="2600" u="sng" dirty="0"/>
              <a:t>both</a:t>
            </a:r>
            <a:r>
              <a:rPr lang="en-US" altLang="en-US" sz="2600" dirty="0"/>
              <a:t> confidentiality </a:t>
            </a:r>
            <a:r>
              <a:rPr lang="en-US" altLang="en-US" sz="2600" u="sng" dirty="0"/>
              <a:t>and</a:t>
            </a:r>
            <a:r>
              <a:rPr lang="en-US" altLang="en-US" sz="2600" dirty="0"/>
              <a:t> authentication?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Possible pitfalls (vulnerabilities)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 (or modes)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Easier to deploy (securely)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Generic combination of MAC and 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Or direct combined constructions (can be more efficient)</a:t>
            </a:r>
          </a:p>
          <a:p>
            <a:pPr marL="1789113" lvl="3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Might be ad-hoc or rely on complex or less-tested security assumptions.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1CF-636F-7A49-8243-310EC68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7321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Generic MAC and Encryption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908572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Three standards, three ways… 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and encrypt (A&amp;E):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MAC(m),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then encrypt (</a:t>
            </a:r>
            <a:r>
              <a:rPr lang="en-US" altLang="en-US" sz="2400" dirty="0" err="1"/>
              <a:t>AtE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= MAC(m), c = Enc(m, tag),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Encrypt then authenticate (</a:t>
            </a:r>
            <a:r>
              <a:rPr lang="en-US" altLang="en-US" sz="2400" dirty="0" err="1"/>
              <a:t>EtA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MAC(c),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chemeClr val="tx1"/>
                </a:solidFill>
              </a:rPr>
              <a:t>Some of these may be vulnerable even when combining some </a:t>
            </a:r>
            <a:r>
              <a:rPr lang="en-US" altLang="en-US" sz="2600" u="sng" dirty="0">
                <a:solidFill>
                  <a:schemeClr val="tx1"/>
                </a:solidFill>
              </a:rPr>
              <a:t>secure</a:t>
            </a:r>
            <a:r>
              <a:rPr lang="en-US" altLang="en-US" sz="2600" dirty="0">
                <a:solidFill>
                  <a:schemeClr val="tx1"/>
                </a:solidFill>
              </a:rPr>
              <a:t> encryption and MAC schemes!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1078-3516-6346-B6E2-540615F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9357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A&amp;E may be vulnerable!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Example: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MAC be any secure MAC scheme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2000" dirty="0" err="1">
                <a:solidFill>
                  <a:schemeClr val="tx1"/>
                </a:solidFill>
              </a:rPr>
              <a:t>MAC’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(m)=</a:t>
            </a:r>
            <a:r>
              <a:rPr lang="en-US" altLang="en-US" sz="2000" dirty="0" err="1">
                <a:solidFill>
                  <a:schemeClr val="tx1"/>
                </a:solidFill>
              </a:rPr>
              <a:t>MAC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(m)|| </a:t>
            </a:r>
            <a:r>
              <a:rPr lang="en-US" altLang="en-US" sz="2000" dirty="0" err="1">
                <a:solidFill>
                  <a:schemeClr val="tx1"/>
                </a:solidFill>
              </a:rPr>
              <a:t>lsb</a:t>
            </a:r>
            <a:r>
              <a:rPr lang="en-US" altLang="en-US" sz="2000" dirty="0">
                <a:solidFill>
                  <a:schemeClr val="tx1"/>
                </a:solidFill>
              </a:rPr>
              <a:t>(m)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MAC’ is a secure MAC.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But A&amp;E(m) leaks least significant bit of m (even if the encryption scheme is secure!!!).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Recall that the security guarantee of a MAC is about integrity (or preventing forgery)!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It has nothing to do with confidentiality!</a:t>
            </a: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What about </a:t>
            </a:r>
            <a:r>
              <a:rPr lang="en-US" altLang="en-US" sz="2800" dirty="0" err="1">
                <a:solidFill>
                  <a:schemeClr val="tx1"/>
                </a:solidFill>
              </a:rPr>
              <a:t>AtE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 err="1">
                <a:solidFill>
                  <a:srgbClr val="C00000"/>
                </a:solidFill>
              </a:rPr>
              <a:t>AtE</a:t>
            </a:r>
            <a:r>
              <a:rPr lang="en-US" altLang="en-US" sz="2400" dirty="0">
                <a:solidFill>
                  <a:srgbClr val="C00000"/>
                </a:solidFill>
              </a:rPr>
              <a:t>: also may be vulnerable (not IND-CPA)!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4C8C-1147-E14B-83BD-89F80E9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661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How about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  <a:r>
              <a:rPr lang="en-US" altLang="en-US" sz="2800" b="1" dirty="0">
                <a:solidFill>
                  <a:schemeClr val="tx1"/>
                </a:solidFill>
              </a:rPr>
              <a:t>Provably CCA-Secure </a:t>
            </a:r>
            <a:r>
              <a:rPr lang="en-US" altLang="en-US" sz="2800" dirty="0">
                <a:solidFill>
                  <a:schemeClr val="tx1"/>
                </a:solidFill>
              </a:rPr>
              <a:t>[CK01]!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encryption; otherwise attack Enc(m) by appending MAC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authentication, since any change in (c, MAC(c)) is detected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Also: reject fake messages w/o decryption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efficiency and</a:t>
            </a:r>
            <a:r>
              <a:rPr lang="en-US" altLang="en-US" sz="2400" dirty="0">
                <a:solidFill>
                  <a:schemeClr val="tx1"/>
                </a:solidFill>
              </a:rPr>
              <a:t> foil Denial of Service (DoS), CCA attacks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Note: using separate keys for Enc and MAC; what if we use </a:t>
            </a: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same key?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4A3104-52B3-9D46-B229-DB9DC79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2770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Keys for MAC and Encryption?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br>
                  <a:rPr lang="en-US" alt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(you can show other contrived examples for the other combinations.)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Overhead: key generation, transmission, storage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secure </a:t>
                </a:r>
                <a:r>
                  <a:rPr lang="en-US" altLang="en-US" sz="2700" dirty="0" err="1"/>
                  <a:t>enc+MAC</a:t>
                </a:r>
                <a:r>
                  <a:rPr lang="en-US" altLang="en-US" sz="2700" dirty="0"/>
                  <a:t> – using a single key!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  <a:blipFill>
                <a:blip r:embed="rId3"/>
                <a:stretch>
                  <a:fillRect l="-1360" t="-2638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971600" y="5661248"/>
            <a:ext cx="7632848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lnSpc>
                <a:spcPct val="80000"/>
              </a:lnSpc>
              <a:spcBef>
                <a:spcPts val="575"/>
              </a:spcBef>
              <a:buClr>
                <a:srgbClr val="3B812F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Solution: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(`MAC’),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(‘Encrypt’)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71B706-2C6B-1147-B0ED-BA384A1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7432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4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4.1 – 4.6 except sections 4.6.1, 4.6.3.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For section 4.7: only the topics that we covered in class.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3811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22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6198" y="3815758"/>
            <a:ext cx="8476282" cy="2559364"/>
          </a:xfrm>
        </p:spPr>
        <p:txBody>
          <a:bodyPr/>
          <a:lstStyle/>
          <a:p>
            <a:r>
              <a:rPr lang="en-US" dirty="0"/>
              <a:t>Man-in-the-Middle attacker</a:t>
            </a:r>
            <a:br>
              <a:rPr lang="en-US" dirty="0"/>
            </a:br>
            <a:r>
              <a:rPr lang="en-US" dirty="0"/>
              <a:t>‘learns nothing’ about message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5214" y="6243638"/>
            <a:ext cx="339999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89548" y="1442524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49496" y="1901708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4" y="1230772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6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685198" y="2486842"/>
            <a:ext cx="380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92809" y="2728467"/>
            <a:ext cx="3132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46" y="1304480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96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Integrity and Authentication?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4407" y="3666666"/>
            <a:ext cx="8229600" cy="2862138"/>
          </a:xfrm>
        </p:spPr>
        <p:txBody>
          <a:bodyPr/>
          <a:lstStyle/>
          <a:p>
            <a:r>
              <a:rPr lang="en-US" sz="2600" dirty="0"/>
              <a:t>How can the recipient know that the message was not tampered with and it is the original one sent by the sender?</a:t>
            </a:r>
            <a:r>
              <a:rPr lang="en-US" sz="2200" dirty="0"/>
              <a:t> </a:t>
            </a:r>
            <a:endParaRPr lang="en-US" altLang="en-US" sz="2200" dirty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76365" y="1484790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39546" y="1909030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42" y="1243490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5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916096" y="2778719"/>
            <a:ext cx="12028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m‘=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(c’)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43116" y="2728467"/>
            <a:ext cx="4125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c'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303087" y="3130758"/>
            <a:ext cx="119645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m’=“Bye”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8" y="1236318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/>
              <a:t>Does Encryption Prevent Forgery?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54186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Cannot be guaranteed.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Several secure encryption schemes are malleable (an attacker might be able to alter the ciphertext, and hence, the decrypted plaintext will be different).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Clearly not for bitwise stream ciphers (&amp; OTP).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c=</a:t>
            </a:r>
            <a:r>
              <a:rPr lang="en-US" altLang="en-US" sz="2200" dirty="0" err="1"/>
              <a:t>m</a:t>
            </a:r>
            <a:r>
              <a:rPr lang="en-US" altLang="en-US" sz="2200" dirty="0" err="1">
                <a:sym typeface="Symbol" panose="05050102010706020507" pitchFamily="18" charset="2"/>
              </a:rPr>
              <a:t>k</a:t>
            </a:r>
            <a:r>
              <a:rPr lang="en-US" altLang="en-US" sz="2200" dirty="0">
                <a:sym typeface="Symbol" panose="05050102010706020507" pitchFamily="18" charset="2"/>
              </a:rPr>
              <a:t>, attacker can send </a:t>
            </a:r>
            <a:r>
              <a:rPr lang="en-US" altLang="en-US" sz="2200" dirty="0" err="1"/>
              <a:t>c</a:t>
            </a:r>
            <a:r>
              <a:rPr lang="en-US" altLang="en-US" sz="2200" dirty="0" err="1">
                <a:sym typeface="Symbol" panose="05050102010706020507" pitchFamily="18" charset="2"/>
              </a:rPr>
              <a:t>mask</a:t>
            </a:r>
            <a:r>
              <a:rPr lang="en-US" altLang="en-US" sz="2200" dirty="0">
                <a:sym typeface="Symbol" panose="05050102010706020507" pitchFamily="18" charset="2"/>
              </a:rPr>
              <a:t>, to invert any bit in decrypted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Example, send “Pay Bob $100” encrypted using OTP.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Eve can change it to “Pay Eve $100” (note that this is a KPA attacker). How?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Take the ciphertext of the letter “B” above, denote it as c[4].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Note that c[4]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“B” (note that we do know the key!)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Compute a mask that does the following: c[4]  mask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“E” (this boils down to computing “B”  mask </a:t>
            </a:r>
            <a:r>
              <a:rPr lang="en-US" altLang="en-US" sz="1800" dirty="0"/>
              <a:t>= </a:t>
            </a:r>
            <a:r>
              <a:rPr lang="en-US" altLang="en-US" sz="1800" dirty="0">
                <a:sym typeface="Symbol" panose="05050102010706020507" pitchFamily="18" charset="2"/>
              </a:rPr>
              <a:t>“E”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Repeat that for the rest of the letters.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707738-BD09-7446-BC0E-D06A2EF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82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399" y="304800"/>
            <a:ext cx="8526517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118623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MAC allows a recipient to </a:t>
            </a:r>
            <a:r>
              <a:rPr lang="en-US" altLang="en-US" sz="2400" b="1" i="1" dirty="0"/>
              <a:t>validate</a:t>
            </a:r>
            <a:r>
              <a:rPr lang="en-US" altLang="en-US" sz="2400" dirty="0"/>
              <a:t> that a message was </a:t>
            </a:r>
            <a:r>
              <a:rPr lang="en-US" altLang="en-US" sz="2400" b="1" i="1" dirty="0"/>
              <a:t>not tampered </a:t>
            </a:r>
            <a:r>
              <a:rPr lang="en-US" altLang="en-US" sz="2400" dirty="0"/>
              <a:t>with and that it was sent by a </a:t>
            </a:r>
            <a:r>
              <a:rPr lang="en-US" altLang="en-US" sz="2400" b="1" i="1" dirty="0"/>
              <a:t>key holder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93292" y="5408613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5302250" y="5094288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1" name="Line 7"/>
          <p:cNvSpPr>
            <a:spLocks noChangeShapeType="1"/>
          </p:cNvSpPr>
          <p:nvPr/>
        </p:nvSpPr>
        <p:spPr bwMode="auto">
          <a:xfrm flipV="1">
            <a:off x="2411760" y="4635499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8"/>
          <p:cNvSpPr txBox="1">
            <a:spLocks noChangeArrowheads="1"/>
          </p:cNvSpPr>
          <p:nvPr/>
        </p:nvSpPr>
        <p:spPr bwMode="auto">
          <a:xfrm>
            <a:off x="1948806" y="4679868"/>
            <a:ext cx="305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5615" name="AutoShape 11"/>
          <p:cNvSpPr>
            <a:spLocks noChangeArrowheads="1"/>
          </p:cNvSpPr>
          <p:nvPr/>
        </p:nvSpPr>
        <p:spPr bwMode="auto">
          <a:xfrm>
            <a:off x="3846786" y="2222501"/>
            <a:ext cx="5297214" cy="1455366"/>
          </a:xfrm>
          <a:prstGeom prst="wedgeEllipseCallout">
            <a:avLst>
              <a:gd name="adj1" fmla="val -13016"/>
              <a:gd name="adj2" fmla="val 76583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MAC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Sponge and I know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4" y="39614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BD7922A-29C1-F24A-8DDA-3994B10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3" y="429331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D386A9-45CA-4D45-8A93-79B665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 dirty="0"/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BFB71238-4CB3-DD48-81D1-2BC54C23EECD}"/>
              </a:ext>
            </a:extLst>
          </p:cNvPr>
          <p:cNvSpPr/>
          <p:nvPr/>
        </p:nvSpPr>
        <p:spPr bwMode="auto">
          <a:xfrm>
            <a:off x="409903" y="2711669"/>
            <a:ext cx="2259725" cy="717331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 is a symmetric key setup!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3737" y="243681"/>
            <a:ext cx="848447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7883526" cy="3015276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Very efficient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Does not support non-repudiation!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Sponge may say that the key k has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been stolen, and so someone else sent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the message.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28017" y="4060825"/>
            <a:ext cx="739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“Hi”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080060" y="4103786"/>
            <a:ext cx="6700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“Bye”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2" y="4698999"/>
            <a:ext cx="1501775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90542" y="4699018"/>
            <a:ext cx="711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(“Hi”)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647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689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 dirty="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22">
            <a:extLst>
              <a:ext uri="{FF2B5EF4-FFF2-40B4-BE49-F238E27FC236}">
                <a16:creationId xmlns:a16="http://schemas.microsoft.com/office/drawing/2014/main" id="{F48C7549-F89E-0446-8EE7-93D1B78A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6" y="4512468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" name="Rectangle 13">
            <a:extLst>
              <a:ext uri="{FF2B5EF4-FFF2-40B4-BE49-F238E27FC236}">
                <a16:creationId xmlns:a16="http://schemas.microsoft.com/office/drawing/2014/main" id="{63A8D602-FF29-F34C-B9AC-0EFCD9C8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678" y="3090605"/>
            <a:ext cx="5717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i="1" dirty="0">
                <a:latin typeface="Times New Roman" panose="02020603050405020304" pitchFamily="18" charset="0"/>
              </a:rPr>
              <a:t>“Bye”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29B93037-CA56-FB42-9F0C-771213A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Defining MAC Security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345324"/>
            <a:ext cx="8077200" cy="36576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Following the `conservative design principle’: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Consider most powerful attacker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Let attacker receive tag for any message it wants (so it has an oracle access to </a:t>
            </a:r>
            <a:r>
              <a:rPr lang="en-US" altLang="en-US" sz="2200" i="1" dirty="0" err="1"/>
              <a:t>MAC</a:t>
            </a:r>
            <a:r>
              <a:rPr lang="en-US" altLang="en-US" sz="2200" i="1" baseline="-25000" dirty="0" err="1"/>
              <a:t>k</a:t>
            </a:r>
            <a:r>
              <a:rPr lang="en-US" altLang="en-US" sz="2200" dirty="0"/>
              <a:t>).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And `easiest’ attacker-success criteria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Attacker wins if it can produce a valid tag for any message</a:t>
            </a:r>
          </a:p>
          <a:p>
            <a:pPr marL="1141413" lvl="2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Except for these that the attacker asked to authenticate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/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01BFCDB0-B2A0-F446-9B06-06F7E00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1028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MAC Security 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28917-E231-0945-99A7-5FB6E197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3" y="1374884"/>
            <a:ext cx="8205204" cy="2180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B99047-CE1C-804D-8EB3-AA46A1A01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3" y="3940502"/>
            <a:ext cx="7689659" cy="70506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CE0B78-C29B-6D4A-9DD6-C5EB777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3617F-532A-FFAC-6FA5-F395CFA802F3}"/>
              </a:ext>
            </a:extLst>
          </p:cNvPr>
          <p:cNvSpPr/>
          <p:nvPr/>
        </p:nvSpPr>
        <p:spPr bwMode="auto">
          <a:xfrm>
            <a:off x="1621766" y="1475117"/>
            <a:ext cx="310551" cy="1984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2798</Words>
  <Application>Microsoft Macintosh PowerPoint</Application>
  <PresentationFormat>On-screen Show (4:3)</PresentationFormat>
  <Paragraphs>387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American Typewriter</vt:lpstr>
      <vt:lpstr>Arial</vt:lpstr>
      <vt:lpstr>Cambria Math</vt:lpstr>
      <vt:lpstr>Comic Sans MS</vt:lpstr>
      <vt:lpstr>Garamond</vt:lpstr>
      <vt:lpstr>Symbol</vt:lpstr>
      <vt:lpstr>Times New Roman</vt:lpstr>
      <vt:lpstr>Wingdings</vt:lpstr>
      <vt:lpstr>Office Theme</vt:lpstr>
      <vt:lpstr>CSE 3400 - Introduction to Computer &amp; Network Security  (aka: Introduction to Cybersecurity)  Lecture 5 Message Authentication Codes </vt:lpstr>
      <vt:lpstr>Outline</vt:lpstr>
      <vt:lpstr>Encryption Ensures Confidentiality </vt:lpstr>
      <vt:lpstr>Integrity and Authentication?</vt:lpstr>
      <vt:lpstr>Does Encryption Prevent Forgery?</vt:lpstr>
      <vt:lpstr>Message Authentication Codes (MACs)</vt:lpstr>
      <vt:lpstr>Message Authentication Codes (MACs)</vt:lpstr>
      <vt:lpstr>Defining MAC Security</vt:lpstr>
      <vt:lpstr>MAC Security Definition</vt:lpstr>
      <vt:lpstr>On the Use of MACs</vt:lpstr>
      <vt:lpstr>Constructing MAC: Three Approaches</vt:lpstr>
      <vt:lpstr>Theorem: every PRF is also a MAC</vt:lpstr>
      <vt:lpstr>Every PRF is also a MAC</vt:lpstr>
      <vt:lpstr>Using a Block Cipher for MAC</vt:lpstr>
      <vt:lpstr>Using a Block Cipher for MAC</vt:lpstr>
      <vt:lpstr>Cipher Block Chaining MAC: CBC-MAC</vt:lpstr>
      <vt:lpstr>CBC-MAC</vt:lpstr>
      <vt:lpstr>CBC-MAC-based VIL-MAC</vt:lpstr>
      <vt:lpstr>Examples of MAC Constructions</vt:lpstr>
      <vt:lpstr>PowerPoint Presentation</vt:lpstr>
      <vt:lpstr>Combining Authentication and Encryption</vt:lpstr>
      <vt:lpstr>Generic MAC and Encryption Combinations</vt:lpstr>
      <vt:lpstr>Security of Generic MAC/Enc Combinations</vt:lpstr>
      <vt:lpstr>Security of Generic MAC/Enc Combinations</vt:lpstr>
      <vt:lpstr>Keys for MAC and Encryption?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41</cp:revision>
  <cp:lastPrinted>1601-01-01T00:00:00Z</cp:lastPrinted>
  <dcterms:created xsi:type="dcterms:W3CDTF">2003-03-23T06:19:47Z</dcterms:created>
  <dcterms:modified xsi:type="dcterms:W3CDTF">2024-09-20T22:21:23Z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