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8"/>
  </p:notesMasterIdLst>
  <p:sldIdLst>
    <p:sldId id="446" r:id="rId2"/>
    <p:sldId id="517" r:id="rId3"/>
    <p:sldId id="520" r:id="rId4"/>
    <p:sldId id="518" r:id="rId5"/>
    <p:sldId id="519" r:id="rId6"/>
    <p:sldId id="521" r:id="rId7"/>
    <p:sldId id="522" r:id="rId8"/>
    <p:sldId id="523" r:id="rId9"/>
    <p:sldId id="524" r:id="rId10"/>
    <p:sldId id="525" r:id="rId11"/>
    <p:sldId id="526" r:id="rId12"/>
    <p:sldId id="527" r:id="rId13"/>
    <p:sldId id="533" r:id="rId14"/>
    <p:sldId id="505" r:id="rId15"/>
    <p:sldId id="502" r:id="rId16"/>
    <p:sldId id="528" r:id="rId17"/>
    <p:sldId id="529" r:id="rId18"/>
    <p:sldId id="373" r:id="rId19"/>
    <p:sldId id="374" r:id="rId20"/>
    <p:sldId id="295" r:id="rId21"/>
    <p:sldId id="379" r:id="rId22"/>
    <p:sldId id="437" r:id="rId23"/>
    <p:sldId id="441" r:id="rId24"/>
    <p:sldId id="439" r:id="rId25"/>
    <p:sldId id="530" r:id="rId26"/>
    <p:sldId id="296" r:id="rId27"/>
    <p:sldId id="385" r:id="rId28"/>
    <p:sldId id="383" r:id="rId29"/>
    <p:sldId id="534" r:id="rId30"/>
    <p:sldId id="415" r:id="rId31"/>
    <p:sldId id="417" r:id="rId32"/>
    <p:sldId id="504" r:id="rId33"/>
    <p:sldId id="393" r:id="rId34"/>
    <p:sldId id="531" r:id="rId35"/>
    <p:sldId id="472" r:id="rId36"/>
    <p:sldId id="512" r:id="rId37"/>
    <p:sldId id="462" r:id="rId38"/>
    <p:sldId id="535" r:id="rId39"/>
    <p:sldId id="401" r:id="rId40"/>
    <p:sldId id="536" r:id="rId41"/>
    <p:sldId id="537" r:id="rId42"/>
    <p:sldId id="538" r:id="rId43"/>
    <p:sldId id="539" r:id="rId44"/>
    <p:sldId id="402" r:id="rId45"/>
    <p:sldId id="540" r:id="rId46"/>
    <p:sldId id="404" r:id="rId47"/>
    <p:sldId id="541" r:id="rId48"/>
    <p:sldId id="532" r:id="rId49"/>
    <p:sldId id="513" r:id="rId50"/>
    <p:sldId id="495" r:id="rId51"/>
    <p:sldId id="514" r:id="rId52"/>
    <p:sldId id="497" r:id="rId53"/>
    <p:sldId id="516" r:id="rId54"/>
    <p:sldId id="500" r:id="rId55"/>
    <p:sldId id="542" r:id="rId56"/>
    <p:sldId id="306" r:id="rId57"/>
  </p:sldIdLst>
  <p:sldSz cx="9144000" cy="6858000" type="screen4x3"/>
  <p:notesSz cx="6778625" cy="9478963"/>
  <p:defaultTextStyle>
    <a:defPPr>
      <a:defRPr lang="en-GB"/>
    </a:defPPr>
    <a:lvl1pPr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3430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00A249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66D627-E8A7-4272-9E6D-34852A04B03A}" v="3450" dt="2020-10-27T21:20:06.5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58" autoAdjust="0"/>
    <p:restoredTop sz="94660"/>
  </p:normalViewPr>
  <p:slideViewPr>
    <p:cSldViewPr snapToGrid="0">
      <p:cViewPr varScale="1">
        <p:scale>
          <a:sx n="57" d="100"/>
          <a:sy n="57" d="100"/>
        </p:scale>
        <p:origin x="1764" y="44"/>
      </p:cViewPr>
      <p:guideLst>
        <p:guide orient="horz" pos="343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1096"/>
    </p:cViewPr>
  </p:sorterViewPr>
  <p:notesViewPr>
    <p:cSldViewPr snapToGrid="0">
      <p:cViewPr varScale="1">
        <p:scale>
          <a:sx n="66" d="100"/>
          <a:sy n="66" d="100"/>
        </p:scale>
        <p:origin x="0" y="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AutoShape 1"/>
          <p:cNvSpPr>
            <a:spLocks noChangeArrowheads="1"/>
          </p:cNvSpPr>
          <p:nvPr/>
        </p:nvSpPr>
        <p:spPr bwMode="auto">
          <a:xfrm>
            <a:off x="0" y="0"/>
            <a:ext cx="6778625" cy="9478963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  <p:sp>
        <p:nvSpPr>
          <p:cNvPr id="3074" name="Rectangle 2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40163" y="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73733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020763" y="711200"/>
            <a:ext cx="4735512" cy="3551238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77863" y="4500563"/>
            <a:ext cx="5421312" cy="426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altLang="en-US" noProof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/>
          </p:nvPr>
        </p:nvSpPr>
        <p:spPr bwMode="auto">
          <a:xfrm>
            <a:off x="0" y="9004300"/>
            <a:ext cx="2936875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>
              <a:buSzPct val="45000"/>
              <a:buFont typeface="Wingdings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itchFamily="18" charset="0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40163" y="9004300"/>
            <a:ext cx="2935287" cy="4714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040" tIns="47520" rIns="95040" bIns="47520" numCol="1" anchor="b" anchorCtr="0" compatLnSpc="1">
            <a:prstTxWarp prst="textNoShape">
              <a:avLst/>
            </a:prstTxWarp>
          </a:bodyPr>
          <a:lstStyle>
            <a:lvl1pPr algn="r">
              <a:buSzPct val="45000"/>
              <a:buFont typeface="Wingdings" panose="05000000000000000000" pitchFamily="2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077B0F5D-97A0-433E-874F-EB5F4B0DB2F3}" type="slidenum">
              <a:rPr lang="he-IL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201165423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AF01017-ADF1-4404-92FB-B874094C14FE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0124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23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2162099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24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Earlier version</a:t>
            </a:r>
            <a:r>
              <a:rPr lang="en-US" altLang="en-US" baseline="0"/>
              <a:t> of the protocol separated btw 2</a:t>
            </a:r>
            <a:r>
              <a:rPr lang="en-US" altLang="en-US" baseline="30000"/>
              <a:t>nd</a:t>
            </a:r>
            <a:r>
              <a:rPr lang="en-US" altLang="en-US" baseline="0"/>
              <a:t> and 3</a:t>
            </a:r>
            <a:r>
              <a:rPr lang="en-US" altLang="en-US" baseline="30000"/>
              <a:t>rd</a:t>
            </a:r>
            <a:r>
              <a:rPr lang="en-US" altLang="en-US" baseline="0"/>
              <a:t> flows using different length of strings – that’s also secure (but doesn’t generalize as nicely)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5733020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4060900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27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27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96246881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28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28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175909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29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32888911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9929141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7211731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33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33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450180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6739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674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95C9EC86-C522-48B2-A628-85F07216AF62}" type="slidenum">
              <a:rPr lang="he-IL" altLang="en-US"/>
              <a:pPr eaLnBrk="1" hangingPunct="1">
                <a:spcBef>
                  <a:spcPct val="0"/>
                </a:spcBef>
              </a:pPr>
              <a:t>35</a:t>
            </a:fld>
            <a:endParaRPr lang="en-US" altLang="en-US"/>
          </a:p>
        </p:txBody>
      </p:sp>
      <p:sp>
        <p:nvSpPr>
          <p:cNvPr id="116741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674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KDC </a:t>
            </a:r>
            <a:r>
              <a:rPr lang="en-US" altLang="en-US">
                <a:latin typeface="Symbol" panose="05050102010706020507" pitchFamily="18" charset="2"/>
              </a:rPr>
              <a:t>= </a:t>
            </a:r>
            <a:r>
              <a:rPr lang="en-US" altLang="en-US"/>
              <a:t>TGS (Ticket Granting Server) [Kerberos]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0322509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2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5102334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49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49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139052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50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70029970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2959502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52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96367575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53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61808772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54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54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44880042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55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55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/>
              <a:t>`Perfect’ is not really the right term… but that’s the</a:t>
            </a:r>
            <a:r>
              <a:rPr lang="en-US" altLang="en-US" baseline="0"/>
              <a:t> commonly used term. </a:t>
            </a:r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83981575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1878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1878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D0CD13D-0632-4304-A203-96E1ABEEF5BA}" type="slidenum">
              <a:rPr lang="he-IL" altLang="en-US"/>
              <a:pPr eaLnBrk="1" hangingPunct="1">
                <a:spcBef>
                  <a:spcPct val="0"/>
                </a:spcBef>
              </a:pPr>
              <a:t>56</a:t>
            </a:fld>
            <a:endParaRPr lang="en-US" altLang="en-US"/>
          </a:p>
        </p:txBody>
      </p:sp>
      <p:sp>
        <p:nvSpPr>
          <p:cNvPr id="11878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6551D8D7-1ED4-46CD-B979-4D7B9D3BB1AA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56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1879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1879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1879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6974806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In this lecture</a:t>
            </a:r>
            <a:r>
              <a:rPr lang="en-US" baseline="0"/>
              <a:t> we focus on shared-key protocols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11/13/11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>
              <a:defRPr/>
            </a:pPr>
            <a:r>
              <a:rPr lang="he-IL"/>
              <a:t>(c) Amir Herzberg, http://AmirHerzberg.com, Bar Ilan University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77B0F5D-97A0-433E-874F-EB5F4B0DB2F3}" type="slidenum">
              <a:rPr lang="he-IL" altLang="he-IL" smtClean="0"/>
              <a:pPr/>
              <a:t>3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6341549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240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240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B107D8E9-820B-4C66-BF54-418BD2AE96CE}" type="slidenum">
              <a:rPr lang="he-IL" altLang="en-US"/>
              <a:pPr eaLnBrk="1" hangingPunct="1">
                <a:spcBef>
                  <a:spcPct val="0"/>
                </a:spcBef>
              </a:pPr>
              <a:t>14</a:t>
            </a:fld>
            <a:endParaRPr lang="en-US" altLang="en-US"/>
          </a:p>
        </p:txBody>
      </p:sp>
      <p:sp>
        <p:nvSpPr>
          <p:cNvPr id="102405" name="Rectangle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0763" y="711200"/>
            <a:ext cx="4737100" cy="3552825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77863" y="4500563"/>
            <a:ext cx="542290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19797980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4B787C-CA89-4003-A17F-6A076C4DB8F9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3/30/2023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3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4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4FC7A3BC-2E6D-4B3F-A72D-80A58E30AB5D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5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CCA3B8E3-1061-4ABE-B45D-45951BD7D1CF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18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6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6807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6808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6D4D17B6-EEAA-480E-B83D-50067B896462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3/30/2023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6809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6810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7044422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Date Placeholder 3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98E11CD1-FF0A-4F6A-A9B9-4EF66442167D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3/30/2023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27" name="Footer Placeholder 6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28" name="Slide Number Placeholder 7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8CCDEC6B-234E-4AE1-AF5C-50D30A74E14C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19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29" name="Text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09E602DA-2917-4B92-917C-1489768A6CC1}" type="slidenum">
              <a:rPr lang="he-IL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19</a:t>
            </a:fld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0" name="Text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 anchor="b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</a:p>
        </p:txBody>
      </p:sp>
      <p:sp>
        <p:nvSpPr>
          <p:cNvPr id="77831" name="Text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endParaRPr lang="he-IL" altLang="en-US">
              <a:latin typeface="Arial" panose="020B0604020202020204" pitchFamily="34" charset="0"/>
            </a:endParaRPr>
          </a:p>
        </p:txBody>
      </p:sp>
      <p:sp>
        <p:nvSpPr>
          <p:cNvPr id="77832" name="Text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defTabSz="914400" eaLnBrk="1" hangingPunct="1">
              <a:spcBef>
                <a:spcPct val="0"/>
              </a:spcBef>
            </a:pPr>
            <a:fld id="{EF2F7EB4-BC2E-4649-B34C-932D3DAC4B6A}" type="datetime1">
              <a:rPr lang="en-US" altLang="en-US">
                <a:latin typeface="Arial" panose="020B0604020202020204" pitchFamily="34" charset="0"/>
              </a:rPr>
              <a:pPr algn="r" defTabSz="914400" eaLnBrk="1" hangingPunct="1">
                <a:spcBef>
                  <a:spcPct val="0"/>
                </a:spcBef>
              </a:pPr>
              <a:t>3/30/2023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77833" name="Slide Image Placeholder 5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solidFill>
            <a:srgbClr val="4F81BD"/>
          </a:solidFill>
          <a:ln w="25402">
            <a:solidFill>
              <a:srgbClr val="385D8A"/>
            </a:solidFill>
          </a:ln>
        </p:spPr>
      </p:sp>
      <p:sp>
        <p:nvSpPr>
          <p:cNvPr id="77834" name="Notes Placeholder 6"/>
          <p:cNvSpPr>
            <a:spLocks noGrp="1"/>
          </p:cNvSpPr>
          <p:nvPr>
            <p:ph type="body" sz="quarter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5042" tIns="47521" rIns="95042" bIns="47521">
            <a:spAutoFit/>
          </a:bodyPr>
          <a:lstStyle/>
          <a:p>
            <a:r>
              <a:rPr lang="en-US" altLang="en-US"/>
              <a:t>Exercise: fix the protocol (and attack fixes). E.g. why won’t it help if bob sends E_k(N_B) and wait for N_B (instead of sending N_B and waiting for E_k(N_B) ?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705914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7523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752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773996B7-DCFE-4AAC-A6A5-E0982ED8AF54}" type="slidenum">
              <a:rPr lang="he-IL" altLang="en-US"/>
              <a:pPr eaLnBrk="1" hangingPunct="1">
                <a:spcBef>
                  <a:spcPct val="0"/>
                </a:spcBef>
              </a:pPr>
              <a:t>20</a:t>
            </a:fld>
            <a:endParaRPr lang="en-US" altLang="en-US"/>
          </a:p>
        </p:txBody>
      </p:sp>
      <p:sp>
        <p:nvSpPr>
          <p:cNvPr id="107525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1D44384-D42E-4CA9-854E-4B28FAC9F498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20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6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7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7528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7529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7530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4876927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21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30808577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3"/>
          <p:cNvSpPr>
            <a:spLocks noGrp="1" noChangeArrowheads="1"/>
          </p:cNvSpPr>
          <p:nvPr>
            <p:ph type="dt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en-US"/>
              <a:t>11/13/11</a:t>
            </a:r>
          </a:p>
        </p:txBody>
      </p:sp>
      <p:sp>
        <p:nvSpPr>
          <p:cNvPr id="108547" name="Rectangle 6"/>
          <p:cNvSpPr>
            <a:spLocks noGrp="1" noChangeArrowheads="1"/>
          </p:cNvSpPr>
          <p:nvPr>
            <p:ph type="ftr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he-IL" altLang="en-US"/>
              <a:t>(c) Amir Herzberg, http://AmirHerzberg.com, Bar Ilan University</a:t>
            </a:r>
            <a:endParaRPr lang="en-US" altLang="en-US"/>
          </a:p>
        </p:txBody>
      </p:sp>
      <p:sp>
        <p:nvSpPr>
          <p:cNvPr id="10854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</p:spPr>
        <p:txBody>
          <a:bodyPr/>
          <a:lstStyle>
            <a:lvl1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1BFAB7BD-6F9D-4D5C-B01A-1437CF71633E}" type="slidenum">
              <a:rPr lang="he-IL" altLang="en-US"/>
              <a:pPr eaLnBrk="1" hangingPunct="1">
                <a:spcBef>
                  <a:spcPct val="0"/>
                </a:spcBef>
              </a:pPr>
              <a:t>22</a:t>
            </a:fld>
            <a:endParaRPr lang="en-US" altLang="en-US"/>
          </a:p>
        </p:txBody>
      </p:sp>
      <p:sp>
        <p:nvSpPr>
          <p:cNvPr id="108549" name="Text Box 1"/>
          <p:cNvSpPr txBox="1">
            <a:spLocks noChangeArrowheads="1"/>
          </p:cNvSpPr>
          <p:nvPr/>
        </p:nvSpPr>
        <p:spPr bwMode="auto">
          <a:xfrm>
            <a:off x="3840163" y="900430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fld id="{0DB32B19-45E2-4190-BAB0-82594B3BCA30}" type="slidenum">
              <a:rPr lang="he-IL" altLang="en-US">
                <a:latin typeface="Arial" panose="020B0604020202020204" pitchFamily="34" charset="0"/>
              </a:rPr>
              <a:pPr algn="r" eaLnBrk="1" hangingPunct="1">
                <a:spcBef>
                  <a:spcPct val="0"/>
                </a:spcBef>
                <a:buClrTx/>
                <a:buFontTx/>
                <a:buNone/>
              </a:pPr>
              <a:t>22</a:t>
            </a:fld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0" name="Text Box 2"/>
          <p:cNvSpPr txBox="1">
            <a:spLocks noChangeArrowheads="1"/>
          </p:cNvSpPr>
          <p:nvPr/>
        </p:nvSpPr>
        <p:spPr bwMode="auto">
          <a:xfrm>
            <a:off x="0" y="900430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 anchor="b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he-IL" altLang="en-US">
                <a:latin typeface="Arial" panose="020B0604020202020204" pitchFamily="34" charset="0"/>
              </a:rPr>
              <a:t>(c) Amir Herzberg, http://AmirHerzberg.com, Bar Ilan University</a:t>
            </a: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1" name="Text Box 3"/>
          <p:cNvSpPr txBox="1">
            <a:spLocks noChangeArrowheads="1"/>
          </p:cNvSpPr>
          <p:nvPr/>
        </p:nvSpPr>
        <p:spPr bwMode="auto">
          <a:xfrm>
            <a:off x="0" y="0"/>
            <a:ext cx="293846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8552" name="Text Box 4"/>
          <p:cNvSpPr txBox="1">
            <a:spLocks noChangeArrowheads="1"/>
          </p:cNvSpPr>
          <p:nvPr/>
        </p:nvSpPr>
        <p:spPr bwMode="auto">
          <a:xfrm>
            <a:off x="3840163" y="0"/>
            <a:ext cx="2936875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5040" tIns="47520" rIns="95040" bIns="47520"/>
          <a:lstStyle>
            <a:lvl1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  <a:lvl2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2pPr>
            <a:lvl3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3pPr>
            <a:lvl4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4pPr>
            <a:lvl5pPr eaLnBrk="0" hangingPunct="0">
              <a:spcBef>
                <a:spcPct val="300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5pPr>
            <a:lvl6pPr marL="25146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6pPr>
            <a:lvl7pPr marL="29718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7pPr>
            <a:lvl8pPr marL="34290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8pPr>
            <a:lvl9pPr marL="3886200" indent="-228600" algn="l" defTabSz="457200" rtl="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1200">
                <a:solidFill>
                  <a:srgbClr val="000000"/>
                </a:solidFill>
                <a:latin typeface="Times New Roman" panose="02020603050405020304" pitchFamily="18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>
                <a:latin typeface="Arial" panose="020B0604020202020204" pitchFamily="34" charset="0"/>
              </a:rPr>
              <a:t>11/13/11</a:t>
            </a:r>
          </a:p>
        </p:txBody>
      </p:sp>
      <p:sp>
        <p:nvSpPr>
          <p:cNvPr id="108553" name="Rectangle 5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22350" y="711200"/>
            <a:ext cx="4738688" cy="3554413"/>
          </a:xfrm>
          <a:ln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8554" name="Rectangle 6"/>
          <p:cNvSpPr>
            <a:spLocks noGrp="1" noChangeArrowheads="1"/>
          </p:cNvSpPr>
          <p:nvPr>
            <p:ph type="body" idx="1"/>
          </p:nvPr>
        </p:nvSpPr>
        <p:spPr>
          <a:xfrm>
            <a:off x="903288" y="4500563"/>
            <a:ext cx="4972050" cy="4267200"/>
          </a:xfrm>
          <a:noFill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 altLang="en-US"/>
          </a:p>
        </p:txBody>
      </p:sp>
    </p:spTree>
    <p:extLst>
      <p:ext uri="{BB962C8B-B14F-4D97-AF65-F5344CB8AC3E}">
        <p14:creationId xmlns:p14="http://schemas.microsoft.com/office/powerpoint/2010/main" val="26598108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8E4BCF4-ACCB-42FE-9068-25DD7B32E94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33367037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53F64D2-7030-40C4-8513-3AC3DD7763BD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44920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11938" y="277813"/>
            <a:ext cx="2073275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8938" y="277813"/>
            <a:ext cx="60706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7A492BA-B527-4592-AF54-CA5EB233B8E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661815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F993E36-D7DC-4EAE-97D5-8D0CD735E1A1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265185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/>
          <a:lstStyle>
            <a:lvl1pPr algn="r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AF688C0-775F-4727-BDC6-365C769846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199503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9350"/>
            <a:ext cx="4037013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6613" y="1149350"/>
            <a:ext cx="4038600" cy="49799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4A5E57B-8864-4F68-9F00-092100761D84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25009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7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9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4CB7F25-5BB5-4D84-A713-C6B8AF56BF50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5384292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AC0CD59-7922-40CE-A470-B7D573D589C7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036696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1A363CA-987E-4BCA-88A5-ED014D857E99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9200197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1FF9E2F-8C49-4D69-B565-53926EE196FB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1482619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he-IL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0"/>
          </p:nvPr>
        </p:nvSpPr>
        <p:spPr>
          <a:xfrm>
            <a:off x="457200" y="6243638"/>
            <a:ext cx="2132013" cy="455612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he-IL"/>
              <a:t>11/13/11</a:t>
            </a:r>
            <a:endParaRPr 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ft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B4984E-2D6C-45C7-B7A6-054D37A7CACA}" type="slidenum">
              <a:rPr lang="en-US" altLang="he-IL"/>
              <a:pPr/>
              <a:t>‹#›</a:t>
            </a:fld>
            <a:endParaRPr lang="en-US" altLang="he-IL"/>
          </a:p>
        </p:txBody>
      </p:sp>
    </p:spTree>
    <p:extLst>
      <p:ext uri="{BB962C8B-B14F-4D97-AF65-F5344CB8AC3E}">
        <p14:creationId xmlns:p14="http://schemas.microsoft.com/office/powerpoint/2010/main" val="2419058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388938" y="277813"/>
            <a:ext cx="8296275" cy="7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149350"/>
            <a:ext cx="8228013" cy="4979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ftr"/>
          </p:nvPr>
        </p:nvSpPr>
        <p:spPr bwMode="auto">
          <a:xfrm>
            <a:off x="3124200" y="6248400"/>
            <a:ext cx="2894013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/>
              <a:t>Amir Herzberg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43638"/>
            <a:ext cx="2132013" cy="455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</a:defRPr>
            </a:lvl1pPr>
          </a:lstStyle>
          <a:p>
            <a:fld id="{38E50F55-35D0-4DBE-BE4F-AE49F1F9CF65}" type="slidenum">
              <a:rPr lang="en-US" altLang="he-IL"/>
              <a:pPr/>
              <a:t>‹#›</a:t>
            </a:fld>
            <a:endParaRPr lang="en-US" altLang="he-IL"/>
          </a:p>
        </p:txBody>
      </p:sp>
      <p:sp>
        <p:nvSpPr>
          <p:cNvPr id="1031" name="Freeform 6"/>
          <p:cNvSpPr>
            <a:spLocks noChangeArrowheads="1"/>
          </p:cNvSpPr>
          <p:nvPr/>
        </p:nvSpPr>
        <p:spPr bwMode="auto">
          <a:xfrm>
            <a:off x="381000" y="228600"/>
            <a:ext cx="8229600" cy="609600"/>
          </a:xfrm>
          <a:custGeom>
            <a:avLst/>
            <a:gdLst>
              <a:gd name="T0" fmla="*/ 0 w 1000"/>
              <a:gd name="T1" fmla="*/ 2147483647 h 1000"/>
              <a:gd name="T2" fmla="*/ 0 w 1000"/>
              <a:gd name="T3" fmla="*/ 0 h 1000"/>
              <a:gd name="T4" fmla="*/ 2147483647 w 1000"/>
              <a:gd name="T5" fmla="*/ 0 h 1000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1000" h="1000">
                <a:moveTo>
                  <a:pt x="0" y="1000"/>
                </a:moveTo>
                <a:lnTo>
                  <a:pt x="0" y="0"/>
                </a:lnTo>
                <a:lnTo>
                  <a:pt x="1000" y="0"/>
                </a:lnTo>
              </a:path>
            </a:pathLst>
          </a:cu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he-IL"/>
          </a:p>
        </p:txBody>
      </p:sp>
      <p:sp>
        <p:nvSpPr>
          <p:cNvPr id="1032" name="Line 7"/>
          <p:cNvSpPr>
            <a:spLocks noChangeShapeType="1"/>
          </p:cNvSpPr>
          <p:nvPr/>
        </p:nvSpPr>
        <p:spPr bwMode="auto">
          <a:xfrm>
            <a:off x="457200" y="6172200"/>
            <a:ext cx="8229600" cy="1588"/>
          </a:xfrm>
          <a:prstGeom prst="line">
            <a:avLst/>
          </a:prstGeom>
          <a:noFill/>
          <a:ln w="19080">
            <a:solidFill>
              <a:srgbClr val="CC99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4" r:id="rId2"/>
    <p:sldLayoutId id="2147483805" r:id="rId3"/>
    <p:sldLayoutId id="2147483806" r:id="rId4"/>
    <p:sldLayoutId id="2147483807" r:id="rId5"/>
    <p:sldLayoutId id="2147483808" r:id="rId6"/>
    <p:sldLayoutId id="2147483809" r:id="rId7"/>
    <p:sldLayoutId id="2147483810" r:id="rId8"/>
    <p:sldLayoutId id="2147483811" r:id="rId9"/>
    <p:sldLayoutId id="2147483812" r:id="rId10"/>
    <p:sldLayoutId id="2147483813" r:id="rId11"/>
  </p:sldLayoutIdLst>
  <p:hf sldNum="0" hdr="0" ftr="0" dt="0"/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5pPr>
      <a:lvl6pPr marL="25146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6pPr>
      <a:lvl7pPr marL="29718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7pPr>
      <a:lvl8pPr marL="34290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8pPr>
      <a:lvl9pPr marL="3886200" indent="-228600" algn="l" defTabSz="457200" rtl="0" fontAlgn="base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4200">
          <a:solidFill>
            <a:srgbClr val="006633"/>
          </a:solidFill>
          <a:latin typeface="Garamond" pitchFamily="18" charset="0"/>
          <a:cs typeface="Arial" pitchFamily="34" charset="0"/>
        </a:defRPr>
      </a:lvl9pPr>
    </p:titleStyle>
    <p:bodyStyle>
      <a:lvl1pPr marL="457200" indent="-457200" algn="l" defTabSz="457200" rtl="0" eaLnBrk="0" fontAlgn="base" hangingPunct="0">
        <a:spcBef>
          <a:spcPts val="7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3000">
          <a:solidFill>
            <a:srgbClr val="000000"/>
          </a:solidFill>
          <a:latin typeface="+mn-lt"/>
          <a:ea typeface="+mn-ea"/>
          <a:cs typeface="+mn-cs"/>
        </a:defRPr>
      </a:lvl1pPr>
      <a:lvl2pPr marL="914400" indent="-457200" algn="l" defTabSz="457200" rtl="0" eaLnBrk="0" fontAlgn="base" hangingPunct="0">
        <a:spcBef>
          <a:spcPts val="6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600">
          <a:solidFill>
            <a:srgbClr val="000000"/>
          </a:solidFill>
          <a:latin typeface="+mn-lt"/>
          <a:cs typeface="+mn-cs"/>
        </a:defRPr>
      </a:lvl2pPr>
      <a:lvl3pPr marL="1257300" indent="-342900" algn="l" defTabSz="457200" rtl="0" eaLnBrk="0" fontAlgn="base" hangingPunct="0">
        <a:spcBef>
          <a:spcPts val="55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200">
          <a:solidFill>
            <a:srgbClr val="000000"/>
          </a:solidFill>
          <a:latin typeface="+mn-lt"/>
          <a:cs typeface="+mn-cs"/>
        </a:defRPr>
      </a:lvl3pPr>
      <a:lvl4pPr marL="17145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4pPr>
      <a:lvl5pPr marL="2171700" indent="-3429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Wingdings" panose="05000000000000000000" pitchFamily="2" charset="2"/>
        <a:buChar char="q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pitchFamily="18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Red_X_Freehand.svg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://commons.wikimedia.org/wiki/File:Red_X_Freehand.svg" TargetMode="Externa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8.png"/><Relationship Id="rId7" Type="http://schemas.openxmlformats.org/officeDocument/2006/relationships/hyperlink" Target="https://en.m.wikibooks.org/wiki/File:Red_x.svg" TargetMode="External"/><Relationship Id="rId12" Type="http://schemas.openxmlformats.org/officeDocument/2006/relationships/image" Target="../media/image41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image" Target="../media/image37.png"/><Relationship Id="rId5" Type="http://schemas.openxmlformats.org/officeDocument/2006/relationships/image" Target="../media/image35.gif"/><Relationship Id="rId10" Type="http://schemas.openxmlformats.org/officeDocument/2006/relationships/image" Target="../media/image36.png"/><Relationship Id="rId4" Type="http://schemas.openxmlformats.org/officeDocument/2006/relationships/image" Target="../media/image39.png"/><Relationship Id="rId9" Type="http://schemas.openxmlformats.org/officeDocument/2006/relationships/image" Target="../media/image43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7" Type="http://schemas.openxmlformats.org/officeDocument/2006/relationships/image" Target="../media/image35.gi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1.png"/><Relationship Id="rId5" Type="http://schemas.openxmlformats.org/officeDocument/2006/relationships/image" Target="../media/image241.png"/><Relationship Id="rId4" Type="http://schemas.openxmlformats.org/officeDocument/2006/relationships/image" Target="../media/image310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0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10" Type="http://schemas.openxmlformats.org/officeDocument/2006/relationships/image" Target="../media/image48.png"/><Relationship Id="rId4" Type="http://schemas.openxmlformats.org/officeDocument/2006/relationships/image" Target="../media/image35.gif"/><Relationship Id="rId9" Type="http://schemas.openxmlformats.org/officeDocument/2006/relationships/image" Target="../media/image470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gi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0613" y="260648"/>
            <a:ext cx="8922774" cy="2405831"/>
          </a:xfrm>
        </p:spPr>
        <p:txBody>
          <a:bodyPr/>
          <a:lstStyle/>
          <a:p>
            <a:pPr algn="ctr"/>
            <a:r>
              <a:rPr lang="en-US" altLang="en-US" sz="3200"/>
              <a:t>CSE 3400 - Introduction to Cyber Security </a:t>
            </a:r>
            <a:br>
              <a:rPr lang="en-US" altLang="en-US" sz="3200"/>
            </a:br>
            <a:r>
              <a:rPr lang="en-US" altLang="en-US" sz="3200"/>
              <a:t>(aka: Computer and Information Security)</a:t>
            </a:r>
            <a:br>
              <a:rPr lang="en-US" altLang="en-US" sz="4000"/>
            </a:br>
            <a:br>
              <a:rPr lang="en-US" altLang="en-US" sz="4000"/>
            </a:br>
            <a:r>
              <a:rPr lang="en-US" sz="3200"/>
              <a:t>Topic 4:</a:t>
            </a:r>
            <a:br>
              <a:rPr lang="en-US" sz="3200"/>
            </a:br>
            <a:br>
              <a:rPr lang="en-US" sz="4000"/>
            </a:br>
            <a:r>
              <a:rPr lang="en-US" sz="5400"/>
              <a:t>Shared-Key Protocols</a:t>
            </a:r>
          </a:p>
        </p:txBody>
      </p:sp>
      <p:sp>
        <p:nvSpPr>
          <p:cNvPr id="2052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065810" y="4293096"/>
            <a:ext cx="7012379" cy="1752600"/>
          </a:xfrm>
        </p:spPr>
        <p:txBody>
          <a:bodyPr/>
          <a:lstStyle/>
          <a:p>
            <a:r>
              <a:rPr lang="en-US" sz="2400"/>
              <a:t>Prof. Amir Herzberg</a:t>
            </a:r>
          </a:p>
          <a:p>
            <a:r>
              <a:rPr lang="en-US" sz="2400"/>
              <a:t>Dept. of Computer Science &amp; Engineering</a:t>
            </a:r>
          </a:p>
          <a:p>
            <a:r>
              <a:rPr lang="en-US" sz="2400"/>
              <a:t>University of Connecticut</a:t>
            </a:r>
          </a:p>
          <a:p>
            <a:pPr lvl="0"/>
            <a:r>
              <a:rPr lang="en-US" altLang="en-US" sz="2000">
                <a:solidFill>
                  <a:srgbClr val="0070C0"/>
                </a:solidFill>
              </a:rPr>
              <a:t>Last updated: </a:t>
            </a:r>
            <a:fld id="{51306F68-59D6-4520-B9AF-824E2A52BD5B}" type="datetime1">
              <a:rPr lang="en-US" altLang="en-US" sz="2000">
                <a:solidFill>
                  <a:srgbClr val="0070C0"/>
                </a:solidFill>
              </a:rPr>
              <a:pPr lvl="0"/>
              <a:t>3/30/2023</a:t>
            </a:fld>
            <a:endParaRPr lang="en-US" sz="2000">
              <a:solidFill>
                <a:srgbClr val="0070C0"/>
              </a:solidFill>
            </a:endParaRPr>
          </a:p>
          <a:p>
            <a:endParaRPr lang="en-US" sz="2800"/>
          </a:p>
        </p:txBody>
      </p:sp>
    </p:spTree>
    <p:extLst>
      <p:ext uri="{BB962C8B-B14F-4D97-AF65-F5344CB8AC3E}">
        <p14:creationId xmlns:p14="http://schemas.microsoft.com/office/powerpoint/2010/main" val="3313392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3068" y="987114"/>
            <a:ext cx="8228013" cy="4979988"/>
          </a:xfrm>
        </p:spPr>
        <p:txBody>
          <a:bodyPr/>
          <a:lstStyle/>
          <a:p>
            <a:r>
              <a:rPr lang="en-US" sz="2800" dirty="0"/>
              <a:t>Design many simplifications, easily avoided: </a:t>
            </a:r>
          </a:p>
          <a:p>
            <a:pPr lvl="1"/>
            <a:r>
              <a:rPr lang="en-US" sz="2400" dirty="0"/>
              <a:t>Only message authentication </a:t>
            </a:r>
          </a:p>
          <a:p>
            <a:pPr lvl="2"/>
            <a:r>
              <a:rPr lang="en-US" sz="2000" dirty="0"/>
              <a:t>No confidentiality!</a:t>
            </a:r>
          </a:p>
          <a:p>
            <a:pPr lvl="1"/>
            <a:r>
              <a:rPr lang="en-US" sz="2400" dirty="0"/>
              <a:t>Only ensure same message was sent</a:t>
            </a:r>
          </a:p>
          <a:p>
            <a:pPr lvl="2"/>
            <a:r>
              <a:rPr lang="en-US" sz="2000" dirty="0"/>
              <a:t>Allow duplication, out-of-order, `stale’ messages, losses</a:t>
            </a:r>
          </a:p>
          <a:p>
            <a:pPr lvl="1"/>
            <a:r>
              <a:rPr lang="en-US" sz="2400" dirty="0"/>
              <a:t>Also: no retransmissions, compression, … </a:t>
            </a: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br>
              <a:rPr lang="en-US" sz="2400" dirty="0"/>
            </a:br>
            <a:endParaRPr lang="en-US" sz="2400" dirty="0"/>
          </a:p>
          <a:p>
            <a:r>
              <a:rPr lang="en-US" sz="2800" dirty="0"/>
              <a:t>To add confidentiality: use encryption</a:t>
            </a:r>
          </a:p>
          <a:p>
            <a:endParaRPr lang="en-US" sz="2800"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94969BD-2130-410D-A1DE-FFE2065629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18" y="3704811"/>
            <a:ext cx="7591715" cy="185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68498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[Save received key </a:t>
                </a:r>
                <a:r>
                  <a:rPr lang="en-US" i="1" dirty="0">
                    <a:sym typeface="Wingdings" panose="05000000000000000000" pitchFamily="2" charset="2"/>
                  </a:rPr>
                  <a:t>k </a:t>
                </a:r>
                <a:r>
                  <a:rPr lang="en-US" dirty="0">
                    <a:sym typeface="Wingdings" panose="05000000000000000000" pitchFamily="2" charset="2"/>
                  </a:rPr>
                  <a:t>in the state </a:t>
                </a:r>
                <a:r>
                  <a:rPr lang="en-US" i="1" dirty="0">
                    <a:sym typeface="Wingdings" panose="05000000000000000000" pitchFamily="2" charset="2"/>
                  </a:rPr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𝐸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Vulnerable!! Why? How to fix ?</a:t>
                </a:r>
              </a:p>
              <a:p>
                <a:pPr lvl="2"/>
                <a:r>
                  <a:rPr lang="en-US" dirty="0">
                    <a:solidFill>
                      <a:srgbClr val="FF0000"/>
                    </a:solidFill>
                  </a:rPr>
                  <a:t>Weakness: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</a:rPr>
                  <a:t> unencrypted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 may expose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solidFill>
                      <a:srgbClr val="FF0000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 descr="A close up of a logo&#10;&#10;Description automatically generated">
            <a:extLst>
              <a:ext uri="{FF2B5EF4-FFF2-40B4-BE49-F238E27FC236}">
                <a16:creationId xmlns:a16="http://schemas.microsoft.com/office/drawing/2014/main" id="{DB1EAB32-BF72-4CC6-8675-2DCB520658D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8936" y="404601"/>
            <a:ext cx="3908502" cy="390850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7413F95-47E9-4595-8A5D-6FDBCB40E14F}"/>
              </a:ext>
            </a:extLst>
          </p:cNvPr>
          <p:cNvSpPr txBox="1"/>
          <p:nvPr/>
        </p:nvSpPr>
        <p:spPr>
          <a:xfrm>
            <a:off x="1143001" y="6858000"/>
            <a:ext cx="365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commons.wikimedia.org/wiki/File:Red_X_Freehand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FE10CAF-BCE2-4A6C-AB64-005386A641C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3001" y="4613024"/>
            <a:ext cx="5703848" cy="1390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042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9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47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48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49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50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1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52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53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54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55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protocol: Encrypt-then-Auth.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Encrypt-then-Auth (</a:t>
                </a:r>
                <a:r>
                  <a:rPr lang="en-US" dirty="0" err="1">
                    <a:latin typeface="Cambria Math" panose="02040503050406030204" pitchFamily="18" charset="0"/>
                  </a:rPr>
                  <a:t>EtA</a:t>
                </a:r>
                <a:r>
                  <a:rPr lang="en-US" dirty="0">
                    <a:latin typeface="Cambria Math" panose="02040503050406030204" pitchFamily="18" charset="0"/>
                  </a:rPr>
                  <a:t>) is secure (and </a:t>
                </a:r>
                <a:r>
                  <a:rPr lang="en-US" dirty="0" err="1">
                    <a:latin typeface="Cambria Math" panose="02040503050406030204" pitchFamily="18" charset="0"/>
                  </a:rPr>
                  <a:t>AtE</a:t>
                </a:r>
                <a:r>
                  <a:rPr lang="en-US" dirty="0">
                    <a:latin typeface="Cambria Math" panose="02040503050406030204" pitchFamily="18" charset="0"/>
                  </a:rPr>
                  <a:t> ?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 </a:t>
                </a:r>
                <a:r>
                  <a:rPr lang="en-US" dirty="0">
                    <a:latin typeface="Cambria Math" panose="02040503050406030204" pitchFamily="18" charset="0"/>
                    <a:sym typeface="Wingdings" panose="05000000000000000000" pitchFamily="2" charset="2"/>
                  </a:rPr>
                  <a:t>; }</a:t>
                </a:r>
                <a:endParaRPr lang="en-US" i="1" dirty="0">
                  <a:latin typeface="Cambria Math" panose="02040503050406030204" pitchFamily="18" charset="0"/>
                  <a:sym typeface="Wingdings" panose="05000000000000000000" pitchFamily="2" charset="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𝐾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May still be vulnerable </a:t>
                </a:r>
                <a:r>
                  <a:rPr lang="en-US" dirty="0">
                    <a:solidFill>
                      <a:srgbClr val="FF0000"/>
                    </a:solidFill>
                    <a:sym typeface="Wingdings" panose="05000000000000000000" pitchFamily="2" charset="2"/>
                  </a:rPr>
                  <a:t> …. Why??  </a:t>
                </a:r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63AFD215-E1F9-441D-BE12-AAA92B8B2A0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88938" y="438055"/>
            <a:ext cx="3908502" cy="390850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9B23FA-A3D7-4F8E-AA42-3ACF08FB74AD}"/>
              </a:ext>
            </a:extLst>
          </p:cNvPr>
          <p:cNvSpPr txBox="1"/>
          <p:nvPr/>
        </p:nvSpPr>
        <p:spPr>
          <a:xfrm>
            <a:off x="1143001" y="6858000"/>
            <a:ext cx="365213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>
                <a:hlinkClick r:id="rId4" tooltip="http://commons.wikimedia.org/wiki/File:Red_X_Freehand.svg"/>
              </a:rPr>
              <a:t>This Photo</a:t>
            </a:r>
            <a:r>
              <a:rPr lang="en-US" sz="900"/>
              <a:t> by Unknown Author is licensed under </a:t>
            </a:r>
            <a:r>
              <a:rPr lang="en-US" sz="900">
                <a:hlinkClick r:id="rId5" tooltip="https://creativecommons.org/licenses/by-sa/3.0/"/>
              </a:rPr>
              <a:t>CC BY-SA</a:t>
            </a:r>
            <a:endParaRPr lang="en-US" sz="90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3BA53A7-6819-45D2-992C-508C747D91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6780" y="4629751"/>
            <a:ext cx="6653385" cy="162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968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Two-party record protocol with Confidentiality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,</m:t>
                    </m:r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𝑘</m:t>
                        </m:r>
                      </m:sub>
                    </m:sSub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𝐴</m:t>
                        </m:r>
                        <m:r>
                          <a:rPr lang="en-US" i="1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`</m:t>
                        </m:r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), </m:t>
                    </m:r>
                    <m:sSub>
                      <m:sSubPr>
                        <m:ctrlPr>
                          <a:rPr lang="en-US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𝐸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𝐸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𝐷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𝑀𝐴𝐶</m:t>
                        </m:r>
                      </m:e>
                      <m:sub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𝑘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  <a:sym typeface="Wingdings" panose="05000000000000000000" pitchFamily="2" charset="2"/>
                              </a:rPr>
                              <m:t>𝐴</m:t>
                            </m:r>
                          </m:sub>
                        </m:sSub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𝑐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}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Ok! (but still allows dups/re-ordering, etc.)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t="-11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FF0B410F-1795-4B66-9F37-E18CC73D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299" y="4340430"/>
            <a:ext cx="7057671" cy="1720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3436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800" dirty="0"/>
              <a:t>‘Real’ Record Protocols Operations</a:t>
            </a:r>
          </a:p>
        </p:txBody>
      </p:sp>
      <p:sp>
        <p:nvSpPr>
          <p:cNvPr id="4403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179388" y="1063625"/>
            <a:ext cx="4541837" cy="4981575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Compress first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Remove redundancy 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Encrypt-then-Comp fails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Length-leakage attacks!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Encrypt then Auth(</a:t>
            </a:r>
            <a:r>
              <a:rPr lang="en-US" altLang="en-US" sz="2400" dirty="0" err="1"/>
              <a:t>EtA</a:t>
            </a:r>
            <a:r>
              <a:rPr lang="en-US" altLang="en-US" sz="2400" dirty="0"/>
              <a:t>)</a:t>
            </a:r>
          </a:p>
          <a:p>
            <a:pPr marL="668338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Prevent chosen </a:t>
            </a:r>
            <a:r>
              <a:rPr lang="en-US" altLang="en-US" sz="2000" dirty="0" err="1"/>
              <a:t>ciphertxt</a:t>
            </a:r>
            <a:endParaRPr lang="en-US" altLang="en-US" sz="2000" dirty="0"/>
          </a:p>
          <a:p>
            <a:pPr marL="668338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Don’t decrypt ‘garbage’</a:t>
            </a:r>
          </a:p>
          <a:p>
            <a:pPr marL="668338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Add seq# to prevent </a:t>
            </a:r>
            <a:br>
              <a:rPr lang="en-US" altLang="en-US" sz="2000" dirty="0"/>
            </a:br>
            <a:r>
              <a:rPr lang="en-US" altLang="en-US" sz="2000" dirty="0"/>
              <a:t>duplication, reordering, loss</a:t>
            </a:r>
          </a:p>
          <a:p>
            <a:pPr marL="211138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u="sng" dirty="0"/>
              <a:t>Finally</a:t>
            </a:r>
            <a:r>
              <a:rPr lang="en-US" altLang="en-US" sz="2400" dirty="0"/>
              <a:t>, EDC / ECC</a:t>
            </a:r>
          </a:p>
          <a:p>
            <a:pPr marL="668338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/>
              <a:t>Error Detection / Correction Code</a:t>
            </a:r>
          </a:p>
          <a:p>
            <a:pPr marL="668338" lvl="1" indent="-325438" eaLnBrk="1" hangingPunct="1">
              <a:lnSpc>
                <a:spcPct val="90000"/>
              </a:lnSpc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ym typeface="Wingdings" panose="05000000000000000000" pitchFamily="2" charset="2"/>
              </a:rPr>
              <a:t>Detect forgery attempts</a:t>
            </a:r>
            <a:endParaRPr lang="en-US" altLang="en-US" sz="2000" dirty="0"/>
          </a:p>
        </p:txBody>
      </p:sp>
      <p:sp>
        <p:nvSpPr>
          <p:cNvPr id="44039" name="Rectangle 3"/>
          <p:cNvSpPr>
            <a:spLocks noChangeArrowheads="1"/>
          </p:cNvSpPr>
          <p:nvPr/>
        </p:nvSpPr>
        <p:spPr bwMode="auto">
          <a:xfrm>
            <a:off x="3820224" y="939800"/>
            <a:ext cx="3475038" cy="474663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Message</a:t>
            </a:r>
          </a:p>
        </p:txBody>
      </p:sp>
      <p:sp>
        <p:nvSpPr>
          <p:cNvPr id="44040" name="AutoShape 4"/>
          <p:cNvSpPr>
            <a:spLocks noChangeArrowheads="1"/>
          </p:cNvSpPr>
          <p:nvPr/>
        </p:nvSpPr>
        <p:spPr bwMode="auto">
          <a:xfrm>
            <a:off x="3820224" y="1441450"/>
            <a:ext cx="3475038" cy="5286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Compress</a:t>
            </a:r>
          </a:p>
        </p:txBody>
      </p:sp>
      <p:sp>
        <p:nvSpPr>
          <p:cNvPr id="44041" name="Rectangle 5"/>
          <p:cNvSpPr>
            <a:spLocks noChangeArrowheads="1"/>
          </p:cNvSpPr>
          <p:nvPr/>
        </p:nvSpPr>
        <p:spPr bwMode="auto">
          <a:xfrm>
            <a:off x="4882262" y="2016125"/>
            <a:ext cx="1701800" cy="528638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Plaintext</a:t>
            </a:r>
          </a:p>
        </p:txBody>
      </p:sp>
      <p:sp>
        <p:nvSpPr>
          <p:cNvPr id="44042" name="AutoShape 6"/>
          <p:cNvSpPr>
            <a:spLocks noChangeArrowheads="1"/>
          </p:cNvSpPr>
          <p:nvPr/>
        </p:nvSpPr>
        <p:spPr bwMode="auto">
          <a:xfrm rot="10800000">
            <a:off x="4571112" y="2597150"/>
            <a:ext cx="2228850" cy="503238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3040 w 21600"/>
              <a:gd name="T13" fmla="*/ 3040 h 21600"/>
              <a:gd name="T14" fmla="*/ 18560 w 21600"/>
              <a:gd name="T15" fmla="*/ 1856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480" y="21600"/>
                </a:lnTo>
                <a:lnTo>
                  <a:pt x="1912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rot="10800000"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Encrypt</a:t>
            </a:r>
          </a:p>
        </p:txBody>
      </p:sp>
      <p:sp>
        <p:nvSpPr>
          <p:cNvPr id="44043" name="Rectangle 7"/>
          <p:cNvSpPr>
            <a:spLocks noChangeArrowheads="1"/>
          </p:cNvSpPr>
          <p:nvPr/>
        </p:nvSpPr>
        <p:spPr bwMode="auto">
          <a:xfrm>
            <a:off x="4561587" y="3163888"/>
            <a:ext cx="2225675" cy="5286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Ciphertext</a:t>
            </a:r>
          </a:p>
        </p:txBody>
      </p:sp>
      <p:sp>
        <p:nvSpPr>
          <p:cNvPr id="44044" name="AutoShape 8"/>
          <p:cNvSpPr>
            <a:spLocks noChangeArrowheads="1"/>
          </p:cNvSpPr>
          <p:nvPr/>
        </p:nvSpPr>
        <p:spPr bwMode="auto">
          <a:xfrm>
            <a:off x="7342367" y="4079993"/>
            <a:ext cx="890587" cy="322262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MAC</a:t>
            </a:r>
          </a:p>
        </p:txBody>
      </p:sp>
      <p:sp>
        <p:nvSpPr>
          <p:cNvPr id="44045" name="Line 9"/>
          <p:cNvSpPr>
            <a:spLocks noChangeShapeType="1"/>
          </p:cNvSpPr>
          <p:nvPr/>
        </p:nvSpPr>
        <p:spPr bwMode="auto">
          <a:xfrm>
            <a:off x="4572699" y="3741738"/>
            <a:ext cx="2764904" cy="34607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6" name="Line 10"/>
          <p:cNvSpPr>
            <a:spLocks noChangeShapeType="1"/>
          </p:cNvSpPr>
          <p:nvPr/>
        </p:nvSpPr>
        <p:spPr bwMode="auto">
          <a:xfrm>
            <a:off x="7599286" y="3741737"/>
            <a:ext cx="633668" cy="307976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7" name="Rectangle 11"/>
          <p:cNvSpPr>
            <a:spLocks noChangeArrowheads="1"/>
          </p:cNvSpPr>
          <p:nvPr/>
        </p:nvSpPr>
        <p:spPr bwMode="auto">
          <a:xfrm>
            <a:off x="4582224" y="4430713"/>
            <a:ext cx="2201863" cy="528637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Ciphertext</a:t>
            </a:r>
          </a:p>
        </p:txBody>
      </p:sp>
      <p:sp>
        <p:nvSpPr>
          <p:cNvPr id="44048" name="Line 12"/>
          <p:cNvSpPr>
            <a:spLocks noChangeShapeType="1"/>
          </p:cNvSpPr>
          <p:nvPr/>
        </p:nvSpPr>
        <p:spPr bwMode="auto">
          <a:xfrm>
            <a:off x="4582224" y="3727450"/>
            <a:ext cx="1588" cy="6477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49" name="Rectangle 13"/>
          <p:cNvSpPr>
            <a:spLocks noChangeArrowheads="1"/>
          </p:cNvSpPr>
          <p:nvPr/>
        </p:nvSpPr>
        <p:spPr bwMode="auto">
          <a:xfrm>
            <a:off x="7567792" y="4430713"/>
            <a:ext cx="439738" cy="51911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tag</a:t>
            </a:r>
          </a:p>
        </p:txBody>
      </p:sp>
      <p:sp>
        <p:nvSpPr>
          <p:cNvPr id="44050" name="AutoShape 14"/>
          <p:cNvSpPr>
            <a:spLocks noChangeArrowheads="1"/>
          </p:cNvSpPr>
          <p:nvPr/>
        </p:nvSpPr>
        <p:spPr bwMode="auto">
          <a:xfrm>
            <a:off x="7748857" y="5319713"/>
            <a:ext cx="1073150" cy="34925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lnTo>
                  <a:pt x="0" y="0"/>
                </a:lnTo>
                <a:close/>
              </a:path>
            </a:pathLst>
          </a:cu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ECC</a:t>
            </a:r>
          </a:p>
        </p:txBody>
      </p:sp>
      <p:sp>
        <p:nvSpPr>
          <p:cNvPr id="44051" name="Line 15"/>
          <p:cNvSpPr>
            <a:spLocks noChangeShapeType="1"/>
          </p:cNvSpPr>
          <p:nvPr/>
        </p:nvSpPr>
        <p:spPr bwMode="auto">
          <a:xfrm>
            <a:off x="4583812" y="4979988"/>
            <a:ext cx="3160284" cy="352425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2" name="Line 16"/>
          <p:cNvSpPr>
            <a:spLocks noChangeShapeType="1"/>
          </p:cNvSpPr>
          <p:nvPr/>
        </p:nvSpPr>
        <p:spPr bwMode="auto">
          <a:xfrm>
            <a:off x="8007529" y="4978283"/>
            <a:ext cx="890587" cy="34925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3" name="Rectangle 17"/>
          <p:cNvSpPr>
            <a:spLocks noChangeArrowheads="1"/>
          </p:cNvSpPr>
          <p:nvPr/>
        </p:nvSpPr>
        <p:spPr bwMode="auto">
          <a:xfrm>
            <a:off x="4593337" y="5668963"/>
            <a:ext cx="2655887" cy="574675"/>
          </a:xfrm>
          <a:prstGeom prst="rect">
            <a:avLst/>
          </a:prstGeom>
          <a:solidFill>
            <a:srgbClr val="FFCC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Ciphertext</a:t>
            </a:r>
          </a:p>
        </p:txBody>
      </p:sp>
      <p:sp>
        <p:nvSpPr>
          <p:cNvPr id="44054" name="Line 18"/>
          <p:cNvSpPr>
            <a:spLocks noChangeShapeType="1"/>
          </p:cNvSpPr>
          <p:nvPr/>
        </p:nvSpPr>
        <p:spPr bwMode="auto">
          <a:xfrm>
            <a:off x="4593337" y="4965700"/>
            <a:ext cx="1587" cy="703263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44055" name="Rectangle 19"/>
          <p:cNvSpPr>
            <a:spLocks noChangeArrowheads="1"/>
          </p:cNvSpPr>
          <p:nvPr/>
        </p:nvSpPr>
        <p:spPr bwMode="auto">
          <a:xfrm>
            <a:off x="8031432" y="5668963"/>
            <a:ext cx="530225" cy="563562"/>
          </a:xfrm>
          <a:prstGeom prst="rect">
            <a:avLst/>
          </a:prstGeom>
          <a:solidFill>
            <a:srgbClr val="FFFFCC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 dirty="0"/>
              <a:t>ECC</a:t>
            </a:r>
          </a:p>
        </p:txBody>
      </p:sp>
      <p:sp>
        <p:nvSpPr>
          <p:cNvPr id="44056" name="Rectangle 20"/>
          <p:cNvSpPr>
            <a:spLocks noChangeArrowheads="1"/>
          </p:cNvSpPr>
          <p:nvPr/>
        </p:nvSpPr>
        <p:spPr bwMode="auto">
          <a:xfrm>
            <a:off x="7577757" y="5668963"/>
            <a:ext cx="439738" cy="519112"/>
          </a:xfrm>
          <a:prstGeom prst="rect">
            <a:avLst/>
          </a:prstGeom>
          <a:solidFill>
            <a:srgbClr val="CC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lIns="90000" tIns="46800" rIns="90000" bIns="46800" anchor="ctr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tag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6E9B0C3-B976-4860-9B37-D8D23BD22916}"/>
              </a:ext>
            </a:extLst>
          </p:cNvPr>
          <p:cNvSpPr/>
          <p:nvPr/>
        </p:nvSpPr>
        <p:spPr bwMode="auto">
          <a:xfrm>
            <a:off x="6835700" y="3163888"/>
            <a:ext cx="766762" cy="5461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Seq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#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05B8674-9C5E-4C13-870B-8DB7984A5E36}"/>
              </a:ext>
            </a:extLst>
          </p:cNvPr>
          <p:cNvSpPr/>
          <p:nvPr/>
        </p:nvSpPr>
        <p:spPr bwMode="auto">
          <a:xfrm>
            <a:off x="6793005" y="4419600"/>
            <a:ext cx="766762" cy="546100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Seq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#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C94B66-0232-4C65-9AED-D35436C959AD}"/>
              </a:ext>
            </a:extLst>
          </p:cNvPr>
          <p:cNvSpPr/>
          <p:nvPr/>
        </p:nvSpPr>
        <p:spPr bwMode="auto">
          <a:xfrm>
            <a:off x="6791925" y="5657850"/>
            <a:ext cx="766762" cy="574675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chemeClr val="tx1"/>
                </a:solidFill>
              </a:rPr>
              <a:t>Seq</a:t>
            </a:r>
            <a:r>
              <a: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#</a:t>
            </a:r>
          </a:p>
        </p:txBody>
      </p:sp>
    </p:spTree>
    <p:extLst>
      <p:ext uri="{BB962C8B-B14F-4D97-AF65-F5344CB8AC3E}">
        <p14:creationId xmlns:p14="http://schemas.microsoft.com/office/powerpoint/2010/main" val="273077266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b="1" dirty="0"/>
              <a:t>Handshake protocols: entity authentication</a:t>
            </a:r>
          </a:p>
          <a:p>
            <a:r>
              <a:rPr lang="en-US" sz="2800" dirty="0"/>
              <a:t>Handshake: extensions</a:t>
            </a:r>
          </a:p>
          <a:p>
            <a:r>
              <a:rPr lang="en-US" sz="2800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42732970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A protocol to open </a:t>
                </a:r>
                <a:r>
                  <a:rPr lang="en-US" sz="2800" b="1" dirty="0"/>
                  <a:t>sessions </a:t>
                </a:r>
                <a:r>
                  <a:rPr lang="en-US" sz="2800" dirty="0"/>
                  <a:t>btw parties</a:t>
                </a:r>
              </a:p>
              <a:p>
                <a:pPr lvl="1"/>
                <a:r>
                  <a:rPr lang="en-US" sz="2400" dirty="0"/>
                  <a:t>Each party assigns its own unique ID to each session</a:t>
                </a:r>
              </a:p>
              <a:p>
                <a:pPr lvl="1"/>
                <a:r>
                  <a:rPr lang="en-US" sz="2400" dirty="0"/>
                  <a:t>And map peer’s-IDs to its own IDs</a:t>
                </a:r>
              </a:p>
              <a:p>
                <a:pPr lvl="2"/>
                <a:r>
                  <a:rPr lang="en-US" sz="2000" dirty="0"/>
                  <a:t>Alice maps Bob’s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pPr lvl="2"/>
                <a:r>
                  <a:rPr lang="en-US" sz="2000" dirty="0"/>
                  <a:t>Bob maps Alice’s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sz="2000" dirty="0"/>
                  <a:t> to its identifier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‘Matching’ goal: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 ,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𝐼𝐷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d>
                      <m:dPr>
                        <m:ctrlPr>
                          <a:rPr lang="en-US" sz="20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𝐼𝐷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d>
                          <m:d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sz="2000" dirty="0"/>
              </a:p>
              <a:p>
                <a:r>
                  <a:rPr lang="en-US" sz="2400" dirty="0"/>
                  <a:t>Allow concurrent sessions and both to open</a:t>
                </a:r>
              </a:p>
              <a:p>
                <a:pPr lvl="1"/>
                <a:r>
                  <a:rPr lang="en-US" sz="2000" dirty="0"/>
                  <a:t>Simplify: no timeout / failures / close, ignore session protocol, …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244" t="-1224" r="-1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D570316C-1AA3-4AEC-AAF6-8A49DCBC16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2411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Handshake Entity-Authentication protocol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</p:spPr>
            <p:txBody>
              <a:bodyPr/>
              <a:lstStyle/>
              <a:p>
                <a:r>
                  <a:rPr lang="en-US" sz="2800" dirty="0"/>
                  <a:t>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 </a:t>
                </a:r>
                <a:r>
                  <a:rPr lang="en-US" sz="2400" dirty="0"/>
                  <a:t>[Initialize Alice/Bob with secret key </a:t>
                </a:r>
                <a:r>
                  <a:rPr lang="en-US" sz="2400" i="1" dirty="0"/>
                  <a:t>k</a:t>
                </a:r>
                <a:r>
                  <a:rPr lang="en-US" sz="2400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instruct Alice/Bob to open session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receives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from channel (via </a:t>
                </a:r>
                <a:r>
                  <a:rPr lang="en-US" sz="2400" dirty="0" err="1"/>
                  <a:t>MitM</a:t>
                </a:r>
                <a:r>
                  <a:rPr lang="en-US" sz="2400" dirty="0"/>
                  <a:t>) </a:t>
                </a:r>
                <a:endParaRPr lang="en-US" sz="2400" i="1" dirty="0"/>
              </a:p>
              <a:p>
                <a:r>
                  <a:rPr lang="en-US" sz="2400" dirty="0"/>
                  <a:t>Protocol outputs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𝑂𝑝𝑒𝑛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party opened session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𝑂𝑢𝑡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: party asks to send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400" dirty="0"/>
                  <a:t> to peer </a:t>
                </a:r>
                <a:endParaRPr lang="en-US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331994" cy="4979988"/>
              </a:xfrm>
              <a:blipFill>
                <a:blip r:embed="rId2"/>
                <a:stretch>
                  <a:fillRect l="-1244" t="-12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97C9E6B-85E5-40BA-84F7-AC07965FC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119" y="4500380"/>
            <a:ext cx="6883942" cy="1533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14184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Date Placeholder 1"/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914BF2E0-68EA-4950-8BFF-1663752774F3}" type="datetime1">
              <a:rPr lang="en-US" altLang="en-US" sz="1800"/>
              <a:pPr defTabSz="914400" eaLnBrk="1" hangingPunct="1">
                <a:spcBef>
                  <a:spcPct val="0"/>
                </a:spcBef>
              </a:pPr>
              <a:t>3/30/2023</a:t>
            </a:fld>
            <a:endParaRPr lang="en-US" altLang="en-US" sz="1800"/>
          </a:p>
        </p:txBody>
      </p:sp>
      <p:sp>
        <p:nvSpPr>
          <p:cNvPr id="18436" name="Slide Number Placeholder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D9B56600-E791-4CDB-ACCB-7933A7945627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18</a:t>
            </a:fld>
            <a:endParaRPr lang="en-US" altLang="en-US" sz="1800"/>
          </a:p>
        </p:txBody>
      </p:sp>
      <p:sp>
        <p:nvSpPr>
          <p:cNvPr id="18437" name="Title 1"/>
          <p:cNvSpPr>
            <a:spLocks noGrp="1"/>
          </p:cNvSpPr>
          <p:nvPr>
            <p:ph type="title" idx="4294967295"/>
          </p:nvPr>
        </p:nvSpPr>
        <p:spPr>
          <a:xfrm>
            <a:off x="457200" y="188640"/>
            <a:ext cx="8153400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Example : IBM’s SNA Handshake</a:t>
            </a:r>
          </a:p>
        </p:txBody>
      </p:sp>
      <p:sp>
        <p:nvSpPr>
          <p:cNvPr id="18438" name="Text Placeholder 2"/>
          <p:cNvSpPr>
            <a:spLocks noGrp="1"/>
          </p:cNvSpPr>
          <p:nvPr>
            <p:ph type="body" idx="4294967295"/>
          </p:nvPr>
        </p:nvSpPr>
        <p:spPr>
          <a:xfrm>
            <a:off x="559890" y="900362"/>
            <a:ext cx="8260581" cy="1028103"/>
          </a:xfrm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First dominant networking technology</a:t>
            </a:r>
          </a:p>
          <a:p>
            <a:pPr marL="0" indent="0" eaLnBrk="1" hangingPunct="1">
              <a:lnSpc>
                <a:spcPct val="90000"/>
              </a:lnSpc>
            </a:pPr>
            <a:r>
              <a:rPr lang="en-US" altLang="en-US" dirty="0"/>
              <a:t>Handshake uses encryption with shared key </a:t>
            </a:r>
            <a:r>
              <a:rPr lang="en-US" alt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</a:p>
        </p:txBody>
      </p:sp>
      <p:sp>
        <p:nvSpPr>
          <p:cNvPr id="8" name="Straight Connector 3"/>
          <p:cNvSpPr>
            <a:spLocks/>
          </p:cNvSpPr>
          <p:nvPr/>
        </p:nvSpPr>
        <p:spPr bwMode="auto">
          <a:xfrm>
            <a:off x="1630660" y="2547587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0" name="Straight Connector 6"/>
          <p:cNvSpPr>
            <a:spLocks/>
          </p:cNvSpPr>
          <p:nvPr/>
        </p:nvSpPr>
        <p:spPr bwMode="auto">
          <a:xfrm flipV="1">
            <a:off x="1846559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2" name="Straight Connector 11"/>
          <p:cNvSpPr>
            <a:spLocks/>
          </p:cNvSpPr>
          <p:nvPr/>
        </p:nvSpPr>
        <p:spPr bwMode="auto">
          <a:xfrm flipV="1">
            <a:off x="7274222" y="2547587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3" name="Straight Connector 14"/>
          <p:cNvSpPr>
            <a:spLocks/>
          </p:cNvSpPr>
          <p:nvPr/>
        </p:nvSpPr>
        <p:spPr bwMode="auto">
          <a:xfrm>
            <a:off x="1846560" y="28714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4" name="Freeform 15"/>
          <p:cNvSpPr>
            <a:spLocks/>
          </p:cNvSpPr>
          <p:nvPr/>
        </p:nvSpPr>
        <p:spPr bwMode="auto">
          <a:xfrm>
            <a:off x="2275185" y="2504725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46560" y="31968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5000923" y="2871438"/>
            <a:ext cx="1100287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5" name="Straight Connector 26"/>
          <p:cNvSpPr>
            <a:spLocks/>
          </p:cNvSpPr>
          <p:nvPr/>
        </p:nvSpPr>
        <p:spPr bwMode="auto">
          <a:xfrm>
            <a:off x="1846560" y="371832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Freeform 27"/>
          <p:cNvSpPr>
            <a:spLocks/>
          </p:cNvSpPr>
          <p:nvPr/>
        </p:nvSpPr>
        <p:spPr bwMode="auto">
          <a:xfrm>
            <a:off x="2359323" y="3351617"/>
            <a:ext cx="79411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6913859" y="2051717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1403648" y="205171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403648" y="5478273"/>
            <a:ext cx="6735090" cy="590931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marL="0" indent="0" eaLnBrk="1" hangingPunct="1"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SNA: IBM’s proprietary network architecture, dominated market @ [1975-1990s], mainly in  banking, government.</a:t>
            </a:r>
          </a:p>
        </p:txBody>
      </p:sp>
      <p:sp>
        <p:nvSpPr>
          <p:cNvPr id="3" name="מלבן מעוגל 2"/>
          <p:cNvSpPr/>
          <p:nvPr/>
        </p:nvSpPr>
        <p:spPr bwMode="auto">
          <a:xfrm>
            <a:off x="3563889" y="4085042"/>
            <a:ext cx="1872207" cy="578569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1600" i="1" err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600" i="1" baseline="-25000" err="1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600" i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600" i="1"/>
              <a:t>- </a:t>
            </a:r>
            <a:r>
              <a:rPr lang="en-US" altLang="en-US" sz="1600"/>
              <a:t>randomly chosen </a:t>
            </a:r>
            <a:r>
              <a:rPr lang="en-US" altLang="en-US" sz="1600" i="1" err="1"/>
              <a:t>nonces</a:t>
            </a:r>
            <a:endParaRPr kumimoji="0" lang="he-IL" sz="16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5" name="מחבר חץ ישר 4"/>
          <p:cNvCxnSpPr/>
          <p:nvPr/>
        </p:nvCxnSpPr>
        <p:spPr bwMode="auto">
          <a:xfrm flipV="1">
            <a:off x="4932040" y="3351617"/>
            <a:ext cx="619026" cy="73342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מחבר חץ ישר 6"/>
          <p:cNvCxnSpPr/>
          <p:nvPr/>
        </p:nvCxnSpPr>
        <p:spPr bwMode="auto">
          <a:xfrm flipH="1" flipV="1">
            <a:off x="2843808" y="2871438"/>
            <a:ext cx="1152128" cy="121360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מחבר חץ ישר 30"/>
          <p:cNvCxnSpPr>
            <a:stCxn id="3" idx="1"/>
          </p:cNvCxnSpPr>
          <p:nvPr/>
        </p:nvCxnSpPr>
        <p:spPr bwMode="auto">
          <a:xfrm flipH="1" flipV="1">
            <a:off x="2843808" y="3684173"/>
            <a:ext cx="720081" cy="690154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11A5D76D-6315-405E-8FC4-9846228A861D}"/>
              </a:ext>
            </a:extLst>
          </p:cNvPr>
          <p:cNvSpPr txBox="1"/>
          <p:nvPr/>
        </p:nvSpPr>
        <p:spPr>
          <a:xfrm>
            <a:off x="5209098" y="4838045"/>
            <a:ext cx="3079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Insecure !! Why ? </a:t>
            </a:r>
          </a:p>
        </p:txBody>
      </p:sp>
    </p:spTree>
    <p:extLst>
      <p:ext uri="{BB962C8B-B14F-4D97-AF65-F5344CB8AC3E}">
        <p14:creationId xmlns:p14="http://schemas.microsoft.com/office/powerpoint/2010/main" val="365039630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Date Placeholder 1"/>
          <p:cNvSpPr txBox="1">
            <a:spLocks noChangeArrowheads="1"/>
          </p:cNvSpPr>
          <p:nvPr/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9C86185C-A0E5-4791-916B-2EBBBBEEF907}" type="datetime1">
              <a:rPr lang="en-US" altLang="en-US" sz="1800"/>
              <a:pPr defTabSz="914400" eaLnBrk="1" hangingPunct="1">
                <a:spcBef>
                  <a:spcPct val="0"/>
                </a:spcBef>
              </a:pPr>
              <a:t>3/30/2023</a:t>
            </a:fld>
            <a:endParaRPr lang="en-US" altLang="en-US" sz="1800"/>
          </a:p>
        </p:txBody>
      </p:sp>
      <p:sp>
        <p:nvSpPr>
          <p:cNvPr id="19460" name="Slide Number Placeholder 3"/>
          <p:cNvSpPr txBox="1">
            <a:spLocks noChangeArrowheads="1"/>
          </p:cNvSpPr>
          <p:nvPr/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4" tIns="46798" rIns="90004" bIns="46798" anchor="b"/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fld id="{6BEDFE09-6F32-412E-AC8F-63EB0B8BF041}" type="slidenum">
              <a:rPr lang="en-US" altLang="en-US" sz="1800"/>
              <a:pPr defTabSz="914400" eaLnBrk="1" hangingPunct="1">
                <a:spcBef>
                  <a:spcPct val="0"/>
                </a:spcBef>
              </a:pPr>
              <a:t>19</a:t>
            </a:fld>
            <a:endParaRPr lang="en-US" altLang="en-US" sz="1800"/>
          </a:p>
        </p:txBody>
      </p:sp>
      <p:sp>
        <p:nvSpPr>
          <p:cNvPr id="19461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296275" cy="679290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3800" dirty="0"/>
              <a:t>Attack on SNA’s Handshake</a:t>
            </a:r>
          </a:p>
        </p:txBody>
      </p:sp>
      <p:sp>
        <p:nvSpPr>
          <p:cNvPr id="19462" name="Text Placeholder 2"/>
          <p:cNvSpPr>
            <a:spLocks noGrp="1"/>
          </p:cNvSpPr>
          <p:nvPr>
            <p:ph idx="1"/>
          </p:nvPr>
        </p:nvSpPr>
        <p:spPr>
          <a:xfrm>
            <a:off x="457200" y="1149350"/>
            <a:ext cx="8228013" cy="956288"/>
          </a:xfrm>
        </p:spPr>
        <p:txBody>
          <a:bodyPr>
            <a:spAutoFit/>
          </a:bodyPr>
          <a:lstStyle/>
          <a:p>
            <a:pPr marL="0" indent="0" eaLnBrk="1" hangingPunct="1">
              <a:spcBef>
                <a:spcPts val="850"/>
              </a:spcBef>
            </a:pPr>
            <a:r>
              <a:rPr lang="en-US" altLang="en-US" sz="2800" dirty="0" err="1">
                <a:solidFill>
                  <a:srgbClr val="FF0000"/>
                </a:solidFill>
              </a:rPr>
              <a:t>MitM</a:t>
            </a:r>
            <a:r>
              <a:rPr lang="en-US" altLang="en-US" sz="2800" dirty="0"/>
              <a:t> opens </a:t>
            </a:r>
            <a:r>
              <a:rPr lang="en-US" altLang="en-US" sz="2800" dirty="0">
                <a:solidFill>
                  <a:srgbClr val="FF0000"/>
                </a:solidFill>
              </a:rPr>
              <a:t>two</a:t>
            </a:r>
            <a:r>
              <a:rPr lang="en-US" altLang="en-US" sz="2800" dirty="0"/>
              <a:t> sessions with Bob… sending 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dirty="0"/>
              <a:t> to Bob in 2</a:t>
            </a:r>
            <a:r>
              <a:rPr lang="en-US" altLang="en-US" sz="2800" baseline="30000" dirty="0"/>
              <a:t>nd</a:t>
            </a:r>
            <a:r>
              <a:rPr lang="en-US" altLang="en-US" sz="2800" dirty="0"/>
              <a:t> connection to get </a:t>
            </a:r>
            <a:r>
              <a:rPr lang="en-US" altLang="en-US" sz="28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2800" i="1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800" i="1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8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9463" name="Straight Connector 3"/>
          <p:cNvSpPr>
            <a:spLocks/>
          </p:cNvSpPr>
          <p:nvPr/>
        </p:nvSpPr>
        <p:spPr bwMode="auto">
          <a:xfrm>
            <a:off x="755650" y="3392488"/>
            <a:ext cx="7893050" cy="0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4" name="Straight Connector 4"/>
          <p:cNvSpPr>
            <a:spLocks/>
          </p:cNvSpPr>
          <p:nvPr/>
        </p:nvSpPr>
        <p:spPr bwMode="auto">
          <a:xfrm flipV="1">
            <a:off x="2771775" y="339248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5" name="Freeform 5"/>
          <p:cNvSpPr>
            <a:spLocks/>
          </p:cNvSpPr>
          <p:nvPr/>
        </p:nvSpPr>
        <p:spPr bwMode="auto">
          <a:xfrm>
            <a:off x="6804025" y="2633663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19466" name="Straight Connector 6"/>
          <p:cNvSpPr>
            <a:spLocks/>
          </p:cNvSpPr>
          <p:nvPr/>
        </p:nvSpPr>
        <p:spPr bwMode="auto">
          <a:xfrm flipV="1">
            <a:off x="971550" y="339248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67" name="Freeform 7"/>
          <p:cNvSpPr>
            <a:spLocks/>
          </p:cNvSpPr>
          <p:nvPr/>
        </p:nvSpPr>
        <p:spPr bwMode="auto">
          <a:xfrm>
            <a:off x="528638" y="2633663"/>
            <a:ext cx="2902319" cy="40228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000" dirty="0" err="1"/>
              <a:t>MitM</a:t>
            </a:r>
            <a:r>
              <a:rPr lang="en-US" altLang="en-US" sz="2000" dirty="0"/>
              <a:t> (spoofing as Alice)</a:t>
            </a:r>
          </a:p>
        </p:txBody>
      </p:sp>
      <p:sp>
        <p:nvSpPr>
          <p:cNvPr id="19468" name="Freeform 8"/>
          <p:cNvSpPr>
            <a:spLocks/>
          </p:cNvSpPr>
          <p:nvPr/>
        </p:nvSpPr>
        <p:spPr bwMode="auto">
          <a:xfrm>
            <a:off x="460367" y="3035300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69" name="Freeform 9"/>
          <p:cNvSpPr>
            <a:spLocks/>
          </p:cNvSpPr>
          <p:nvPr/>
        </p:nvSpPr>
        <p:spPr bwMode="auto">
          <a:xfrm>
            <a:off x="1919288" y="302577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0" name="Straight Connector 10"/>
          <p:cNvSpPr>
            <a:spLocks/>
          </p:cNvSpPr>
          <p:nvPr/>
        </p:nvSpPr>
        <p:spPr bwMode="auto">
          <a:xfrm flipV="1">
            <a:off x="8199438" y="3392488"/>
            <a:ext cx="0" cy="1657350"/>
          </a:xfrm>
          <a:custGeom>
            <a:avLst/>
            <a:gdLst>
              <a:gd name="T0" fmla="*/ 0 h 1657075"/>
              <a:gd name="T1" fmla="*/ 829090 h 1657075"/>
              <a:gd name="T2" fmla="*/ 1658175 h 1657075"/>
              <a:gd name="T3" fmla="*/ 829090 h 1657075"/>
              <a:gd name="T4" fmla="*/ 0 h 1657075"/>
              <a:gd name="T5" fmla="*/ 1658175 h 1657075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1657075"/>
              <a:gd name="T13" fmla="*/ 1657075 h 1657075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1657075">
                <a:moveTo>
                  <a:pt x="0" y="0"/>
                </a:moveTo>
                <a:lnTo>
                  <a:pt x="1" y="1657075"/>
                </a:lnTo>
              </a:path>
            </a:pathLst>
          </a:custGeom>
          <a:noFill/>
          <a:ln w="9363">
            <a:solidFill>
              <a:srgbClr val="3B812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1" name="Straight Connector 11"/>
          <p:cNvSpPr>
            <a:spLocks/>
          </p:cNvSpPr>
          <p:nvPr/>
        </p:nvSpPr>
        <p:spPr bwMode="auto">
          <a:xfrm flipV="1">
            <a:off x="6399213" y="3392488"/>
            <a:ext cx="0" cy="249396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2" name="Freeform 12"/>
          <p:cNvSpPr>
            <a:spLocks/>
          </p:cNvSpPr>
          <p:nvPr/>
        </p:nvSpPr>
        <p:spPr bwMode="auto">
          <a:xfrm>
            <a:off x="5637213" y="302577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00FF"/>
                </a:solidFill>
              </a:rPr>
              <a:t>Session 1</a:t>
            </a:r>
          </a:p>
        </p:txBody>
      </p:sp>
      <p:sp>
        <p:nvSpPr>
          <p:cNvPr id="19473" name="Freeform 13"/>
          <p:cNvSpPr>
            <a:spLocks/>
          </p:cNvSpPr>
          <p:nvPr/>
        </p:nvSpPr>
        <p:spPr bwMode="auto">
          <a:xfrm>
            <a:off x="7346950" y="3025775"/>
            <a:ext cx="119486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dirty="0">
                <a:solidFill>
                  <a:srgbClr val="006633"/>
                </a:solidFill>
              </a:rPr>
              <a:t>Session 2</a:t>
            </a:r>
          </a:p>
        </p:txBody>
      </p:sp>
      <p:sp>
        <p:nvSpPr>
          <p:cNvPr id="19474" name="Straight Connector 14"/>
          <p:cNvSpPr>
            <a:spLocks/>
          </p:cNvSpPr>
          <p:nvPr/>
        </p:nvSpPr>
        <p:spPr bwMode="auto">
          <a:xfrm>
            <a:off x="971550" y="371633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5" name="Freeform 15"/>
          <p:cNvSpPr>
            <a:spLocks/>
          </p:cNvSpPr>
          <p:nvPr/>
        </p:nvSpPr>
        <p:spPr bwMode="auto">
          <a:xfrm>
            <a:off x="1400175" y="3349625"/>
            <a:ext cx="1281113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=1234</a:t>
            </a:r>
          </a:p>
        </p:txBody>
      </p:sp>
      <p:sp>
        <p:nvSpPr>
          <p:cNvPr id="19476" name="Straight Connector 16"/>
          <p:cNvSpPr>
            <a:spLocks/>
          </p:cNvSpPr>
          <p:nvPr/>
        </p:nvSpPr>
        <p:spPr bwMode="auto">
          <a:xfrm flipH="1">
            <a:off x="971550" y="40417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7" name="Freeform 17"/>
          <p:cNvSpPr>
            <a:spLocks/>
          </p:cNvSpPr>
          <p:nvPr/>
        </p:nvSpPr>
        <p:spPr bwMode="auto">
          <a:xfrm>
            <a:off x="4125913" y="3716338"/>
            <a:ext cx="1887537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(1234),N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78" name="Straight Connector 18"/>
          <p:cNvSpPr>
            <a:spLocks/>
          </p:cNvSpPr>
          <p:nvPr/>
        </p:nvSpPr>
        <p:spPr bwMode="auto">
          <a:xfrm>
            <a:off x="971550" y="4437063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79" name="Freeform 19"/>
          <p:cNvSpPr>
            <a:spLocks/>
          </p:cNvSpPr>
          <p:nvPr/>
        </p:nvSpPr>
        <p:spPr bwMode="auto">
          <a:xfrm>
            <a:off x="1395413" y="4078288"/>
            <a:ext cx="638175" cy="3683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5678</a:t>
            </a:r>
          </a:p>
        </p:txBody>
      </p:sp>
      <p:sp>
        <p:nvSpPr>
          <p:cNvPr id="19480" name="Straight Connector 20"/>
          <p:cNvSpPr>
            <a:spLocks/>
          </p:cNvSpPr>
          <p:nvPr/>
        </p:nvSpPr>
        <p:spPr bwMode="auto">
          <a:xfrm>
            <a:off x="2771775" y="443706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1" name="Freeform 21"/>
          <p:cNvSpPr>
            <a:spLocks/>
          </p:cNvSpPr>
          <p:nvPr/>
        </p:nvSpPr>
        <p:spPr bwMode="auto">
          <a:xfrm>
            <a:off x="3109913" y="4078288"/>
            <a:ext cx="1281112" cy="406400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=5678</a:t>
            </a:r>
          </a:p>
        </p:txBody>
      </p:sp>
      <p:sp>
        <p:nvSpPr>
          <p:cNvPr id="19482" name="Straight Connector 22"/>
          <p:cNvSpPr>
            <a:spLocks/>
          </p:cNvSpPr>
          <p:nvPr/>
        </p:nvSpPr>
        <p:spPr bwMode="auto">
          <a:xfrm flipH="1">
            <a:off x="2771775" y="490537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3" name="Freeform 23"/>
          <p:cNvSpPr>
            <a:spLocks/>
          </p:cNvSpPr>
          <p:nvPr/>
        </p:nvSpPr>
        <p:spPr bwMode="auto">
          <a:xfrm>
            <a:off x="4381500" y="4538663"/>
            <a:ext cx="1889125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(5678),N</a:t>
            </a:r>
            <a:r>
              <a:rPr lang="en-US" altLang="en-US" sz="1800" i="1" baseline="-25000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663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=9012</a:t>
            </a:r>
          </a:p>
        </p:txBody>
      </p:sp>
      <p:sp>
        <p:nvSpPr>
          <p:cNvPr id="19484" name="Straight Connector 24"/>
          <p:cNvSpPr>
            <a:spLocks/>
          </p:cNvSpPr>
          <p:nvPr/>
        </p:nvSpPr>
        <p:spPr bwMode="auto">
          <a:xfrm flipH="1">
            <a:off x="971550" y="4905375"/>
            <a:ext cx="1800225" cy="0"/>
          </a:xfrm>
          <a:custGeom>
            <a:avLst/>
            <a:gdLst>
              <a:gd name="T0" fmla="*/ 900458 w 1799996"/>
              <a:gd name="T1" fmla="*/ 1800912 w 1799996"/>
              <a:gd name="T2" fmla="*/ 900458 w 1799996"/>
              <a:gd name="T3" fmla="*/ 0 w 1799996"/>
              <a:gd name="T4" fmla="*/ 0 w 1799996"/>
              <a:gd name="T5" fmla="*/ 1800912 w 1799996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1799996"/>
              <a:gd name="T13" fmla="*/ 1799996 w 1799996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1799996">
                <a:moveTo>
                  <a:pt x="0" y="0"/>
                </a:moveTo>
                <a:lnTo>
                  <a:pt x="1799996" y="1"/>
                </a:lnTo>
              </a:path>
            </a:pathLst>
          </a:custGeom>
          <a:noFill/>
          <a:ln w="9363">
            <a:solidFill>
              <a:srgbClr val="FF0000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5" name="Freeform 25"/>
          <p:cNvSpPr>
            <a:spLocks/>
          </p:cNvSpPr>
          <p:nvPr/>
        </p:nvSpPr>
        <p:spPr bwMode="auto">
          <a:xfrm>
            <a:off x="1581150" y="4538663"/>
            <a:ext cx="985838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6" name="Straight Connector 26"/>
          <p:cNvSpPr>
            <a:spLocks/>
          </p:cNvSpPr>
          <p:nvPr/>
        </p:nvSpPr>
        <p:spPr bwMode="auto">
          <a:xfrm>
            <a:off x="971550" y="541655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9487" name="Freeform 27"/>
          <p:cNvSpPr>
            <a:spLocks/>
          </p:cNvSpPr>
          <p:nvPr/>
        </p:nvSpPr>
        <p:spPr bwMode="auto">
          <a:xfrm>
            <a:off x="1484313" y="5049838"/>
            <a:ext cx="985837" cy="40481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(5678)</a:t>
            </a:r>
          </a:p>
        </p:txBody>
      </p:sp>
      <p:sp>
        <p:nvSpPr>
          <p:cNvPr id="19488" name="Freeform 28"/>
          <p:cNvSpPr>
            <a:spLocks/>
          </p:cNvSpPr>
          <p:nvPr/>
        </p:nvSpPr>
        <p:spPr bwMode="auto">
          <a:xfrm>
            <a:off x="6462713" y="5148263"/>
            <a:ext cx="1801812" cy="642937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/>
              <a:t>Alice `identified`</a:t>
            </a:r>
            <a:br>
              <a:rPr lang="en-US" altLang="en-US" sz="1800"/>
            </a:br>
            <a:r>
              <a:rPr lang="en-US" altLang="en-US" sz="1800"/>
              <a:t>(spoofed)</a:t>
            </a:r>
          </a:p>
        </p:txBody>
      </p:sp>
    </p:spTree>
    <p:extLst>
      <p:ext uri="{BB962C8B-B14F-4D97-AF65-F5344CB8AC3E}">
        <p14:creationId xmlns:p14="http://schemas.microsoft.com/office/powerpoint/2010/main" val="1499529601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Protocols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39006"/>
                <a:ext cx="8366124" cy="2997374"/>
              </a:xfrm>
            </p:spPr>
            <p:txBody>
              <a:bodyPr/>
              <a:lstStyle/>
              <a:p>
                <a:r>
                  <a:rPr lang="en-US" sz="2400" dirty="0"/>
                  <a:t>A protocol is a set of PPT (efficient) functions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…</a:t>
                </a:r>
              </a:p>
              <a:p>
                <a:pPr lvl="1"/>
                <a:r>
                  <a:rPr lang="en-US" sz="2000" dirty="0"/>
                  <a:t>Functions map (old-state, input) to  (new-state, output): </a:t>
                </a:r>
                <a:br>
                  <a:rPr lang="en-US" sz="2000" dirty="0"/>
                </a:br>
                <a14:m>
                  <m:oMath xmlns:m="http://schemas.openxmlformats.org/officeDocument/2006/math"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𝑁𝐸𝑊</m:t>
                            </m:r>
                          </m:sub>
                        </m:s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𝑜𝑢𝑡</m:t>
                        </m:r>
                      </m:e>
                    </m:d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←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𝑂𝐿𝐷</m:t>
                        </m:r>
                      </m:sub>
                    </m:sSub>
                    <m:r>
                      <a:rPr lang="en-US" sz="20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𝑖𝑛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/>
                  <a:t>Two (or more) parties, each has its own state</a:t>
                </a:r>
              </a:p>
              <a:p>
                <a:r>
                  <a:rPr lang="en-US" sz="2400" dirty="0"/>
                  <a:t>Including </a:t>
                </a:r>
                <a:r>
                  <a:rPr lang="en-US" sz="2400" i="1" dirty="0"/>
                  <a:t>Init, In, </a:t>
                </a:r>
                <a:r>
                  <a:rPr lang="en-US" sz="2400" dirty="0"/>
                  <a:t>[and if needed </a:t>
                </a:r>
                <a:r>
                  <a:rPr lang="en-US" sz="2400" i="1" dirty="0"/>
                  <a:t>Wakeup</a:t>
                </a:r>
                <a:r>
                  <a:rPr lang="en-US" sz="2400" dirty="0"/>
                  <a:t>]</a:t>
                </a:r>
                <a:r>
                  <a:rPr lang="en-US" sz="2400" i="1" dirty="0"/>
                  <a:t> </a:t>
                </a:r>
                <a:r>
                  <a:rPr lang="en-US" sz="2400" dirty="0"/>
                  <a:t>functions</a:t>
                </a:r>
              </a:p>
              <a:p>
                <a:pPr lvl="1"/>
                <a:r>
                  <a:rPr lang="en-US" sz="2000" dirty="0"/>
                  <a:t>And task-specific functions, e.g., </a:t>
                </a:r>
                <a:r>
                  <a:rPr lang="en-US" sz="2000" i="1" dirty="0"/>
                  <a:t>Send</a:t>
                </a:r>
                <a:endParaRPr lang="en-US" sz="2000" dirty="0"/>
              </a:p>
              <a:p>
                <a:r>
                  <a:rPr lang="en-US" sz="2400" dirty="0"/>
                  <a:t>Execution: sequence of function calls</a:t>
                </a:r>
              </a:p>
              <a:p>
                <a:pPr lvl="1"/>
                <a:r>
                  <a:rPr lang="en-US" sz="2000" dirty="0"/>
                  <a:t>Functions and inputs selected by adversary</a:t>
                </a:r>
              </a:p>
              <a:p>
                <a:pPr lvl="1"/>
                <a:r>
                  <a:rPr lang="en-US" sz="2000" dirty="0"/>
                  <a:t>Outputs received by adversary</a:t>
                </a:r>
              </a:p>
              <a:p>
                <a:pPr lvl="1"/>
                <a:r>
                  <a:rPr lang="en-US" sz="2000" dirty="0"/>
                  <a:t>Eavesdropping adversary: invokes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000" dirty="0"/>
                  <a:t> only if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000" dirty="0"/>
                  <a:t> was outputted</a:t>
                </a:r>
              </a:p>
              <a:p>
                <a:pPr lvl="1"/>
                <a:r>
                  <a:rPr lang="en-US" sz="2000" dirty="0" err="1"/>
                  <a:t>MitM</a:t>
                </a:r>
                <a:r>
                  <a:rPr lang="en-US" sz="2000" dirty="0"/>
                  <a:t> adversary: no such restriction (our focus) 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39006"/>
                <a:ext cx="8366124" cy="2997374"/>
              </a:xfrm>
              <a:blipFill>
                <a:blip r:embed="rId3"/>
                <a:stretch>
                  <a:fillRect l="-1020" t="-1423" b="-522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A88AA4-76DA-40DF-901B-FF14946FC6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2503" y="3409303"/>
            <a:ext cx="8841334" cy="2155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515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7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228600"/>
            <a:ext cx="7772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Fixing Mutual Authentication</a:t>
            </a:r>
          </a:p>
        </p:txBody>
      </p:sp>
      <p:sp>
        <p:nvSpPr>
          <p:cNvPr id="49158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631824" y="1031875"/>
            <a:ext cx="8188647" cy="5060950"/>
          </a:xfrm>
        </p:spPr>
        <p:txBody>
          <a:bodyPr/>
          <a:lstStyle/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>
                <a:solidFill>
                  <a:srgbClr val="FF0000"/>
                </a:solidFill>
              </a:rPr>
              <a:t>Encryption does not ensure authenticity 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>
                <a:solidFill>
                  <a:srgbClr val="FF0000"/>
                </a:solidFill>
              </a:rPr>
              <a:t>Use MAC to authenticate messages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>
                <a:solidFill>
                  <a:schemeClr val="accent2"/>
                </a:solidFill>
              </a:rPr>
              <a:t>Prevent redirection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Identify party in challenge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Better: use separate keys for each direction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>
                <a:solidFill>
                  <a:schemeClr val="accent2"/>
                </a:solidFill>
              </a:rPr>
              <a:t>Prevent replay and reorder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Identify flow and connection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Prevent use of old challenge: randomness, time or state</a:t>
            </a:r>
          </a:p>
          <a:p>
            <a:pPr marL="341313" indent="-341313" eaLnBrk="1" hangingPunct="1">
              <a:spcBef>
                <a:spcPts val="650"/>
              </a:spcBef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>
                <a:solidFill>
                  <a:schemeClr val="accent2"/>
                </a:solidFill>
              </a:rPr>
              <a:t>Prevent chosen-plaintext, chosen-Ciphertext attacks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Do not compute values from Adversary</a:t>
            </a:r>
          </a:p>
          <a:p>
            <a:pPr marL="741363" lvl="1" indent="-284163" eaLnBrk="1" hangingPunct="1">
              <a:spcBef>
                <a:spcPts val="550"/>
              </a:spcBef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Include self-chosen nonce in the protected reply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2601545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redirection: include identities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err="1"/>
              <a:t>Nonces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Separate 2</a:t>
            </a:r>
            <a:r>
              <a:rPr lang="en-US" altLang="en-US" sz="2000" baseline="30000"/>
              <a:t>nd</a:t>
            </a:r>
            <a:r>
              <a:rPr lang="en-US" altLang="en-US" sz="2000"/>
              <a:t> and 3</a:t>
            </a:r>
            <a:r>
              <a:rPr lang="en-US" altLang="en-US" sz="2000" baseline="30000"/>
              <a:t>rd</a:t>
            </a:r>
            <a:r>
              <a:rPr lang="en-US" altLang="en-US" sz="200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Secure against arbitrary interleaving attacks [B*91]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Map </a:t>
            </a:r>
            <a:r>
              <a:rPr lang="en-US" altLang="en-US" sz="1800" err="1">
                <a:solidFill>
                  <a:schemeClr val="accent2"/>
                </a:solidFill>
              </a:rPr>
              <a:t>msgs</a:t>
            </a:r>
            <a:r>
              <a:rPr lang="en-US" altLang="en-US" sz="1800">
                <a:solidFill>
                  <a:schemeClr val="accent2"/>
                </a:solidFill>
              </a:rPr>
              <a:t> sent, received by Alice &amp; Bob (except truncation)</a:t>
            </a:r>
          </a:p>
          <a:p>
            <a:pPr lvl="2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en-US" altLang="en-US" sz="1400">
                <a:solidFill>
                  <a:schemeClr val="accent2"/>
                </a:solidFill>
              </a:rPr>
              <a:t>sent only by Bob when he gets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4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>
                <a:solidFill>
                  <a:schemeClr val="accent2"/>
                </a:solidFill>
              </a:rPr>
              <a:t>sent only by Alice upon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endParaRPr lang="en-US" altLang="en-US" sz="1400" b="1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454650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095857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dirty="0"/>
              <a:t>Two-Party </a:t>
            </a:r>
            <a:r>
              <a:rPr lang="en-US" altLang="en-US" sz="2000" dirty="0"/>
              <a:t>Handshake  </a:t>
            </a:r>
            <a:r>
              <a:rPr lang="en-US" altLang="en-US" dirty="0"/>
              <a:t>Protocol (2PP) </a:t>
            </a:r>
            <a:br>
              <a:rPr lang="en-US" altLang="en-US" dirty="0"/>
            </a:br>
            <a:r>
              <a:rPr lang="en-US" altLang="en-US" dirty="0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2601545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redirection: include identities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err="1"/>
              <a:t>Nonces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Separate 2</a:t>
            </a:r>
            <a:r>
              <a:rPr lang="en-US" altLang="en-US" sz="2000" baseline="30000"/>
              <a:t>nd</a:t>
            </a:r>
            <a:r>
              <a:rPr lang="en-US" altLang="en-US" sz="2000"/>
              <a:t> and 3</a:t>
            </a:r>
            <a:r>
              <a:rPr lang="en-US" altLang="en-US" sz="2000" baseline="30000"/>
              <a:t>rd</a:t>
            </a:r>
            <a:r>
              <a:rPr lang="en-US" altLang="en-US" sz="200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Secure against arbitrary </a:t>
            </a:r>
            <a:r>
              <a:rPr lang="en-US" altLang="en-US" sz="2000" strike="sngStrike">
                <a:solidFill>
                  <a:schemeClr val="accent2"/>
                </a:solidFill>
              </a:rPr>
              <a:t>interleaving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 b="1">
                <a:solidFill>
                  <a:schemeClr val="accent2"/>
                </a:solidFill>
              </a:rPr>
              <a:t>attacks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  <a:r>
              <a:rPr lang="en-US" altLang="en-US" sz="2000" strike="sngStrike">
                <a:solidFill>
                  <a:schemeClr val="accent2"/>
                </a:solidFill>
              </a:rPr>
              <a:t>[B*91]</a:t>
            </a:r>
            <a:r>
              <a:rPr lang="en-US" altLang="en-US" sz="2000">
                <a:solidFill>
                  <a:schemeClr val="accent2"/>
                </a:solidFill>
              </a:rPr>
              <a:t>  </a:t>
            </a:r>
            <a:r>
              <a:rPr lang="en-US" altLang="en-US" sz="2000" b="1">
                <a:solidFill>
                  <a:schemeClr val="accent2"/>
                </a:solidFill>
              </a:rPr>
              <a:t>[BR93]</a:t>
            </a:r>
            <a:endParaRPr lang="en-US" altLang="en-US" sz="2000" b="1" strike="sngStrike">
              <a:solidFill>
                <a:schemeClr val="accent2"/>
              </a:solidFill>
            </a:endParaRP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800">
                <a:solidFill>
                  <a:schemeClr val="accent2"/>
                </a:solidFill>
              </a:rPr>
              <a:t>Map </a:t>
            </a:r>
            <a:r>
              <a:rPr lang="en-US" altLang="en-US" sz="1800" err="1">
                <a:solidFill>
                  <a:schemeClr val="accent2"/>
                </a:solidFill>
              </a:rPr>
              <a:t>msgs</a:t>
            </a:r>
            <a:r>
              <a:rPr lang="en-US" altLang="en-US" sz="1800">
                <a:solidFill>
                  <a:schemeClr val="accent2"/>
                </a:solidFill>
              </a:rPr>
              <a:t> sent, received by Alice &amp; Bob (except truncation)</a:t>
            </a:r>
          </a:p>
          <a:p>
            <a:pPr lvl="2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): </a:t>
            </a:r>
            <a:r>
              <a:rPr lang="en-US" altLang="en-US" sz="1400" strike="sngStrike">
                <a:solidFill>
                  <a:schemeClr val="accent2"/>
                </a:solidFill>
              </a:rPr>
              <a:t>sent only by Bob when he gets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400" i="1" strike="sngStrike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): </a:t>
            </a:r>
            <a:r>
              <a:rPr lang="en-US" altLang="en-US" sz="1400" strike="sngStrike">
                <a:solidFill>
                  <a:schemeClr val="accent2"/>
                </a:solidFill>
              </a:rPr>
              <a:t>sent only by Alice upon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400" i="1" strike="sngStrike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400" i="1" strike="sngStrike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br>
              <a:rPr lang="en-US" altLang="en-US" sz="1400" b="1">
                <a:solidFill>
                  <a:schemeClr val="accent2"/>
                </a:solidFill>
              </a:rPr>
            </a:br>
            <a:endParaRPr lang="en-US" altLang="en-US" sz="1400" b="1">
              <a:solidFill>
                <a:schemeClr val="accent2"/>
              </a:solidFill>
            </a:endParaRP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907616" y="1146895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3" name="Rounded Rectangle 2"/>
          <p:cNvSpPr/>
          <p:nvPr/>
        </p:nvSpPr>
        <p:spPr bwMode="auto">
          <a:xfrm>
            <a:off x="894081" y="5517232"/>
            <a:ext cx="7206311" cy="5760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/>
              <a:t>Definition, proof: see [BR93]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16729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Two-Party </a:t>
            </a:r>
            <a:r>
              <a:rPr lang="en-US" altLang="en-US" sz="2000"/>
              <a:t>Mutual Authentication  </a:t>
            </a:r>
            <a:r>
              <a:rPr lang="en-US" altLang="en-US"/>
              <a:t>Protocol (2PP) 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95300" y="2601545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redirection: include identities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40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err="1"/>
              <a:t>Nonces</a:t>
            </a:r>
            <a:r>
              <a:rPr lang="en-US" altLang="en-US" sz="2000"/>
              <a:t> 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00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Separate 2</a:t>
            </a:r>
            <a:r>
              <a:rPr lang="en-US" altLang="en-US" sz="2000" baseline="30000"/>
              <a:t>nd</a:t>
            </a:r>
            <a:r>
              <a:rPr lang="en-US" altLang="en-US" sz="2000"/>
              <a:t> and 3</a:t>
            </a:r>
            <a:r>
              <a:rPr lang="en-US" altLang="en-US" sz="2000" baseline="30000"/>
              <a:t>rd</a:t>
            </a:r>
            <a:r>
              <a:rPr lang="en-US" altLang="en-US" sz="2000"/>
              <a:t> flows: 3 vs. 2 input blocks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Secure against arbitrary attacks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Aka 3-way handshake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chemeClr val="accent2"/>
                </a:solidFill>
              </a:rPr>
              <a:t>Can Bob compute, send MAC only after receiving (valid) MAC?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000">
                <a:solidFill>
                  <a:schemeClr val="accent2"/>
                </a:solidFill>
              </a:rPr>
              <a:t>(Weak) defense against </a:t>
            </a:r>
            <a:r>
              <a:rPr lang="en-US" altLang="en-US" sz="1000" b="1">
                <a:solidFill>
                  <a:schemeClr val="accent2"/>
                </a:solidFill>
              </a:rPr>
              <a:t>Denial-of-Service attacks</a:t>
            </a: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91717" y="1146895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96752" y="1146895"/>
            <a:ext cx="56583" cy="1401276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335279" y="1146895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907617" y="147074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953335" y="1125808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96753" y="19471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233844" y="1561252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96753" y="2451225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85890" y="2069172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743945" y="2087796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94081" y="2069172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854" y="932172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8515" y="1271897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1367335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Two-Party </a:t>
            </a:r>
            <a:r>
              <a:rPr lang="en-US" altLang="en-US" sz="2000"/>
              <a:t>Mutual Authentication  </a:t>
            </a:r>
            <a:r>
              <a:rPr lang="en-US" altLang="en-US"/>
              <a:t>Protocol (2PP) </a:t>
            </a:r>
            <a:br>
              <a:rPr lang="en-US" altLang="en-US"/>
            </a:br>
            <a:r>
              <a:rPr lang="en-US" altLang="en-US"/>
              <a:t>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19088" y="941388"/>
            <a:ext cx="8372475" cy="2654300"/>
          </a:xfrm>
        </p:spPr>
        <p:txBody>
          <a:bodyPr/>
          <a:lstStyle/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Use MAC rather than encryption to  authenticate</a:t>
            </a:r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Prevent redirection: include identities 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600" i="1">
                <a:latin typeface="Times New Roman" panose="02020603050405020304" pitchFamily="18" charset="0"/>
                <a:cs typeface="Times New Roman" panose="02020603050405020304" pitchFamily="18" charset="0"/>
              </a:rPr>
              <a:t>A,B</a:t>
            </a:r>
            <a:r>
              <a:rPr lang="en-US" altLang="en-US" sz="26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600"/>
          </a:p>
          <a:p>
            <a:pPr eaLnBrk="1" hangingPunct="1">
              <a:spcBef>
                <a:spcPts val="650"/>
              </a:spcBef>
              <a:buClr>
                <a:srgbClr val="CC9900"/>
              </a:buClr>
              <a:buSzPct val="65000"/>
              <a:buBlip>
                <a:blip r:embed="rId3"/>
              </a:buBlip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600"/>
              <a:t>Prevent replay and reorder: </a:t>
            </a:r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 err="1"/>
              <a:t>Nonces</a:t>
            </a:r>
            <a:r>
              <a:rPr lang="en-US" altLang="en-US" sz="2200"/>
              <a:t> 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400" i="1"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400" i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en-US" altLang="en-US" sz="2200"/>
          </a:p>
          <a:p>
            <a:pPr lvl="1"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200"/>
              <a:t>Separate 2</a:t>
            </a:r>
            <a:r>
              <a:rPr lang="en-US" altLang="en-US" sz="2200" baseline="30000"/>
              <a:t>nd</a:t>
            </a:r>
            <a:r>
              <a:rPr lang="en-US" altLang="en-US" sz="2200"/>
              <a:t> and 3</a:t>
            </a:r>
            <a:r>
              <a:rPr lang="en-US" altLang="en-US" sz="2200" baseline="30000"/>
              <a:t>rd</a:t>
            </a:r>
            <a:r>
              <a:rPr lang="en-US" altLang="en-US" sz="2200"/>
              <a:t> flows: include flow number</a:t>
            </a: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solidFill>
                  <a:schemeClr val="accent2"/>
                </a:solidFill>
              </a:rPr>
              <a:t>Secure against arbitrary (interleaving) attacks; </a:t>
            </a:r>
            <a:r>
              <a:rPr lang="en-US" altLang="en-US" sz="2400" b="1">
                <a:solidFill>
                  <a:schemeClr val="accent2"/>
                </a:solidFill>
              </a:rPr>
              <a:t>why?</a:t>
            </a:r>
            <a:br>
              <a:rPr lang="en-US" altLang="en-US" sz="2400" b="1">
                <a:solidFill>
                  <a:schemeClr val="accent2"/>
                </a:solidFill>
              </a:rPr>
            </a:br>
            <a:br>
              <a:rPr lang="en-US" altLang="en-US" sz="2400" b="1">
                <a:solidFill>
                  <a:schemeClr val="accent2"/>
                </a:solidFill>
              </a:rPr>
            </a:br>
            <a:br>
              <a:rPr lang="en-US" altLang="en-US" sz="2400" b="1">
                <a:solidFill>
                  <a:schemeClr val="accent2"/>
                </a:solidFill>
              </a:rPr>
            </a:br>
            <a:br>
              <a:rPr lang="en-US" altLang="en-US" sz="2400" b="1">
                <a:solidFill>
                  <a:schemeClr val="accent2"/>
                </a:solidFill>
              </a:rPr>
            </a:br>
            <a:br>
              <a:rPr lang="en-US" altLang="en-US" sz="2400" b="1">
                <a:solidFill>
                  <a:schemeClr val="accent2"/>
                </a:solidFill>
              </a:rPr>
            </a:br>
            <a:endParaRPr lang="en-US" altLang="en-US" sz="2400" b="1">
              <a:solidFill>
                <a:schemeClr val="accent2"/>
              </a:solidFill>
            </a:endParaRPr>
          </a:p>
          <a:p>
            <a:pPr eaLnBrk="1" hangingPunct="1">
              <a:buClr>
                <a:srgbClr val="CC9900"/>
              </a:buClr>
              <a:buSzPct val="65000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>
                <a:solidFill>
                  <a:srgbClr val="FF0000"/>
                </a:solidFill>
              </a:rPr>
              <a:t>How to authenticate </a:t>
            </a:r>
            <a:r>
              <a:rPr lang="en-US" altLang="en-US" sz="2400" u="sng">
                <a:solidFill>
                  <a:srgbClr val="FF0000"/>
                </a:solidFill>
              </a:rPr>
              <a:t>messages</a:t>
            </a:r>
            <a:r>
              <a:rPr lang="en-US" altLang="en-US" sz="2400">
                <a:solidFill>
                  <a:srgbClr val="FF0000"/>
                </a:solidFill>
              </a:rPr>
              <a:t>, too? </a:t>
            </a:r>
          </a:p>
        </p:txBody>
      </p:sp>
      <p:sp>
        <p:nvSpPr>
          <p:cNvPr id="19" name="Straight Connector 3"/>
          <p:cNvSpPr>
            <a:spLocks/>
          </p:cNvSpPr>
          <p:nvPr/>
        </p:nvSpPr>
        <p:spPr bwMode="auto">
          <a:xfrm>
            <a:off x="1630660" y="3924870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Straight Connector 6"/>
          <p:cNvSpPr>
            <a:spLocks/>
          </p:cNvSpPr>
          <p:nvPr/>
        </p:nvSpPr>
        <p:spPr bwMode="auto">
          <a:xfrm flipV="1">
            <a:off x="1846559" y="392487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1" name="Straight Connector 11"/>
          <p:cNvSpPr>
            <a:spLocks/>
          </p:cNvSpPr>
          <p:nvPr/>
        </p:nvSpPr>
        <p:spPr bwMode="auto">
          <a:xfrm flipV="1">
            <a:off x="7274222" y="392487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14"/>
          <p:cNvSpPr>
            <a:spLocks/>
          </p:cNvSpPr>
          <p:nvPr/>
        </p:nvSpPr>
        <p:spPr bwMode="auto">
          <a:xfrm>
            <a:off x="1846560" y="424872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Freeform 15"/>
          <p:cNvSpPr>
            <a:spLocks/>
          </p:cNvSpPr>
          <p:nvPr/>
        </p:nvSpPr>
        <p:spPr bwMode="auto">
          <a:xfrm>
            <a:off x="1892278" y="3903783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Straight Connector 16"/>
          <p:cNvSpPr>
            <a:spLocks/>
          </p:cNvSpPr>
          <p:nvPr/>
        </p:nvSpPr>
        <p:spPr bwMode="auto">
          <a:xfrm flipH="1">
            <a:off x="1835696" y="4725144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7"/>
          <p:cNvSpPr>
            <a:spLocks/>
          </p:cNvSpPr>
          <p:nvPr/>
        </p:nvSpPr>
        <p:spPr bwMode="auto">
          <a:xfrm>
            <a:off x="4172787" y="4339227"/>
            <a:ext cx="308108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6" name="Straight Connector 26"/>
          <p:cNvSpPr>
            <a:spLocks/>
          </p:cNvSpPr>
          <p:nvPr/>
        </p:nvSpPr>
        <p:spPr bwMode="auto">
          <a:xfrm>
            <a:off x="1835696" y="522920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27"/>
          <p:cNvSpPr>
            <a:spLocks/>
          </p:cNvSpPr>
          <p:nvPr/>
        </p:nvSpPr>
        <p:spPr bwMode="auto">
          <a:xfrm>
            <a:off x="1824833" y="4847147"/>
            <a:ext cx="2697968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8" name="Freeform 5"/>
          <p:cNvSpPr>
            <a:spLocks/>
          </p:cNvSpPr>
          <p:nvPr/>
        </p:nvSpPr>
        <p:spPr bwMode="auto">
          <a:xfrm>
            <a:off x="7682888" y="4865771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29" name="Freeform 7"/>
          <p:cNvSpPr>
            <a:spLocks/>
          </p:cNvSpPr>
          <p:nvPr/>
        </p:nvSpPr>
        <p:spPr bwMode="auto">
          <a:xfrm>
            <a:off x="833024" y="4847147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pic>
        <p:nvPicPr>
          <p:cNvPr id="15" name="Picture 2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4797" y="3710147"/>
            <a:ext cx="763588" cy="1163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pic>
        <p:nvPicPr>
          <p:cNvPr id="16" name="Picture 2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458" y="4049872"/>
            <a:ext cx="600075" cy="773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blipFill dpi="0" rotWithShape="0">
                  <a:blip/>
                  <a:srcRect/>
                  <a:stretch>
                    <a:fillRect/>
                  </a:stretch>
                </a:blip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0610699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b="1" dirty="0"/>
              <a:t>Handshake: extensions</a:t>
            </a:r>
          </a:p>
          <a:p>
            <a:r>
              <a:rPr lang="en-US" sz="2800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39359938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Authenticate messages </a:t>
            </a:r>
            <a:r>
              <a:rPr lang="en-US" altLang="en-US" sz="2000" b="1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baseline="-2500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b="1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b="1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b="1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000"/>
              <a:t>include in MAC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/>
              <a:t>Note: also ensures freshness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/>
              <a:t>But: Bob sends `response’ before receiving ‘request’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rgbClr val="FF0000"/>
                </a:solidFill>
              </a:rPr>
              <a:t>How to authenticated fresh request-response ? </a:t>
            </a:r>
            <a:endParaRPr lang="en-US" altLang="en-US"/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835696" y="515719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3395353" y="4794063"/>
            <a:ext cx="404609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566124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5279195"/>
            <a:ext cx="371536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m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183" grpId="0" uiExpand="1" build="p"/>
      <p:bldP spid="33" grpId="0" uiExpand="1" animBg="1"/>
      <p:bldP spid="34" grpId="0" uiExpand="1" animBg="1"/>
      <p:bldP spid="35" grpId="0" uiExpand="1" animBg="1"/>
      <p:bldP spid="36" grpId="0" uiExpand="1" animBg="1"/>
      <p:bldP spid="37" grpId="0" uiExpand="1"/>
      <p:bldP spid="38" grpId="0" uiExpand="1" animBg="1"/>
      <p:bldP spid="39" grpId="0" uiExpand="1"/>
      <p:bldP spid="40" grpId="0" uiExpand="1" animBg="1"/>
      <p:bldP spid="41" grpId="0" uiExpand="1"/>
      <p:bldP spid="42" grpId="0" uiExpand="1"/>
      <p:bldP spid="43" grpId="0" uiExpand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34511" y="951587"/>
            <a:ext cx="8372475" cy="1757333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/>
              <a:t>Authenticate messages </a:t>
            </a:r>
            <a:r>
              <a:rPr lang="en-US" altLang="en-US" sz="20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i="1" baseline="-2500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en-US" sz="2000" i="1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en-US" sz="2000" i="1" baseline="-25000" err="1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altLang="en-US" sz="2000"/>
              <a:t>include in MAC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>
                <a:solidFill>
                  <a:schemeClr val="accent2"/>
                </a:solidFill>
              </a:rPr>
              <a:t>Authenticated fresh request-response, V1: two rounds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b="1">
                <a:solidFill>
                  <a:schemeClr val="accent2"/>
                </a:solidFill>
              </a:rPr>
              <a:t>‘Four-way handshake’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>
                <a:solidFill>
                  <a:schemeClr val="tx1"/>
                </a:solidFill>
              </a:rPr>
              <a:t>Can we ensure freshness but only in one round?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>
              <a:solidFill>
                <a:schemeClr val="bg1">
                  <a:lumMod val="50000"/>
                </a:schemeClr>
              </a:solidFill>
            </a:endParaRP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/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835696" y="5085184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6710236" y="4720937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55892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5207187"/>
            <a:ext cx="3751589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35696" y="60129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101877" y="5652130"/>
            <a:ext cx="379647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" name="סוגר מסולסל ימני 1"/>
          <p:cNvSpPr/>
          <p:nvPr/>
        </p:nvSpPr>
        <p:spPr bwMode="auto">
          <a:xfrm>
            <a:off x="7319941" y="4680769"/>
            <a:ext cx="205036" cy="890147"/>
          </a:xfrm>
          <a:prstGeom prst="rightBrace">
            <a:avLst>
              <a:gd name="adj1" fmla="val 57564"/>
              <a:gd name="adj2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he-IL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547880" y="4802676"/>
            <a:ext cx="1326004" cy="646331"/>
          </a:xfrm>
          <a:prstGeom prst="rect">
            <a:avLst/>
          </a:prstGeom>
          <a:solidFill>
            <a:srgbClr val="FFFF00"/>
          </a:solidFill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Remember</a:t>
            </a:r>
          </a:p>
          <a:p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1392115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299" y="290513"/>
            <a:ext cx="8372475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Counter-Based Authenticated Request/Response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Authenticate </a:t>
                </a:r>
                <a:r>
                  <a:rPr lang="en-US" altLang="en-US" sz="2000" i="1" dirty="0">
                    <a:solidFill>
                      <a:srgbClr val="3B812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request, response</a:t>
                </a:r>
                <a:r>
                  <a:rPr lang="en-US" alt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: </a:t>
                </a:r>
                <a:r>
                  <a:rPr lang="en-US" altLang="en-US" sz="2000" dirty="0"/>
                  <a:t>include in MAC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b="1" dirty="0">
                    <a:solidFill>
                      <a:schemeClr val="tx1"/>
                    </a:solidFill>
                  </a:rPr>
                  <a:t>Simple stateful (counter) solution, requiring only one round: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Unidirectional (run once for each direction if both are needed)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Parties maintain synchronized counter </a:t>
                </a:r>
                <a14:m>
                  <m:oMath xmlns:m="http://schemas.openxmlformats.org/officeDocument/2006/math">
                    <m:r>
                      <a:rPr lang="en-US" altLang="en-US" sz="20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 of requests (and responses)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Recipient (e.g. Bob) validates counter received is </a:t>
                </a:r>
                <a14:m>
                  <m:oMath xmlns:m="http://schemas.openxmlformats.org/officeDocument/2006/math"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Both parties must remember counter </a:t>
                </a:r>
                <a:endParaRPr lang="en-US" altLang="en-US" sz="1600" dirty="0">
                  <a:solidFill>
                    <a:schemeClr val="tx1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Alternative: use timestamp instead of counter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  <a:blipFill>
                <a:blip r:embed="rId3"/>
                <a:stretch>
                  <a:fillRect t="-2294" b="-112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traight Connector 3"/>
          <p:cNvSpPr>
            <a:spLocks/>
          </p:cNvSpPr>
          <p:nvPr/>
        </p:nvSpPr>
        <p:spPr bwMode="auto">
          <a:xfrm>
            <a:off x="1708715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601233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028896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590370" y="486916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Freeform 27"/>
              <p:cNvSpPr>
                <a:spLocks/>
              </p:cNvSpPr>
              <p:nvPr/>
            </p:nvSpPr>
            <p:spPr bwMode="auto">
              <a:xfrm>
                <a:off x="1579507" y="4487107"/>
                <a:ext cx="3466961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</a:pP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req, </a:t>
                </a:r>
                <a:r>
                  <a:rPr lang="en-US" altLang="en-US" sz="1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Mac</a:t>
                </a:r>
                <a:r>
                  <a:rPr lang="en-US" altLang="en-US" sz="18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(1 || 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B ||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 req)</a:t>
                </a:r>
              </a:p>
            </p:txBody>
          </p:sp>
        </mc:Choice>
        <mc:Fallback xmlns="">
          <p:sp>
            <p:nvSpPr>
              <p:cNvPr id="41" name="Freeform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579507" y="4487107"/>
                <a:ext cx="3466961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4"/>
                <a:stretch>
                  <a:fillRect l="-1582" t="-8197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Freeform 5"/>
          <p:cNvSpPr>
            <a:spLocks/>
          </p:cNvSpPr>
          <p:nvPr/>
        </p:nvSpPr>
        <p:spPr bwMode="auto">
          <a:xfrm>
            <a:off x="6646227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136016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590370" y="588036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Freeform 17"/>
              <p:cNvSpPr>
                <a:spLocks/>
              </p:cNvSpPr>
              <p:nvPr/>
            </p:nvSpPr>
            <p:spPr bwMode="auto">
              <a:xfrm>
                <a:off x="3150027" y="5517232"/>
                <a:ext cx="3598470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4" tIns="46798" rIns="90004" bIns="46798">
                <a:spAutoFit/>
              </a:bodyPr>
              <a:lstStyle>
                <a:lvl1pPr eaLnBrk="0" hangingPunct="0">
                  <a:spcBef>
                    <a:spcPts val="7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eaLnBrk="0" hangingPunct="0">
                  <a:spcBef>
                    <a:spcPts val="6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eaLnBrk="0" hangingPunct="0">
                  <a:spcBef>
                    <a:spcPts val="55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eaLnBrk="0" hangingPunct="0">
                  <a:spcBef>
                    <a:spcPts val="500"/>
                  </a:spcBef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3200" algn="l"/>
                    <a:tab pos="3657600" algn="l"/>
                    <a:tab pos="4572000" algn="l"/>
                    <a:tab pos="5486400" algn="l"/>
                    <a:tab pos="6400800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defTabSz="914400" eaLnBrk="1" hangingPunct="1">
                  <a:spcBef>
                    <a:spcPct val="0"/>
                  </a:spcBef>
                </a:pP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resp, </a:t>
                </a:r>
                <a:r>
                  <a:rPr lang="en-US" altLang="en-US" sz="1800" i="1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1800" i="1" baseline="-25000" dirty="0" err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Mac</a:t>
                </a:r>
                <a:r>
                  <a:rPr lang="en-US" altLang="en-US" sz="18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(2 || A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  <a:sym typeface="Wingdings" panose="05000000000000000000" pitchFamily="2" charset="2"/>
                  </a:rPr>
                  <a:t>B </a:t>
                </a:r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||</a:t>
                </a:r>
                <a:r>
                  <a:rPr lang="en-US" altLang="en-US" sz="1800" b="0" dirty="0">
                    <a:solidFill>
                      <a:srgbClr val="0000FF"/>
                    </a:solidFill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altLang="en-US" sz="18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||resp )</a:t>
                </a:r>
              </a:p>
            </p:txBody>
          </p:sp>
        </mc:Choice>
        <mc:Fallback xmlns="">
          <p:sp>
            <p:nvSpPr>
              <p:cNvPr id="16" name="Freeform 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150027" y="5517232"/>
                <a:ext cx="3598470" cy="371509"/>
              </a:xfrm>
              <a:custGeom>
                <a:avLst/>
                <a:gdLst>
                  <a:gd name="T0" fmla="*/ 2147483647 w 21600"/>
                  <a:gd name="T1" fmla="*/ 0 h 21600"/>
                  <a:gd name="T2" fmla="*/ 2147483647 w 21600"/>
                  <a:gd name="T3" fmla="*/ 2147483647 h 21600"/>
                  <a:gd name="T4" fmla="*/ 2147483647 w 21600"/>
                  <a:gd name="T5" fmla="*/ 2147483647 h 21600"/>
                  <a:gd name="T6" fmla="*/ 0 w 21600"/>
                  <a:gd name="T7" fmla="*/ 2147483647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5"/>
                <a:stretch>
                  <a:fillRect l="-1525" t="-8197" r="-508" b="-24590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7014858" y="4894023"/>
                <a:ext cx="1954381" cy="923330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US" altLang="en-US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←</m:t>
                      </m:r>
                      <m:sSub>
                        <m:sSubPr>
                          <m:ctrlP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altLang="en-US" i="1" dirty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altLang="en-US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    and respond…</a:t>
                </a:r>
                <a:endParaRPr lang="he-IL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4858" y="4894023"/>
                <a:ext cx="1954381" cy="923330"/>
              </a:xfrm>
              <a:prstGeom prst="rect">
                <a:avLst/>
              </a:prstGeom>
              <a:blipFill>
                <a:blip r:embed="rId6"/>
                <a:stretch>
                  <a:fillRect l="-2813" t="-3974" r="-2188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82144-E6BD-4E33-B5CF-BFF37820DD78}"/>
                  </a:ext>
                </a:extLst>
              </p:cNvPr>
              <p:cNvSpPr txBox="1"/>
              <p:nvPr/>
            </p:nvSpPr>
            <p:spPr>
              <a:xfrm>
                <a:off x="393074" y="5479525"/>
                <a:ext cx="1277273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18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18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18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…</m:t>
                    </m:r>
                  </m:oMath>
                </a14:m>
                <a:endParaRPr lang="en-US" altLang="en-US" sz="1800" i="1" dirty="0">
                  <a:solidFill>
                    <a:srgbClr val="0000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E282144-E6BD-4E33-B5CF-BFF37820D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074" y="5479525"/>
                <a:ext cx="1277273" cy="369332"/>
              </a:xfrm>
              <a:prstGeom prst="rect">
                <a:avLst/>
              </a:prstGeom>
              <a:blipFill>
                <a:blip r:embed="rId7"/>
                <a:stretch>
                  <a:fillRect l="-3810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82449697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200" dirty="0"/>
              <a:t>Time-Based Authenticated Request/Response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Use local clocks </a:t>
                </a:r>
                <a:r>
                  <a:rPr lang="en-US" alt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en-US" altLang="en-US" sz="20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</a:t>
                </a:r>
                <a:r>
                  <a:rPr lang="en-US" altLang="en-US" sz="2000" i="1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T</a:t>
                </a:r>
                <a:r>
                  <a:rPr lang="en-US" altLang="en-US" sz="2000" i="1" baseline="-25000" dirty="0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  </a:t>
                </a:r>
                <a:r>
                  <a:rPr lang="en-US" altLang="en-US" sz="2000" dirty="0"/>
                  <a:t>instead of counters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Responder (Bob):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Rejects request if: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b="0" i="1" smtClean="0">
                        <a:latin typeface="Cambria Math" panose="02040503050406030204" pitchFamily="18" charset="0"/>
                      </a:rPr>
                      <m:t>𝑀𝑎𝑥𝐷𝑒𝑙𝑎𝑦</m:t>
                    </m:r>
                  </m:oMath>
                </a14:m>
                <a:r>
                  <a:rPr lang="en-US" altLang="en-US" sz="2000" dirty="0"/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Or if he received larger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000" dirty="0"/>
                  <a:t> already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Maintains last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</m:oMath>
                </a14:m>
                <a:r>
                  <a:rPr lang="en-US" altLang="en-US" sz="2000" dirty="0"/>
                  <a:t> received,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alt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en-US" sz="2000" i="1">
                        <a:latin typeface="Cambria Math" panose="02040503050406030204" pitchFamily="18" charset="0"/>
                      </a:rPr>
                      <m:t>𝑀𝑎𝑥𝐷𝑒𝑙𝑎𝑦</m:t>
                    </m:r>
                  </m:oMath>
                </a14:m>
                <a:r>
                  <a:rPr lang="en-US" altLang="en-US" sz="2000" dirty="0"/>
                  <a:t> </a:t>
                </a:r>
                <a:endParaRPr lang="en-US" altLang="en-US" sz="2800" dirty="0"/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Initiator (Alice) does not need </a:t>
                </a:r>
                <a:r>
                  <a:rPr lang="en-US" altLang="en-US" sz="2000" b="1" dirty="0"/>
                  <a:t>any</a:t>
                </a:r>
                <a:r>
                  <a:rPr lang="en-US" altLang="en-US" sz="2000" dirty="0"/>
                  <a:t> state</a:t>
                </a:r>
                <a:endParaRPr lang="en-US" altLang="en-US" sz="1600" b="1" dirty="0">
                  <a:solidFill>
                    <a:schemeClr val="tx1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rgbClr val="FF0000"/>
                    </a:solidFill>
                  </a:rPr>
                  <a:t>Can we support many messages (in order – a session)? </a:t>
                </a:r>
                <a:endParaRPr lang="en-US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372475" cy="2654300"/>
              </a:xfrm>
              <a:blipFill>
                <a:blip r:embed="rId3"/>
                <a:stretch>
                  <a:fillRect t="-2294" b="-13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835696" y="486916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824833" y="4487107"/>
            <a:ext cx="340316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req, T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Mac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 || 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sz="18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req)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835696" y="588036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3395353" y="5517232"/>
            <a:ext cx="3261583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||T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)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7260223" y="5009457"/>
            <a:ext cx="1291764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Validate </a:t>
            </a:r>
            <a:r>
              <a:rPr lang="en-US" i="1">
                <a:solidFill>
                  <a:schemeClr val="tx1"/>
                </a:solidFill>
              </a:rPr>
              <a:t>T</a:t>
            </a:r>
            <a:r>
              <a:rPr lang="en-US" i="1" baseline="-25000">
                <a:solidFill>
                  <a:schemeClr val="tx1"/>
                </a:solidFill>
              </a:rPr>
              <a:t>A</a:t>
            </a:r>
          </a:p>
          <a:p>
            <a:r>
              <a:rPr lang="en-US">
                <a:solidFill>
                  <a:schemeClr val="tx1"/>
                </a:solidFill>
              </a:rPr>
              <a:t>is new</a:t>
            </a:r>
            <a:endParaRPr lang="he-IL">
              <a:solidFill>
                <a:schemeClr val="tx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7330804" y="5777792"/>
            <a:ext cx="1633684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1">
            <a:spAutoFit/>
          </a:bodyPr>
          <a:lstStyle/>
          <a:p>
            <a:r>
              <a:rPr lang="en-US">
                <a:solidFill>
                  <a:schemeClr val="tx1"/>
                </a:solidFill>
              </a:rPr>
              <a:t>Remember </a:t>
            </a:r>
            <a:r>
              <a:rPr lang="en-US" altLang="en-US" i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en-US" i="1" baseline="-25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5998426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Cryptographic Protocols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938" y="939006"/>
            <a:ext cx="8228013" cy="4979988"/>
          </a:xfrm>
        </p:spPr>
        <p:txBody>
          <a:bodyPr/>
          <a:lstStyle/>
          <a:p>
            <a:r>
              <a:rPr lang="en-US" sz="2400" dirty="0"/>
              <a:t>A protocol is a set of PPT (efficient) functions</a:t>
            </a:r>
          </a:p>
          <a:p>
            <a:pPr lvl="1"/>
            <a:r>
              <a:rPr lang="en-US" sz="2000" dirty="0"/>
              <a:t>Each receiving (state, input), outputting (state, output)</a:t>
            </a:r>
          </a:p>
          <a:p>
            <a:pPr lvl="1"/>
            <a:r>
              <a:rPr lang="en-US" sz="2000" dirty="0"/>
              <a:t>Two (or more) parties, each has its own state</a:t>
            </a:r>
          </a:p>
          <a:p>
            <a:r>
              <a:rPr lang="en-US" sz="2400" dirty="0"/>
              <a:t>Including </a:t>
            </a:r>
            <a:r>
              <a:rPr lang="en-US" sz="2400" i="1" dirty="0"/>
              <a:t>Init, In, </a:t>
            </a:r>
            <a:r>
              <a:rPr lang="en-US" sz="2400" dirty="0"/>
              <a:t>[and if needed </a:t>
            </a:r>
            <a:r>
              <a:rPr lang="en-US" sz="2400" i="1" dirty="0"/>
              <a:t>Wakeup</a:t>
            </a:r>
            <a:r>
              <a:rPr lang="en-US" sz="2400" dirty="0"/>
              <a:t>]</a:t>
            </a:r>
            <a:r>
              <a:rPr lang="en-US" sz="2400" i="1" dirty="0"/>
              <a:t> </a:t>
            </a:r>
            <a:r>
              <a:rPr lang="en-US" sz="2400" dirty="0"/>
              <a:t>functions</a:t>
            </a:r>
          </a:p>
          <a:p>
            <a:pPr lvl="1"/>
            <a:r>
              <a:rPr lang="en-US" sz="2000" dirty="0"/>
              <a:t>And task-specific functions, e.g., </a:t>
            </a:r>
            <a:r>
              <a:rPr lang="en-US" sz="2000" i="1" dirty="0"/>
              <a:t>Send</a:t>
            </a:r>
            <a:endParaRPr lang="en-US" sz="2000" dirty="0"/>
          </a:p>
          <a:p>
            <a:r>
              <a:rPr lang="en-US" sz="2400" dirty="0"/>
              <a:t>Adversary can invoke any function, handle outputs</a:t>
            </a:r>
            <a:endParaRPr lang="en-US" sz="2000" dirty="0"/>
          </a:p>
          <a:p>
            <a:r>
              <a:rPr lang="en-US" sz="2400" dirty="0"/>
              <a:t>Our discussion (from here) is mostly informal</a:t>
            </a:r>
          </a:p>
          <a:p>
            <a:pPr lvl="1"/>
            <a:r>
              <a:rPr lang="en-US" sz="2000" dirty="0"/>
              <a:t>Definitions of protocols, execution, goals are too `hairy’ 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Focus on shared-key, two-party protocols, </a:t>
            </a:r>
            <a:r>
              <a:rPr lang="en-US" sz="2000" dirty="0" err="1">
                <a:sym typeface="Wingdings" panose="05000000000000000000" pitchFamily="2" charset="2"/>
              </a:rPr>
              <a:t>MitM</a:t>
            </a:r>
            <a:r>
              <a:rPr lang="en-US" sz="2000" dirty="0">
                <a:sym typeface="Wingdings" panose="05000000000000000000" pitchFamily="2" charset="2"/>
              </a:rPr>
              <a:t> adversary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Record protocol: message authentication (+confidentiality?)</a:t>
            </a:r>
          </a:p>
          <a:p>
            <a:pPr lvl="1"/>
            <a:r>
              <a:rPr lang="en-US" sz="2000" dirty="0">
                <a:sym typeface="Wingdings" panose="05000000000000000000" pitchFamily="2" charset="2"/>
              </a:rPr>
              <a:t>Later: handshake protocols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35299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solidFill>
                  <a:schemeClr val="tx1"/>
                </a:solidFill>
              </a:rPr>
              <a:t>Authenticate </a:t>
            </a:r>
            <a:r>
              <a:rPr lang="en-US" altLang="en-US" sz="2000" b="1" dirty="0">
                <a:solidFill>
                  <a:schemeClr val="accent2"/>
                </a:solidFill>
              </a:rPr>
              <a:t>session</a:t>
            </a:r>
            <a:r>
              <a:rPr lang="en-US" altLang="en-US" sz="2000" b="1" dirty="0">
                <a:solidFill>
                  <a:schemeClr val="tx1"/>
                </a:solidFill>
              </a:rPr>
              <a:t>: add sequence numbers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tx1"/>
                </a:solidFill>
              </a:rPr>
              <a:t>Combine handshake and record protocols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Can we also use the key to protect confidentiality, too? </a:t>
            </a:r>
            <a:r>
              <a:rPr lang="en-US" altLang="en-US" sz="2000" b="1" dirty="0">
                <a:solidFill>
                  <a:schemeClr val="tx1"/>
                </a:solidFill>
              </a:rPr>
              <a:t>How?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33" name="Straight Connector 3"/>
          <p:cNvSpPr>
            <a:spLocks/>
          </p:cNvSpPr>
          <p:nvPr/>
        </p:nvSpPr>
        <p:spPr bwMode="auto">
          <a:xfrm>
            <a:off x="1586056" y="2969281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4" name="Straight Connector 6"/>
          <p:cNvSpPr>
            <a:spLocks/>
          </p:cNvSpPr>
          <p:nvPr/>
        </p:nvSpPr>
        <p:spPr bwMode="auto">
          <a:xfrm flipV="1">
            <a:off x="1801955" y="2969280"/>
            <a:ext cx="45719" cy="2530817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5" name="Straight Connector 11"/>
          <p:cNvSpPr>
            <a:spLocks/>
          </p:cNvSpPr>
          <p:nvPr/>
        </p:nvSpPr>
        <p:spPr bwMode="auto">
          <a:xfrm flipV="1">
            <a:off x="7229618" y="2969281"/>
            <a:ext cx="45719" cy="2530816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6" name="Straight Connector 14"/>
          <p:cNvSpPr>
            <a:spLocks/>
          </p:cNvSpPr>
          <p:nvPr/>
        </p:nvSpPr>
        <p:spPr bwMode="auto">
          <a:xfrm>
            <a:off x="1801956" y="329313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7" name="Freeform 15"/>
          <p:cNvSpPr>
            <a:spLocks/>
          </p:cNvSpPr>
          <p:nvPr/>
        </p:nvSpPr>
        <p:spPr bwMode="auto">
          <a:xfrm>
            <a:off x="1847674" y="2948194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8" name="Straight Connector 16"/>
          <p:cNvSpPr>
            <a:spLocks/>
          </p:cNvSpPr>
          <p:nvPr/>
        </p:nvSpPr>
        <p:spPr bwMode="auto">
          <a:xfrm flipH="1">
            <a:off x="1791092" y="3697547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9" name="Freeform 17"/>
          <p:cNvSpPr>
            <a:spLocks/>
          </p:cNvSpPr>
          <p:nvPr/>
        </p:nvSpPr>
        <p:spPr bwMode="auto">
          <a:xfrm>
            <a:off x="6665632" y="3333300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0" name="Straight Connector 26"/>
          <p:cNvSpPr>
            <a:spLocks/>
          </p:cNvSpPr>
          <p:nvPr/>
        </p:nvSpPr>
        <p:spPr bwMode="auto">
          <a:xfrm>
            <a:off x="1791092" y="4201603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1" name="Freeform 27"/>
          <p:cNvSpPr>
            <a:spLocks/>
          </p:cNvSpPr>
          <p:nvPr/>
        </p:nvSpPr>
        <p:spPr bwMode="auto">
          <a:xfrm>
            <a:off x="1780229" y="3819550"/>
            <a:ext cx="398242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req1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req1 )</a:t>
            </a:r>
          </a:p>
        </p:txBody>
      </p:sp>
      <p:sp>
        <p:nvSpPr>
          <p:cNvPr id="42" name="Freeform 5"/>
          <p:cNvSpPr>
            <a:spLocks/>
          </p:cNvSpPr>
          <p:nvPr/>
        </p:nvSpPr>
        <p:spPr bwMode="auto">
          <a:xfrm>
            <a:off x="7392340" y="2719740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3" name="Freeform 7"/>
          <p:cNvSpPr>
            <a:spLocks/>
          </p:cNvSpPr>
          <p:nvPr/>
        </p:nvSpPr>
        <p:spPr bwMode="auto">
          <a:xfrm>
            <a:off x="735837" y="2716273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15" name="Straight Connector 16"/>
          <p:cNvSpPr>
            <a:spLocks/>
          </p:cNvSpPr>
          <p:nvPr/>
        </p:nvSpPr>
        <p:spPr bwMode="auto">
          <a:xfrm flipH="1">
            <a:off x="1791092" y="462527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6" name="Freeform 17"/>
          <p:cNvSpPr>
            <a:spLocks/>
          </p:cNvSpPr>
          <p:nvPr/>
        </p:nvSpPr>
        <p:spPr bwMode="auto">
          <a:xfrm>
            <a:off x="2890625" y="4240544"/>
            <a:ext cx="402730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resp1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||resp1 )</a:t>
            </a:r>
          </a:p>
        </p:txBody>
      </p:sp>
      <p:sp>
        <p:nvSpPr>
          <p:cNvPr id="17" name="Straight Connector 26"/>
          <p:cNvSpPr>
            <a:spLocks/>
          </p:cNvSpPr>
          <p:nvPr/>
        </p:nvSpPr>
        <p:spPr bwMode="auto">
          <a:xfrm>
            <a:off x="1801955" y="511628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18" name="Freeform 27"/>
          <p:cNvSpPr>
            <a:spLocks/>
          </p:cNvSpPr>
          <p:nvPr/>
        </p:nvSpPr>
        <p:spPr bwMode="auto">
          <a:xfrm>
            <a:off x="1840600" y="4683646"/>
            <a:ext cx="398242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req2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(5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req2 )</a:t>
            </a:r>
          </a:p>
        </p:txBody>
      </p:sp>
      <p:sp>
        <p:nvSpPr>
          <p:cNvPr id="19" name="Straight Connector 16"/>
          <p:cNvSpPr>
            <a:spLocks/>
          </p:cNvSpPr>
          <p:nvPr/>
        </p:nvSpPr>
        <p:spPr bwMode="auto">
          <a:xfrm flipH="1">
            <a:off x="1801955" y="5500097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0" name="Freeform 17"/>
          <p:cNvSpPr>
            <a:spLocks/>
          </p:cNvSpPr>
          <p:nvPr/>
        </p:nvSpPr>
        <p:spPr bwMode="auto">
          <a:xfrm>
            <a:off x="2890625" y="5116109"/>
            <a:ext cx="4448896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resp2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Mac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(6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||resp2 )</a:t>
            </a:r>
          </a:p>
        </p:txBody>
      </p:sp>
    </p:spTree>
    <p:extLst>
      <p:ext uri="{BB962C8B-B14F-4D97-AF65-F5344CB8AC3E}">
        <p14:creationId xmlns:p14="http://schemas.microsoft.com/office/powerpoint/2010/main" val="146809620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79512" y="1068099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b="1" dirty="0">
                <a:solidFill>
                  <a:schemeClr val="tx1"/>
                </a:solidFill>
              </a:rPr>
              <a:t>Secure connection: authentication, freshness, </a:t>
            </a:r>
            <a:r>
              <a:rPr lang="en-US" altLang="en-US" sz="2000" b="1" dirty="0">
                <a:solidFill>
                  <a:schemeClr val="accent6"/>
                </a:solidFill>
              </a:rPr>
              <a:t>secrecy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Independent keys: for encryption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2000" dirty="0">
                <a:solidFill>
                  <a:schemeClr val="tx1"/>
                </a:solidFill>
              </a:rPr>
              <a:t>, for authentication: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How can we derive them both from a single key 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altLang="en-US" sz="2000" dirty="0">
                <a:solidFill>
                  <a:schemeClr val="tx1"/>
                </a:solidFill>
              </a:rPr>
              <a:t> ?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(“Encrypt”),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PRP</a:t>
            </a:r>
            <a:r>
              <a:rPr lang="en-US" sz="2000" i="1" baseline="-25000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(“MAC”)</a:t>
            </a:r>
            <a:endParaRPr lang="he-IL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tx1"/>
                </a:solidFill>
              </a:rPr>
              <a:t>Hmm… same key encrypts all messages, in all sessions </a:t>
            </a:r>
            <a:r>
              <a:rPr lang="en-US" altLang="en-US" sz="2000" dirty="0">
                <a:solidFill>
                  <a:schemeClr val="tx1"/>
                </a:solidFill>
                <a:sym typeface="Wingdings" panose="05000000000000000000" pitchFamily="2" charset="2"/>
              </a:rPr>
              <a:t></a:t>
            </a:r>
            <a:endParaRPr lang="en-US" altLang="en-US" sz="2000" dirty="0">
              <a:solidFill>
                <a:schemeClr val="tx1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FF0000"/>
                </a:solidFill>
              </a:rPr>
              <a:t>Can we improve security, by changing keys, e.g., btw sessions ? </a:t>
            </a: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  <a:p>
            <a:pPr marL="0" indent="0" eaLnBrk="1" hangingPunct="1">
              <a:lnSpc>
                <a:spcPct val="90000"/>
              </a:lnSpc>
              <a:buClr>
                <a:srgbClr val="CC9900"/>
              </a:buClr>
              <a:buSzPct val="65000"/>
              <a:buNone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endParaRPr lang="en-US" altLang="en-US" sz="2000" dirty="0">
              <a:solidFill>
                <a:schemeClr val="tx1"/>
              </a:solidFill>
            </a:endParaRPr>
          </a:p>
        </p:txBody>
      </p:sp>
      <p:sp>
        <p:nvSpPr>
          <p:cNvPr id="21" name="Straight Connector 3"/>
          <p:cNvSpPr>
            <a:spLocks/>
          </p:cNvSpPr>
          <p:nvPr/>
        </p:nvSpPr>
        <p:spPr bwMode="auto">
          <a:xfrm>
            <a:off x="1630660" y="4356918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2" name="Straight Connector 6"/>
          <p:cNvSpPr>
            <a:spLocks/>
          </p:cNvSpPr>
          <p:nvPr/>
        </p:nvSpPr>
        <p:spPr bwMode="auto">
          <a:xfrm flipV="1">
            <a:off x="1846559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3" name="Straight Connector 11"/>
          <p:cNvSpPr>
            <a:spLocks/>
          </p:cNvSpPr>
          <p:nvPr/>
        </p:nvSpPr>
        <p:spPr bwMode="auto">
          <a:xfrm flipV="1">
            <a:off x="7274222" y="4356918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4" name="Straight Connector 14"/>
          <p:cNvSpPr>
            <a:spLocks/>
          </p:cNvSpPr>
          <p:nvPr/>
        </p:nvSpPr>
        <p:spPr bwMode="auto">
          <a:xfrm>
            <a:off x="1846560" y="4680769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Freeform 15"/>
          <p:cNvSpPr>
            <a:spLocks/>
          </p:cNvSpPr>
          <p:nvPr/>
        </p:nvSpPr>
        <p:spPr bwMode="auto">
          <a:xfrm>
            <a:off x="1892278" y="4335831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Straight Connector 16"/>
          <p:cNvSpPr>
            <a:spLocks/>
          </p:cNvSpPr>
          <p:nvPr/>
        </p:nvSpPr>
        <p:spPr bwMode="auto">
          <a:xfrm flipH="1">
            <a:off x="1835696" y="5085184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17"/>
          <p:cNvSpPr>
            <a:spLocks/>
          </p:cNvSpPr>
          <p:nvPr/>
        </p:nvSpPr>
        <p:spPr bwMode="auto">
          <a:xfrm>
            <a:off x="6710236" y="4720937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traight Connector 26"/>
          <p:cNvSpPr>
            <a:spLocks/>
          </p:cNvSpPr>
          <p:nvPr/>
        </p:nvSpPr>
        <p:spPr bwMode="auto">
          <a:xfrm>
            <a:off x="1835696" y="55892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9" name="Freeform 27"/>
          <p:cNvSpPr>
            <a:spLocks/>
          </p:cNvSpPr>
          <p:nvPr/>
        </p:nvSpPr>
        <p:spPr bwMode="auto">
          <a:xfrm>
            <a:off x="1824833" y="5207187"/>
            <a:ext cx="480957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</p:txBody>
      </p:sp>
      <p:sp>
        <p:nvSpPr>
          <p:cNvPr id="30" name="Freeform 5"/>
          <p:cNvSpPr>
            <a:spLocks/>
          </p:cNvSpPr>
          <p:nvPr/>
        </p:nvSpPr>
        <p:spPr bwMode="auto">
          <a:xfrm>
            <a:off x="6913859" y="3861048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31" name="Freeform 7"/>
          <p:cNvSpPr>
            <a:spLocks/>
          </p:cNvSpPr>
          <p:nvPr/>
        </p:nvSpPr>
        <p:spPr bwMode="auto">
          <a:xfrm>
            <a:off x="1403648" y="386104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32" name="Straight Connector 16"/>
          <p:cNvSpPr>
            <a:spLocks/>
          </p:cNvSpPr>
          <p:nvPr/>
        </p:nvSpPr>
        <p:spPr bwMode="auto">
          <a:xfrm flipH="1">
            <a:off x="1835696" y="6012908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4" name="Freeform 17"/>
          <p:cNvSpPr>
            <a:spLocks/>
          </p:cNvSpPr>
          <p:nvPr/>
        </p:nvSpPr>
        <p:spPr bwMode="auto">
          <a:xfrm>
            <a:off x="2021702" y="5652130"/>
            <a:ext cx="4854455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93147113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01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12776"/>
            <a:ext cx="8228013" cy="4716562"/>
          </a:xfrm>
        </p:spPr>
        <p:txBody>
          <a:bodyPr/>
          <a:lstStyle/>
          <a:p>
            <a:r>
              <a:rPr lang="en-US" dirty="0"/>
              <a:t>Introduction to (shared key) crypto-protocols</a:t>
            </a:r>
          </a:p>
          <a:p>
            <a:r>
              <a:rPr lang="en-US" dirty="0"/>
              <a:t>Entity Authentication</a:t>
            </a:r>
          </a:p>
          <a:p>
            <a:r>
              <a:rPr lang="en-US" dirty="0"/>
              <a:t>Record Authentication (</a:t>
            </a:r>
            <a:r>
              <a:rPr lang="en-US" dirty="0" err="1"/>
              <a:t>entities+messages</a:t>
            </a:r>
            <a:r>
              <a:rPr lang="en-US" dirty="0"/>
              <a:t>)</a:t>
            </a:r>
          </a:p>
          <a:p>
            <a:r>
              <a:rPr lang="en-US" b="1" dirty="0"/>
              <a:t>Key-setup handshakes</a:t>
            </a:r>
          </a:p>
          <a:p>
            <a:r>
              <a:rPr lang="en-US" dirty="0"/>
              <a:t>GSM handshake case study, and: </a:t>
            </a:r>
          </a:p>
          <a:p>
            <a:pPr lvl="1"/>
            <a:r>
              <a:rPr lang="en-US" dirty="0"/>
              <a:t>Key distribution</a:t>
            </a:r>
          </a:p>
          <a:p>
            <a:pPr lvl="1"/>
            <a:r>
              <a:rPr lang="en-US" dirty="0" err="1"/>
              <a:t>Ciphersuite</a:t>
            </a:r>
            <a:r>
              <a:rPr lang="en-US" dirty="0"/>
              <a:t> negotiation and downgrade attacks</a:t>
            </a:r>
          </a:p>
          <a:p>
            <a:r>
              <a:rPr lang="en-US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21305945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2PP: Extensions and Variants </a:t>
            </a:r>
          </a:p>
        </p:txBody>
      </p:sp>
      <p:sp>
        <p:nvSpPr>
          <p:cNvPr id="5018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76225" y="994915"/>
            <a:ext cx="8372475" cy="2654300"/>
          </a:xfrm>
        </p:spPr>
        <p:txBody>
          <a:bodyPr/>
          <a:lstStyle/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Independent session keys, e.g.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k=PRF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	</a:t>
            </a:r>
            <a:endParaRPr lang="en-US" altLang="en-US" sz="2000" dirty="0">
              <a:solidFill>
                <a:schemeClr val="accent2"/>
              </a:solidFill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Or, `directly’ for authentication and for encryption: </a:t>
            </a:r>
            <a:br>
              <a:rPr lang="en-US" altLang="en-US" sz="2000" dirty="0">
                <a:solidFill>
                  <a:schemeClr val="accent2"/>
                </a:solidFill>
              </a:rPr>
            </a:b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=PRF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(“Encrypt”,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</a:t>
            </a:r>
            <a:r>
              <a:rPr lang="en-US" sz="2000" i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=PRF</a:t>
            </a:r>
            <a:r>
              <a:rPr lang="en-US" sz="2000" i="1" baseline="-250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(“MAC”,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,N</a:t>
            </a:r>
            <a:r>
              <a:rPr lang="en-US" altLang="en-US" sz="2000" i="1" baseline="-25000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000" i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he-IL" sz="2000" i="1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Improves security: 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Exposure of session key does not expose (long-term) ‘master key’ </a:t>
            </a:r>
            <a:r>
              <a:rPr lang="en-US" altLang="en-US" sz="1800" i="1" dirty="0">
                <a:solidFill>
                  <a:srgbClr val="3B812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endParaRPr lang="en-US" altLang="en-US" sz="1600" dirty="0">
              <a:solidFill>
                <a:schemeClr val="accent2"/>
              </a:solidFill>
            </a:endParaRP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And does not expose keys of other sessions </a:t>
            </a:r>
          </a:p>
          <a:p>
            <a:pPr marL="798513" lvl="1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1600" dirty="0">
                <a:solidFill>
                  <a:schemeClr val="accent2"/>
                </a:solidFill>
              </a:rPr>
              <a:t>Limited amount of ciphertext exposed with each session key 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 (or </a:t>
            </a:r>
            <a:r>
              <a:rPr lang="en-US" altLang="en-US" sz="2000" i="1" dirty="0" err="1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k.e</a:t>
            </a:r>
            <a:r>
              <a:rPr lang="en-US" altLang="en-US" sz="2000" i="1" dirty="0">
                <a:solidFill>
                  <a:srgbClr val="3B812F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)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chemeClr val="accent2"/>
                </a:solidFill>
              </a:rPr>
              <a:t>Better: separate keys from A</a:t>
            </a:r>
            <a:r>
              <a:rPr lang="en-US" altLang="en-US" sz="2000" dirty="0">
                <a:solidFill>
                  <a:schemeClr val="accent2"/>
                </a:solidFill>
                <a:sym typeface="Wingdings" panose="05000000000000000000" pitchFamily="2" charset="2"/>
              </a:rPr>
              <a:t>B from keys from BA (why? how?)</a:t>
            </a:r>
          </a:p>
          <a:p>
            <a:pPr marL="341313" indent="-341313" eaLnBrk="1" hangingPunct="1">
              <a:lnSpc>
                <a:spcPct val="90000"/>
              </a:lnSpc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000" dirty="0">
                <a:solidFill>
                  <a:srgbClr val="FF0000"/>
                </a:solidFill>
                <a:sym typeface="Wingdings" panose="05000000000000000000" pitchFamily="2" charset="2"/>
              </a:rPr>
              <a:t>Later: reduce risk also from exposure of Master Key MK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  <p:sp>
        <p:nvSpPr>
          <p:cNvPr id="23" name="Straight Connector 3"/>
          <p:cNvSpPr>
            <a:spLocks/>
          </p:cNvSpPr>
          <p:nvPr/>
        </p:nvSpPr>
        <p:spPr bwMode="auto">
          <a:xfrm>
            <a:off x="1630660" y="4430150"/>
            <a:ext cx="5760566" cy="45719"/>
          </a:xfrm>
          <a:custGeom>
            <a:avLst/>
            <a:gdLst>
              <a:gd name="T0" fmla="*/ 3946600 w 7893000"/>
              <a:gd name="T1" fmla="*/ 7893200 w 7893000"/>
              <a:gd name="T2" fmla="*/ 3946600 w 7893000"/>
              <a:gd name="T3" fmla="*/ 0 w 7893000"/>
              <a:gd name="T4" fmla="*/ 0 w 7893000"/>
              <a:gd name="T5" fmla="*/ 7893200 w 7893000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7893000"/>
              <a:gd name="T13" fmla="*/ 7893000 w 7893000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7893000">
                <a:moveTo>
                  <a:pt x="0" y="0"/>
                </a:moveTo>
                <a:lnTo>
                  <a:pt x="7893000" y="1"/>
                </a:lnTo>
              </a:path>
            </a:pathLst>
          </a:custGeom>
          <a:noFill/>
          <a:ln w="9363">
            <a:solidFill>
              <a:srgbClr val="000000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4" name="Straight Connector 6"/>
          <p:cNvSpPr>
            <a:spLocks/>
          </p:cNvSpPr>
          <p:nvPr/>
        </p:nvSpPr>
        <p:spPr bwMode="auto">
          <a:xfrm flipV="1">
            <a:off x="1846559" y="443015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5" name="Straight Connector 11"/>
          <p:cNvSpPr>
            <a:spLocks/>
          </p:cNvSpPr>
          <p:nvPr/>
        </p:nvSpPr>
        <p:spPr bwMode="auto">
          <a:xfrm flipV="1">
            <a:off x="7274222" y="4430150"/>
            <a:ext cx="45719" cy="1640642"/>
          </a:xfrm>
          <a:custGeom>
            <a:avLst/>
            <a:gdLst>
              <a:gd name="T0" fmla="*/ 0 h 2493724"/>
              <a:gd name="T1" fmla="*/ 1247338 h 2493724"/>
              <a:gd name="T2" fmla="*/ 2494676 h 2493724"/>
              <a:gd name="T3" fmla="*/ 1247338 h 2493724"/>
              <a:gd name="T4" fmla="*/ 0 h 2493724"/>
              <a:gd name="T5" fmla="*/ 2494676 h 2493724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h 2493724"/>
              <a:gd name="T13" fmla="*/ 2493724 h 2493724"/>
            </a:gdLst>
            <a:ahLst/>
            <a:cxnLst>
              <a:cxn ang="T6">
                <a:pos x="0" y="T0"/>
              </a:cxn>
              <a:cxn ang="T7">
                <a:pos x="0" y="T1"/>
              </a:cxn>
              <a:cxn ang="T8">
                <a:pos x="0" y="T2"/>
              </a:cxn>
              <a:cxn ang="T9">
                <a:pos x="0" y="T3"/>
              </a:cxn>
              <a:cxn ang="T10">
                <a:pos x="0" y="T4"/>
              </a:cxn>
              <a:cxn ang="T11">
                <a:pos x="0" y="T5"/>
              </a:cxn>
            </a:cxnLst>
            <a:rect l="0" t="T12" r="0" b="T13"/>
            <a:pathLst>
              <a:path h="2493724">
                <a:moveTo>
                  <a:pt x="0" y="0"/>
                </a:moveTo>
                <a:lnTo>
                  <a:pt x="1" y="2493724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6" name="Straight Connector 14"/>
          <p:cNvSpPr>
            <a:spLocks/>
          </p:cNvSpPr>
          <p:nvPr/>
        </p:nvSpPr>
        <p:spPr bwMode="auto">
          <a:xfrm>
            <a:off x="1846560" y="4754001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7" name="Freeform 15"/>
          <p:cNvSpPr>
            <a:spLocks/>
          </p:cNvSpPr>
          <p:nvPr/>
        </p:nvSpPr>
        <p:spPr bwMode="auto">
          <a:xfrm>
            <a:off x="1892278" y="4409063"/>
            <a:ext cx="68671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Straight Connector 16"/>
          <p:cNvSpPr>
            <a:spLocks/>
          </p:cNvSpPr>
          <p:nvPr/>
        </p:nvSpPr>
        <p:spPr bwMode="auto">
          <a:xfrm flipH="1">
            <a:off x="1835696" y="5158416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29" name="Freeform 17"/>
          <p:cNvSpPr>
            <a:spLocks/>
          </p:cNvSpPr>
          <p:nvPr/>
        </p:nvSpPr>
        <p:spPr bwMode="auto">
          <a:xfrm>
            <a:off x="6710236" y="4794169"/>
            <a:ext cx="430232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altLang="en-US" sz="1800" i="1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Straight Connector 26"/>
          <p:cNvSpPr>
            <a:spLocks/>
          </p:cNvSpPr>
          <p:nvPr/>
        </p:nvSpPr>
        <p:spPr bwMode="auto">
          <a:xfrm>
            <a:off x="1835696" y="5662472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31" name="Freeform 27"/>
          <p:cNvSpPr>
            <a:spLocks/>
          </p:cNvSpPr>
          <p:nvPr/>
        </p:nvSpPr>
        <p:spPr bwMode="auto">
          <a:xfrm>
            <a:off x="1824833" y="5280419"/>
            <a:ext cx="4809571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(3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B ||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)</a:t>
            </a:r>
          </a:p>
        </p:txBody>
      </p:sp>
      <p:sp>
        <p:nvSpPr>
          <p:cNvPr id="32" name="Freeform 5"/>
          <p:cNvSpPr>
            <a:spLocks/>
          </p:cNvSpPr>
          <p:nvPr/>
        </p:nvSpPr>
        <p:spPr bwMode="auto">
          <a:xfrm>
            <a:off x="7436944" y="4222821"/>
            <a:ext cx="720725" cy="460375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Bob</a:t>
            </a:r>
          </a:p>
        </p:txBody>
      </p:sp>
      <p:sp>
        <p:nvSpPr>
          <p:cNvPr id="44" name="Freeform 7"/>
          <p:cNvSpPr>
            <a:spLocks/>
          </p:cNvSpPr>
          <p:nvPr/>
        </p:nvSpPr>
        <p:spPr bwMode="auto">
          <a:xfrm>
            <a:off x="781614" y="4221088"/>
            <a:ext cx="850219" cy="463842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2400"/>
              <a:t>Alice</a:t>
            </a:r>
          </a:p>
        </p:txBody>
      </p:sp>
      <p:sp>
        <p:nvSpPr>
          <p:cNvPr id="45" name="Straight Connector 16"/>
          <p:cNvSpPr>
            <a:spLocks/>
          </p:cNvSpPr>
          <p:nvPr/>
        </p:nvSpPr>
        <p:spPr bwMode="auto">
          <a:xfrm flipH="1">
            <a:off x="1835696" y="6086140"/>
            <a:ext cx="5427663" cy="0"/>
          </a:xfrm>
          <a:custGeom>
            <a:avLst/>
            <a:gdLst>
              <a:gd name="T0" fmla="*/ 2713745 w 5427722"/>
              <a:gd name="T1" fmla="*/ 5427486 w 5427722"/>
              <a:gd name="T2" fmla="*/ 2713745 w 5427722"/>
              <a:gd name="T3" fmla="*/ 0 w 5427722"/>
              <a:gd name="T4" fmla="*/ 0 w 5427722"/>
              <a:gd name="T5" fmla="*/ 5427486 w 5427722"/>
              <a:gd name="T6" fmla="*/ 17694720 60000 65536"/>
              <a:gd name="T7" fmla="*/ 0 60000 65536"/>
              <a:gd name="T8" fmla="*/ 5898240 60000 65536"/>
              <a:gd name="T9" fmla="*/ 11796480 60000 65536"/>
              <a:gd name="T10" fmla="*/ 5898240 60000 65536"/>
              <a:gd name="T11" fmla="*/ 17694720 60000 65536"/>
              <a:gd name="T12" fmla="*/ 0 w 5427722"/>
              <a:gd name="T13" fmla="*/ 5427722 w 5427722"/>
            </a:gdLst>
            <a:ahLst/>
            <a:cxnLst>
              <a:cxn ang="T6">
                <a:pos x="T0" y="0"/>
              </a:cxn>
              <a:cxn ang="T7">
                <a:pos x="T1" y="0"/>
              </a:cxn>
              <a:cxn ang="T8">
                <a:pos x="T2" y="0"/>
              </a:cxn>
              <a:cxn ang="T9">
                <a:pos x="T3" y="0"/>
              </a:cxn>
              <a:cxn ang="T10">
                <a:pos x="T4" y="0"/>
              </a:cxn>
              <a:cxn ang="T11">
                <a:pos x="T5" y="0"/>
              </a:cxn>
            </a:cxnLst>
            <a:rect l="T12" t="0" r="T13" b="0"/>
            <a:pathLst>
              <a:path w="5427722">
                <a:moveTo>
                  <a:pt x="0" y="0"/>
                </a:moveTo>
                <a:lnTo>
                  <a:pt x="5427722" y="1"/>
                </a:lnTo>
              </a:path>
            </a:pathLst>
          </a:custGeom>
          <a:noFill/>
          <a:ln w="9363">
            <a:solidFill>
              <a:srgbClr val="0000FF"/>
            </a:solidFill>
            <a:prstDash val="solid"/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90004" tIns="46798" rIns="90004" bIns="46798"/>
          <a:lstStyle/>
          <a:p>
            <a:endParaRPr lang="he-IL"/>
          </a:p>
        </p:txBody>
      </p:sp>
      <p:sp>
        <p:nvSpPr>
          <p:cNvPr id="46" name="Freeform 17"/>
          <p:cNvSpPr>
            <a:spLocks/>
          </p:cNvSpPr>
          <p:nvPr/>
        </p:nvSpPr>
        <p:spPr bwMode="auto">
          <a:xfrm>
            <a:off x="2021702" y="5725362"/>
            <a:ext cx="5333754" cy="371509"/>
          </a:xfrm>
          <a:custGeom>
            <a:avLst/>
            <a:gdLst>
              <a:gd name="T0" fmla="*/ 2147483647 w 21600"/>
              <a:gd name="T1" fmla="*/ 0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0 w 21600"/>
              <a:gd name="T7" fmla="*/ 2147483647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4" tIns="46798" rIns="90004" bIns="46798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defTabSz="914400" eaLnBrk="1" hangingPunct="1">
              <a:spcBef>
                <a:spcPct val="0"/>
              </a:spcBef>
            </a:pP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,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(4 || 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B 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||N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N</a:t>
            </a:r>
            <a:r>
              <a:rPr lang="en-US" altLang="en-US" sz="1800" i="1" baseline="-2500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|| 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en-US" altLang="en-US" sz="1800" i="1" baseline="-2500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k.e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en-US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resp</a:t>
            </a:r>
            <a:r>
              <a:rPr lang="en-US" altLang="en-US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2210288332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dirty="0"/>
              <a:t>Handshake: extensions</a:t>
            </a:r>
          </a:p>
          <a:p>
            <a:r>
              <a:rPr lang="en-US" sz="2800" b="1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204635826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3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388938" y="277813"/>
            <a:ext cx="8297862" cy="779462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Key Distribution Center (KDC)</a:t>
            </a:r>
          </a:p>
        </p:txBody>
      </p:sp>
      <p:sp>
        <p:nvSpPr>
          <p:cNvPr id="58374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57200" y="1149350"/>
            <a:ext cx="8229600" cy="4981575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KDC: shares keys with all parties (</a:t>
            </a:r>
            <a:r>
              <a:rPr lang="en-US" altLang="en-US" i="1" dirty="0"/>
              <a:t>k</a:t>
            </a:r>
            <a:r>
              <a:rPr lang="en-US" altLang="en-US" i="1" baseline="-25000" dirty="0"/>
              <a:t>A</a:t>
            </a:r>
            <a:r>
              <a:rPr lang="en-US" altLang="en-US" i="1" dirty="0"/>
              <a:t>, k</a:t>
            </a:r>
            <a:r>
              <a:rPr lang="en-US" altLang="en-US" i="1" baseline="-25000" dirty="0"/>
              <a:t>B</a:t>
            </a:r>
            <a:r>
              <a:rPr lang="en-US" altLang="en-US" i="1" dirty="0"/>
              <a:t>…)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Goal: help parties (A, B) </a:t>
            </a:r>
            <a:r>
              <a:rPr lang="en-US" altLang="en-US" u="sng" dirty="0"/>
              <a:t>establish</a:t>
            </a:r>
            <a:r>
              <a:rPr lang="en-US" altLang="en-US" dirty="0"/>
              <a:t>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AB</a:t>
            </a:r>
            <a:endParaRPr lang="en-US" altLang="en-US" i="1" baseline="-25000" dirty="0"/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 time-based, stateless KDC variant:</a:t>
            </a: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Alice: 2PP with KDC, receive </a:t>
            </a:r>
            <a:r>
              <a:rPr lang="en-US" altLang="en-US" i="1" dirty="0" err="1"/>
              <a:t>k</a:t>
            </a:r>
            <a:r>
              <a:rPr lang="en-US" altLang="en-US" i="1" baseline="-25000" dirty="0" err="1"/>
              <a:t>AB</a:t>
            </a:r>
            <a:r>
              <a:rPr lang="en-US" altLang="en-US" dirty="0"/>
              <a:t> and Bob’s ticket</a:t>
            </a:r>
          </a:p>
          <a:p>
            <a:pPr marL="1011238" lvl="2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>
                <a:solidFill>
                  <a:schemeClr val="accent2"/>
                </a:solidFill>
              </a:rPr>
              <a:t>Ticket: encrypted, authenticated </a:t>
            </a:r>
            <a:r>
              <a:rPr lang="en-US" altLang="en-US" i="1" dirty="0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dirty="0" err="1">
                <a:solidFill>
                  <a:schemeClr val="accent2"/>
                </a:solidFill>
              </a:rPr>
              <a:t>AB</a:t>
            </a:r>
            <a:endParaRPr lang="en-US" altLang="en-US" i="1" baseline="-25000" dirty="0">
              <a:solidFill>
                <a:schemeClr val="accent2"/>
              </a:solidFill>
            </a:endParaRPr>
          </a:p>
          <a:p>
            <a:pPr marL="668338" lvl="1" indent="-325438" eaLnBrk="1" hangingPunct="1">
              <a:buClr>
                <a:srgbClr val="3B812F"/>
              </a:buClr>
              <a:buSzPct val="60000"/>
              <a:buFont typeface="Wingdings" panose="05000000000000000000" pitchFamily="2" charset="2"/>
              <a:buChar char="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dirty="0"/>
              <a:t>Use time to ensure freshness and limit usage</a:t>
            </a:r>
          </a:p>
        </p:txBody>
      </p:sp>
      <p:sp>
        <p:nvSpPr>
          <p:cNvPr id="58375" name="Line 3"/>
          <p:cNvSpPr>
            <a:spLocks noChangeShapeType="1"/>
          </p:cNvSpPr>
          <p:nvPr/>
        </p:nvSpPr>
        <p:spPr bwMode="auto">
          <a:xfrm>
            <a:off x="514350" y="4572000"/>
            <a:ext cx="7886700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6" name="Line 4"/>
          <p:cNvSpPr>
            <a:spLocks noChangeShapeType="1"/>
          </p:cNvSpPr>
          <p:nvPr/>
        </p:nvSpPr>
        <p:spPr bwMode="auto">
          <a:xfrm>
            <a:off x="671513" y="4572000"/>
            <a:ext cx="1587" cy="160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7" name="Line 5"/>
          <p:cNvSpPr>
            <a:spLocks noChangeShapeType="1"/>
          </p:cNvSpPr>
          <p:nvPr/>
        </p:nvSpPr>
        <p:spPr bwMode="auto">
          <a:xfrm>
            <a:off x="4229100" y="4572000"/>
            <a:ext cx="1588" cy="75723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8" name="Line 6"/>
          <p:cNvSpPr>
            <a:spLocks noChangeShapeType="1"/>
          </p:cNvSpPr>
          <p:nvPr/>
        </p:nvSpPr>
        <p:spPr bwMode="auto">
          <a:xfrm>
            <a:off x="7986713" y="4572000"/>
            <a:ext cx="1587" cy="160020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79" name="Text Box 7"/>
          <p:cNvSpPr txBox="1">
            <a:spLocks noChangeArrowheads="1"/>
          </p:cNvSpPr>
          <p:nvPr/>
        </p:nvSpPr>
        <p:spPr bwMode="auto">
          <a:xfrm>
            <a:off x="350838" y="4203700"/>
            <a:ext cx="245110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Client (Alice) </a:t>
            </a:r>
          </a:p>
        </p:txBody>
      </p:sp>
      <p:sp>
        <p:nvSpPr>
          <p:cNvPr id="58380" name="Text Box 8"/>
          <p:cNvSpPr txBox="1">
            <a:spLocks noChangeArrowheads="1"/>
          </p:cNvSpPr>
          <p:nvPr/>
        </p:nvSpPr>
        <p:spPr bwMode="auto">
          <a:xfrm>
            <a:off x="3644900" y="4205288"/>
            <a:ext cx="1479550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KDC</a:t>
            </a:r>
          </a:p>
        </p:txBody>
      </p:sp>
      <p:sp>
        <p:nvSpPr>
          <p:cNvPr id="58381" name="Text Box 9"/>
          <p:cNvSpPr txBox="1">
            <a:spLocks noChangeArrowheads="1"/>
          </p:cNvSpPr>
          <p:nvPr/>
        </p:nvSpPr>
        <p:spPr bwMode="auto">
          <a:xfrm>
            <a:off x="6970713" y="4205288"/>
            <a:ext cx="1882775" cy="368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 eaLnBrk="0" hangingPunct="0">
              <a:spcBef>
                <a:spcPts val="7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 hangingPunct="0">
              <a:spcBef>
                <a:spcPts val="6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 hangingPunct="0">
              <a:spcBef>
                <a:spcPts val="55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 hangingPunct="0">
              <a:spcBef>
                <a:spcPts val="500"/>
              </a:spcBef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57200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1800"/>
              <a:t>Server (Bob)</a:t>
            </a:r>
          </a:p>
        </p:txBody>
      </p:sp>
      <p:sp>
        <p:nvSpPr>
          <p:cNvPr id="58382" name="Line 10"/>
          <p:cNvSpPr>
            <a:spLocks noChangeShapeType="1"/>
          </p:cNvSpPr>
          <p:nvPr/>
        </p:nvSpPr>
        <p:spPr bwMode="auto">
          <a:xfrm>
            <a:off x="671513" y="4772025"/>
            <a:ext cx="3529012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3" name="Line 11"/>
          <p:cNvSpPr>
            <a:spLocks noChangeShapeType="1"/>
          </p:cNvSpPr>
          <p:nvPr/>
        </p:nvSpPr>
        <p:spPr bwMode="auto">
          <a:xfrm flipH="1">
            <a:off x="627063" y="5100638"/>
            <a:ext cx="360362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4" name="Line 12"/>
          <p:cNvSpPr>
            <a:spLocks noChangeShapeType="1"/>
          </p:cNvSpPr>
          <p:nvPr/>
        </p:nvSpPr>
        <p:spPr bwMode="auto">
          <a:xfrm>
            <a:off x="671513" y="5586413"/>
            <a:ext cx="7343775" cy="1587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58385" name="Line 13"/>
          <p:cNvSpPr>
            <a:spLocks noChangeShapeType="1"/>
          </p:cNvSpPr>
          <p:nvPr/>
        </p:nvSpPr>
        <p:spPr bwMode="auto">
          <a:xfrm flipH="1">
            <a:off x="641350" y="5886450"/>
            <a:ext cx="7361238" cy="1588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he-IL"/>
          </a:p>
        </p:txBody>
      </p:sp>
      <p:sp>
        <p:nvSpPr>
          <p:cNvPr id="2" name="TextBox 1"/>
          <p:cNvSpPr txBox="1"/>
          <p:nvPr/>
        </p:nvSpPr>
        <p:spPr>
          <a:xfrm>
            <a:off x="842963" y="4754046"/>
            <a:ext cx="3386568" cy="369332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2PP (Alice to KDC): </a:t>
            </a:r>
            <a:r>
              <a:rPr lang="en-US" altLang="en-US" i="1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err="1">
                <a:solidFill>
                  <a:schemeClr val="accent2"/>
                </a:solidFill>
              </a:rPr>
              <a:t>AB</a:t>
            </a:r>
            <a:r>
              <a:rPr lang="en-US">
                <a:solidFill>
                  <a:schemeClr val="accent6"/>
                </a:solidFill>
              </a:rPr>
              <a:t> , Ticket</a:t>
            </a:r>
            <a:endParaRPr lang="he-IL">
              <a:solidFill>
                <a:schemeClr val="accent6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445733" y="5522128"/>
            <a:ext cx="5320752" cy="646331"/>
          </a:xfrm>
          <a:prstGeom prst="rect">
            <a:avLst/>
          </a:prstGeom>
          <a:noFill/>
        </p:spPr>
        <p:txBody>
          <a:bodyPr wrap="none" rtlCol="1">
            <a:spAutoFit/>
          </a:bodyPr>
          <a:lstStyle/>
          <a:p>
            <a:r>
              <a:rPr lang="en-US">
                <a:solidFill>
                  <a:schemeClr val="accent6"/>
                </a:solidFill>
              </a:rPr>
              <a:t>Ticket + 2PP (Alice to Bob): use </a:t>
            </a:r>
            <a:r>
              <a:rPr lang="en-US" altLang="en-US" i="1" err="1">
                <a:solidFill>
                  <a:schemeClr val="accent2"/>
                </a:solidFill>
              </a:rPr>
              <a:t>k</a:t>
            </a:r>
            <a:r>
              <a:rPr lang="en-US" altLang="en-US" i="1" baseline="-25000" err="1">
                <a:solidFill>
                  <a:schemeClr val="accent2"/>
                </a:solidFill>
              </a:rPr>
              <a:t>AB</a:t>
            </a:r>
            <a:r>
              <a:rPr lang="en-US">
                <a:solidFill>
                  <a:schemeClr val="accent6"/>
                </a:solidFill>
              </a:rPr>
              <a:t> as shared key</a:t>
            </a:r>
            <a:endParaRPr lang="he-IL">
              <a:solidFill>
                <a:schemeClr val="accent6"/>
              </a:solidFill>
            </a:endParaRPr>
          </a:p>
          <a:p>
            <a:r>
              <a:rPr lang="en-US">
                <a:solidFill>
                  <a:schemeClr val="accent6"/>
                </a:solidFill>
              </a:rPr>
              <a:t> </a:t>
            </a:r>
            <a:endParaRPr lang="he-IL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576648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434" y="277813"/>
            <a:ext cx="8243779" cy="777875"/>
          </a:xfrm>
        </p:spPr>
        <p:txBody>
          <a:bodyPr/>
          <a:lstStyle/>
          <a:p>
            <a:r>
              <a:rPr lang="en-US"/>
              <a:t>KDC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27125" y="944017"/>
                <a:ext cx="8579296" cy="972815"/>
              </a:xfrm>
            </p:spPr>
            <p:txBody>
              <a:bodyPr/>
              <a:lstStyle/>
              <a:p>
                <a:r>
                  <a:rPr lang="en-US" sz="2000" dirty="0"/>
                  <a:t>KDC shares keys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 (enc.),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(MAC) with Alice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with Bob</a:t>
                </a:r>
              </a:p>
              <a:p>
                <a:r>
                  <a:rPr lang="en-US" sz="2000" dirty="0"/>
                  <a:t>Goal: Alice and Bob share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𝐴𝐵</m:t>
                        </m:r>
                      </m:sub>
                      <m:sup/>
                    </m:sSubSup>
                  </m:oMath>
                </a14:m>
                <a:r>
                  <a:rPr lang="en-US" sz="2000" dirty="0"/>
                  <a:t>, then derive: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𝐸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bSup>
                  </m:oMath>
                </a14:m>
                <a:r>
                  <a:rPr lang="en-US" sz="2000" dirty="0"/>
                  <a:t> </a:t>
                </a: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br>
                  <a:rPr lang="en-US" sz="2000" dirty="0"/>
                </a:br>
                <a:endParaRPr lang="en-US" sz="2000" dirty="0"/>
              </a:p>
              <a:p>
                <a:pPr marL="0" indent="0">
                  <a:buNone/>
                </a:pPr>
                <a:br>
                  <a:rPr lang="en-US" dirty="0"/>
                </a:b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7125" y="944017"/>
                <a:ext cx="8579296" cy="972815"/>
              </a:xfrm>
              <a:blipFill>
                <a:blip r:embed="rId3"/>
                <a:stretch>
                  <a:fillRect l="-711" t="-1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ED799E-AE61-4204-97B0-FFBC1719E7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7125" y="1801874"/>
            <a:ext cx="8358088" cy="42856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3902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The GSM Handshake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962753"/>
                <a:ext cx="8228013" cy="975719"/>
              </a:xfrm>
            </p:spPr>
            <p:txBody>
              <a:bodyPr/>
              <a:lstStyle/>
              <a:p>
                <a:r>
                  <a:rPr lang="en-US" sz="2400" dirty="0"/>
                  <a:t>Mobile client</a:t>
                </a:r>
              </a:p>
              <a:p>
                <a:pPr lvl="1"/>
                <a:r>
                  <a:rPr lang="en-US" sz="2000" dirty="0"/>
                  <a:t>Identified by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000" dirty="0"/>
                  <a:t> (IMSI: International Mobile Subscriber Identifier)</a:t>
                </a:r>
              </a:p>
              <a:p>
                <a:r>
                  <a:rPr lang="en-US" sz="2400" dirty="0"/>
                  <a:t>Visited network (aka Base station); not fully trusted !</a:t>
                </a:r>
              </a:p>
              <a:p>
                <a:r>
                  <a:rPr lang="en-US" sz="2400" dirty="0"/>
                  <a:t>Home network; trusted, shares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/>
                  <a:t> with client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962753"/>
                <a:ext cx="8228013" cy="975719"/>
              </a:xfrm>
              <a:blipFill>
                <a:blip r:embed="rId2"/>
                <a:stretch>
                  <a:fillRect l="-1037" t="-4375" b="-9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CBB2EC83-9133-481E-A2A9-164F968D51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71" y="2917004"/>
            <a:ext cx="6446081" cy="307969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B8128-3FAD-4681-8599-26DFBD41F8AF}"/>
                  </a:ext>
                </a:extLst>
              </p:cNvPr>
              <p:cNvSpPr txBox="1"/>
              <p:nvPr/>
            </p:nvSpPr>
            <p:spPr>
              <a:xfrm>
                <a:off x="222348" y="3345078"/>
                <a:ext cx="2532003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A38: derive secret,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Random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18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,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1800" dirty="0">
                    <a:solidFill>
                      <a:schemeClr val="tx1"/>
                    </a:solidFill>
                  </a:rPr>
                  <a:t>. 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92B8128-3FAD-4681-8599-26DFBD41F8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348" y="3345078"/>
                <a:ext cx="2532003" cy="923330"/>
              </a:xfrm>
              <a:prstGeom prst="rect">
                <a:avLst/>
              </a:prstGeom>
              <a:blipFill>
                <a:blip r:embed="rId4"/>
                <a:stretch>
                  <a:fillRect l="-1923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40CB94D3-EACF-4C3F-BD76-C8F80049584C}"/>
              </a:ext>
            </a:extLst>
          </p:cNvPr>
          <p:cNvSpPr txBox="1"/>
          <p:nvPr/>
        </p:nvSpPr>
        <p:spPr>
          <a:xfrm>
            <a:off x="194808" y="4327150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GSM spec: OWF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75C35F4-4EB4-48AF-B5B1-0AED5BD67692}"/>
              </a:ext>
            </a:extLst>
          </p:cNvPr>
          <p:cNvSpPr txBox="1"/>
          <p:nvPr/>
        </p:nvSpPr>
        <p:spPr>
          <a:xfrm>
            <a:off x="925552" y="5246940"/>
            <a:ext cx="155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PRF 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38D1DD-5DF6-472B-BED4-DB4E5D6FA9D7}"/>
              </a:ext>
            </a:extLst>
          </p:cNvPr>
          <p:cNvSpPr txBox="1"/>
          <p:nvPr/>
        </p:nvSpPr>
        <p:spPr>
          <a:xfrm>
            <a:off x="181038" y="4755224"/>
            <a:ext cx="23083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But really should be… </a:t>
            </a:r>
          </a:p>
        </p:txBody>
      </p:sp>
    </p:spTree>
    <p:extLst>
      <p:ext uri="{BB962C8B-B14F-4D97-AF65-F5344CB8AC3E}">
        <p14:creationId xmlns:p14="http://schemas.microsoft.com/office/powerpoint/2010/main" val="20043595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1E227870-5B3F-49BA-B674-1F7C7E158F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961" y="351589"/>
            <a:ext cx="5734228" cy="5692372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id="{B5FA7EA7-7EF3-4ED6-BE19-D5EFEAB50116}"/>
              </a:ext>
            </a:extLst>
          </p:cNvPr>
          <p:cNvSpPr txBox="1"/>
          <p:nvPr/>
        </p:nvSpPr>
        <p:spPr>
          <a:xfrm>
            <a:off x="5940187" y="2967335"/>
            <a:ext cx="25320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A5: provide ‘pad’ for encryption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14E5970-2F47-436A-A5F3-5AE435C33B74}"/>
              </a:ext>
            </a:extLst>
          </p:cNvPr>
          <p:cNvSpPr txBox="1"/>
          <p:nvPr/>
        </p:nvSpPr>
        <p:spPr>
          <a:xfrm>
            <a:off x="5801135" y="3729899"/>
            <a:ext cx="230830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Several variants: </a:t>
            </a:r>
            <a:br>
              <a:rPr lang="en-US" dirty="0">
                <a:solidFill>
                  <a:schemeClr val="tx1"/>
                </a:solidFill>
              </a:rPr>
            </a:br>
            <a:r>
              <a:rPr lang="en-US" dirty="0">
                <a:solidFill>
                  <a:schemeClr val="tx1"/>
                </a:solidFill>
              </a:rPr>
              <a:t>A5/1 - `regular’ </a:t>
            </a:r>
          </a:p>
          <a:p>
            <a:r>
              <a:rPr lang="en-US" dirty="0">
                <a:solidFill>
                  <a:schemeClr val="tx1"/>
                </a:solidFill>
              </a:rPr>
              <a:t>A5/2 - `</a:t>
            </a:r>
            <a:r>
              <a:rPr lang="en-US" dirty="0" err="1">
                <a:solidFill>
                  <a:schemeClr val="tx1"/>
                </a:solidFill>
              </a:rPr>
              <a:t>waak</a:t>
            </a:r>
            <a:r>
              <a:rPr lang="en-US" dirty="0">
                <a:solidFill>
                  <a:schemeClr val="tx1"/>
                </a:solidFill>
              </a:rPr>
              <a:t>’ </a:t>
            </a:r>
          </a:p>
          <a:p>
            <a:r>
              <a:rPr lang="en-US" dirty="0">
                <a:solidFill>
                  <a:schemeClr val="tx1"/>
                </a:solidFill>
              </a:rPr>
              <a:t>A5/3 – more secure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A86C35C-B912-488C-AE73-40423993E8AF}"/>
              </a:ext>
            </a:extLst>
          </p:cNvPr>
          <p:cNvSpPr txBox="1"/>
          <p:nvPr/>
        </p:nvSpPr>
        <p:spPr>
          <a:xfrm>
            <a:off x="6122019" y="5546830"/>
            <a:ext cx="1550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a PRF !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50B9658-B8D4-4A60-90C0-371013F5216E}"/>
              </a:ext>
            </a:extLst>
          </p:cNvPr>
          <p:cNvSpPr txBox="1"/>
          <p:nvPr/>
        </p:nvSpPr>
        <p:spPr>
          <a:xfrm>
            <a:off x="5801135" y="5053863"/>
            <a:ext cx="2308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Really should be… </a:t>
            </a:r>
          </a:p>
        </p:txBody>
      </p:sp>
    </p:spTree>
    <p:extLst>
      <p:ext uri="{BB962C8B-B14F-4D97-AF65-F5344CB8AC3E}">
        <p14:creationId xmlns:p14="http://schemas.microsoft.com/office/powerpoint/2010/main" val="3434308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  <p:bldP spid="39" grpId="0"/>
      <p:bldP spid="41" grpId="0"/>
      <p:bldP spid="4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130DB8B-04DB-49D0-9BDE-0B761488E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893" y="158326"/>
            <a:ext cx="7058721" cy="5916439"/>
          </a:xfrm>
          <a:prstGeom prst="rect">
            <a:avLst/>
          </a:prstGeom>
        </p:spPr>
      </p:pic>
      <p:sp>
        <p:nvSpPr>
          <p:cNvPr id="133122" name="Title 1"/>
          <p:cNvSpPr>
            <a:spLocks noGrp="1"/>
          </p:cNvSpPr>
          <p:nvPr>
            <p:ph type="title" idx="4294967295"/>
          </p:nvPr>
        </p:nvSpPr>
        <p:spPr>
          <a:xfrm>
            <a:off x="178652" y="1493870"/>
            <a:ext cx="2553397" cy="506026"/>
          </a:xfrm>
        </p:spPr>
        <p:txBody>
          <a:bodyPr/>
          <a:lstStyle/>
          <a:p>
            <a:pPr eaLnBrk="1" hangingPunct="1"/>
            <a:r>
              <a:rPr lang="en-US" altLang="he-IL" sz="3200" dirty="0"/>
              <a:t>Visited-net Impersonation Attack</a:t>
            </a:r>
            <a:endParaRPr lang="he-IL" altLang="he-IL" sz="32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DF7899E-4121-4FF6-930D-4530CF528F29}"/>
              </a:ext>
            </a:extLst>
          </p:cNvPr>
          <p:cNvSpPr txBox="1"/>
          <p:nvPr/>
        </p:nvSpPr>
        <p:spPr>
          <a:xfrm>
            <a:off x="96644" y="3335439"/>
            <a:ext cx="230830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Note: does NOT </a:t>
            </a:r>
          </a:p>
          <a:p>
            <a:r>
              <a:rPr lang="en-US" dirty="0">
                <a:solidFill>
                  <a:schemeClr val="tx1"/>
                </a:solidFill>
              </a:rPr>
              <a:t>Impersonate </a:t>
            </a:r>
            <a:r>
              <a:rPr lang="en-US" b="1" dirty="0">
                <a:solidFill>
                  <a:schemeClr val="tx1"/>
                </a:solidFill>
              </a:rPr>
              <a:t>mobile,</a:t>
            </a:r>
            <a:r>
              <a:rPr lang="en-US" dirty="0">
                <a:solidFill>
                  <a:schemeClr val="tx1"/>
                </a:solidFill>
              </a:rPr>
              <a:t> only </a:t>
            </a:r>
          </a:p>
          <a:p>
            <a:r>
              <a:rPr lang="en-US" dirty="0">
                <a:solidFill>
                  <a:schemeClr val="tx1"/>
                </a:solidFill>
              </a:rPr>
              <a:t>Visited network.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And requires key…</a:t>
            </a:r>
          </a:p>
        </p:txBody>
      </p:sp>
    </p:spTree>
    <p:extLst>
      <p:ext uri="{BB962C8B-B14F-4D97-AF65-F5344CB8AC3E}">
        <p14:creationId xmlns:p14="http://schemas.microsoft.com/office/powerpoint/2010/main" val="566771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600" dirty="0"/>
              <a:t>Two-party, shared-key </a:t>
            </a:r>
            <a:r>
              <a:rPr lang="en-US" sz="3600" b="1" dirty="0"/>
              <a:t>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Parties/peers: </a:t>
                </a:r>
                <a:r>
                  <a:rPr lang="en-US" sz="2800" i="1" dirty="0"/>
                  <a:t>Alice </a:t>
                </a:r>
                <a:r>
                  <a:rPr lang="en-US" sz="2800" dirty="0"/>
                  <a:t>(sender), </a:t>
                </a:r>
                <a:r>
                  <a:rPr lang="en-US" sz="2800" i="1" dirty="0"/>
                  <a:t>Bob </a:t>
                </a:r>
                <a:r>
                  <a:rPr lang="en-US" sz="2800" dirty="0"/>
                  <a:t>(receiver)</a:t>
                </a:r>
              </a:p>
              <a:p>
                <a:pPr lvl="1"/>
                <a:r>
                  <a:rPr lang="en-US" sz="2400" dirty="0"/>
                  <a:t>Simplest – yet applied – protocol</a:t>
                </a:r>
              </a:p>
              <a:p>
                <a:pPr lvl="1"/>
                <a:r>
                  <a:rPr lang="en-US" sz="2400" dirty="0"/>
                  <a:t>Simplify: only-authentication, Alice sends to Bob</a:t>
                </a:r>
              </a:p>
              <a:p>
                <a:pPr lvl="2"/>
                <a:r>
                  <a:rPr lang="en-US" sz="2000" dirty="0"/>
                  <a:t>Goal: Bob outputs </a:t>
                </a:r>
                <a:r>
                  <a:rPr lang="en-US" sz="2000" i="1" dirty="0"/>
                  <a:t>m</a:t>
                </a:r>
                <a:r>
                  <a:rPr lang="en-US" sz="2000" i="1" baseline="-25000" dirty="0"/>
                  <a:t> </a:t>
                </a:r>
                <a:r>
                  <a:rPr lang="en-US" sz="2000" dirty="0"/>
                  <a:t>only if Alice had </a:t>
                </a:r>
                <a:r>
                  <a:rPr lang="en-US" sz="2000" i="1" dirty="0"/>
                  <a:t>Send(m)</a:t>
                </a:r>
                <a:r>
                  <a:rPr lang="en-US" sz="2000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i="1" dirty="0"/>
                  <a:t>: </a:t>
                </a:r>
                <a:r>
                  <a:rPr lang="en-US" sz="2400" dirty="0"/>
                  <a:t>shared key, unknown to adversary</a:t>
                </a: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br>
                  <a:rPr lang="en-US" sz="2400" dirty="0"/>
                </a:br>
                <a:endParaRPr lang="en-US" sz="2400" dirty="0"/>
              </a:p>
              <a:p>
                <a:r>
                  <a:rPr lang="en-US" sz="2800" dirty="0"/>
                  <a:t>Let’s design the protocol !</a:t>
                </a:r>
              </a:p>
              <a:p>
                <a:endParaRPr lang="en-US" sz="28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259" t="-1224" b="-35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E4CBB42-7F3C-41C3-BB0B-2758CF22F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61" y="3429000"/>
            <a:ext cx="7834677" cy="19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998165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>
          <a:xfrm>
            <a:off x="388938" y="277813"/>
            <a:ext cx="8503542" cy="777875"/>
          </a:xfrm>
        </p:spPr>
        <p:txBody>
          <a:bodyPr/>
          <a:lstStyle/>
          <a:p>
            <a:pPr eaLnBrk="1" hangingPunct="1"/>
            <a:r>
              <a:rPr lang="en-US" altLang="he-IL"/>
              <a:t>GSM: Cipher Suites </a:t>
            </a:r>
            <a:endParaRPr lang="he-IL" alt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37961"/>
                <a:ext cx="8228013" cy="4979988"/>
              </a:xfrm>
            </p:spPr>
            <p:txBody>
              <a:bodyPr/>
              <a:lstStyle/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GSM encryption algorithms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32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857250" lvl="1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A5/0: none, A5/1: broken, </a:t>
                </a:r>
                <a:r>
                  <a:rPr lang="en-US" dirty="0">
                    <a:solidFill>
                      <a:srgbClr val="FF0000"/>
                    </a:solidFill>
                  </a:rPr>
                  <a:t>A5/2: useless (break with only 1sec of ciphertext!), </a:t>
                </a:r>
                <a:r>
                  <a:rPr lang="en-US" dirty="0"/>
                  <a:t>A5/3: ‘other’</a:t>
                </a: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A5/1 `contributed’ by France</a:t>
                </a: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A5/2 : efficient attacks; weakened version of A5/1 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/>
                  <a:t>For some countries </a:t>
                </a:r>
                <a:r>
                  <a:rPr lang="en-US" dirty="0">
                    <a:sym typeface="Wingdings" panose="05000000000000000000" pitchFamily="2" charset="2"/>
                  </a:rPr>
                  <a:t> 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altLang="he-IL" sz="1800" dirty="0"/>
                  <a:t>Time-memory tradeoff known-plaintext attack</a:t>
                </a:r>
              </a:p>
              <a:p>
                <a:pPr marL="1714500" lvl="3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altLang="he-IL" sz="1800" dirty="0"/>
                  <a:t>CTO, due to use of ECC-then-encrypt: 1sec, 900 bits !</a:t>
                </a:r>
                <a:endParaRPr lang="en-US" dirty="0">
                  <a:sym typeface="Wingdings" panose="05000000000000000000" pitchFamily="2" charset="2"/>
                </a:endParaRPr>
              </a:p>
              <a:p>
                <a:pPr marL="1257300" lvl="2" indent="-457200" eaLnBrk="1" hangingPunct="1">
                  <a:buFont typeface="Arial" pitchFamily="34" charset="0"/>
                  <a:buChar char="•"/>
                  <a:defRPr/>
                </a:pPr>
                <a:r>
                  <a:rPr lang="en-US" dirty="0">
                    <a:sym typeface="Wingdings" panose="05000000000000000000" pitchFamily="2" charset="2"/>
                  </a:rPr>
                  <a:t>All phones must support A5/2, A5/1</a:t>
                </a:r>
              </a:p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>
                    <a:sym typeface="Wingdings" panose="05000000000000000000" pitchFamily="2" charset="2"/>
                  </a:rPr>
                  <a:t>Mobile sends list of cipher-suites it supports</a:t>
                </a:r>
              </a:p>
              <a:p>
                <a:pPr eaLnBrk="1" hangingPunct="1">
                  <a:buFont typeface="Arial" pitchFamily="34" charset="0"/>
                  <a:buChar char="•"/>
                  <a:defRPr/>
                </a:pPr>
                <a:r>
                  <a:rPr lang="en-US" sz="2800" dirty="0">
                    <a:sym typeface="Wingdings" panose="05000000000000000000" pitchFamily="2" charset="2"/>
                  </a:rPr>
                  <a:t>Visited-net selects best one that it also supports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37961"/>
                <a:ext cx="8228013" cy="4979988"/>
              </a:xfrm>
              <a:blipFill>
                <a:blip r:embed="rId2"/>
                <a:stretch>
                  <a:fillRect l="-1556" t="-1346" r="-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4559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D77D1DF-C0C6-4B57-9667-8DD8DA61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6533" y="301084"/>
            <a:ext cx="6396467" cy="5754028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F2F54B0-CE21-4C6C-9718-2BA81E75DF3D}"/>
              </a:ext>
            </a:extLst>
          </p:cNvPr>
          <p:cNvSpPr txBox="1">
            <a:spLocks/>
          </p:cNvSpPr>
          <p:nvPr/>
        </p:nvSpPr>
        <p:spPr bwMode="auto">
          <a:xfrm>
            <a:off x="178652" y="1493870"/>
            <a:ext cx="2553397" cy="5060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+mj-lt"/>
                <a:ea typeface="+mj-ea"/>
                <a:cs typeface="+mj-cs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5pPr>
            <a:lvl6pPr marL="25146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6pPr>
            <a:lvl7pPr marL="29718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7pPr>
            <a:lvl8pPr marL="34290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8pPr>
            <a:lvl9pPr marL="3886200" indent="-228600" algn="l" defTabSz="457200" rtl="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defRPr sz="4200">
                <a:solidFill>
                  <a:srgbClr val="006633"/>
                </a:solidFill>
                <a:latin typeface="Garamond" pitchFamily="18" charset="0"/>
                <a:cs typeface="Arial" pitchFamily="34" charset="0"/>
              </a:defRPr>
            </a:lvl9pPr>
          </a:lstStyle>
          <a:p>
            <a:pPr eaLnBrk="1" hangingPunct="1"/>
            <a:r>
              <a:rPr lang="en-US" altLang="he-IL" sz="3200" kern="0" dirty="0"/>
              <a:t>GSM </a:t>
            </a:r>
          </a:p>
          <a:p>
            <a:pPr eaLnBrk="1" hangingPunct="1"/>
            <a:r>
              <a:rPr lang="en-US" altLang="he-IL" sz="3200" kern="0" dirty="0"/>
              <a:t>Handshake, </a:t>
            </a:r>
          </a:p>
          <a:p>
            <a:pPr eaLnBrk="1" hangingPunct="1"/>
            <a:r>
              <a:rPr lang="en-US" altLang="he-IL" sz="3200" kern="0" dirty="0"/>
              <a:t>With </a:t>
            </a:r>
          </a:p>
          <a:p>
            <a:pPr eaLnBrk="1" hangingPunct="1"/>
            <a:r>
              <a:rPr lang="en-US" altLang="he-IL" sz="3200" kern="0" dirty="0"/>
              <a:t>Cipher-negotiation. </a:t>
            </a:r>
            <a:endParaRPr lang="he-IL" altLang="he-IL" sz="3200" kern="0" dirty="0"/>
          </a:p>
        </p:txBody>
      </p:sp>
    </p:spTree>
    <p:extLst>
      <p:ext uri="{BB962C8B-B14F-4D97-AF65-F5344CB8AC3E}">
        <p14:creationId xmlns:p14="http://schemas.microsoft.com/office/powerpoint/2010/main" val="25143735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D04B4-F21B-4879-96C6-07D99808BB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Cipher mode messages, negotiation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1CADF3-7AD8-4830-9031-D46807B91C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Mobile sends list of supported ciphers</a:t>
            </a:r>
          </a:p>
          <a:p>
            <a:r>
              <a:rPr lang="en-US" dirty="0"/>
              <a:t>VN sends choice in: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CMD</a:t>
            </a:r>
          </a:p>
          <a:p>
            <a:pPr lvl="1"/>
            <a:r>
              <a:rPr lang="en-US" b="1" dirty="0"/>
              <a:t>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Command</a:t>
            </a:r>
          </a:p>
          <a:p>
            <a:r>
              <a:rPr lang="en-US" dirty="0"/>
              <a:t>Mobile confirms by sending </a:t>
            </a:r>
            <a:r>
              <a:rPr lang="en-US" u="sng" dirty="0"/>
              <a:t>encrypted:</a:t>
            </a:r>
            <a:r>
              <a:rPr lang="en-US" dirty="0"/>
              <a:t>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COM: 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complete</a:t>
            </a:r>
          </a:p>
          <a:p>
            <a:pPr lvl="1"/>
            <a:r>
              <a:rPr lang="en-US" dirty="0"/>
              <a:t>If not received (in few msecs), VN disconnects</a:t>
            </a:r>
          </a:p>
          <a:p>
            <a:r>
              <a:rPr lang="en-US" dirty="0"/>
              <a:t>VN Acks: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OK: cipher </a:t>
            </a:r>
            <a:r>
              <a:rPr lang="en-US" b="1" dirty="0">
                <a:solidFill>
                  <a:srgbClr val="0070C0"/>
                </a:solidFill>
              </a:rPr>
              <a:t>mode</a:t>
            </a:r>
            <a:r>
              <a:rPr lang="en-US" b="1" dirty="0"/>
              <a:t> Ok</a:t>
            </a:r>
          </a:p>
          <a:p>
            <a:pPr lvl="1"/>
            <a:r>
              <a:rPr lang="en-US" dirty="0"/>
              <a:t>If not received, mobile resends CIPH</a:t>
            </a:r>
            <a:r>
              <a:rPr lang="en-US" dirty="0">
                <a:solidFill>
                  <a:srgbClr val="0070C0"/>
                </a:solidFill>
              </a:rPr>
              <a:t>MOD</a:t>
            </a:r>
            <a:r>
              <a:rPr lang="en-US" b="1" dirty="0"/>
              <a:t>COM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18340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8D91A-BCBA-4911-A346-69431EC9B2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/>
              <a:t>GSM </a:t>
            </a:r>
            <a:r>
              <a:rPr lang="en-US" sz="4000" dirty="0" err="1"/>
              <a:t>ciphersuite</a:t>
            </a:r>
            <a:r>
              <a:rPr lang="en-US" sz="4000" dirty="0"/>
              <a:t> facts: for fun and profit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8535-E64F-427D-BDA3-37E4B48966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88938" y="1055688"/>
                <a:ext cx="8228013" cy="4979988"/>
              </a:xfrm>
            </p:spPr>
            <p:txBody>
              <a:bodyPr/>
              <a:lstStyle/>
              <a:p>
                <a:r>
                  <a:rPr lang="en-US" sz="2800" dirty="0"/>
                  <a:t>GSM derives, uses same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US" sz="2800" dirty="0"/>
                  <a:t> for all ciphers</a:t>
                </a:r>
              </a:p>
              <a:p>
                <a:r>
                  <a:rPr lang="en-US" sz="2800" dirty="0"/>
                  <a:t>CTO attack on A5/2 requires 900 bits, 1 sec</a:t>
                </a:r>
              </a:p>
              <a:p>
                <a:pPr lvl="1"/>
                <a:r>
                  <a:rPr lang="en-US" sz="2400" dirty="0"/>
                  <a:t>If ciphertext is after GSM’s ECC, of course</a:t>
                </a:r>
              </a:p>
              <a:p>
                <a:pPr lvl="1"/>
                <a:r>
                  <a:rPr lang="en-US" sz="2400" dirty="0"/>
                  <a:t>Lots of redundancy</a:t>
                </a:r>
              </a:p>
              <a:p>
                <a:r>
                  <a:rPr lang="en-US" sz="2800" dirty="0"/>
                  <a:t>Visited networks don’t downgrade to A5/2</a:t>
                </a:r>
              </a:p>
              <a:p>
                <a:r>
                  <a:rPr lang="en-US" sz="2800" dirty="0"/>
                  <a:t>Mobile encrypts, sends CIPH</a:t>
                </a:r>
                <a:r>
                  <a:rPr lang="en-US" sz="2800" dirty="0">
                    <a:solidFill>
                      <a:srgbClr val="0070C0"/>
                    </a:solidFill>
                  </a:rPr>
                  <a:t>MOD</a:t>
                </a:r>
                <a:r>
                  <a:rPr lang="en-US" sz="2800" b="1" dirty="0"/>
                  <a:t>COM</a:t>
                </a:r>
              </a:p>
              <a:p>
                <a:pPr lvl="1"/>
                <a:r>
                  <a:rPr lang="en-US" sz="2400" dirty="0"/>
                  <a:t>Resends (in few msecs) if no CIPH</a:t>
                </a:r>
                <a:r>
                  <a:rPr lang="en-US" sz="2400" dirty="0">
                    <a:solidFill>
                      <a:srgbClr val="0070C0"/>
                    </a:solidFill>
                  </a:rPr>
                  <a:t>MOD</a:t>
                </a:r>
                <a:r>
                  <a:rPr lang="en-US" sz="2400" b="1" dirty="0"/>
                  <a:t>OK</a:t>
                </a:r>
              </a:p>
              <a:p>
                <a:pPr lvl="1"/>
                <a:r>
                  <a:rPr lang="en-US" sz="2400" dirty="0"/>
                  <a:t>New encryption each time (counter)</a:t>
                </a:r>
              </a:p>
              <a:p>
                <a:pPr lvl="1"/>
                <a:r>
                  <a:rPr lang="en-US" sz="2400" dirty="0"/>
                  <a:t>456bit message (after ECC)</a:t>
                </a:r>
              </a:p>
              <a:p>
                <a:r>
                  <a:rPr lang="en-US" sz="2800" dirty="0"/>
                  <a:t>Allow 12s delay for the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/>
                  <a:t> message </a:t>
                </a:r>
              </a:p>
              <a:p>
                <a:endParaRPr lang="en-US" sz="2800" dirty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288535-E64F-427D-BDA3-37E4B48966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88938" y="1055688"/>
                <a:ext cx="8228013" cy="4979988"/>
              </a:xfrm>
              <a:blipFill>
                <a:blip r:embed="rId2"/>
                <a:stretch>
                  <a:fillRect l="-1333" t="-1224" b="-18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39556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he-IL"/>
              <a:t>GSM:</a:t>
            </a:r>
            <a:r>
              <a:rPr lang="he-IL" altLang="he-IL"/>
              <a:t> </a:t>
            </a:r>
            <a:r>
              <a:rPr lang="en-US" altLang="he-IL"/>
              <a:t> Simplified</a:t>
            </a:r>
            <a:r>
              <a:rPr lang="en-US" altLang="he-IL">
                <a:solidFill>
                  <a:srgbClr val="FF0000"/>
                </a:solidFill>
              </a:rPr>
              <a:t>*</a:t>
            </a:r>
            <a:r>
              <a:rPr lang="en-US" altLang="he-IL"/>
              <a:t> </a:t>
            </a:r>
            <a:r>
              <a:rPr lang="en-US" altLang="he-IL">
                <a:solidFill>
                  <a:srgbClr val="FF0000"/>
                </a:solidFill>
              </a:rPr>
              <a:t>Downgrade Attack</a:t>
            </a:r>
            <a:endParaRPr lang="he-IL" altLang="he-IL">
              <a:solidFill>
                <a:srgbClr val="FF0000"/>
              </a:solidFill>
            </a:endParaRPr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463030" y="1055688"/>
            <a:ext cx="8228013" cy="4979988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he-IL" sz="2000" dirty="0">
                <a:solidFill>
                  <a:srgbClr val="7030A0"/>
                </a:solidFill>
              </a:rPr>
              <a:t>Efficient attack known only for A5/2; Client, Visited-net normally prefers A5/3 or A5/1, which are harder to break. Attack forces use of A5/2 !! </a:t>
            </a:r>
          </a:p>
        </p:txBody>
      </p:sp>
      <p:sp>
        <p:nvSpPr>
          <p:cNvPr id="133124" name="Straight Connector 3"/>
          <p:cNvSpPr>
            <a:spLocks noChangeShapeType="1"/>
          </p:cNvSpPr>
          <p:nvPr/>
        </p:nvSpPr>
        <p:spPr bwMode="auto">
          <a:xfrm flipV="1">
            <a:off x="755650" y="2380481"/>
            <a:ext cx="6048598" cy="7119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6062663" y="1798638"/>
            <a:ext cx="2264892" cy="463846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400" dirty="0"/>
              <a:t>Visited network</a:t>
            </a:r>
          </a:p>
        </p:txBody>
      </p:sp>
      <p:sp>
        <p:nvSpPr>
          <p:cNvPr id="133126" name="Straight Connector 6"/>
          <p:cNvSpPr>
            <a:spLocks noChangeShapeType="1"/>
          </p:cNvSpPr>
          <p:nvPr/>
        </p:nvSpPr>
        <p:spPr bwMode="auto">
          <a:xfrm flipV="1">
            <a:off x="962811" y="2387600"/>
            <a:ext cx="8739" cy="2634518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528638" y="1830388"/>
            <a:ext cx="839787" cy="4016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/>
              <a:t>Client</a:t>
            </a:r>
          </a:p>
        </p:txBody>
      </p:sp>
      <p:sp>
        <p:nvSpPr>
          <p:cNvPr id="133128" name="Straight Connector 11"/>
          <p:cNvSpPr>
            <a:spLocks noChangeShapeType="1"/>
          </p:cNvSpPr>
          <p:nvPr/>
        </p:nvSpPr>
        <p:spPr bwMode="auto">
          <a:xfrm flipV="1">
            <a:off x="6433315" y="2387600"/>
            <a:ext cx="8738" cy="2634518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9" name="Straight Connector 16"/>
          <p:cNvSpPr>
            <a:spLocks noChangeShapeType="1"/>
          </p:cNvSpPr>
          <p:nvPr/>
        </p:nvSpPr>
        <p:spPr bwMode="auto">
          <a:xfrm flipH="1">
            <a:off x="3696494" y="3218681"/>
            <a:ext cx="2690813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0" name="Freeform 17"/>
          <p:cNvSpPr>
            <a:spLocks/>
          </p:cNvSpPr>
          <p:nvPr/>
        </p:nvSpPr>
        <p:spPr bwMode="auto">
          <a:xfrm>
            <a:off x="5201646" y="2866422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3132" name="Freeform 27"/>
          <p:cNvSpPr>
            <a:spLocks/>
          </p:cNvSpPr>
          <p:nvPr/>
        </p:nvSpPr>
        <p:spPr bwMode="auto">
          <a:xfrm>
            <a:off x="1468451" y="3368343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3133" name="Straight Connector 29"/>
          <p:cNvSpPr>
            <a:spLocks noChangeShapeType="1"/>
          </p:cNvSpPr>
          <p:nvPr/>
        </p:nvSpPr>
        <p:spPr bwMode="auto">
          <a:xfrm flipH="1">
            <a:off x="971550" y="4116388"/>
            <a:ext cx="2736850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4" name="Freeform 30"/>
          <p:cNvSpPr>
            <a:spLocks/>
          </p:cNvSpPr>
          <p:nvPr/>
        </p:nvSpPr>
        <p:spPr bwMode="auto">
          <a:xfrm>
            <a:off x="1223963" y="3756025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135" name="Straight Connector 31"/>
          <p:cNvSpPr>
            <a:spLocks noChangeShapeType="1"/>
          </p:cNvSpPr>
          <p:nvPr/>
        </p:nvSpPr>
        <p:spPr bwMode="auto">
          <a:xfrm>
            <a:off x="971550" y="4651375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36" name="Freeform 32"/>
              <p:cNvSpPr>
                <a:spLocks/>
              </p:cNvSpPr>
              <p:nvPr/>
            </p:nvSpPr>
            <p:spPr bwMode="auto">
              <a:xfrm>
                <a:off x="1484452" y="4195414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31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84452" y="4195414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r="-2542" b="-15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7" name="Straight Connector 18"/>
          <p:cNvSpPr>
            <a:spLocks noChangeShapeType="1"/>
          </p:cNvSpPr>
          <p:nvPr/>
        </p:nvSpPr>
        <p:spPr bwMode="auto">
          <a:xfrm flipH="1" flipV="1">
            <a:off x="3708400" y="2349500"/>
            <a:ext cx="11906" cy="2672618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8" name="TextBox 4"/>
          <p:cNvSpPr txBox="1">
            <a:spLocks noChangeArrowheads="1"/>
          </p:cNvSpPr>
          <p:nvPr/>
        </p:nvSpPr>
        <p:spPr bwMode="auto">
          <a:xfrm>
            <a:off x="3365500" y="1893888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rgbClr val="C00000"/>
                </a:solidFill>
              </a:rPr>
              <a:t>MitM</a:t>
            </a:r>
            <a:endParaRPr lang="he-IL" altLang="he-IL">
              <a:solidFill>
                <a:srgbClr val="C00000"/>
              </a:solidFill>
            </a:endParaRPr>
          </a:p>
        </p:txBody>
      </p:sp>
      <p:sp>
        <p:nvSpPr>
          <p:cNvPr id="133139" name="Straight Connector 22"/>
          <p:cNvSpPr>
            <a:spLocks noChangeShapeType="1"/>
          </p:cNvSpPr>
          <p:nvPr/>
        </p:nvSpPr>
        <p:spPr bwMode="auto">
          <a:xfrm>
            <a:off x="3724277" y="3752849"/>
            <a:ext cx="2709037" cy="22429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1" name="Straight Connector 24"/>
          <p:cNvSpPr>
            <a:spLocks noChangeShapeType="1"/>
          </p:cNvSpPr>
          <p:nvPr/>
        </p:nvSpPr>
        <p:spPr bwMode="auto">
          <a:xfrm flipH="1">
            <a:off x="3712370" y="4081873"/>
            <a:ext cx="26749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3" name="Straight Connector 28"/>
          <p:cNvSpPr>
            <a:spLocks noChangeShapeType="1"/>
          </p:cNvSpPr>
          <p:nvPr/>
        </p:nvSpPr>
        <p:spPr bwMode="auto">
          <a:xfrm>
            <a:off x="3711576" y="4725144"/>
            <a:ext cx="2721738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5" name="Straight Connector 36"/>
          <p:cNvSpPr>
            <a:spLocks noChangeShapeType="1"/>
          </p:cNvSpPr>
          <p:nvPr/>
        </p:nvSpPr>
        <p:spPr bwMode="auto">
          <a:xfrm flipH="1">
            <a:off x="944563" y="3353488"/>
            <a:ext cx="27638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6" name="Freeform 37"/>
          <p:cNvSpPr>
            <a:spLocks/>
          </p:cNvSpPr>
          <p:nvPr/>
        </p:nvSpPr>
        <p:spPr bwMode="auto">
          <a:xfrm>
            <a:off x="2535238" y="3032944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30" name="Straight Connector 26"/>
          <p:cNvSpPr>
            <a:spLocks noChangeShapeType="1"/>
          </p:cNvSpPr>
          <p:nvPr/>
        </p:nvSpPr>
        <p:spPr bwMode="auto">
          <a:xfrm>
            <a:off x="970727" y="2710905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1025536" y="2349499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" name="Straight Connector 26"/>
          <p:cNvSpPr>
            <a:spLocks noChangeShapeType="1"/>
          </p:cNvSpPr>
          <p:nvPr/>
        </p:nvSpPr>
        <p:spPr bwMode="auto">
          <a:xfrm>
            <a:off x="3716316" y="2917824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771125" y="2556418"/>
            <a:ext cx="2231421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Straight Connector 31"/>
          <p:cNvSpPr>
            <a:spLocks noChangeShapeType="1"/>
          </p:cNvSpPr>
          <p:nvPr/>
        </p:nvSpPr>
        <p:spPr bwMode="auto">
          <a:xfrm>
            <a:off x="983456" y="3752850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2" name="מלבן מעוגל 1"/>
          <p:cNvSpPr/>
          <p:nvPr/>
        </p:nvSpPr>
        <p:spPr bwMode="auto">
          <a:xfrm>
            <a:off x="755650" y="5177694"/>
            <a:ext cx="7020073" cy="91440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lang="en-US" dirty="0">
                <a:solidFill>
                  <a:srgbClr val="FF0000"/>
                </a:solidFill>
              </a:rPr>
              <a:t>*</a:t>
            </a:r>
            <a:r>
              <a:rPr lang="en-US" dirty="0"/>
              <a:t> Standard says Visited-nets should not agree to use A5/2, since all clients support A5/1 </a:t>
            </a:r>
            <a:r>
              <a:rPr lang="en-US" dirty="0">
                <a:sym typeface="Wingdings" panose="05000000000000000000" pitchFamily="2" charset="2"/>
              </a:rPr>
              <a:t> this attack fails for conforming VNs</a:t>
            </a:r>
            <a:endParaRPr kumimoji="0" lang="he-IL" sz="18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4890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29AFD8-082E-4F9F-AFB6-1B27CF0BEA03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502" y="422780"/>
            <a:ext cx="2665143" cy="1762860"/>
          </a:xfrm>
        </p:spPr>
        <p:txBody>
          <a:bodyPr/>
          <a:lstStyle/>
          <a:p>
            <a:r>
              <a:rPr lang="en-US" sz="3600" dirty="0"/>
              <a:t>2</a:t>
            </a:r>
            <a:r>
              <a:rPr lang="en-US" sz="3600" baseline="30000" dirty="0"/>
              <a:t>nd</a:t>
            </a:r>
            <a:r>
              <a:rPr lang="en-US" sz="3600" dirty="0"/>
              <a:t> Simplified downgrade attack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DDDF233-D54A-4FAB-9B2D-BDFBBA8AE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3064" y="307575"/>
            <a:ext cx="4962292" cy="5954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E0B7646-9B35-43DE-BB63-1C309DA8B785}"/>
              </a:ext>
            </a:extLst>
          </p:cNvPr>
          <p:cNvSpPr txBox="1"/>
          <p:nvPr/>
        </p:nvSpPr>
        <p:spPr>
          <a:xfrm>
            <a:off x="241609" y="2407787"/>
            <a:ext cx="32041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Fail in practice, since: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D483345-1B20-4C3D-8A7E-1D8B782462B3}"/>
              </a:ext>
            </a:extLst>
          </p:cNvPr>
          <p:cNvSpPr txBox="1"/>
          <p:nvPr/>
        </p:nvSpPr>
        <p:spPr>
          <a:xfrm>
            <a:off x="241609" y="2967335"/>
            <a:ext cx="32041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1. VN would time-out since CIPH</a:t>
            </a:r>
            <a:r>
              <a:rPr lang="en-US" sz="2400" dirty="0">
                <a:solidFill>
                  <a:srgbClr val="0070C0"/>
                </a:solidFill>
              </a:rPr>
              <a:t>MOD</a:t>
            </a:r>
            <a:r>
              <a:rPr lang="en-US" sz="2400" b="1" dirty="0">
                <a:solidFill>
                  <a:schemeClr val="tx1"/>
                </a:solidFill>
              </a:rPr>
              <a:t>COM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 not received in few milliseconds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495940-3524-4138-81EC-D5C72CD9CB1A}"/>
              </a:ext>
            </a:extLst>
          </p:cNvPr>
          <p:cNvSpPr txBox="1"/>
          <p:nvPr/>
        </p:nvSpPr>
        <p:spPr>
          <a:xfrm>
            <a:off x="241608" y="4525708"/>
            <a:ext cx="32933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tx1"/>
                </a:solidFill>
              </a:rPr>
              <a:t>2. And CIPH</a:t>
            </a:r>
            <a:r>
              <a:rPr lang="en-US" sz="2400" dirty="0">
                <a:solidFill>
                  <a:srgbClr val="0070C0"/>
                </a:solidFill>
              </a:rPr>
              <a:t>MOD</a:t>
            </a:r>
            <a:r>
              <a:rPr lang="en-US" sz="2400" b="1" dirty="0">
                <a:solidFill>
                  <a:schemeClr val="tx1"/>
                </a:solidFill>
              </a:rPr>
              <a:t>COM</a:t>
            </a:r>
          </a:p>
          <a:p>
            <a:r>
              <a:rPr lang="en-US" sz="2400" dirty="0">
                <a:solidFill>
                  <a:schemeClr val="tx1"/>
                </a:solidFill>
              </a:rPr>
              <a:t>is only 456 bits</a:t>
            </a:r>
          </a:p>
          <a:p>
            <a:r>
              <a:rPr lang="en-US" sz="2400" dirty="0">
                <a:solidFill>
                  <a:schemeClr val="tx1"/>
                </a:solidFill>
              </a:rPr>
              <a:t>	Attack needs 900!</a:t>
            </a:r>
          </a:p>
        </p:txBody>
      </p:sp>
    </p:spTree>
    <p:extLst>
      <p:ext uri="{BB962C8B-B14F-4D97-AF65-F5344CB8AC3E}">
        <p14:creationId xmlns:p14="http://schemas.microsoft.com/office/powerpoint/2010/main" val="3900524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Freeform 42"/>
          <p:cNvSpPr/>
          <p:nvPr/>
        </p:nvSpPr>
        <p:spPr bwMode="auto">
          <a:xfrm>
            <a:off x="6095789" y="3934249"/>
            <a:ext cx="557161" cy="118269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4" name="Freeform 43"/>
          <p:cNvSpPr/>
          <p:nvPr/>
        </p:nvSpPr>
        <p:spPr bwMode="auto">
          <a:xfrm>
            <a:off x="6064060" y="4096745"/>
            <a:ext cx="557161" cy="108655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33122" name="Title 1"/>
          <p:cNvSpPr>
            <a:spLocks noGrp="1"/>
          </p:cNvSpPr>
          <p:nvPr>
            <p:ph type="title"/>
          </p:nvPr>
        </p:nvSpPr>
        <p:spPr>
          <a:xfrm>
            <a:off x="418056" y="187759"/>
            <a:ext cx="8296275" cy="777875"/>
          </a:xfrm>
        </p:spPr>
        <p:txBody>
          <a:bodyPr/>
          <a:lstStyle/>
          <a:p>
            <a:pPr eaLnBrk="1" hangingPunct="1"/>
            <a:r>
              <a:rPr lang="en-US" altLang="he-IL"/>
              <a:t>GSM:</a:t>
            </a:r>
            <a:r>
              <a:rPr lang="he-IL" altLang="he-IL"/>
              <a:t> </a:t>
            </a:r>
            <a:r>
              <a:rPr lang="en-US" altLang="he-IL"/>
              <a:t> </a:t>
            </a:r>
            <a:r>
              <a:rPr lang="en-US" altLang="he-IL">
                <a:solidFill>
                  <a:srgbClr val="FF0000"/>
                </a:solidFill>
              </a:rPr>
              <a:t>‘Real’ Downgrade Attack</a:t>
            </a:r>
            <a:br>
              <a:rPr lang="he-IL" altLang="he-IL"/>
            </a:br>
            <a:endParaRPr lang="he-IL" altLang="he-IL"/>
          </a:p>
        </p:txBody>
      </p:sp>
      <p:sp>
        <p:nvSpPr>
          <p:cNvPr id="133123" name="Content Placeholder 2"/>
          <p:cNvSpPr>
            <a:spLocks noGrp="1"/>
          </p:cNvSpPr>
          <p:nvPr>
            <p:ph idx="1"/>
          </p:nvPr>
        </p:nvSpPr>
        <p:spPr>
          <a:xfrm>
            <a:off x="418056" y="962301"/>
            <a:ext cx="8228013" cy="715524"/>
          </a:xfrm>
        </p:spPr>
        <p:txBody>
          <a:bodyPr/>
          <a:lstStyle/>
          <a:p>
            <a:pPr marL="0" lvl="0" indent="0" eaLnBrk="1" hangingPunct="1">
              <a:buNone/>
            </a:pPr>
            <a:r>
              <a:rPr lang="en-US" altLang="he-IL" sz="2000" dirty="0">
                <a:solidFill>
                  <a:srgbClr val="7030A0"/>
                </a:solidFill>
              </a:rPr>
              <a:t>Works even if VN insists to use A5/1; attacker tricks client to use A5/2. That suffices, since GSM uses same key for all cryptosystems!</a:t>
            </a:r>
          </a:p>
        </p:txBody>
      </p:sp>
      <p:sp>
        <p:nvSpPr>
          <p:cNvPr id="133124" name="Straight Connector 3"/>
          <p:cNvSpPr>
            <a:spLocks noChangeShapeType="1"/>
          </p:cNvSpPr>
          <p:nvPr/>
        </p:nvSpPr>
        <p:spPr bwMode="auto">
          <a:xfrm>
            <a:off x="755650" y="2100039"/>
            <a:ext cx="7893050" cy="0"/>
          </a:xfrm>
          <a:prstGeom prst="line">
            <a:avLst/>
          </a:prstGeom>
          <a:noFill/>
          <a:ln w="936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5" name="Freeform 5"/>
          <p:cNvSpPr>
            <a:spLocks/>
          </p:cNvSpPr>
          <p:nvPr/>
        </p:nvSpPr>
        <p:spPr bwMode="auto">
          <a:xfrm>
            <a:off x="6062663" y="1511077"/>
            <a:ext cx="2401148" cy="463846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400" dirty="0"/>
              <a:t>Visited-Net (VN)</a:t>
            </a:r>
          </a:p>
        </p:txBody>
      </p:sp>
      <p:sp>
        <p:nvSpPr>
          <p:cNvPr id="133126" name="Straight Connector 6"/>
          <p:cNvSpPr>
            <a:spLocks noChangeShapeType="1"/>
          </p:cNvSpPr>
          <p:nvPr/>
        </p:nvSpPr>
        <p:spPr bwMode="auto">
          <a:xfrm flipV="1">
            <a:off x="940616" y="2100037"/>
            <a:ext cx="30934" cy="202040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7" name="Freeform 7"/>
          <p:cNvSpPr>
            <a:spLocks/>
          </p:cNvSpPr>
          <p:nvPr/>
        </p:nvSpPr>
        <p:spPr bwMode="auto">
          <a:xfrm>
            <a:off x="528638" y="1542827"/>
            <a:ext cx="839787" cy="401637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2000"/>
              <a:t>Client</a:t>
            </a:r>
          </a:p>
        </p:txBody>
      </p:sp>
      <p:sp>
        <p:nvSpPr>
          <p:cNvPr id="133128" name="Straight Connector 11"/>
          <p:cNvSpPr>
            <a:spLocks noChangeShapeType="1"/>
          </p:cNvSpPr>
          <p:nvPr/>
        </p:nvSpPr>
        <p:spPr bwMode="auto">
          <a:xfrm flipV="1">
            <a:off x="6383337" y="2100039"/>
            <a:ext cx="15876" cy="188175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29" name="Straight Connector 16"/>
          <p:cNvSpPr>
            <a:spLocks noChangeShapeType="1"/>
          </p:cNvSpPr>
          <p:nvPr/>
        </p:nvSpPr>
        <p:spPr bwMode="auto">
          <a:xfrm flipH="1">
            <a:off x="3696494" y="2931120"/>
            <a:ext cx="2690813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0" name="Freeform 17"/>
          <p:cNvSpPr>
            <a:spLocks/>
          </p:cNvSpPr>
          <p:nvPr/>
        </p:nvSpPr>
        <p:spPr bwMode="auto">
          <a:xfrm>
            <a:off x="5201646" y="2578861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133132" name="Freeform 27"/>
          <p:cNvSpPr>
            <a:spLocks/>
          </p:cNvSpPr>
          <p:nvPr/>
        </p:nvSpPr>
        <p:spPr bwMode="auto">
          <a:xfrm>
            <a:off x="1468451" y="2862939"/>
            <a:ext cx="184652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133133" name="Straight Connector 29"/>
          <p:cNvSpPr>
            <a:spLocks noChangeShapeType="1"/>
          </p:cNvSpPr>
          <p:nvPr/>
        </p:nvSpPr>
        <p:spPr bwMode="auto">
          <a:xfrm flipH="1">
            <a:off x="971550" y="3537284"/>
            <a:ext cx="2736850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4" name="Freeform 30"/>
          <p:cNvSpPr>
            <a:spLocks/>
          </p:cNvSpPr>
          <p:nvPr/>
        </p:nvSpPr>
        <p:spPr bwMode="auto">
          <a:xfrm>
            <a:off x="1223963" y="3176921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133135" name="Straight Connector 31"/>
          <p:cNvSpPr>
            <a:spLocks noChangeShapeType="1"/>
          </p:cNvSpPr>
          <p:nvPr/>
        </p:nvSpPr>
        <p:spPr bwMode="auto">
          <a:xfrm>
            <a:off x="971550" y="3928293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3136" name="Freeform 32"/>
              <p:cNvSpPr>
                <a:spLocks/>
              </p:cNvSpPr>
              <p:nvPr/>
            </p:nvSpPr>
            <p:spPr bwMode="auto">
              <a:xfrm>
                <a:off x="1497714" y="3501376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1331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7714" y="3501376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2"/>
                <a:stretch>
                  <a:fillRect r="-2542" b="-1643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3137" name="Straight Connector 18"/>
          <p:cNvSpPr>
            <a:spLocks noChangeShapeType="1"/>
          </p:cNvSpPr>
          <p:nvPr/>
        </p:nvSpPr>
        <p:spPr bwMode="auto">
          <a:xfrm flipV="1">
            <a:off x="3704410" y="2098872"/>
            <a:ext cx="3990" cy="1906192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38" name="TextBox 4"/>
          <p:cNvSpPr txBox="1">
            <a:spLocks noChangeArrowheads="1"/>
          </p:cNvSpPr>
          <p:nvPr/>
        </p:nvSpPr>
        <p:spPr bwMode="auto">
          <a:xfrm>
            <a:off x="3365500" y="1606327"/>
            <a:ext cx="684213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rgbClr val="C00000"/>
                </a:solidFill>
              </a:rPr>
              <a:t>MitM</a:t>
            </a:r>
            <a:endParaRPr lang="he-IL" altLang="he-IL">
              <a:solidFill>
                <a:srgbClr val="C00000"/>
              </a:solidFill>
            </a:endParaRPr>
          </a:p>
        </p:txBody>
      </p:sp>
      <p:sp>
        <p:nvSpPr>
          <p:cNvPr id="133141" name="Straight Connector 24"/>
          <p:cNvSpPr>
            <a:spLocks noChangeShapeType="1"/>
          </p:cNvSpPr>
          <p:nvPr/>
        </p:nvSpPr>
        <p:spPr bwMode="auto">
          <a:xfrm flipH="1">
            <a:off x="3684588" y="5033342"/>
            <a:ext cx="26749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3" name="Straight Connector 28"/>
          <p:cNvSpPr>
            <a:spLocks noChangeShapeType="1"/>
          </p:cNvSpPr>
          <p:nvPr/>
        </p:nvSpPr>
        <p:spPr bwMode="auto">
          <a:xfrm>
            <a:off x="3711576" y="5589711"/>
            <a:ext cx="26876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5" name="Straight Connector 36"/>
          <p:cNvSpPr>
            <a:spLocks noChangeShapeType="1"/>
          </p:cNvSpPr>
          <p:nvPr/>
        </p:nvSpPr>
        <p:spPr bwMode="auto">
          <a:xfrm flipH="1">
            <a:off x="944563" y="2924944"/>
            <a:ext cx="2763837" cy="0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133146" name="Freeform 37"/>
          <p:cNvSpPr>
            <a:spLocks/>
          </p:cNvSpPr>
          <p:nvPr/>
        </p:nvSpPr>
        <p:spPr bwMode="auto">
          <a:xfrm>
            <a:off x="2613592" y="2601125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</a:p>
        </p:txBody>
      </p:sp>
      <p:sp>
        <p:nvSpPr>
          <p:cNvPr id="27" name="Right Brace 33"/>
          <p:cNvSpPr>
            <a:spLocks/>
          </p:cNvSpPr>
          <p:nvPr/>
        </p:nvSpPr>
        <p:spPr bwMode="auto">
          <a:xfrm>
            <a:off x="6695249" y="2950374"/>
            <a:ext cx="115724" cy="1496759"/>
          </a:xfrm>
          <a:prstGeom prst="rightBrace">
            <a:avLst>
              <a:gd name="adj1" fmla="val 48246"/>
              <a:gd name="adj2" fmla="val 527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28" name="TextBox 34"/>
          <p:cNvSpPr txBox="1">
            <a:spLocks noChangeArrowheads="1"/>
          </p:cNvSpPr>
          <p:nvPr/>
        </p:nvSpPr>
        <p:spPr bwMode="auto">
          <a:xfrm>
            <a:off x="6782717" y="3564917"/>
            <a:ext cx="1627369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chemeClr val="tx1"/>
                </a:solidFill>
              </a:rPr>
              <a:t>Max1 ~ 10sec</a:t>
            </a:r>
            <a:endParaRPr lang="he-IL" altLang="he-IL">
              <a:solidFill>
                <a:schemeClr val="tx1"/>
              </a:solidFill>
            </a:endParaRPr>
          </a:p>
        </p:txBody>
      </p:sp>
      <p:sp>
        <p:nvSpPr>
          <p:cNvPr id="30" name="Straight Connector 26"/>
          <p:cNvSpPr>
            <a:spLocks noChangeShapeType="1"/>
          </p:cNvSpPr>
          <p:nvPr/>
        </p:nvSpPr>
        <p:spPr bwMode="auto">
          <a:xfrm>
            <a:off x="970727" y="2423344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1" name="Freeform 30"/>
          <p:cNvSpPr>
            <a:spLocks/>
          </p:cNvSpPr>
          <p:nvPr/>
        </p:nvSpPr>
        <p:spPr bwMode="auto">
          <a:xfrm>
            <a:off x="1025536" y="2061938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2" name="Straight Connector 26"/>
          <p:cNvSpPr>
            <a:spLocks noChangeShapeType="1"/>
          </p:cNvSpPr>
          <p:nvPr/>
        </p:nvSpPr>
        <p:spPr bwMode="auto">
          <a:xfrm>
            <a:off x="3716316" y="2630263"/>
            <a:ext cx="2725738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33" name="Freeform 30"/>
          <p:cNvSpPr>
            <a:spLocks/>
          </p:cNvSpPr>
          <p:nvPr/>
        </p:nvSpPr>
        <p:spPr bwMode="auto">
          <a:xfrm>
            <a:off x="3771125" y="2268857"/>
            <a:ext cx="2716747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IMSI, Ciphers {</a:t>
            </a:r>
            <a:r>
              <a:rPr lang="en-US" altLang="he-IL" sz="1800" i="1">
                <a:solidFill>
                  <a:schemeClr val="accent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A5/1, A5/2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  <p:sp>
        <p:nvSpPr>
          <p:cNvPr id="34" name="Straight Connector 31"/>
          <p:cNvSpPr>
            <a:spLocks noChangeShapeType="1"/>
          </p:cNvSpPr>
          <p:nvPr/>
        </p:nvSpPr>
        <p:spPr bwMode="auto">
          <a:xfrm>
            <a:off x="983456" y="3173746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Freeform 32"/>
              <p:cNvSpPr>
                <a:spLocks/>
              </p:cNvSpPr>
              <p:nvPr/>
            </p:nvSpPr>
            <p:spPr bwMode="auto">
              <a:xfrm>
                <a:off x="3981187" y="5158032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90000" tIns="46800" rIns="90000" bIns="46800">
                <a:spAutoFit/>
              </a:bodyPr>
              <a:lstStyle>
                <a:lvl1pPr>
                  <a:spcBef>
                    <a:spcPts val="7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3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>
                  <a:spcBef>
                    <a:spcPts val="6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6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>
                  <a:spcBef>
                    <a:spcPts val="55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2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>
                  <a:spcBef>
                    <a:spcPts val="500"/>
                  </a:spcBef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algn="l" defTabSz="449263" rtl="0" eaLnBrk="0" fontAlgn="base" hangingPunct="0">
                  <a:spcBef>
                    <a:spcPts val="50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anose="02020603050405020304" pitchFamily="18" charset="0"/>
                  <a:tabLst>
                    <a:tab pos="0" algn="l"/>
                    <a:tab pos="914400" algn="l"/>
                    <a:tab pos="1828800" algn="l"/>
                    <a:tab pos="2741613" algn="l"/>
                    <a:tab pos="3657600" algn="l"/>
                    <a:tab pos="4572000" algn="l"/>
                    <a:tab pos="5484813" algn="l"/>
                    <a:tab pos="6399213" algn="l"/>
                    <a:tab pos="7315200" algn="l"/>
                    <a:tab pos="8229600" algn="l"/>
                    <a:tab pos="9144000" algn="l"/>
                    <a:tab pos="10058400" algn="l"/>
                  </a:tabLst>
                  <a:defRPr sz="2000">
                    <a:solidFill>
                      <a:srgbClr val="000000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>
                  <a:spcBef>
                    <a:spcPct val="0"/>
                  </a:spcBef>
                </a:pPr>
                <a14:m>
                  <m:oMath xmlns:m="http://schemas.openxmlformats.org/officeDocument/2006/math">
                    <m:r>
                      <a:rPr lang="en-US" altLang="en-US" sz="1800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⨁</m:t>
                    </m:r>
                    <m:sSubSup>
                      <m:sSubSupPr>
                        <m:ctrlP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/</m:t>
                        </m:r>
                        <m:r>
                          <a:rPr lang="en-US" altLang="en-US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altLang="en-US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he-IL" sz="1800" i="1">
                    <a:solidFill>
                      <a:srgbClr val="0000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36" name="Freeform 3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81187" y="5158032"/>
                <a:ext cx="1441975" cy="441212"/>
              </a:xfrm>
              <a:custGeom>
                <a:avLst/>
                <a:gdLst>
                  <a:gd name="T0" fmla="*/ 2147483646 w 21600"/>
                  <a:gd name="T1" fmla="*/ 0 h 21600"/>
                  <a:gd name="T2" fmla="*/ 2147483646 w 21600"/>
                  <a:gd name="T3" fmla="*/ 2147483646 h 21600"/>
                  <a:gd name="T4" fmla="*/ 2147483646 w 21600"/>
                  <a:gd name="T5" fmla="*/ 2147483646 h 21600"/>
                  <a:gd name="T6" fmla="*/ 0 w 21600"/>
                  <a:gd name="T7" fmla="*/ 2147483646 h 21600"/>
                  <a:gd name="T8" fmla="*/ 17694720 60000 65536"/>
                  <a:gd name="T9" fmla="*/ 0 60000 65536"/>
                  <a:gd name="T10" fmla="*/ 5898240 60000 65536"/>
                  <a:gd name="T11" fmla="*/ 11796480 60000 65536"/>
                  <a:gd name="T12" fmla="*/ 0 w 21600"/>
                  <a:gd name="T13" fmla="*/ 0 h 21600"/>
                  <a:gd name="T14" fmla="*/ 21600 w 21600"/>
                  <a:gd name="T15" fmla="*/ 21600 h 2160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1600" h="21600">
                    <a:moveTo>
                      <a:pt x="0" y="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21600"/>
                    </a:lnTo>
                    <a:lnTo>
                      <a:pt x="0" y="0"/>
                    </a:lnTo>
                    <a:close/>
                  </a:path>
                </a:pathLst>
              </a:custGeom>
              <a:blipFill>
                <a:blip r:embed="rId3"/>
                <a:stretch>
                  <a:fillRect r="-2110" b="-15068"/>
                </a:stretch>
              </a:blipFill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Freeform 30"/>
          <p:cNvSpPr>
            <a:spLocks/>
          </p:cNvSpPr>
          <p:nvPr/>
        </p:nvSpPr>
        <p:spPr bwMode="auto">
          <a:xfrm>
            <a:off x="3886615" y="4699854"/>
            <a:ext cx="25670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Start, </a:t>
            </a:r>
            <a:r>
              <a:rPr lang="en-US" altLang="he-IL" sz="1800" i="1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CipherSuite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(</a:t>
            </a:r>
            <a:r>
              <a:rPr lang="en-US" altLang="he-IL" sz="1800" b="1" i="1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A5/1</a:t>
            </a: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9" name="Straight Connector 31"/>
          <p:cNvSpPr>
            <a:spLocks noChangeShapeType="1"/>
          </p:cNvSpPr>
          <p:nvPr/>
        </p:nvSpPr>
        <p:spPr bwMode="auto">
          <a:xfrm>
            <a:off x="3646487" y="4465799"/>
            <a:ext cx="2736850" cy="4763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40" name="Freeform 27"/>
          <p:cNvSpPr>
            <a:spLocks/>
          </p:cNvSpPr>
          <p:nvPr/>
        </p:nvSpPr>
        <p:spPr bwMode="auto">
          <a:xfrm>
            <a:off x="5055394" y="4140198"/>
            <a:ext cx="271526" cy="371513"/>
          </a:xfrm>
          <a:custGeom>
            <a:avLst/>
            <a:gdLst>
              <a:gd name="T0" fmla="*/ 2147483646 w 21600"/>
              <a:gd name="T1" fmla="*/ 0 h 21600"/>
              <a:gd name="T2" fmla="*/ 2147483646 w 21600"/>
              <a:gd name="T3" fmla="*/ 2147483646 h 21600"/>
              <a:gd name="T4" fmla="*/ 2147483646 w 21600"/>
              <a:gd name="T5" fmla="*/ 2147483646 h 21600"/>
              <a:gd name="T6" fmla="*/ 0 w 21600"/>
              <a:gd name="T7" fmla="*/ 2147483646 h 21600"/>
              <a:gd name="T8" fmla="*/ 17694720 60000 65536"/>
              <a:gd name="T9" fmla="*/ 0 60000 65536"/>
              <a:gd name="T10" fmla="*/ 5898240 60000 65536"/>
              <a:gd name="T11" fmla="*/ 11796480 60000 65536"/>
              <a:gd name="T12" fmla="*/ 0 w 21600"/>
              <a:gd name="T13" fmla="*/ 0 h 21600"/>
              <a:gd name="T14" fmla="*/ 21600 w 21600"/>
              <a:gd name="T15" fmla="*/ 216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spcBef>
                <a:spcPts val="7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3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Bef>
                <a:spcPts val="6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6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Bef>
                <a:spcPts val="55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2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Bef>
                <a:spcPts val="5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449263" rtl="0" eaLnBrk="0" fontAlgn="base" hangingPunct="0">
              <a:spcBef>
                <a:spcPts val="5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914400" algn="l"/>
                <a:tab pos="1828800" algn="l"/>
                <a:tab pos="2741613" algn="l"/>
                <a:tab pos="3657600" algn="l"/>
                <a:tab pos="4572000" algn="l"/>
                <a:tab pos="5484813" algn="l"/>
                <a:tab pos="6399213" algn="l"/>
                <a:tab pos="7315200" algn="l"/>
                <a:tab pos="8229600" algn="l"/>
                <a:tab pos="9144000" algn="l"/>
                <a:tab pos="10058400" algn="l"/>
              </a:tabLst>
              <a:defRPr sz="200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r>
              <a:rPr lang="en-US" altLang="he-IL" sz="1800" i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</a:p>
        </p:txBody>
      </p:sp>
      <p:sp>
        <p:nvSpPr>
          <p:cNvPr id="37" name="Straight Connector 18"/>
          <p:cNvSpPr>
            <a:spLocks noChangeShapeType="1"/>
          </p:cNvSpPr>
          <p:nvPr/>
        </p:nvSpPr>
        <p:spPr bwMode="auto">
          <a:xfrm flipV="1">
            <a:off x="3665537" y="4314448"/>
            <a:ext cx="19050" cy="1774072"/>
          </a:xfrm>
          <a:prstGeom prst="line">
            <a:avLst/>
          </a:prstGeom>
          <a:noFill/>
          <a:ln w="9360">
            <a:solidFill>
              <a:srgbClr val="C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4" name="Freeform 3"/>
          <p:cNvSpPr/>
          <p:nvPr/>
        </p:nvSpPr>
        <p:spPr bwMode="auto">
          <a:xfrm>
            <a:off x="3388367" y="3981796"/>
            <a:ext cx="557161" cy="118269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2" name="Freeform 41"/>
          <p:cNvSpPr/>
          <p:nvPr/>
        </p:nvSpPr>
        <p:spPr bwMode="auto">
          <a:xfrm>
            <a:off x="3356638" y="4144292"/>
            <a:ext cx="557161" cy="108655"/>
          </a:xfrm>
          <a:custGeom>
            <a:avLst/>
            <a:gdLst>
              <a:gd name="connsiteX0" fmla="*/ 0 w 557161"/>
              <a:gd name="connsiteY0" fmla="*/ 103902 h 310548"/>
              <a:gd name="connsiteX1" fmla="*/ 147483 w 557161"/>
              <a:gd name="connsiteY1" fmla="*/ 663 h 310548"/>
              <a:gd name="connsiteX2" fmla="*/ 265470 w 557161"/>
              <a:gd name="connsiteY2" fmla="*/ 148147 h 310548"/>
              <a:gd name="connsiteX3" fmla="*/ 383458 w 557161"/>
              <a:gd name="connsiteY3" fmla="*/ 310379 h 310548"/>
              <a:gd name="connsiteX4" fmla="*/ 545690 w 557161"/>
              <a:gd name="connsiteY4" fmla="*/ 177644 h 310548"/>
              <a:gd name="connsiteX5" fmla="*/ 530941 w 557161"/>
              <a:gd name="connsiteY5" fmla="*/ 103902 h 31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57161" h="310548">
                <a:moveTo>
                  <a:pt x="0" y="103902"/>
                </a:moveTo>
                <a:cubicBezTo>
                  <a:pt x="51619" y="48595"/>
                  <a:pt x="103238" y="-6711"/>
                  <a:pt x="147483" y="663"/>
                </a:cubicBezTo>
                <a:cubicBezTo>
                  <a:pt x="191728" y="8037"/>
                  <a:pt x="226141" y="96528"/>
                  <a:pt x="265470" y="148147"/>
                </a:cubicBezTo>
                <a:cubicBezTo>
                  <a:pt x="304799" y="199766"/>
                  <a:pt x="336755" y="305463"/>
                  <a:pt x="383458" y="310379"/>
                </a:cubicBezTo>
                <a:cubicBezTo>
                  <a:pt x="430161" y="315295"/>
                  <a:pt x="521110" y="212057"/>
                  <a:pt x="545690" y="177644"/>
                </a:cubicBezTo>
                <a:cubicBezTo>
                  <a:pt x="570271" y="143231"/>
                  <a:pt x="550606" y="123566"/>
                  <a:pt x="530941" y="103902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" name="Straight Connector 11"/>
          <p:cNvSpPr>
            <a:spLocks noChangeShapeType="1"/>
          </p:cNvSpPr>
          <p:nvPr/>
        </p:nvSpPr>
        <p:spPr bwMode="auto">
          <a:xfrm flipV="1">
            <a:off x="6402388" y="4206763"/>
            <a:ext cx="15876" cy="1881757"/>
          </a:xfrm>
          <a:prstGeom prst="line">
            <a:avLst/>
          </a:prstGeom>
          <a:noFill/>
          <a:ln w="9360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0000" tIns="46800" rIns="90000" bIns="46800"/>
          <a:lstStyle/>
          <a:p>
            <a:endParaRPr lang="he-IL"/>
          </a:p>
        </p:txBody>
      </p:sp>
      <p:sp>
        <p:nvSpPr>
          <p:cNvPr id="5" name="Rounded Rectangle 4"/>
          <p:cNvSpPr/>
          <p:nvPr/>
        </p:nvSpPr>
        <p:spPr bwMode="auto">
          <a:xfrm>
            <a:off x="1830813" y="4012196"/>
            <a:ext cx="3203149" cy="348268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8" charset="0"/>
              <a:buNone/>
              <a:tabLst/>
            </a:pP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Cryptanalyze, find </a:t>
            </a:r>
            <a:r>
              <a:rPr kumimoji="0" lang="en-US" sz="1800" b="0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k</a:t>
            </a:r>
            <a:r>
              <a:rPr kumimoji="0" lang="en-US" sz="1800" b="0" i="0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Arial" pitchFamily="34" charset="0"/>
                <a:cs typeface="Arial" pitchFamily="34" charset="0"/>
              </a:rPr>
              <a:t> (&lt;1sec)</a:t>
            </a:r>
          </a:p>
        </p:txBody>
      </p:sp>
      <p:sp>
        <p:nvSpPr>
          <p:cNvPr id="46" name="Right Brace 33"/>
          <p:cNvSpPr>
            <a:spLocks/>
          </p:cNvSpPr>
          <p:nvPr/>
        </p:nvSpPr>
        <p:spPr bwMode="auto">
          <a:xfrm>
            <a:off x="6698730" y="5033343"/>
            <a:ext cx="112243" cy="771922"/>
          </a:xfrm>
          <a:prstGeom prst="rightBrace">
            <a:avLst>
              <a:gd name="adj1" fmla="val 48246"/>
              <a:gd name="adj2" fmla="val 52792"/>
            </a:avLst>
          </a:pr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endParaRPr lang="he-IL" altLang="he-IL"/>
          </a:p>
        </p:txBody>
      </p:sp>
      <p:sp>
        <p:nvSpPr>
          <p:cNvPr id="47" name="TextBox 34"/>
          <p:cNvSpPr txBox="1">
            <a:spLocks noChangeArrowheads="1"/>
          </p:cNvSpPr>
          <p:nvPr/>
        </p:nvSpPr>
        <p:spPr bwMode="auto">
          <a:xfrm>
            <a:off x="6899812" y="5147641"/>
            <a:ext cx="174625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he-IL">
                <a:solidFill>
                  <a:schemeClr val="tx1"/>
                </a:solidFill>
              </a:rPr>
              <a:t>Max2 &lt;&lt; 1sec</a:t>
            </a:r>
            <a:endParaRPr lang="he-IL" altLang="he-IL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3669174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911B61A-DA2C-4748-9E7D-A57F839C25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1463" y="478638"/>
            <a:ext cx="4982784" cy="560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8910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/>
              <a:t>Shared-Key Handshake and Record Protocols:</a:t>
            </a:r>
            <a:br>
              <a:rPr lang="en-US" sz="3200" dirty="0"/>
            </a:br>
            <a:r>
              <a:rPr lang="en-US" sz="3200" dirty="0"/>
              <a:t>Topics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90835"/>
            <a:ext cx="8228013" cy="4716562"/>
          </a:xfrm>
        </p:spPr>
        <p:txBody>
          <a:bodyPr/>
          <a:lstStyle/>
          <a:p>
            <a:r>
              <a:rPr lang="en-US" sz="2800" dirty="0"/>
              <a:t>Introduction to (shared key) crypto-protocols</a:t>
            </a:r>
          </a:p>
          <a:p>
            <a:r>
              <a:rPr lang="en-US" sz="2800" dirty="0"/>
              <a:t>Record protocols</a:t>
            </a:r>
          </a:p>
          <a:p>
            <a:r>
              <a:rPr lang="en-US" sz="2800" dirty="0"/>
              <a:t>Handshake protocols: entity authentication</a:t>
            </a:r>
          </a:p>
          <a:p>
            <a:r>
              <a:rPr lang="en-US" sz="2800" dirty="0"/>
              <a:t>Handshake: extensions</a:t>
            </a:r>
          </a:p>
          <a:p>
            <a:r>
              <a:rPr lang="en-US" sz="2800" dirty="0"/>
              <a:t>Key-setup handshakes</a:t>
            </a:r>
          </a:p>
          <a:p>
            <a:r>
              <a:rPr lang="en-US" sz="2800" dirty="0"/>
              <a:t>GSM handshake case study, and: </a:t>
            </a:r>
          </a:p>
          <a:p>
            <a:pPr lvl="1"/>
            <a:r>
              <a:rPr lang="en-US" sz="2400" dirty="0"/>
              <a:t>Key distribution</a:t>
            </a:r>
          </a:p>
          <a:p>
            <a:pPr lvl="1"/>
            <a:r>
              <a:rPr lang="en-US" sz="2400" dirty="0" err="1"/>
              <a:t>Ciphersuite</a:t>
            </a:r>
            <a:r>
              <a:rPr lang="en-US" sz="2400" dirty="0"/>
              <a:t> negotiation and downgrade attacks</a:t>
            </a:r>
          </a:p>
          <a:p>
            <a:r>
              <a:rPr lang="en-US" sz="2800" b="1" dirty="0"/>
              <a:t>Improving resiliency to key exposures</a:t>
            </a:r>
          </a:p>
        </p:txBody>
      </p:sp>
    </p:spTree>
    <p:extLst>
      <p:ext uri="{BB962C8B-B14F-4D97-AF65-F5344CB8AC3E}">
        <p14:creationId xmlns:p14="http://schemas.microsoft.com/office/powerpoint/2010/main" val="1290139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  <a:r>
                  <a:rPr lang="en-US" altLang="en-US" sz="2800" dirty="0">
                    <a:solidFill>
                      <a:schemeClr val="tx1"/>
                    </a:solidFill>
                  </a:rPr>
                  <a:t>session key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0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And master key was fixed for all sessions</a:t>
                </a: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Idea: we can do better!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rgbClr val="FF0000"/>
                    </a:solidFill>
                  </a:rPr>
                  <a:t>Change the master key each session: 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, MK</a:t>
                </a:r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 </a:t>
                </a:r>
                <a:r>
                  <a:rPr lang="en-US" altLang="en-US" sz="24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,…</a:t>
                </a:r>
                <a:endParaRPr lang="en-US" altLang="en-US" sz="2400" dirty="0">
                  <a:solidFill>
                    <a:srgbClr val="FF0000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Forward Secrecy (FS)</a:t>
                </a:r>
                <a:r>
                  <a:rPr lang="en-US" altLang="en-US" sz="2800" dirty="0"/>
                  <a:t>: </a:t>
                </a:r>
                <a:r>
                  <a:rPr lang="en-US" altLang="en-US" sz="2800" u="sng" dirty="0"/>
                  <a:t>master</a:t>
                </a:r>
                <a:r>
                  <a:rPr lang="en-US" altLang="en-US" sz="2800" dirty="0"/>
                  <a:t> key 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 smtClean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(and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) don’t expose </a:t>
                </a:r>
                <a:r>
                  <a:rPr lang="en-US" altLang="en-US" sz="2400" dirty="0"/>
                  <a:t>keys, communication of </a:t>
                </a:r>
                <a:r>
                  <a:rPr lang="en-US" altLang="en-US" sz="2400" u="sng" dirty="0"/>
                  <a:t>previous</a:t>
                </a:r>
                <a:r>
                  <a:rPr lang="en-US" altLang="en-US" sz="2400" dirty="0"/>
                  <a:t> sessions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endParaRPr lang="en-US" altLang="en-US" sz="2400" dirty="0"/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518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Secure</a:t>
            </a:r>
            <a:b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8" name="Rounded Rectangle 7"/>
          <p:cNvSpPr/>
          <p:nvPr/>
        </p:nvSpPr>
        <p:spPr bwMode="auto">
          <a:xfrm>
            <a:off x="3562153" y="4292177"/>
            <a:ext cx="2016224" cy="86409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443187" y="4274410"/>
            <a:ext cx="2016224" cy="864096"/>
          </a:xfrm>
          <a:prstGeom prst="roundRect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Stays insecure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>
            <a:off x="2626049" y="4724225"/>
            <a:ext cx="93610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 bwMode="auto">
          <a:xfrm flipV="1">
            <a:off x="5578377" y="4706458"/>
            <a:ext cx="864810" cy="177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8459411" y="4706458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4570265" y="5156273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blipFill>
                <a:blip r:embed="rId5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59820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018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</a:p>
              <a:p>
                <a:r>
                  <a:rPr lang="en-US" b="1" i="1" dirty="0"/>
                  <a:t>Note</a:t>
                </a:r>
                <a:r>
                  <a:rPr lang="en-US" i="1" dirty="0"/>
                  <a:t>: the state (in input, output) is </a:t>
                </a:r>
                <a:r>
                  <a:rPr lang="en-US" b="1" i="1" dirty="0"/>
                  <a:t>implicit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55BDA6-9D24-408C-A772-CBDCCF4D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" y="3936380"/>
            <a:ext cx="7834677" cy="19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045624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179512" y="1068099"/>
                <a:ext cx="8568952" cy="15688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Forward Secrecy (FS)</a:t>
                </a:r>
                <a:r>
                  <a:rPr lang="en-US" altLang="en-US" sz="2800" dirty="0"/>
                  <a:t>: </a:t>
                </a:r>
                <a:r>
                  <a:rPr lang="en-US" altLang="en-US" sz="2800" u="sng" dirty="0"/>
                  <a:t>master</a:t>
                </a:r>
                <a:r>
                  <a:rPr lang="en-US" altLang="en-US" sz="2800" dirty="0"/>
                  <a:t> key </a:t>
                </a:r>
                <a:r>
                  <a:rPr lang="en-US" altLang="en-US" sz="28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8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j</a:t>
                </a:r>
                <a:r>
                  <a:rPr lang="en-US" altLang="en-US" sz="28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en-US" sz="28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8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en-US" sz="28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is secret even if any state of later sessions is exposed. 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Uni-directional: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/>
                  <a:t>,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400" dirty="0">
                    <a:sym typeface="Wingdings" panose="05000000000000000000" pitchFamily="2" charset="2"/>
                  </a:rPr>
                  <a:t></a:t>
                </a:r>
                <a:r>
                  <a:rPr lang="en-US" altLang="en-US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altLang="en-US" sz="2400" i="1" dirty="0">
                            <a:solidFill>
                              <a:schemeClr val="tx1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MK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/>
                  <a:t> </a:t>
                </a:r>
                <a:endParaRPr lang="en-US" altLang="en-US" sz="2400" dirty="0">
                  <a:solidFill>
                    <a:schemeClr val="tx1"/>
                  </a:solidFill>
                </a:endParaRP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Like a ratchet…	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2400" b="1" dirty="0">
                    <a:solidFill>
                      <a:srgbClr val="FF0000"/>
                    </a:solidFill>
                  </a:rPr>
                  <a:t>How? 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One way function ? [no…]</a:t>
                </a:r>
                <a:endParaRPr lang="en-US" altLang="en-US" sz="2400" b="1" dirty="0">
                  <a:solidFill>
                    <a:srgbClr val="FF0000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Solution: PRF!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8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179512" y="1068099"/>
                <a:ext cx="8568952" cy="1568813"/>
              </a:xfrm>
              <a:blipFill>
                <a:blip r:embed="rId3"/>
                <a:stretch>
                  <a:fillRect l="-427" t="-6977" b="-887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3338236" y="3471630"/>
                <a:ext cx="2230098" cy="429926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en-US" sz="2000" i="1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sz="2000" i="1" baseline="-250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sz="200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altLang="en-US" sz="2000" b="0" i="1" smtClean="0">
                                <a:solidFill>
                                  <a:schemeClr val="accent2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sz="2000" i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sz="2000" i="1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4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8236" y="3471630"/>
                <a:ext cx="2230098" cy="429926"/>
              </a:xfrm>
              <a:prstGeom prst="rect">
                <a:avLst/>
              </a:prstGeom>
              <a:blipFill>
                <a:blip r:embed="rId4"/>
                <a:stretch>
                  <a:fillRect l="-2725" t="-5479" r="-1635" b="-1506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7/Ratchet_example.gif/100px-Ratchet_example.gif"/>
          <p:cNvPicPr>
            <a:picLocks noChangeAspect="1" noChangeArrowheads="1" noCrop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300" y="2030730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 descr="A picture containing drawing&#10;&#10;Description automatically generated">
            <a:extLst>
              <a:ext uri="{FF2B5EF4-FFF2-40B4-BE49-F238E27FC236}">
                <a16:creationId xmlns:a16="http://schemas.microsoft.com/office/drawing/2014/main" id="{E6DA666E-0156-4F15-9542-381B8EA1FA1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6627180" y="2332304"/>
            <a:ext cx="309299" cy="309299"/>
          </a:xfrm>
          <a:prstGeom prst="rect">
            <a:avLst/>
          </a:prstGeom>
        </p:spPr>
      </p:pic>
      <p:sp>
        <p:nvSpPr>
          <p:cNvPr id="19" name="Rounded Rectangle 6">
            <a:extLst>
              <a:ext uri="{FF2B5EF4-FFF2-40B4-BE49-F238E27FC236}">
                <a16:creationId xmlns:a16="http://schemas.microsoft.com/office/drawing/2014/main" id="{19CD4B3F-4F35-4566-98BE-C3630F6D40E4}"/>
              </a:ext>
            </a:extLst>
          </p:cNvPr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Secure</a:t>
            </a:r>
            <a:b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7E35F3C-3599-431F-9117-0CE7CB9B48E2}"/>
                  </a:ext>
                </a:extLst>
              </p:cNvPr>
              <p:cNvSpPr/>
              <p:nvPr/>
            </p:nvSpPr>
            <p:spPr bwMode="auto">
              <a:xfrm>
                <a:off x="3338236" y="4292177"/>
                <a:ext cx="2240141" cy="864096"/>
              </a:xfrm>
              <a:prstGeom prst="roundRect">
                <a:avLst/>
              </a:prstGeom>
              <a:solidFill>
                <a:srgbClr val="FF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Keys Exposed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1" name="Rounded Rectangle 7">
                <a:extLst>
                  <a:ext uri="{FF2B5EF4-FFF2-40B4-BE49-F238E27FC236}">
                    <a16:creationId xmlns:a16="http://schemas.microsoft.com/office/drawing/2014/main" id="{57E35F3C-3599-431F-9117-0CE7CB9B48E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338236" y="4292177"/>
                <a:ext cx="2240141" cy="864096"/>
              </a:xfrm>
              <a:prstGeom prst="roundRect">
                <a:avLst/>
              </a:prstGeom>
              <a:blipFill>
                <a:blip r:embed="rId8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D95FE9DA-D36F-4A16-A1D2-D9677198F602}"/>
                  </a:ext>
                </a:extLst>
              </p:cNvPr>
              <p:cNvSpPr/>
              <p:nvPr/>
            </p:nvSpPr>
            <p:spPr bwMode="auto">
              <a:xfrm>
                <a:off x="6443187" y="4274410"/>
                <a:ext cx="2016224" cy="864096"/>
              </a:xfrm>
              <a:prstGeom prst="roundRect">
                <a:avLst/>
              </a:prstGeom>
              <a:solidFill>
                <a:srgbClr val="C00000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Stays insecure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(0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  <a:endParaRPr lang="en-US" sz="2000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2" name="Rounded Rectangle 8">
                <a:extLst>
                  <a:ext uri="{FF2B5EF4-FFF2-40B4-BE49-F238E27FC236}">
                    <a16:creationId xmlns:a16="http://schemas.microsoft.com/office/drawing/2014/main" id="{D95FE9DA-D36F-4A16-A1D2-D9677198F6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443187" y="4274410"/>
                <a:ext cx="2016224" cy="864096"/>
              </a:xfrm>
              <a:prstGeom prst="roundRect">
                <a:avLst/>
              </a:prstGeom>
              <a:blipFill>
                <a:blip r:embed="rId9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41DD8A5-9DB1-4AD5-8B0E-604B0DF7C121}"/>
              </a:ext>
            </a:extLst>
          </p:cNvPr>
          <p:cNvCxnSpPr>
            <a:cxnSpLocks/>
            <a:stCxn id="19" idx="3"/>
            <a:endCxn id="21" idx="1"/>
          </p:cNvCxnSpPr>
          <p:nvPr/>
        </p:nvCxnSpPr>
        <p:spPr bwMode="auto">
          <a:xfrm>
            <a:off x="2626049" y="4724225"/>
            <a:ext cx="712187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29ACE825-F61B-4F35-A833-1EF707EE457D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 flipV="1">
            <a:off x="5578377" y="4706458"/>
            <a:ext cx="864810" cy="1776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3050C5A-A7CD-448B-A118-C7C082FF657B}"/>
              </a:ext>
            </a:extLst>
          </p:cNvPr>
          <p:cNvCxnSpPr>
            <a:stCxn id="22" idx="3"/>
          </p:cNvCxnSpPr>
          <p:nvPr/>
        </p:nvCxnSpPr>
        <p:spPr bwMode="auto">
          <a:xfrm>
            <a:off x="8459411" y="4706458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FA9AA52-9BA0-4ACB-9F1B-CBC8A814726B}"/>
              </a:ext>
            </a:extLst>
          </p:cNvPr>
          <p:cNvCxnSpPr>
            <a:stCxn id="19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46F7F25-DB16-4EA6-910D-C5FDFEDDA771}"/>
              </a:ext>
            </a:extLst>
          </p:cNvPr>
          <p:cNvCxnSpPr>
            <a:cxnSpLocks/>
            <a:stCxn id="21" idx="2"/>
          </p:cNvCxnSpPr>
          <p:nvPr/>
        </p:nvCxnSpPr>
        <p:spPr bwMode="auto">
          <a:xfrm>
            <a:off x="4458307" y="5156273"/>
            <a:ext cx="1120070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6ACB5-AE5E-4607-A160-84D5E4345C51}"/>
                  </a:ext>
                </a:extLst>
              </p:cNvPr>
              <p:cNvSpPr txBox="1"/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AC6ACB5-AE5E-4607-A160-84D5E4345C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551" y="5622393"/>
                <a:ext cx="3067126" cy="400110"/>
              </a:xfrm>
              <a:prstGeom prst="rect">
                <a:avLst/>
              </a:prstGeom>
              <a:blipFill>
                <a:blip r:embed="rId10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30DCDC-A11A-4D37-B0A1-FD4AA9183535}"/>
                  </a:ext>
                </a:extLst>
              </p:cNvPr>
              <p:cNvSpPr txBox="1"/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30DCDC-A11A-4D37-B0A1-FD4AA91835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944" y="5628485"/>
                <a:ext cx="3071738" cy="400110"/>
              </a:xfrm>
              <a:prstGeom prst="rect">
                <a:avLst/>
              </a:prstGeom>
              <a:blipFill>
                <a:blip r:embed="rId11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4DC679ED-8380-42DF-9B8B-1C858A29DBB7}"/>
              </a:ext>
            </a:extLst>
          </p:cNvPr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1DAEB-3B24-4B86-8383-F44495CE09D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D701DAEB-3B24-4B86-8383-F44495CE09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85945225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018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9" grpId="0" animBg="1"/>
      <p:bldP spid="21" grpId="0" animBg="1"/>
      <p:bldP spid="22" grpId="0" animBg="1"/>
      <p:bldP spid="28" grpId="0" animBg="1"/>
      <p:bldP spid="29" grpId="0" animBg="1"/>
      <p:bldP spid="31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keys separation: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Master key </a:t>
                </a:r>
                <a:r>
                  <a:rPr lang="en-US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session key 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Master keys </a:t>
                </a:r>
                <a:r>
                  <a:rPr lang="en-US" altLang="en-US" sz="24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Can we also </a:t>
                </a:r>
                <a:r>
                  <a:rPr lang="en-US" altLang="en-US" sz="2800" b="1" dirty="0">
                    <a:solidFill>
                      <a:srgbClr val="FF0000"/>
                    </a:solidFill>
                  </a:rPr>
                  <a:t>recover </a:t>
                </a:r>
                <a:r>
                  <a:rPr lang="en-US" altLang="en-US" sz="2800" dirty="0">
                    <a:solidFill>
                      <a:srgbClr val="FF0000"/>
                    </a:solidFill>
                  </a:rPr>
                  <a:t>security?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exposed, yet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,</a:t>
                </a:r>
                <a:r>
                  <a:rPr lang="en-US" altLang="en-US" sz="24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sSub>
                          <m:sSubPr>
                            <m:ctrlP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𝑅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altLang="en-US" sz="2400" dirty="0">
                    <a:solidFill>
                      <a:srgbClr val="FF0000"/>
                    </a:solidFill>
                  </a:rPr>
                  <a:t> secure 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Idea: assume </a:t>
                </a:r>
                <a:r>
                  <a:rPr lang="en-US" altLang="en-US" sz="2400" b="1" dirty="0"/>
                  <a:t>no attack</a:t>
                </a:r>
                <a:r>
                  <a:rPr lang="en-US" altLang="en-US" sz="2400" dirty="0"/>
                  <a:t> during ‘recovery session’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b>
                        <m:r>
                          <a:rPr lang="en-US" alt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</m:oMath>
                </a14:m>
                <a:endParaRPr lang="en-US" altLang="en-US" sz="2400" dirty="0"/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54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ounded Rectangle 6"/>
          <p:cNvSpPr/>
          <p:nvPr/>
        </p:nvSpPr>
        <p:spPr bwMode="auto">
          <a:xfrm>
            <a:off x="609825" y="4292177"/>
            <a:ext cx="2016224" cy="864096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  <a:endParaRPr lang="en-US" altLang="en-US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p:sp>
        <p:nvSpPr>
          <p:cNvPr id="8" name="Rounded Rectangle 7"/>
          <p:cNvSpPr/>
          <p:nvPr/>
        </p:nvSpPr>
        <p:spPr bwMode="auto">
          <a:xfrm>
            <a:off x="3259350" y="4292177"/>
            <a:ext cx="2430537" cy="864096"/>
          </a:xfrm>
          <a:prstGeom prst="roundRect">
            <a:avLst/>
          </a:prstGeom>
          <a:solidFill>
            <a:srgbClr val="0000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No attack: recover </a:t>
            </a:r>
            <a:r>
              <a:rPr lang="en-US" altLang="en-US" sz="1400" b="1" dirty="0"/>
              <a:t>!</a:t>
            </a:r>
            <a:endParaRPr lang="en-US" altLang="en-US" sz="14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  <a:endParaRPr lang="en-US" sz="2000" dirty="0">
              <a:solidFill>
                <a:srgbClr val="FFFF00"/>
              </a:solidFill>
            </a:endParaRPr>
          </a:p>
        </p:txBody>
      </p:sp>
      <p:sp>
        <p:nvSpPr>
          <p:cNvPr id="9" name="Rounded Rectangle 8"/>
          <p:cNvSpPr/>
          <p:nvPr/>
        </p:nvSpPr>
        <p:spPr bwMode="auto">
          <a:xfrm>
            <a:off x="6517951" y="4292177"/>
            <a:ext cx="2016224" cy="864096"/>
          </a:xfrm>
          <a:prstGeom prst="roundRect">
            <a:avLst/>
          </a:prstGeom>
          <a:solidFill>
            <a:srgbClr val="00A249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Stays secure</a:t>
            </a:r>
            <a:endParaRPr lang="en-US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he-IL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endParaRPr lang="en-US" sz="2000" dirty="0">
              <a:solidFill>
                <a:srgbClr val="FFFF00"/>
              </a:solidFill>
            </a:endParaRPr>
          </a:p>
        </p:txBody>
      </p:sp>
      <p:cxnSp>
        <p:nvCxnSpPr>
          <p:cNvPr id="10" name="Straight Arrow Connector 9"/>
          <p:cNvCxnSpPr>
            <a:stCxn id="7" idx="3"/>
            <a:endCxn id="8" idx="1"/>
          </p:cNvCxnSpPr>
          <p:nvPr/>
        </p:nvCxnSpPr>
        <p:spPr bwMode="auto">
          <a:xfrm>
            <a:off x="2626049" y="4724225"/>
            <a:ext cx="63330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>
            <a:stCxn id="8" idx="3"/>
            <a:endCxn id="9" idx="1"/>
          </p:cNvCxnSpPr>
          <p:nvPr/>
        </p:nvCxnSpPr>
        <p:spPr bwMode="auto">
          <a:xfrm>
            <a:off x="5689887" y="4724225"/>
            <a:ext cx="82806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9" idx="3"/>
          </p:cNvCxnSpPr>
          <p:nvPr/>
        </p:nvCxnSpPr>
        <p:spPr bwMode="auto">
          <a:xfrm>
            <a:off x="8534175" y="4724225"/>
            <a:ext cx="360040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3" name="Straight Arrow Connector 12"/>
          <p:cNvCxnSpPr>
            <a:stCxn id="7" idx="2"/>
          </p:cNvCxnSpPr>
          <p:nvPr/>
        </p:nvCxnSpPr>
        <p:spPr bwMode="auto">
          <a:xfrm>
            <a:off x="1617937" y="5156273"/>
            <a:ext cx="115212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8" idx="2"/>
          </p:cNvCxnSpPr>
          <p:nvPr/>
        </p:nvCxnSpPr>
        <p:spPr bwMode="auto">
          <a:xfrm>
            <a:off x="4474619" y="5156273"/>
            <a:ext cx="1215268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567461" y="5622393"/>
                <a:ext cx="242521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461" y="5622393"/>
                <a:ext cx="2425216" cy="400110"/>
              </a:xfrm>
              <a:prstGeom prst="rect">
                <a:avLst/>
              </a:prstGeom>
              <a:blipFill>
                <a:blip r:embed="rId4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4831160" y="5625223"/>
                <a:ext cx="2430537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200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1160" y="5625223"/>
                <a:ext cx="2430537" cy="400110"/>
              </a:xfrm>
              <a:prstGeom prst="rect">
                <a:avLst/>
              </a:prstGeom>
              <a:blipFill>
                <a:blip r:embed="rId5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/>
          <p:cNvCxnSpPr/>
          <p:nvPr/>
        </p:nvCxnSpPr>
        <p:spPr bwMode="auto">
          <a:xfrm>
            <a:off x="7449682" y="5138506"/>
            <a:ext cx="1008112" cy="432045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/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02EF4F9-C781-4B8F-A68A-DD43728DF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035" y="5622393"/>
                <a:ext cx="98770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s://upload.wikimedia.org/wikipedia/commons/thumb/1/17/Ratchet_example.gif/100px-Ratchet_example.gif">
            <a:extLst>
              <a:ext uri="{FF2B5EF4-FFF2-40B4-BE49-F238E27FC236}">
                <a16:creationId xmlns:a16="http://schemas.microsoft.com/office/drawing/2014/main" id="{F046B490-A65D-4E75-8647-F77F1F463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31" y="2126867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9714039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5" grpId="0" animBg="1"/>
      <p:bldP spid="16" grpId="0" animBg="1"/>
      <p:bldP spid="1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7" y="290513"/>
            <a:ext cx="8495208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u="sng" dirty="0"/>
              <a:t>Recover Security (RS)</a:t>
            </a:r>
            <a:endParaRPr lang="en-US" alt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396403" y="958312"/>
                <a:ext cx="8521548" cy="1568813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2400" dirty="0">
                    <a:solidFill>
                      <a:srgbClr val="FF00FF"/>
                    </a:solidFill>
                  </a:rPr>
                  <a:t>Recover security: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secure if :</a:t>
                </a:r>
                <a:endParaRPr lang="en-US" sz="2400" dirty="0">
                  <a:solidFill>
                    <a:srgbClr val="FF00FF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 is secure, or there is no attack during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kern="12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How? The RS-Ratchet Protocol: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), 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𝑖</m:t>
                    </m:r>
                    <m:r>
                      <a:rPr lang="en-US" altLang="en-US" sz="2400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altLang="en-US" sz="2400" dirty="0"/>
                  <a:t> denote session’s </a:t>
                </a:r>
                <a14:m>
                  <m:oMath xmlns:m="http://schemas.openxmlformats.org/officeDocument/2006/math">
                    <m:r>
                      <a:rPr lang="en-US" altLang="en-US" sz="240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en-US" sz="2400" dirty="0"/>
                  <a:t>nonces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/>
                  <a:t>Then: </a:t>
                </a: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396403" y="958312"/>
                <a:ext cx="8521548" cy="1568813"/>
              </a:xfrm>
              <a:blipFill>
                <a:blip r:embed="rId3"/>
                <a:stretch>
                  <a:fillRect l="-286" t="-5426" b="-8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upload.wikimedia.org/wikipedia/commons/thumb/1/17/Ratchet_example.gif/100px-Ratchet_example.gif"/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5436" y="2611688"/>
            <a:ext cx="749994" cy="622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2626852" y="3314792"/>
                <a:ext cx="4027641" cy="396519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en-US" i="1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MK</m:t>
                      </m:r>
                      <m:r>
                        <m:rPr>
                          <m:nor/>
                        </m:rPr>
                        <a:rPr lang="en-US" altLang="en-US" i="1" baseline="-25000" dirty="0" smtClean="0">
                          <a:solidFill>
                            <a:schemeClr val="accent2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m:t>i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en-US" altLang="en-US" b="0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0</m:t>
                      </m:r>
                      <m:r>
                        <a:rPr lang="en-US" altLang="en-US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𝑖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852" y="3314792"/>
                <a:ext cx="4027641" cy="396519"/>
              </a:xfrm>
              <a:prstGeom prst="rect">
                <a:avLst/>
              </a:prstGeom>
              <a:blipFill>
                <a:blip r:embed="rId5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ounded Rectangle 6">
            <a:extLst>
              <a:ext uri="{FF2B5EF4-FFF2-40B4-BE49-F238E27FC236}">
                <a16:creationId xmlns:a16="http://schemas.microsoft.com/office/drawing/2014/main" id="{0C5F3FE1-429A-408B-949C-02BE08C38F9E}"/>
              </a:ext>
            </a:extLst>
          </p:cNvPr>
          <p:cNvSpPr/>
          <p:nvPr/>
        </p:nvSpPr>
        <p:spPr bwMode="auto">
          <a:xfrm>
            <a:off x="359052" y="3898850"/>
            <a:ext cx="2016224" cy="1278374"/>
          </a:xfrm>
          <a:prstGeom prst="roundRect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altLang="en-US" b="1" dirty="0"/>
              <a:t>Keys Exposed</a:t>
            </a:r>
          </a:p>
          <a:p>
            <a:pPr algn="ctr"/>
            <a:r>
              <a:rPr lang="en-US" altLang="en-US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MK</a:t>
            </a:r>
            <a:r>
              <a:rPr lang="en-US" altLang="en-US" i="1" baseline="-25000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AFA0FD0D-D4DE-47B8-BE7D-2E55AE560AF8}"/>
                  </a:ext>
                </a:extLst>
              </p:cNvPr>
              <p:cNvSpPr/>
              <p:nvPr/>
            </p:nvSpPr>
            <p:spPr bwMode="auto">
              <a:xfrm>
                <a:off x="3037424" y="3898850"/>
                <a:ext cx="2507152" cy="1278374"/>
              </a:xfrm>
              <a:prstGeom prst="roundRect">
                <a:avLst/>
              </a:prstGeom>
              <a:solidFill>
                <a:srgbClr val="0000FF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No attack: recover !</a:t>
                </a: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he-IL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 smtClean="0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)⊕</m:t>
                    </m:r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b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2</m:t>
                    </m:r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i="1" baseline="-25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Rounded Rectangle 7">
                <a:extLst>
                  <a:ext uri="{FF2B5EF4-FFF2-40B4-BE49-F238E27FC236}">
                    <a16:creationId xmlns:a16="http://schemas.microsoft.com/office/drawing/2014/main" id="{AFA0FD0D-D4DE-47B8-BE7D-2E55AE560A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37424" y="3898850"/>
                <a:ext cx="2507152" cy="1278374"/>
              </a:xfrm>
              <a:prstGeom prst="roundRect">
                <a:avLst/>
              </a:prstGeom>
              <a:blipFill>
                <a:blip r:embed="rId6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27A973BC-A8E3-443D-A1FF-CA4DAE1840E0}"/>
                  </a:ext>
                </a:extLst>
              </p:cNvPr>
              <p:cNvSpPr/>
              <p:nvPr/>
            </p:nvSpPr>
            <p:spPr bwMode="auto">
              <a:xfrm>
                <a:off x="6099717" y="3898850"/>
                <a:ext cx="2298168" cy="1278374"/>
              </a:xfrm>
              <a:prstGeom prst="roundRect">
                <a:avLst/>
              </a:prstGeom>
              <a:solidFill>
                <a:srgbClr val="00A249"/>
              </a:solid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pPr algn="ctr"/>
                <a:r>
                  <a:rPr lang="en-US" altLang="en-US" b="1" dirty="0"/>
                  <a:t>Stays secure</a:t>
                </a:r>
                <a:endParaRPr lang="en-US" altLang="en-US" i="1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MK</a:t>
                </a:r>
                <a:r>
                  <a:rPr lang="en-US" altLang="en-US" i="1" baseline="-25000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</a:t>
                </a:r>
                <a:r>
                  <a:rPr lang="en-US" altLang="en-US" i="1" dirty="0">
                    <a:solidFill>
                      <a:srgbClr val="FFFF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altLang="en-US" i="1">
                            <a:solidFill>
                              <a:srgbClr val="FFFF00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𝑃𝑅𝐹</m:t>
                        </m:r>
                      </m:e>
                      <m:sub>
                        <m:sSub>
                          <m:sSubPr>
                            <m:ctrlP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altLang="en-US" i="1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𝑀𝐾</m:t>
                            </m:r>
                          </m:e>
                          <m:sub>
                            <m:r>
                              <a:rPr lang="en-US" altLang="en-US" b="0" i="1" smtClean="0">
                                <a:solidFill>
                                  <a:srgbClr val="FFFF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altLang="en-US" i="1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altLang="en-US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0</m:t>
                    </m:r>
                    <m:r>
                      <a:rPr lang="en-US" altLang="en-US" b="0" i="1" smtClean="0">
                        <a:solidFill>
                          <a:srgbClr val="FFFF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br>
                  <a:rPr lang="en-US" altLang="en-US" b="0" i="1" dirty="0">
                    <a:solidFill>
                      <a:srgbClr val="FFFF00"/>
                    </a:solidFill>
                    <a:latin typeface="Cambria Math" panose="02040503050406030204" pitchFamily="18" charset="0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⊕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)⊕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3</m:t>
                      </m:r>
                      <m:r>
                        <a:rPr lang="en-US" altLang="en-US" i="1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n-US" i="1" baseline="-25000" dirty="0">
                  <a:solidFill>
                    <a:srgbClr val="FFFF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ounded Rectangle 8">
                <a:extLst>
                  <a:ext uri="{FF2B5EF4-FFF2-40B4-BE49-F238E27FC236}">
                    <a16:creationId xmlns:a16="http://schemas.microsoft.com/office/drawing/2014/main" id="{27A973BC-A8E3-443D-A1FF-CA4DAE1840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9717" y="3898850"/>
                <a:ext cx="2298168" cy="1278374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E626DAE-2F7E-4D08-B0C3-2DA84102AF7D}"/>
              </a:ext>
            </a:extLst>
          </p:cNvPr>
          <p:cNvCxnSpPr>
            <a:stCxn id="20" idx="3"/>
            <a:endCxn id="23" idx="1"/>
          </p:cNvCxnSpPr>
          <p:nvPr/>
        </p:nvCxnSpPr>
        <p:spPr bwMode="auto">
          <a:xfrm>
            <a:off x="2375276" y="4538037"/>
            <a:ext cx="662148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98DE3C-6618-48B1-836D-BBAB9F1C832D}"/>
              </a:ext>
            </a:extLst>
          </p:cNvPr>
          <p:cNvCxnSpPr>
            <a:cxnSpLocks/>
            <a:stCxn id="23" idx="3"/>
            <a:endCxn id="24" idx="1"/>
          </p:cNvCxnSpPr>
          <p:nvPr/>
        </p:nvCxnSpPr>
        <p:spPr bwMode="auto">
          <a:xfrm>
            <a:off x="5544576" y="4538037"/>
            <a:ext cx="555141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88BD126-9E7E-423C-A256-F81DBE454310}"/>
              </a:ext>
            </a:extLst>
          </p:cNvPr>
          <p:cNvCxnSpPr>
            <a:cxnSpLocks/>
            <a:stCxn id="24" idx="3"/>
          </p:cNvCxnSpPr>
          <p:nvPr/>
        </p:nvCxnSpPr>
        <p:spPr bwMode="auto">
          <a:xfrm>
            <a:off x="8397885" y="4538037"/>
            <a:ext cx="387063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1D3311-6F2F-4C4B-90FA-17D0CFE5C029}"/>
              </a:ext>
            </a:extLst>
          </p:cNvPr>
          <p:cNvCxnSpPr>
            <a:stCxn id="20" idx="2"/>
          </p:cNvCxnSpPr>
          <p:nvPr/>
        </p:nvCxnSpPr>
        <p:spPr bwMode="auto">
          <a:xfrm>
            <a:off x="1367164" y="5177224"/>
            <a:ext cx="851929" cy="3203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B6B8C5-C44C-4E7A-ADA3-3E7993E1A44D}"/>
              </a:ext>
            </a:extLst>
          </p:cNvPr>
          <p:cNvCxnSpPr>
            <a:stCxn id="23" idx="2"/>
          </p:cNvCxnSpPr>
          <p:nvPr/>
        </p:nvCxnSpPr>
        <p:spPr bwMode="auto">
          <a:xfrm>
            <a:off x="4291000" y="5177224"/>
            <a:ext cx="779307" cy="320327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56614A-C816-470E-BEBA-359B5E6B9404}"/>
                  </a:ext>
                </a:extLst>
              </p:cNvPr>
              <p:cNvSpPr txBox="1"/>
              <p:nvPr/>
            </p:nvSpPr>
            <p:spPr>
              <a:xfrm>
                <a:off x="591015" y="5573035"/>
                <a:ext cx="2996869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squar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1</m:t>
                      </m:r>
                      <m:r>
                        <a:rPr lang="en-US" altLang="en-US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1256614A-C816-470E-BEBA-359B5E6B94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15" y="5573035"/>
                <a:ext cx="2996869" cy="400110"/>
              </a:xfrm>
              <a:prstGeom prst="rect">
                <a:avLst/>
              </a:prstGeom>
              <a:blipFill>
                <a:blip r:embed="rId8"/>
                <a:stretch>
                  <a:fillRect r="-203"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F01826-85C3-4583-940A-E31EBFC5C988}"/>
                  </a:ext>
                </a:extLst>
              </p:cNvPr>
              <p:cNvSpPr txBox="1"/>
              <p:nvPr/>
            </p:nvSpPr>
            <p:spPr>
              <a:xfrm>
                <a:off x="3863743" y="5573035"/>
                <a:ext cx="3071738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𝑃𝑅𝐹</m:t>
                          </m:r>
                        </m:e>
                        <m:sub>
                          <m:sSub>
                            <m:sSubPr>
                              <m:ctrlPr>
                                <a:rPr lang="en-US" altLang="en-US" i="1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𝑀𝐾</m:t>
                              </m:r>
                            </m:e>
                            <m:sub>
                              <m:r>
                                <a:rPr lang="en-US" alt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sub>
                      </m:sSub>
                      <m:r>
                        <a:rPr lang="en-US" altLang="en-US" i="1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)||</m:t>
                      </m:r>
                      <m:sSub>
                        <m:sSubPr>
                          <m:ctrlP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𝐵</m:t>
                          </m:r>
                        </m:sub>
                      </m:sSub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2</m:t>
                      </m:r>
                      <m:r>
                        <a:rPr lang="en-US" altLang="en-US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AF01826-85C3-4583-940A-E31EBFC5C9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63743" y="5573035"/>
                <a:ext cx="3071738" cy="400110"/>
              </a:xfrm>
              <a:prstGeom prst="rect">
                <a:avLst/>
              </a:prstGeom>
              <a:blipFill>
                <a:blip r:embed="rId9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CAA9A29-3780-42FE-A2EA-16AB6FCE6DF3}"/>
              </a:ext>
            </a:extLst>
          </p:cNvPr>
          <p:cNvCxnSpPr/>
          <p:nvPr/>
        </p:nvCxnSpPr>
        <p:spPr bwMode="auto">
          <a:xfrm>
            <a:off x="7270917" y="5188375"/>
            <a:ext cx="381864" cy="30917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9DD80B-53F9-4245-8C91-C20CFA09E803}"/>
                  </a:ext>
                </a:extLst>
              </p:cNvPr>
              <p:cNvSpPr txBox="1"/>
              <p:nvPr/>
            </p:nvSpPr>
            <p:spPr>
              <a:xfrm>
                <a:off x="7410179" y="5573035"/>
                <a:ext cx="987706" cy="400110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pPr marL="0" lvl="1" indent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en-US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altLang="en-US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alt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altLang="en-US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=…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89DD80B-53F9-4245-8C91-C20CFA09E8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10179" y="5573035"/>
                <a:ext cx="98770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40515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0" grpId="0" animBg="1"/>
      <p:bldP spid="23" grpId="0" animBg="1"/>
      <p:bldP spid="24" grpId="0" animBg="1"/>
      <p:bldP spid="30" grpId="0" animBg="1"/>
      <p:bldP spid="31" grpId="0" animBg="1"/>
      <p:bldP spid="3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95300" y="290513"/>
            <a:ext cx="8153400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4400">
                <a:solidFill>
                  <a:schemeClr val="accent2"/>
                </a:solidFill>
              </a:rPr>
              <a:t>Improve resiliency to key exposures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spcBef>
                    <a:spcPts val="650"/>
                  </a:spcBef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b="1" dirty="0">
                    <a:solidFill>
                      <a:schemeClr val="tx1"/>
                    </a:solidFill>
                  </a:rPr>
                  <a:t>So far: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Session keys separation: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  <a:r>
                  <a:rPr lang="en-US" altLang="en-US" sz="1600" dirty="0">
                    <a:solidFill>
                      <a:schemeClr val="tx1"/>
                    </a:solidFill>
                  </a:rPr>
                  <a:t>(expose no other keys) 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Master key </a:t>
                </a:r>
                <a:r>
                  <a:rPr lang="en-US" alt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 session key ratchet: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alt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0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en-US" sz="20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Forward secrecy: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en-US" sz="24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en-US" sz="240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&lt;</m:t>
                            </m:r>
                            <m:r>
                              <a:rPr lang="en-US" altLang="en-US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en-US" altLang="en-US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en-US" sz="24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en-US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⇏</m:t>
                    </m:r>
                    <m:sSub>
                      <m:sSubPr>
                        <m:ctrlP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𝑀𝐾</m:t>
                        </m:r>
                      </m:e>
                      <m:sub>
                        <m:r>
                          <a:rPr lang="en-US" alt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alt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pPr marL="1141413" lvl="2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>
                    <a:solidFill>
                      <a:schemeClr val="tx1"/>
                    </a:solidFill>
                  </a:rPr>
                  <a:t>Master keys </a:t>
                </a:r>
                <a:r>
                  <a:rPr lang="en-US" altLang="en-US" sz="2000" dirty="0">
                    <a:solidFill>
                      <a:schemeClr val="tx1"/>
                    </a:solidFill>
                    <a:sym typeface="Wingdings" panose="05000000000000000000" pitchFamily="2" charset="2"/>
                  </a:rPr>
                  <a:t>ratchet</a:t>
                </a:r>
                <a:endParaRPr lang="en-US" altLang="en-US" sz="20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dirty="0">
                    <a:solidFill>
                      <a:schemeClr val="tx1"/>
                    </a:solidFill>
                  </a:rPr>
                  <a:t>Recover security: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 is secure, or there is no attack during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endParaRPr lang="en-US" sz="2400" kern="1200" dirty="0">
                  <a:solidFill>
                    <a:schemeClr val="tx1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800" dirty="0">
                    <a:solidFill>
                      <a:srgbClr val="FF0000"/>
                    </a:solidFill>
                  </a:rPr>
                  <a:t>Can we further improve resiliency?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Forward Secrecy (PFS) and </a:t>
                </a:r>
                <a:br>
                  <a:rPr lang="en-US" altLang="en-US" sz="2400" dirty="0">
                    <a:solidFill>
                      <a:srgbClr val="FF00FF"/>
                    </a:solidFill>
                  </a:rPr>
                </a:b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 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Recover Security (PRS)  !</a:t>
                </a:r>
                <a:endParaRPr lang="en-US" altLang="en-US" sz="2800" dirty="0">
                  <a:solidFill>
                    <a:schemeClr val="accent2"/>
                  </a:solidFill>
                </a:endParaRP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alt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85789" y="1073089"/>
                <a:ext cx="8568952" cy="2116159"/>
              </a:xfrm>
              <a:blipFill>
                <a:blip r:embed="rId3"/>
                <a:stretch>
                  <a:fillRect l="-498" t="-4899" b="-112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Picture 2" descr="https://upload.wikimedia.org/wikipedia/commons/thumb/1/17/Ratchet_example.gif/100px-Ratchet_example.gif">
            <a:extLst>
              <a:ext uri="{FF2B5EF4-FFF2-40B4-BE49-F238E27FC236}">
                <a16:creationId xmlns:a16="http://schemas.microsoft.com/office/drawing/2014/main" id="{F046B490-A65D-4E75-8647-F77F1F463286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06731" y="2126867"/>
            <a:ext cx="775059" cy="6432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0474139"/>
      </p:ext>
    </p:extLst>
  </p:cSld>
  <p:clrMapOvr>
    <a:masterClrMapping/>
  </p:clrMapOvr>
  <p:transition spd="med"/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95536" y="237867"/>
            <a:ext cx="8496944" cy="733425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 dirty="0">
                <a:solidFill>
                  <a:srgbClr val="00B050"/>
                </a:solidFill>
              </a:rPr>
              <a:t>Perfect Forward, Recover Secrecy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0183" name="Rectangle 3"/>
              <p:cNvSpPr>
                <a:spLocks noGrp="1" noChangeArrowheads="1"/>
              </p:cNvSpPr>
              <p:nvPr>
                <p:ph type="body" idx="4294967295"/>
              </p:nvPr>
            </p:nvSpPr>
            <p:spPr>
              <a:xfrm>
                <a:off x="224549" y="995089"/>
                <a:ext cx="8352928" cy="3129369"/>
              </a:xfrm>
            </p:spPr>
            <p:txBody>
              <a:bodyPr/>
              <a:lstStyle/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Forward Secrecy (PFS):</a:t>
                </a:r>
                <a:r>
                  <a:rPr lang="en-US" altLang="en-US" sz="2000" dirty="0">
                    <a:solidFill>
                      <a:srgbClr val="FF00FF"/>
                    </a:solidFill>
                  </a:rPr>
                  <a:t>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</a:t>
                </a:r>
                <a:r>
                  <a:rPr lang="en-US" altLang="en-US" sz="2400" dirty="0">
                    <a:solidFill>
                      <a:schemeClr val="tx1"/>
                    </a:solidFill>
                  </a:rPr>
                  <a:t>even if attacker </a:t>
                </a:r>
                <a:r>
                  <a:rPr lang="en-US" altLang="en-US" sz="2400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is 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given, only </a:t>
                </a:r>
                <a:r>
                  <a:rPr lang="en-US" altLang="en-US" sz="2400" b="1" u="sng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after</a:t>
                </a:r>
                <a:r>
                  <a:rPr lang="en-US" altLang="en-US" sz="2400" kern="12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session </a:t>
                </a:r>
                <a14:m>
                  <m:oMath xmlns:m="http://schemas.openxmlformats.org/officeDocument/2006/math">
                    <m:r>
                      <a:rPr lang="en-US" altLang="en-US" sz="2400" i="1" kern="12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altLang="en-US" sz="2400" dirty="0">
                    <a:solidFill>
                      <a:schemeClr val="accent2"/>
                    </a:solidFill>
                  </a:rPr>
                  <a:t> ends, 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all keys of 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all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 other sessions, </a:t>
                </a:r>
                <a:r>
                  <a:rPr lang="en-US" sz="2400" b="1" kern="1200" dirty="0">
                    <a:solidFill>
                      <a:schemeClr val="tx1"/>
                    </a:solidFill>
                  </a:rPr>
                  <a:t>and</a:t>
                </a:r>
                <a:r>
                  <a:rPr lang="en-US" sz="2400" kern="1200" dirty="0">
                    <a:solidFill>
                      <a:schemeClr val="tx1"/>
                    </a:solidFill>
                  </a:rPr>
                  <a:t> Master Key of 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br>
                  <a:rPr lang="en-US" altLang="en-US" sz="2400" dirty="0">
                    <a:solidFill>
                      <a:schemeClr val="accent2"/>
                    </a:solidFill>
                  </a:rPr>
                </a:br>
                <a:br>
                  <a:rPr lang="en-US" altLang="en-US" sz="2400" dirty="0">
                    <a:solidFill>
                      <a:schemeClr val="accent2"/>
                    </a:solidFill>
                  </a:rPr>
                </a:br>
                <a:endParaRPr lang="en-US" altLang="en-US" sz="2400" dirty="0">
                  <a:solidFill>
                    <a:schemeClr val="accent2"/>
                  </a:solidFill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400" b="1" dirty="0">
                    <a:solidFill>
                      <a:srgbClr val="FF00FF"/>
                    </a:solidFill>
                  </a:rPr>
                  <a:t>Perfect</a:t>
                </a:r>
                <a:r>
                  <a:rPr lang="en-US" altLang="en-US" sz="2400" dirty="0">
                    <a:solidFill>
                      <a:srgbClr val="FF00FF"/>
                    </a:solidFill>
                  </a:rPr>
                  <a:t> Recover Security (PRS): </a:t>
                </a:r>
                <a:r>
                  <a:rPr lang="en-US" altLang="en-US" sz="2400" dirty="0"/>
                  <a:t>session </a:t>
                </a:r>
                <a:r>
                  <a:rPr lang="en-US" altLang="en-US" sz="2400" i="1" kern="1200" dirty="0" err="1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US" altLang="en-US" sz="2400" dirty="0"/>
                  <a:t> is secure if it’s keys are not given to attacker, and either session </a:t>
                </a:r>
                <a14:m>
                  <m:oMath xmlns:m="http://schemas.openxmlformats.org/officeDocument/2006/math"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en-US" sz="24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altLang="en-US" sz="2400" dirty="0"/>
                  <a:t> is secure, or there is no </a:t>
                </a:r>
                <a:r>
                  <a:rPr lang="en-US" altLang="en-US" sz="2400" dirty="0" err="1"/>
                  <a:t>MitM</a:t>
                </a:r>
                <a:r>
                  <a:rPr lang="en-US" altLang="en-US" sz="2400" dirty="0"/>
                  <a:t> attack during session </a:t>
                </a:r>
                <a:r>
                  <a:rPr lang="en-US" altLang="en-US" sz="2400" i="1" kern="1200" dirty="0">
                    <a:solidFill>
                      <a:schemeClr val="accent2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endParaRPr lang="en-US" sz="2400" i="1" kern="1200" dirty="0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How? </a:t>
                </a:r>
                <a:r>
                  <a:rPr lang="en-US" altLang="en-US" sz="2000" b="1" u="sng" dirty="0"/>
                  <a:t>public-key</a:t>
                </a:r>
                <a:r>
                  <a:rPr lang="en-US" altLang="en-US" sz="2000" dirty="0"/>
                  <a:t> (key exchange) protocols – next topic!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2000" dirty="0"/>
                  <a:t>Additional notions of resiliency – in crypto courses/books – e.g.: 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altLang="en-US" sz="1800" dirty="0">
                    <a:solidFill>
                      <a:srgbClr val="FF0000"/>
                    </a:solidFill>
                  </a:rPr>
                  <a:t>Leakage-resiliency</a:t>
                </a:r>
                <a:r>
                  <a:rPr lang="en-US" altLang="en-US" sz="1800" dirty="0"/>
                  <a:t> : resilient to </a:t>
                </a:r>
                <a:r>
                  <a:rPr lang="en-US" sz="1800" dirty="0">
                    <a:solidFill>
                      <a:srgbClr val="FF0000"/>
                    </a:solidFill>
                  </a:rPr>
                  <a:t>gradual</a:t>
                </a:r>
                <a:r>
                  <a:rPr lang="en-US" sz="1800" dirty="0"/>
                  <a:t> key ‘leakage’</a:t>
                </a:r>
              </a:p>
              <a:p>
                <a:pPr marL="798513" lvl="1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r>
                  <a:rPr lang="en-US" sz="1800" dirty="0"/>
                  <a:t>Threshold and Proactive security : attacker can break up to </a:t>
                </a:r>
                <a:r>
                  <a:rPr lang="en-US" sz="1800" i="1" dirty="0"/>
                  <a:t>n</a:t>
                </a:r>
                <a:r>
                  <a:rPr lang="en-US" sz="1800" dirty="0"/>
                  <a:t> entities (in same ‘epoch’) </a:t>
                </a:r>
              </a:p>
              <a:p>
                <a:pPr marL="341313" indent="-341313" eaLnBrk="1" hangingPunct="1">
                  <a:lnSpc>
                    <a:spcPct val="90000"/>
                  </a:lnSpc>
                  <a:buClr>
                    <a:srgbClr val="CC9900"/>
                  </a:buClr>
                  <a:buSzPct val="65000"/>
                  <a:buFont typeface="Wingdings" panose="05000000000000000000" pitchFamily="2" charset="2"/>
                  <a:buChar char=""/>
                  <a:tabLst>
                    <a:tab pos="911225" algn="l"/>
                    <a:tab pos="1825625" algn="l"/>
                    <a:tab pos="2740025" algn="l"/>
                    <a:tab pos="3654425" algn="l"/>
                    <a:tab pos="4568825" algn="l"/>
                    <a:tab pos="5483225" algn="l"/>
                    <a:tab pos="6397625" algn="l"/>
                    <a:tab pos="7312025" algn="l"/>
                    <a:tab pos="8226425" algn="l"/>
                    <a:tab pos="9140825" algn="l"/>
                    <a:tab pos="10055225" algn="l"/>
                  </a:tabLst>
                </a:pP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br>
                  <a:rPr lang="en-US" sz="2400" kern="1200" dirty="0">
                    <a:solidFill>
                      <a:schemeClr val="tx1"/>
                    </a:solidFill>
                  </a:rPr>
                </a:br>
                <a:endParaRPr lang="en-US" sz="2400" kern="12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18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4294967295"/>
              </p:nvPr>
            </p:nvSpPr>
            <p:spPr>
              <a:xfrm>
                <a:off x="224549" y="995089"/>
                <a:ext cx="8352928" cy="3129369"/>
              </a:xfrm>
              <a:blipFill>
                <a:blip r:embed="rId3"/>
                <a:stretch>
                  <a:fillRect l="-292" t="-2724" r="-876" b="-7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3279567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 sz="3600"/>
              <a:t>Resiliency Notions: Shared + Public Key</a:t>
            </a:r>
            <a:endParaRPr lang="en-US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4116310-0D19-4644-8F89-27968BE65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744400"/>
                  </p:ext>
                </p:extLst>
              </p:nvPr>
            </p:nvGraphicFramePr>
            <p:xfrm>
              <a:off x="388938" y="1097559"/>
              <a:ext cx="8296275" cy="3520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889">
                      <a:extLst>
                        <a:ext uri="{9D8B030D-6E8A-4147-A177-3AD203B41FA5}">
                          <a16:colId xmlns:a16="http://schemas.microsoft.com/office/drawing/2014/main" val="421064172"/>
                        </a:ext>
                      </a:extLst>
                    </a:gridCol>
                    <a:gridCol w="5020789">
                      <a:extLst>
                        <a:ext uri="{9D8B030D-6E8A-4147-A177-3AD203B41FA5}">
                          <a16:colId xmlns:a16="http://schemas.microsoft.com/office/drawing/2014/main" val="2855857659"/>
                        </a:ext>
                      </a:extLst>
                    </a:gridCol>
                    <a:gridCol w="1308597">
                      <a:extLst>
                        <a:ext uri="{9D8B030D-6E8A-4147-A177-3AD203B41FA5}">
                          <a16:colId xmlns:a16="http://schemas.microsoft.com/office/drawing/2014/main" val="2740830257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Notion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>
                              <a:solidFill>
                                <a:schemeClr val="bg1"/>
                              </a:solidFill>
                            </a:rPr>
                            <a:t>S</a:t>
                          </a:r>
                          <a:r>
                            <a:rPr lang="en-US" sz="1600" baseline="0" dirty="0">
                              <a:solidFill>
                                <a:schemeClr val="bg1"/>
                              </a:solidFill>
                            </a:rPr>
                            <a:t>ession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bg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lang="en-US" sz="2000" baseline="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  <a:r>
                            <a:rPr lang="en-US" sz="1600" baseline="0" dirty="0">
                              <a:solidFill>
                                <a:schemeClr val="bg1"/>
                              </a:solidFill>
                            </a:rPr>
                            <a:t>is secure if keys not exposed, and…</a:t>
                          </a:r>
                          <a:endParaRPr lang="en-US" sz="1600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Crypto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6470541"/>
                      </a:ext>
                    </a:extLst>
                  </a:tr>
                  <a:tr h="6386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Secure</a:t>
                          </a:r>
                          <a:br>
                            <a:rPr lang="en-US" sz="1600"/>
                          </a:br>
                          <a:r>
                            <a:rPr lang="en-US" sz="1600" baseline="0"/>
                            <a:t>key-setup</a:t>
                          </a:r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… attacker is given </a:t>
                          </a:r>
                          <a:r>
                            <a:rPr kumimoji="0" lang="en-US" altLang="en-US" sz="1600" b="0" i="0" u="sng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session key</a:t>
                          </a:r>
                          <a:r>
                            <a:rPr kumimoji="0" lang="en-US" altLang="en-US" sz="1600" b="0" i="0" u="none" strike="noStrike" kern="1200" cap="none" spc="0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altLang="en-US" sz="160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en-US" sz="16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en-US" sz="16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d>
                                <m:dPr>
                                  <m:ctrlP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</m:ctrlPr>
                                </m:dPr>
                                <m:e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𝑗</m:t>
                                  </m:r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≠</m:t>
                                  </m:r>
                                  <m:r>
                                    <a:rPr kumimoji="0" lang="en-US" altLang="en-US" sz="1600" b="0" i="1" u="none" strike="noStrike" kern="1200" cap="none" spc="0" normalizeH="0" baseline="0" noProof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uLnTx/>
                                      <a:uFillTx/>
                                      <a:latin typeface="Cambria Math" panose="02040503050406030204" pitchFamily="18" charset="0"/>
                                      <a:ea typeface="+mn-ea"/>
                                    </a:rPr>
                                    <m:t>𝑖</m:t>
                                  </m:r>
                                </m:e>
                              </m:d>
                            </m:oMath>
                          </a14:m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.</a:t>
                          </a:r>
                        </a:p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400" b="1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Master key never exposed !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653548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Forward secrecy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… attacker</a:t>
                          </a:r>
                          <a:r>
                            <a:rPr lang="en-US" sz="16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</a:t>
                          </a:r>
                          <a:r>
                            <a:rPr lang="en-US" sz="1600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is given </a:t>
                          </a:r>
                          <a:r>
                            <a:rPr lang="en-US" sz="1600" b="1" kern="120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all</a:t>
                          </a:r>
                          <a:r>
                            <a:rPr lang="en-US" sz="1600" kern="1200" baseline="0" dirty="0">
                              <a:solidFill>
                                <a:schemeClr val="tx1"/>
                              </a:solidFill>
                              <a:latin typeface="+mn-lt"/>
                              <a:ea typeface="+mn-ea"/>
                              <a:cs typeface="+mn-cs"/>
                            </a:rPr>
                            <a:t> k</a:t>
                          </a:r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eys</a:t>
                          </a:r>
                          <a: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 </a:t>
                          </a:r>
                          <a:b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</a:br>
                          <a:r>
                            <a:rPr lang="en-US" altLang="en-US" sz="1600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of </a:t>
                          </a:r>
                          <a:r>
                            <a:rPr lang="en-US" altLang="en-US" sz="1600" u="none" baseline="0" dirty="0">
                              <a:solidFill>
                                <a:schemeClr val="tx1"/>
                              </a:solidFill>
                              <a:cs typeface="Times New Roman" panose="02020603050405020304" pitchFamily="18" charset="0"/>
                            </a:rPr>
                            <a:t>sessions &gt;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20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178282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</a:rPr>
                            <a:t>Perfect Forward Secrecy (PFS)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is also given all keys of sessions &lt;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</a:t>
                          </a:r>
                          <a:b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</a:br>
                          <a:r>
                            <a:rPr kumimoji="0" lang="en-US" altLang="en-US" sz="1600" b="0" i="0" u="sng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but  only  after </a:t>
                          </a: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session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sz="1600" b="0" i="0" u="sng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 ended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47220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Recover</a:t>
                          </a:r>
                          <a:r>
                            <a:rPr lang="en-US" sz="1600" baseline="0" dirty="0"/>
                            <a:t> Security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if no attack during session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or if previous session,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is secure</a:t>
                          </a: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30637"/>
                      </a:ext>
                    </a:extLst>
                  </a:tr>
                  <a:tr h="576064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Recover</a:t>
                          </a:r>
                          <a:r>
                            <a:rPr lang="en-US" sz="1600" baseline="0" dirty="0"/>
                            <a:t> Security (PRS)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… if no </a:t>
                          </a:r>
                          <a:r>
                            <a:rPr kumimoji="0" lang="en-US" altLang="en-US" sz="1600" b="1" i="0" u="none" strike="noStrike" kern="1200" cap="none" spc="0" normalizeH="0" baseline="0" noProof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MitM</a:t>
                          </a:r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 attack during session 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</a:rPr>
                                <m:t>𝑖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or if previous session, </a:t>
                          </a:r>
                          <a14:m>
                            <m:oMath xmlns:m="http://schemas.openxmlformats.org/officeDocument/2006/math"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kumimoji="0" lang="en-US" altLang="en-US" sz="1600" b="0" i="1" u="none" strike="noStrike" kern="1200" cap="none" spc="0" normalizeH="0" baseline="0" noProof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uLnTx/>
                                  <a:uFillTx/>
                                  <a:latin typeface="Cambria Math" panose="02040503050406030204" pitchFamily="18" charset="0"/>
                                  <a:ea typeface="+mn-ea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oMath>
                          </a14:m>
                          <a:r>
                            <a:rPr kumimoji="0" lang="en-US" alt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Times New Roman" panose="02020603050405020304" pitchFamily="18" charset="0"/>
                            </a:rPr>
                            <a:t>, is secure</a:t>
                          </a:r>
                          <a:endParaRPr kumimoji="0" lang="en-US" sz="1600" b="0" i="0" u="none" strike="noStrike" kern="1200" cap="none" spc="0" normalizeH="0" baseline="0" noProof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uLnTx/>
                            <a:uFillTx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525789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5">
                <a:extLst>
                  <a:ext uri="{FF2B5EF4-FFF2-40B4-BE49-F238E27FC236}">
                    <a16:creationId xmlns:a16="http://schemas.microsoft.com/office/drawing/2014/main" id="{14116310-0D19-4644-8F89-27968BE6505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42744400"/>
                  </p:ext>
                </p:extLst>
              </p:nvPr>
            </p:nvGraphicFramePr>
            <p:xfrm>
              <a:off x="388938" y="1097559"/>
              <a:ext cx="8296275" cy="3520174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6889">
                      <a:extLst>
                        <a:ext uri="{9D8B030D-6E8A-4147-A177-3AD203B41FA5}">
                          <a16:colId xmlns:a16="http://schemas.microsoft.com/office/drawing/2014/main" val="421064172"/>
                        </a:ext>
                      </a:extLst>
                    </a:gridCol>
                    <a:gridCol w="5020789">
                      <a:extLst>
                        <a:ext uri="{9D8B030D-6E8A-4147-A177-3AD203B41FA5}">
                          <a16:colId xmlns:a16="http://schemas.microsoft.com/office/drawing/2014/main" val="2855857659"/>
                        </a:ext>
                      </a:extLst>
                    </a:gridCol>
                    <a:gridCol w="1308597">
                      <a:extLst>
                        <a:ext uri="{9D8B030D-6E8A-4147-A177-3AD203B41FA5}">
                          <a16:colId xmlns:a16="http://schemas.microsoft.com/office/drawing/2014/main" val="2740830257"/>
                        </a:ext>
                      </a:extLst>
                    </a:gridCol>
                  </a:tblGrid>
                  <a:tr h="504056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Notion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1205" r="-26578" b="-6120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bg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Crypto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16470541"/>
                      </a:ext>
                    </a:extLst>
                  </a:tr>
                  <a:tr h="638678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/>
                            <a:t>Secure</a:t>
                          </a:r>
                          <a:br>
                            <a:rPr lang="en-US" sz="1600"/>
                          </a:br>
                          <a:r>
                            <a:rPr lang="en-US" sz="1600" baseline="0"/>
                            <a:t>key-setup</a:t>
                          </a:r>
                          <a:endParaRPr lang="en-US" sz="160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80000" r="-26578" b="-3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26535487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Forward secrecy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180000" r="-26578" b="-28381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689178282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altLang="en-US" sz="1600" dirty="0">
                              <a:solidFill>
                                <a:schemeClr val="tx1"/>
                              </a:solidFill>
                            </a:rPr>
                            <a:t>Perfect Forward Secrecy (PFS)</a:t>
                          </a:r>
                          <a:endParaRPr 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309474" r="-26578" b="-2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28747220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Recover</a:t>
                          </a:r>
                          <a:r>
                            <a:rPr lang="en-US" sz="1600" baseline="0" dirty="0"/>
                            <a:t> Security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9320" t="-409474" r="-26578" b="-1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rgbClr val="3333CC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Shared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16230637"/>
                      </a:ext>
                    </a:extLst>
                  </a:tr>
                  <a:tr h="579120">
                    <a:tc>
                      <a:txBody>
                        <a:bodyPr/>
                        <a:lstStyle/>
                        <a:p>
                          <a:pPr algn="ctr" rtl="0"/>
                          <a:r>
                            <a:rPr lang="en-US" sz="1600" dirty="0"/>
                            <a:t>Perfect Recover</a:t>
                          </a:r>
                          <a:r>
                            <a:rPr lang="en-US" sz="1600" baseline="0" dirty="0"/>
                            <a:t> Security (PRS)</a:t>
                          </a:r>
                          <a:endParaRPr lang="en-US" sz="16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3"/>
                          <a:stretch>
                            <a:fillRect l="-39320" t="-509474" r="-26578" b="-1368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kumimoji="0" lang="en-US" sz="1600" b="0" i="0" u="none" strike="noStrike" kern="1200" cap="none" spc="0" normalizeH="0" baseline="0" noProof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LnTx/>
                              <a:uFillTx/>
                              <a:latin typeface="+mn-lt"/>
                              <a:ea typeface="+mn-ea"/>
                              <a:cs typeface="+mn-cs"/>
                            </a:rPr>
                            <a:t>Public key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03525789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83" name="Rounded Rectangle 2">
            <a:extLst>
              <a:ext uri="{FF2B5EF4-FFF2-40B4-BE49-F238E27FC236}">
                <a16:creationId xmlns:a16="http://schemas.microsoft.com/office/drawing/2014/main" id="{745483AD-5AD0-4FC4-BE09-0DD29B0CEE2E}"/>
              </a:ext>
            </a:extLst>
          </p:cNvPr>
          <p:cNvSpPr/>
          <p:nvPr/>
        </p:nvSpPr>
        <p:spPr bwMode="auto">
          <a:xfrm>
            <a:off x="1424774" y="5143060"/>
            <a:ext cx="1224136" cy="576064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Secure key setup</a:t>
            </a:r>
          </a:p>
        </p:txBody>
      </p:sp>
      <p:sp>
        <p:nvSpPr>
          <p:cNvPr id="84" name="Rounded Rectangle 6">
            <a:extLst>
              <a:ext uri="{FF2B5EF4-FFF2-40B4-BE49-F238E27FC236}">
                <a16:creationId xmlns:a16="http://schemas.microsoft.com/office/drawing/2014/main" id="{447EA854-3769-49B1-A418-2E8468D10CEB}"/>
              </a:ext>
            </a:extLst>
          </p:cNvPr>
          <p:cNvSpPr/>
          <p:nvPr/>
        </p:nvSpPr>
        <p:spPr bwMode="auto">
          <a:xfrm>
            <a:off x="3224974" y="5010778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FS</a:t>
            </a:r>
          </a:p>
        </p:txBody>
      </p:sp>
      <p:sp>
        <p:nvSpPr>
          <p:cNvPr id="85" name="Rounded Rectangle 7">
            <a:extLst>
              <a:ext uri="{FF2B5EF4-FFF2-40B4-BE49-F238E27FC236}">
                <a16:creationId xmlns:a16="http://schemas.microsoft.com/office/drawing/2014/main" id="{A65B7B30-0E59-4A78-916E-4B056661888C}"/>
              </a:ext>
            </a:extLst>
          </p:cNvPr>
          <p:cNvSpPr/>
          <p:nvPr/>
        </p:nvSpPr>
        <p:spPr bwMode="auto">
          <a:xfrm>
            <a:off x="3224974" y="5491365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RS</a:t>
            </a:r>
          </a:p>
        </p:txBody>
      </p:sp>
      <p:sp>
        <p:nvSpPr>
          <p:cNvPr id="86" name="Rounded Rectangle 8">
            <a:extLst>
              <a:ext uri="{FF2B5EF4-FFF2-40B4-BE49-F238E27FC236}">
                <a16:creationId xmlns:a16="http://schemas.microsoft.com/office/drawing/2014/main" id="{055ED4FB-5AB7-43DA-A36B-E3DC872ADAA3}"/>
              </a:ext>
            </a:extLst>
          </p:cNvPr>
          <p:cNvSpPr/>
          <p:nvPr/>
        </p:nvSpPr>
        <p:spPr bwMode="auto">
          <a:xfrm>
            <a:off x="4998944" y="5010778"/>
            <a:ext cx="1224136" cy="348306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600"/>
              <a:t>PFS</a:t>
            </a:r>
          </a:p>
        </p:txBody>
      </p:sp>
      <p:sp>
        <p:nvSpPr>
          <p:cNvPr id="87" name="Rounded Rectangle 10">
            <a:extLst>
              <a:ext uri="{FF2B5EF4-FFF2-40B4-BE49-F238E27FC236}">
                <a16:creationId xmlns:a16="http://schemas.microsoft.com/office/drawing/2014/main" id="{3F5E9CD2-352D-4E91-A42E-A30A2F1F6ABE}"/>
              </a:ext>
            </a:extLst>
          </p:cNvPr>
          <p:cNvSpPr/>
          <p:nvPr/>
        </p:nvSpPr>
        <p:spPr bwMode="auto">
          <a:xfrm>
            <a:off x="5025174" y="5474296"/>
            <a:ext cx="1224136" cy="360040"/>
          </a:xfrm>
          <a:prstGeom prst="round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/>
            <a:r>
              <a:rPr lang="en-US" sz="1400" dirty="0"/>
              <a:t>PRS</a:t>
            </a:r>
          </a:p>
        </p:txBody>
      </p:sp>
      <p:cxnSp>
        <p:nvCxnSpPr>
          <p:cNvPr id="88" name="Straight Arrow Connector 87">
            <a:extLst>
              <a:ext uri="{FF2B5EF4-FFF2-40B4-BE49-F238E27FC236}">
                <a16:creationId xmlns:a16="http://schemas.microsoft.com/office/drawing/2014/main" id="{05ED69A6-9100-47F1-A96E-64C936CDD982}"/>
              </a:ext>
            </a:extLst>
          </p:cNvPr>
          <p:cNvCxnSpPr>
            <a:stCxn id="84" idx="1"/>
            <a:endCxn id="83" idx="3"/>
          </p:cNvCxnSpPr>
          <p:nvPr/>
        </p:nvCxnSpPr>
        <p:spPr bwMode="auto">
          <a:xfrm flipH="1">
            <a:off x="2648910" y="5184931"/>
            <a:ext cx="576064" cy="246161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50A894B5-A9C9-4C0E-AB30-F5A3F163C42C}"/>
              </a:ext>
            </a:extLst>
          </p:cNvPr>
          <p:cNvCxnSpPr>
            <a:stCxn id="85" idx="1"/>
            <a:endCxn id="83" idx="3"/>
          </p:cNvCxnSpPr>
          <p:nvPr/>
        </p:nvCxnSpPr>
        <p:spPr bwMode="auto">
          <a:xfrm flipH="1" flipV="1">
            <a:off x="2648910" y="5431092"/>
            <a:ext cx="576064" cy="23442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C24354D-8B94-4DAE-9E08-4ADB713E3DAF}"/>
              </a:ext>
            </a:extLst>
          </p:cNvPr>
          <p:cNvCxnSpPr>
            <a:stCxn id="86" idx="1"/>
            <a:endCxn id="84" idx="3"/>
          </p:cNvCxnSpPr>
          <p:nvPr/>
        </p:nvCxnSpPr>
        <p:spPr bwMode="auto">
          <a:xfrm flipH="1">
            <a:off x="4449110" y="5184931"/>
            <a:ext cx="549834" cy="0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AE2F7E7-A268-4C16-B02A-0380E32C5641}"/>
              </a:ext>
            </a:extLst>
          </p:cNvPr>
          <p:cNvCxnSpPr>
            <a:stCxn id="87" idx="1"/>
            <a:endCxn id="85" idx="3"/>
          </p:cNvCxnSpPr>
          <p:nvPr/>
        </p:nvCxnSpPr>
        <p:spPr bwMode="auto">
          <a:xfrm flipH="1">
            <a:off x="4449110" y="5654316"/>
            <a:ext cx="576064" cy="11202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863527957"/>
      </p:ext>
    </p:extLst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9" name="Rectangle 1"/>
          <p:cNvSpPr>
            <a:spLocks noGrp="1" noChangeArrowheads="1"/>
          </p:cNvSpPr>
          <p:nvPr>
            <p:ph type="title" idx="4294967295"/>
          </p:nvPr>
        </p:nvSpPr>
        <p:spPr>
          <a:xfrm>
            <a:off x="609600" y="228600"/>
            <a:ext cx="7772400" cy="762000"/>
          </a:xfrm>
        </p:spPr>
        <p:txBody>
          <a:bodyPr/>
          <a:lstStyle/>
          <a:p>
            <a:pPr eaLnBrk="1" hangingPunct="1">
              <a:buClrTx/>
              <a:buFontTx/>
              <a:buNone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altLang="en-US"/>
              <a:t>Conclusion</a:t>
            </a:r>
          </a:p>
        </p:txBody>
      </p:sp>
      <p:sp>
        <p:nvSpPr>
          <p:cNvPr id="62470" name="Rectangle 2"/>
          <p:cNvSpPr>
            <a:spLocks noGrp="1" noChangeArrowheads="1"/>
          </p:cNvSpPr>
          <p:nvPr>
            <p:ph type="body" idx="4294967295"/>
          </p:nvPr>
        </p:nvSpPr>
        <p:spPr>
          <a:xfrm>
            <a:off x="479425" y="942975"/>
            <a:ext cx="8077200" cy="4398963"/>
          </a:xfrm>
        </p:spPr>
        <p:txBody>
          <a:bodyPr/>
          <a:lstStyle/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Secure handshake protocols seem easy…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But are easy to get wrong!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Many vulnerable proposed, deployed systems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Precise definitions and proofs are not so simple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Also: many variants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Advanced features require public key crypto</a:t>
            </a:r>
          </a:p>
          <a:p>
            <a:pPr marL="341313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800" dirty="0"/>
              <a:t>Next: public key cryptology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Key Exchange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Encryption</a:t>
            </a:r>
          </a:p>
          <a:p>
            <a:pPr marL="798513" lvl="1" indent="-341313" eaLnBrk="1" hangingPunct="1">
              <a:buClr>
                <a:srgbClr val="CC9900"/>
              </a:buClr>
              <a:buSzPct val="65000"/>
              <a:buFont typeface="Wingdings" panose="05000000000000000000" pitchFamily="2" charset="2"/>
              <a:buChar char=""/>
              <a:tabLst>
                <a:tab pos="911225" algn="l"/>
                <a:tab pos="1825625" algn="l"/>
                <a:tab pos="2740025" algn="l"/>
                <a:tab pos="3654425" algn="l"/>
                <a:tab pos="4568825" algn="l"/>
                <a:tab pos="5483225" algn="l"/>
                <a:tab pos="6397625" algn="l"/>
                <a:tab pos="7312025" algn="l"/>
                <a:tab pos="8226425" algn="l"/>
                <a:tab pos="9140825" algn="l"/>
                <a:tab pos="10055225" algn="l"/>
              </a:tabLst>
            </a:pPr>
            <a:r>
              <a:rPr lang="en-US" altLang="en-US" sz="2400" dirty="0"/>
              <a:t>Signatures 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:r>
                  <a:rPr lang="en-US" i="1" dirty="0"/>
                  <a:t>Init(k)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</m:t>
                    </m:r>
                  </m:oMath>
                </a14:m>
                <a:endParaRPr lang="en-US" dirty="0">
                  <a:sym typeface="Wingdings" panose="05000000000000000000" pitchFamily="2" charset="2"/>
                </a:endParaRPr>
              </a:p>
              <a:p>
                <a:pPr lvl="2"/>
                <a:r>
                  <a:rPr lang="en-US" dirty="0">
                    <a:sym typeface="Wingdings" panose="05000000000000000000" pitchFamily="2" charset="2"/>
                  </a:rPr>
                  <a:t>Save received key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in state-variable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.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 (part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)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F55BDA6-9D24-408C-A772-CBDCCF4D5E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54" y="3936380"/>
            <a:ext cx="7834677" cy="1989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5472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party asked to send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to peer</a:t>
                </a:r>
                <a:endParaRPr lang="en-US" i="1" dirty="0"/>
              </a:p>
              <a:p>
                <a:pPr lvl="3"/>
                <a:r>
                  <a:rPr lang="en-US" dirty="0"/>
                  <a:t>Code even simpler if both can send, receive</a:t>
                </a:r>
              </a:p>
              <a:p>
                <a:pPr lvl="3"/>
                <a:r>
                  <a:rPr lang="en-US" dirty="0"/>
                  <a:t>E.g., Alice instructed to send message </a:t>
                </a:r>
                <a:r>
                  <a:rPr lang="en-US" i="1" dirty="0"/>
                  <a:t>m </a:t>
                </a:r>
                <a:r>
                  <a:rPr lang="en-US" dirty="0"/>
                  <a:t>to Bob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:r>
                  <a:rPr lang="en-US" i="1" dirty="0"/>
                  <a:t>x</a:t>
                </a:r>
                <a:r>
                  <a:rPr lang="en-US" dirty="0"/>
                  <a:t> from adversary</a:t>
                </a:r>
                <a:endParaRPr lang="en-US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A2324A9-6EBD-4FC2-80AE-C5950E54FD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913" y="4195463"/>
            <a:ext cx="7771349" cy="1894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1325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Party sends message </a:t>
                </a:r>
                <a:r>
                  <a:rPr lang="en-US" i="1" dirty="0"/>
                  <a:t>m </a:t>
                </a:r>
                <a:r>
                  <a:rPr lang="en-US" dirty="0"/>
                  <a:t>to peer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Party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Output the message only if validated Ok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 r="-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48496765-B5FE-49D5-9326-7375480841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972" y="3927834"/>
            <a:ext cx="7971192" cy="194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053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/>
              <a:t>Design</a:t>
            </a:r>
            <a:r>
              <a:rPr lang="en-US" sz="3200" dirty="0"/>
              <a:t> of Two-party, shared-key Record protocol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</p:spPr>
            <p:txBody>
              <a:bodyPr/>
              <a:lstStyle/>
              <a:p>
                <a:r>
                  <a:rPr lang="en-US" dirty="0"/>
                  <a:t>Design: define the protocol functions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𝐼𝑛𝑖𝑡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[Initialize Alice/Bob with secret key </a:t>
                </a:r>
                <a:r>
                  <a:rPr lang="en-US" i="1" dirty="0"/>
                  <a:t>k</a:t>
                </a:r>
                <a:r>
                  <a:rPr lang="en-US" dirty="0"/>
                  <a:t>]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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; }  </m:t>
                    </m:r>
                  </m:oMath>
                </a14:m>
                <a:r>
                  <a:rPr lang="en-US" dirty="0">
                    <a:sym typeface="Wingdings" panose="05000000000000000000" pitchFamily="2" charset="2"/>
                  </a:rPr>
                  <a:t>[Save received key </a:t>
                </a:r>
                <a:r>
                  <a:rPr lang="en-US" i="1" dirty="0">
                    <a:sym typeface="Wingdings" panose="05000000000000000000" pitchFamily="2" charset="2"/>
                  </a:rPr>
                  <a:t>k </a:t>
                </a:r>
                <a:r>
                  <a:rPr lang="en-US" dirty="0">
                    <a:sym typeface="Wingdings" panose="05000000000000000000" pitchFamily="2" charset="2"/>
                  </a:rPr>
                  <a:t>in the state </a:t>
                </a:r>
                <a:r>
                  <a:rPr lang="en-US" i="1" dirty="0">
                    <a:sym typeface="Wingdings" panose="05000000000000000000" pitchFamily="2" charset="2"/>
                  </a:rPr>
                  <a:t>s </a:t>
                </a:r>
                <a:r>
                  <a:rPr lang="en-US" dirty="0">
                    <a:sym typeface="Wingdings" panose="05000000000000000000" pitchFamily="2" charset="2"/>
                  </a:rPr>
                  <a:t>]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𝑆𝑒𝑛𝑑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: </a:t>
                </a:r>
                <a:r>
                  <a:rPr lang="en-US" dirty="0"/>
                  <a:t>Alice sends message </a:t>
                </a:r>
                <a:r>
                  <a:rPr lang="en-US" i="1" dirty="0"/>
                  <a:t>m </a:t>
                </a:r>
                <a:r>
                  <a:rPr lang="en-US" dirty="0"/>
                  <a:t>(to Bob)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 }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𝐼𝑛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((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: Bob receives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from adversary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𝑂𝑢𝑡𝑝𝑢𝑡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𝑀𝐴𝐶</m:t>
                    </m:r>
                    <m:r>
                      <a:rPr lang="en-US" i="1" baseline="-25000" dirty="0" err="1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𝑘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(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𝑚</m:t>
                    </m:r>
                    <m:r>
                      <a:rPr lang="en-US" i="1" dirty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)) ;}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3068" y="987114"/>
                <a:ext cx="8228013" cy="4979988"/>
              </a:xfrm>
              <a:blipFill>
                <a:blip r:embed="rId2"/>
                <a:stretch>
                  <a:fillRect l="-1481" t="-15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984BD7D5-E0F2-4090-8E14-FB003F5D45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224" y="1547908"/>
            <a:ext cx="8206923" cy="27986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D30FBEC-C398-4DF9-A909-CE8B903729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426" y="4346556"/>
            <a:ext cx="6648144" cy="1620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9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Garamond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8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itchFamily="34" charset="0"/>
            <a:cs typeface="Arial" pitchFamily="34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6521</TotalTime>
  <Words>5774</Words>
  <Application>Microsoft Office PowerPoint</Application>
  <PresentationFormat>On-screen Show (4:3)</PresentationFormat>
  <Paragraphs>783</Paragraphs>
  <Slides>56</Slides>
  <Notes>27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Office Theme</vt:lpstr>
      <vt:lpstr>CSE 3400 - Introduction to Cyber Security  (aka: Computer and Information Security)  Topic 4:  Shared-Key Protocols</vt:lpstr>
      <vt:lpstr>Cryptographic Protocols</vt:lpstr>
      <vt:lpstr>Cryptographic Protocols</vt:lpstr>
      <vt:lpstr>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Design of Two-party, shared-key Record protocol</vt:lpstr>
      <vt:lpstr>Two-party, shared-key Record protocol</vt:lpstr>
      <vt:lpstr>Two-party record protocol with Confidentiality</vt:lpstr>
      <vt:lpstr>Two-party record protocol: Encrypt-then-Auth.</vt:lpstr>
      <vt:lpstr>Two-party record protocol with Confidentiality</vt:lpstr>
      <vt:lpstr>‘Real’ Record Protocols Operations</vt:lpstr>
      <vt:lpstr>Shared-Key Handshake and Record Protocols: Topics</vt:lpstr>
      <vt:lpstr>Handshake Entity-Authentication protocol</vt:lpstr>
      <vt:lpstr>Handshake Entity-Authentication protocol</vt:lpstr>
      <vt:lpstr>Example : IBM’s SNA Handshake</vt:lpstr>
      <vt:lpstr>Attack on SNA’s Handshake</vt:lpstr>
      <vt:lpstr>Fixing Mutual Authentication</vt:lpstr>
      <vt:lpstr>Two-Party Handshake Protocol (2PP)   </vt:lpstr>
      <vt:lpstr>Two-Party Handshake  Protocol (2PP)   </vt:lpstr>
      <vt:lpstr>Two-Party Mutual Authentication  Protocol (2PP)   </vt:lpstr>
      <vt:lpstr>Two-Party Mutual Authentication  Protocol (2PP)   </vt:lpstr>
      <vt:lpstr>Shared-Key Handshake and Record Protocols: Topics</vt:lpstr>
      <vt:lpstr>2PP: Extensions and Variants </vt:lpstr>
      <vt:lpstr>2PP: Extensions and Variants </vt:lpstr>
      <vt:lpstr>Counter-Based Authenticated Request/Response</vt:lpstr>
      <vt:lpstr>Time-Based Authenticated Request/Response</vt:lpstr>
      <vt:lpstr>2PP: Extensions and Variants </vt:lpstr>
      <vt:lpstr>2PP: Extensions and Variants </vt:lpstr>
      <vt:lpstr>Shared-Key Handshake and Record Protocols: Topics</vt:lpstr>
      <vt:lpstr>2PP: Extensions and Variants </vt:lpstr>
      <vt:lpstr>Shared-Key Handshake and Record Protocols: Topics</vt:lpstr>
      <vt:lpstr>Key Distribution Center (KDC)</vt:lpstr>
      <vt:lpstr>KDC Protocol</vt:lpstr>
      <vt:lpstr>The GSM Handshake Protocol</vt:lpstr>
      <vt:lpstr>PowerPoint Presentation</vt:lpstr>
      <vt:lpstr>Visited-net Impersonation Attack</vt:lpstr>
      <vt:lpstr>GSM: Cipher Suites </vt:lpstr>
      <vt:lpstr>PowerPoint Presentation</vt:lpstr>
      <vt:lpstr>Cipher mode messages, negotiation</vt:lpstr>
      <vt:lpstr>GSM ciphersuite facts: for fun and profit</vt:lpstr>
      <vt:lpstr>GSM:  Simplified* Downgrade Attack</vt:lpstr>
      <vt:lpstr>2nd Simplified downgrade attack</vt:lpstr>
      <vt:lpstr>GSM:  ‘Real’ Downgrade Attack </vt:lpstr>
      <vt:lpstr>PowerPoint Presentation</vt:lpstr>
      <vt:lpstr>Shared-Key Handshake and Record Protocols: Topics</vt:lpstr>
      <vt:lpstr>Improve resiliency to key exposures</vt:lpstr>
      <vt:lpstr>Improve resiliency to key exposures</vt:lpstr>
      <vt:lpstr>Improve resiliency to key exposures</vt:lpstr>
      <vt:lpstr>Recover Security (RS)</vt:lpstr>
      <vt:lpstr>Improve resiliency to key exposures</vt:lpstr>
      <vt:lpstr>Perfect Forward, Recover Secrecy</vt:lpstr>
      <vt:lpstr>Resiliency Notions: Shared + Public Key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Cryptanalysis-tolerant Hashing and Commitment</dc:title>
  <dc:creator>Amir Herzberg</dc:creator>
  <cp:lastModifiedBy>Herzberg, Amir</cp:lastModifiedBy>
  <cp:revision>3</cp:revision>
  <cp:lastPrinted>1601-01-01T00:00:00Z</cp:lastPrinted>
  <dcterms:created xsi:type="dcterms:W3CDTF">2003-03-23T06:19:47Z</dcterms:created>
  <dcterms:modified xsi:type="dcterms:W3CDTF">2023-03-30T13:34:03Z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3</vt:i4>
  </property>
</Properties>
</file>