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57" r:id="rId2"/>
  </p:sldMasterIdLst>
  <p:notesMasterIdLst>
    <p:notesMasterId r:id="rId47"/>
  </p:notesMasterIdLst>
  <p:handoutMasterIdLst>
    <p:handoutMasterId r:id="rId48"/>
  </p:handoutMasterIdLst>
  <p:sldIdLst>
    <p:sldId id="590" r:id="rId3"/>
    <p:sldId id="591" r:id="rId4"/>
    <p:sldId id="582" r:id="rId5"/>
    <p:sldId id="562" r:id="rId6"/>
    <p:sldId id="581" r:id="rId7"/>
    <p:sldId id="375" r:id="rId8"/>
    <p:sldId id="373" r:id="rId9"/>
    <p:sldId id="538" r:id="rId10"/>
    <p:sldId id="584" r:id="rId11"/>
    <p:sldId id="585" r:id="rId12"/>
    <p:sldId id="298" r:id="rId13"/>
    <p:sldId id="380" r:id="rId14"/>
    <p:sldId id="430" r:id="rId15"/>
    <p:sldId id="421" r:id="rId16"/>
    <p:sldId id="333" r:id="rId17"/>
    <p:sldId id="429" r:id="rId18"/>
    <p:sldId id="533" r:id="rId19"/>
    <p:sldId id="532" r:id="rId20"/>
    <p:sldId id="558" r:id="rId21"/>
    <p:sldId id="587" r:id="rId22"/>
    <p:sldId id="586" r:id="rId23"/>
    <p:sldId id="560" r:id="rId24"/>
    <p:sldId id="559" r:id="rId25"/>
    <p:sldId id="561" r:id="rId26"/>
    <p:sldId id="588" r:id="rId27"/>
    <p:sldId id="553" r:id="rId28"/>
    <p:sldId id="556" r:id="rId29"/>
    <p:sldId id="422" r:id="rId30"/>
    <p:sldId id="302" r:id="rId31"/>
    <p:sldId id="564" r:id="rId32"/>
    <p:sldId id="300" r:id="rId33"/>
    <p:sldId id="377" r:id="rId34"/>
    <p:sldId id="486" r:id="rId35"/>
    <p:sldId id="386" r:id="rId36"/>
    <p:sldId id="540" r:id="rId37"/>
    <p:sldId id="433" r:id="rId38"/>
    <p:sldId id="294" r:id="rId39"/>
    <p:sldId id="541" r:id="rId40"/>
    <p:sldId id="434" r:id="rId41"/>
    <p:sldId id="303" r:id="rId42"/>
    <p:sldId id="446" r:id="rId43"/>
    <p:sldId id="378" r:id="rId44"/>
    <p:sldId id="317" r:id="rId45"/>
    <p:sldId id="592" r:id="rId46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48"/>
  </p:normalViewPr>
  <p:slideViewPr>
    <p:cSldViewPr snapToGrid="0">
      <p:cViewPr varScale="1">
        <p:scale>
          <a:sx n="117" d="100"/>
          <a:sy n="117" d="100"/>
        </p:scale>
        <p:origin x="1336" y="168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ט"ו.שבט.תשפ"א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Another</a:t>
            </a:r>
            <a:r>
              <a:rPr lang="en-US" baseline="0"/>
              <a:t> advantage is that robust combiner for function </a:t>
            </a:r>
            <a:r>
              <a:rPr lang="en-US" baseline="0">
                <a:sym typeface="Wingdings" panose="05000000000000000000" pitchFamily="2" charset="2"/>
              </a:rPr>
              <a:t>usually gives robust combiner for scheme (and usually, it is simpler than direct combiner for scheme)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167B783-FB48-4095-873E-7FBACA58F668}" type="slidenum">
              <a:rPr lang="he-IL" altLang="he-IL" smtClean="0"/>
              <a:pPr>
                <a:defRPr/>
              </a:pPr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20040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05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1CD0E6-9BDC-4CBF-A5C3-566BAC372F0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13</a:t>
            </a:fld>
            <a:endParaRPr lang="en-US" altLang="he-IL" sz="1300"/>
          </a:p>
        </p:txBody>
      </p:sp>
      <p:sp>
        <p:nvSpPr>
          <p:cNvPr id="1105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89543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19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 dirty="0"/>
              <a:t>Lea Thompson, Rachel Green (character from Friends, played by ), Natalie Portman</a:t>
            </a: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3120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 dirty="0"/>
              <a:t>Lea Thompson, Rachel Green (character from Friends, played by ), Natalie Portman</a:t>
            </a:r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3522929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21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96180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8958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23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56832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24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467788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51911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85833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74246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45899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059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1CD0E6-9BDC-4CBF-A5C3-566BAC372F0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he-IL" sz="1300"/>
          </a:p>
        </p:txBody>
      </p:sp>
      <p:sp>
        <p:nvSpPr>
          <p:cNvPr id="11059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64955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649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FC5C0C-A3CE-4DA2-890D-89E5F8BAF1A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31</a:t>
            </a:fld>
            <a:endParaRPr lang="en-US" altLang="he-IL" sz="1300"/>
          </a:p>
        </p:txBody>
      </p:sp>
      <p:sp>
        <p:nvSpPr>
          <p:cNvPr id="1065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91986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649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0FC5C0C-A3CE-4DA2-890D-89E5F8BAF1A9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10650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853028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55645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13915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23381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672731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988474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414944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097709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264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21FC1BB-3AEE-454F-9CB3-FAB955702D0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40</a:t>
            </a:fld>
            <a:endParaRPr lang="en-US" altLang="he-IL" sz="1300"/>
          </a:p>
        </p:txBody>
      </p:sp>
      <p:sp>
        <p:nvSpPr>
          <p:cNvPr id="112644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C6729949-F275-477C-8EBD-D495F0619B34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5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6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112647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112648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0026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1469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A15B88F-A55A-4B15-9B84-92ED078ACA5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41</a:t>
            </a:fld>
            <a:endParaRPr lang="en-US" altLang="he-IL" sz="1300"/>
          </a:p>
        </p:txBody>
      </p:sp>
      <p:sp>
        <p:nvSpPr>
          <p:cNvPr id="11469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2811464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4950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6657817-675A-4D08-833C-907BC26F0CC5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43</a:t>
            </a:fld>
            <a:endParaRPr lang="en-US" altLang="he-IL" sz="1300"/>
          </a:p>
        </p:txBody>
      </p:sp>
      <p:sp>
        <p:nvSpPr>
          <p:cNvPr id="14950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07737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7992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97866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3167B783-FB48-4095-873E-7FBACA58F668}" type="slidenum">
              <a:rPr lang="he-IL" altLang="he-IL" smtClean="0"/>
              <a:pPr>
                <a:defRPr/>
              </a:pPr>
              <a:t>7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71620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762024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210828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240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37B08A1-B987-4543-908C-9858AA6525C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he-IL" sz="1300"/>
          </a:p>
        </p:txBody>
      </p:sp>
      <p:sp>
        <p:nvSpPr>
          <p:cNvPr id="10240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0426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gif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gif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3" Type="http://schemas.openxmlformats.org/officeDocument/2006/relationships/image" Target="../media/image1.gif"/><Relationship Id="rId7" Type="http://schemas.openxmlformats.org/officeDocument/2006/relationships/image" Target="../media/image4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520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5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1.png"/><Relationship Id="rId3" Type="http://schemas.openxmlformats.org/officeDocument/2006/relationships/image" Target="../media/image1.gif"/><Relationship Id="rId7" Type="http://schemas.openxmlformats.org/officeDocument/2006/relationships/image" Target="../media/image5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1.png"/><Relationship Id="rId5" Type="http://schemas.openxmlformats.org/officeDocument/2006/relationships/image" Target="../media/image530.png"/><Relationship Id="rId10" Type="http://schemas.openxmlformats.org/officeDocument/2006/relationships/image" Target="../media/image580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5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1.png"/><Relationship Id="rId3" Type="http://schemas.openxmlformats.org/officeDocument/2006/relationships/image" Target="../media/image1.gif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90.png"/><Relationship Id="rId10" Type="http://schemas.openxmlformats.org/officeDocument/2006/relationships/image" Target="../media/image640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6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3" Type="http://schemas.openxmlformats.org/officeDocument/2006/relationships/image" Target="../media/image13.png"/><Relationship Id="rId7" Type="http://schemas.openxmlformats.org/officeDocument/2006/relationships/image" Target="../media/image6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11" Type="http://schemas.openxmlformats.org/officeDocument/2006/relationships/image" Target="../media/image71.png"/><Relationship Id="rId5" Type="http://schemas.openxmlformats.org/officeDocument/2006/relationships/hyperlink" Target="http://latabernaglobal.com/2013/03/maria-luisa-moreno-torres-creo-que-la-uma-no-tiene-buen-nivel/" TargetMode="External"/><Relationship Id="rId10" Type="http://schemas.openxmlformats.org/officeDocument/2006/relationships/image" Target="../media/image700.png"/><Relationship Id="rId4" Type="http://schemas.openxmlformats.org/officeDocument/2006/relationships/image" Target="../media/image1.gif"/><Relationship Id="rId9" Type="http://schemas.openxmlformats.org/officeDocument/2006/relationships/image" Target="../media/image6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.gif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0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7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0.png"/><Relationship Id="rId3" Type="http://schemas.openxmlformats.org/officeDocument/2006/relationships/image" Target="../media/image1.gif"/><Relationship Id="rId7" Type="http://schemas.openxmlformats.org/officeDocument/2006/relationships/image" Target="../media/image6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10" Type="http://schemas.openxmlformats.org/officeDocument/2006/relationships/image" Target="../media/image71.png"/><Relationship Id="rId4" Type="http://schemas.openxmlformats.org/officeDocument/2006/relationships/hyperlink" Target="http://latabernaglobal.com/2013/03/maria-luisa-moreno-torres-creo-que-la-uma-no-tiene-buen-nivel/" TargetMode="External"/><Relationship Id="rId9" Type="http://schemas.openxmlformats.org/officeDocument/2006/relationships/image" Target="../media/image70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0.png"/><Relationship Id="rId9" Type="http://schemas.openxmlformats.org/officeDocument/2006/relationships/image" Target="../media/image5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61.png"/><Relationship Id="rId7" Type="http://schemas.openxmlformats.org/officeDocument/2006/relationships/hyperlink" Target="http://conservationbytes.com/2010/08/31/conservation-biologist-toolbox/" TargetMode="External"/><Relationship Id="rId12" Type="http://schemas.openxmlformats.org/officeDocument/2006/relationships/image" Target="../media/image4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11" Type="http://schemas.openxmlformats.org/officeDocument/2006/relationships/image" Target="../media/image400.png"/><Relationship Id="rId5" Type="http://schemas.openxmlformats.org/officeDocument/2006/relationships/hyperlink" Target="http://latabernaglobal.com/2013/03/maria-luisa-moreno-torres-creo-que-la-uma-no-tiene-buen-nivel/" TargetMode="External"/><Relationship Id="rId10" Type="http://schemas.openxmlformats.org/officeDocument/2006/relationships/image" Target="../media/image390.png"/><Relationship Id="rId4" Type="http://schemas.openxmlformats.org/officeDocument/2006/relationships/image" Target="../media/image1.gif"/><Relationship Id="rId9" Type="http://schemas.openxmlformats.org/officeDocument/2006/relationships/image" Target="../media/image34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71.pn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4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III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sz="36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(and Pseudo-randomness)</a:t>
            </a: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56004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Constructing block-cipher, PRP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8938" y="927667"/>
                <a:ext cx="8223250" cy="4975225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Focus: constructions from a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∙)</m:t>
                    </m:r>
                  </m:oMath>
                </a14:m>
                <a:endParaRPr lang="en-US" altLang="he-IL" sz="2400" dirty="0">
                  <a:sym typeface="Wingdings" panose="05000000000000000000" pitchFamily="2" charset="2"/>
                </a:endParaRP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PRFs seem easier to design (less restrictions)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Before: ‘plain’ PRP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∙)</m:t>
                    </m:r>
                  </m:oMath>
                </a14:m>
                <a:r>
                  <a:rPr lang="en-US" altLang="he-IL" sz="2400" dirty="0">
                    <a:sym typeface="Wingdings" panose="05000000000000000000" pitchFamily="2" charset="2"/>
                  </a:rPr>
                  <a:t> (not a block cipher)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Now: construct block cipher (invertible PRP)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he-IL" sz="20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endParaRPr lang="en-US" altLang="he-IL" sz="2000" dirty="0">
                  <a:sym typeface="Wingdings" panose="05000000000000000000" pitchFamily="2" charset="2"/>
                </a:endParaRP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Challenge: making it invertible…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Solution: The Feistel Construction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endParaRPr lang="en-US" altLang="he-IL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27667"/>
                <a:ext cx="8223250" cy="4975225"/>
              </a:xfrm>
              <a:blipFill>
                <a:blip r:embed="rId3"/>
                <a:stretch>
                  <a:fillRect l="-1038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B735761-762C-414E-BB18-482055980017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691529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The </a:t>
            </a:r>
            <a:r>
              <a:rPr lang="en-US" altLang="he-IL" err="1"/>
              <a:t>Feistel</a:t>
            </a:r>
            <a:r>
              <a:rPr lang="en-US" altLang="he-IL"/>
              <a:t> Block-cipher Construction</a:t>
            </a:r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6474" y="1235075"/>
            <a:ext cx="8226425" cy="5232400"/>
          </a:xfrm>
        </p:spPr>
        <p:txBody>
          <a:bodyPr/>
          <a:lstStyle/>
          <a:p>
            <a:pPr marL="346075" eaLnBrk="1" hangingPunct="1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400" dirty="0"/>
              <a:t>Turn PRF </a:t>
            </a:r>
            <a:r>
              <a:rPr lang="en-US" altLang="he-IL" sz="2400" dirty="0" err="1"/>
              <a:t>F</a:t>
            </a:r>
            <a:r>
              <a:rPr lang="en-US" altLang="he-IL" sz="2400" baseline="-25000" dirty="0" err="1"/>
              <a:t>k</a:t>
            </a:r>
            <a:r>
              <a:rPr lang="en-US" altLang="he-IL" sz="2400" dirty="0"/>
              <a:t> into a block cipher</a:t>
            </a:r>
          </a:p>
          <a:p>
            <a:pPr marL="746125" lvl="1" eaLnBrk="1" hangingPunct="1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000" dirty="0"/>
              <a:t>Three ‘rounds’ suffice [LR88]</a:t>
            </a: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endParaRPr lang="en-US" altLang="he-IL" sz="2000" dirty="0"/>
          </a:p>
          <a:p>
            <a:pPr marL="346075" eaLnBrk="1" hangingPunct="1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400" dirty="0"/>
              <a:t>Used in DES (but not in AES)</a:t>
            </a:r>
          </a:p>
          <a:p>
            <a:pPr marL="746125" lvl="1" eaLnBrk="1" hangingPunct="1">
              <a:buClrTx/>
              <a:buFont typeface="Arial" panose="020B0604020202020204" pitchFamily="34" charset="0"/>
              <a:buChar char="•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2000" dirty="0"/>
              <a:t>With 16 ‘rounds’</a:t>
            </a:r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he-IL" sz="2400" dirty="0"/>
          </a:p>
          <a:p>
            <a:pPr indent="-339725" eaLnBrk="1" hangingPunct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altLang="he-IL" sz="2800" dirty="0"/>
          </a:p>
        </p:txBody>
      </p:sp>
      <p:sp>
        <p:nvSpPr>
          <p:cNvPr id="101382" name="Oval 4"/>
          <p:cNvSpPr>
            <a:spLocks noChangeArrowheads="1"/>
          </p:cNvSpPr>
          <p:nvPr/>
        </p:nvSpPr>
        <p:spPr bwMode="auto">
          <a:xfrm>
            <a:off x="5966569" y="2502811"/>
            <a:ext cx="360362" cy="360362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3600" dirty="0"/>
              <a:t>+</a:t>
            </a:r>
            <a:endParaRPr lang="en-US" altLang="he-I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383" name="AutoShape 5"/>
              <p:cNvSpPr>
                <a:spLocks noChangeArrowheads="1"/>
              </p:cNvSpPr>
              <p:nvPr/>
            </p:nvSpPr>
            <p:spPr bwMode="auto">
              <a:xfrm>
                <a:off x="5796731" y="1500982"/>
                <a:ext cx="1403350" cy="487362"/>
              </a:xfrm>
              <a:prstGeom prst="roundRect">
                <a:avLst>
                  <a:gd name="adj" fmla="val 889"/>
                </a:avLst>
              </a:prstGeom>
              <a:solidFill>
                <a:srgbClr val="5C852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0,…,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he-IL" altLang="he-IL" dirty="0"/>
              </a:p>
            </p:txBody>
          </p:sp>
        </mc:Choice>
        <mc:Fallback xmlns="">
          <p:sp>
            <p:nvSpPr>
              <p:cNvPr id="101383" name="Auto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731" y="1500982"/>
                <a:ext cx="1403350" cy="487362"/>
              </a:xfrm>
              <a:prstGeom prst="roundRect">
                <a:avLst>
                  <a:gd name="adj" fmla="val 889"/>
                </a:avLst>
              </a:prstGeom>
              <a:blipFill>
                <a:blip r:embed="rId3"/>
                <a:stretch>
                  <a:fillRect/>
                </a:stretch>
              </a:blip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385" name="Line 7"/>
          <p:cNvSpPr>
            <a:spLocks noChangeShapeType="1"/>
          </p:cNvSpPr>
          <p:nvPr/>
        </p:nvSpPr>
        <p:spPr bwMode="auto">
          <a:xfrm>
            <a:off x="8495481" y="1951831"/>
            <a:ext cx="1588" cy="16192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>
            <a:off x="6155506" y="1951831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7" name="Line 9"/>
          <p:cNvSpPr>
            <a:spLocks noChangeShapeType="1"/>
          </p:cNvSpPr>
          <p:nvPr/>
        </p:nvSpPr>
        <p:spPr bwMode="auto">
          <a:xfrm>
            <a:off x="6155506" y="2851943"/>
            <a:ext cx="1588" cy="7207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8" name="Line 10"/>
          <p:cNvSpPr>
            <a:spLocks noChangeShapeType="1"/>
          </p:cNvSpPr>
          <p:nvPr/>
        </p:nvSpPr>
        <p:spPr bwMode="auto">
          <a:xfrm flipH="1" flipV="1">
            <a:off x="7317313" y="2740817"/>
            <a:ext cx="1181342" cy="892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6333306" y="2672556"/>
            <a:ext cx="5461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0" name="AutoShape 12"/>
          <p:cNvSpPr>
            <a:spLocks noChangeArrowheads="1"/>
          </p:cNvSpPr>
          <p:nvPr/>
        </p:nvSpPr>
        <p:spPr bwMode="auto">
          <a:xfrm>
            <a:off x="7401694" y="3390900"/>
            <a:ext cx="709996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err="1"/>
              <a:t>F</a:t>
            </a:r>
            <a:r>
              <a:rPr lang="en-US" altLang="he-IL" sz="2800" baseline="-25000" err="1"/>
              <a:t>k</a:t>
            </a:r>
            <a:r>
              <a:rPr lang="en-US" altLang="he-IL" sz="1800"/>
              <a:t>()</a:t>
            </a:r>
          </a:p>
        </p:txBody>
      </p:sp>
      <p:sp>
        <p:nvSpPr>
          <p:cNvPr id="101391" name="Oval 13"/>
          <p:cNvSpPr>
            <a:spLocks noChangeArrowheads="1"/>
          </p:cNvSpPr>
          <p:nvPr/>
        </p:nvSpPr>
        <p:spPr bwMode="auto">
          <a:xfrm>
            <a:off x="8316094" y="3572668"/>
            <a:ext cx="360362" cy="360363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3600" dirty="0"/>
              <a:t>+</a:t>
            </a:r>
          </a:p>
        </p:txBody>
      </p:sp>
      <p:sp>
        <p:nvSpPr>
          <p:cNvPr id="101392" name="Line 14"/>
          <p:cNvSpPr>
            <a:spLocks noChangeShapeType="1"/>
          </p:cNvSpPr>
          <p:nvPr/>
        </p:nvSpPr>
        <p:spPr bwMode="auto">
          <a:xfrm>
            <a:off x="6155506" y="3032918"/>
            <a:ext cx="1588" cy="16192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6155506" y="3032918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8495481" y="3931443"/>
            <a:ext cx="1588" cy="7207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6155506" y="3752057"/>
            <a:ext cx="1246188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7" name="Oval 19"/>
          <p:cNvSpPr>
            <a:spLocks noChangeArrowheads="1"/>
          </p:cNvSpPr>
          <p:nvPr/>
        </p:nvSpPr>
        <p:spPr bwMode="auto">
          <a:xfrm>
            <a:off x="5966569" y="4651374"/>
            <a:ext cx="360362" cy="360363"/>
          </a:xfrm>
          <a:prstGeom prst="ellipse">
            <a:avLst/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3600" dirty="0"/>
              <a:t>+</a:t>
            </a:r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 flipH="1">
            <a:off x="8495481" y="4649786"/>
            <a:ext cx="13900" cy="87485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6155506" y="4112418"/>
            <a:ext cx="1588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6155506" y="5012531"/>
            <a:ext cx="0" cy="5048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1" name="Line 23"/>
          <p:cNvSpPr>
            <a:spLocks noChangeShapeType="1"/>
          </p:cNvSpPr>
          <p:nvPr/>
        </p:nvSpPr>
        <p:spPr bwMode="auto">
          <a:xfrm flipH="1" flipV="1">
            <a:off x="7317313" y="4828381"/>
            <a:ext cx="1181343" cy="3176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6333306" y="4831556"/>
            <a:ext cx="546100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>
            <a:off x="8111689" y="3752056"/>
            <a:ext cx="239329" cy="15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AutoShape 6">
                <a:extLst>
                  <a:ext uri="{FF2B5EF4-FFF2-40B4-BE49-F238E27FC236}">
                    <a16:creationId xmlns:a16="http://schemas.microsoft.com/office/drawing/2014/main" id="{DFFAC89A-E40B-450C-B456-AA97F9ACE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0214" y="5549898"/>
                <a:ext cx="2793411" cy="446087"/>
              </a:xfrm>
              <a:prstGeom prst="roundRect">
                <a:avLst>
                  <a:gd name="adj" fmla="val 0"/>
                </a:avLst>
              </a:prstGeom>
              <a:solidFill>
                <a:srgbClr val="5C852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he-IL" altLang="he-I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he-IL" altLang="he-IL" dirty="0"/>
              </a:p>
            </p:txBody>
          </p:sp>
        </mc:Choice>
        <mc:Fallback xmlns="">
          <p:sp>
            <p:nvSpPr>
              <p:cNvPr id="3" name="AutoShape 6">
                <a:extLst>
                  <a:ext uri="{FF2B5EF4-FFF2-40B4-BE49-F238E27FC236}">
                    <a16:creationId xmlns:a16="http://schemas.microsoft.com/office/drawing/2014/main" id="{DFFAC89A-E40B-450C-B456-AA97F9ACE0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0214" y="5549898"/>
                <a:ext cx="2793411" cy="446087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b="-13158"/>
                </a:stretch>
              </a:blip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AutoShape 5">
                <a:extLst>
                  <a:ext uri="{FF2B5EF4-FFF2-40B4-BE49-F238E27FC236}">
                    <a16:creationId xmlns:a16="http://schemas.microsoft.com/office/drawing/2014/main" id="{0623109F-DB8C-4FFA-BC93-D32D22D6A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0881" y="1507332"/>
                <a:ext cx="1403350" cy="487362"/>
              </a:xfrm>
              <a:prstGeom prst="roundRect">
                <a:avLst>
                  <a:gd name="adj" fmla="val 889"/>
                </a:avLst>
              </a:prstGeom>
              <a:solidFill>
                <a:srgbClr val="5C852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,…,2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he-IL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he-IL" altLang="he-IL" dirty="0"/>
              </a:p>
            </p:txBody>
          </p:sp>
        </mc:Choice>
        <mc:Fallback xmlns="">
          <p:sp>
            <p:nvSpPr>
              <p:cNvPr id="4" name="AutoShape 5">
                <a:extLst>
                  <a:ext uri="{FF2B5EF4-FFF2-40B4-BE49-F238E27FC236}">
                    <a16:creationId xmlns:a16="http://schemas.microsoft.com/office/drawing/2014/main" id="{0623109F-DB8C-4FFA-BC93-D32D22D6A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0881" y="1507332"/>
                <a:ext cx="1403350" cy="487362"/>
              </a:xfrm>
              <a:prstGeom prst="roundRect">
                <a:avLst>
                  <a:gd name="adj" fmla="val 889"/>
                </a:avLst>
              </a:prstGeom>
              <a:blipFill>
                <a:blip r:embed="rId5"/>
                <a:stretch>
                  <a:fillRect/>
                </a:stretch>
              </a:blipFill>
              <a:ln w="936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D09515-49B0-4F8D-A8E5-7EC24B4F43B9}"/>
                  </a:ext>
                </a:extLst>
              </p:cNvPr>
              <p:cNvSpPr txBox="1"/>
              <p:nvPr/>
            </p:nvSpPr>
            <p:spPr>
              <a:xfrm>
                <a:off x="6195691" y="3302793"/>
                <a:ext cx="9718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he-IL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BD09515-49B0-4F8D-A8E5-7EC24B4F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691" y="3302793"/>
                <a:ext cx="971893" cy="461665"/>
              </a:xfrm>
              <a:prstGeom prst="rect">
                <a:avLst/>
              </a:prstGeom>
              <a:blipFill>
                <a:blip r:embed="rId6"/>
                <a:stretch>
                  <a:fillRect l="-1250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12">
            <a:extLst>
              <a:ext uri="{FF2B5EF4-FFF2-40B4-BE49-F238E27FC236}">
                <a16:creationId xmlns:a16="http://schemas.microsoft.com/office/drawing/2014/main" id="{53A9981E-3503-44B8-96EB-1B80518FA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002" y="2384425"/>
            <a:ext cx="709996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err="1"/>
              <a:t>F</a:t>
            </a:r>
            <a:r>
              <a:rPr lang="en-US" altLang="he-IL" sz="2800" baseline="-25000" err="1"/>
              <a:t>k</a:t>
            </a:r>
            <a:r>
              <a:rPr lang="en-US" altLang="he-IL" sz="1800"/>
              <a:t>()</a:t>
            </a:r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882DB148-9341-4537-B458-56E594EC1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002" y="4483895"/>
            <a:ext cx="709996" cy="720725"/>
          </a:xfrm>
          <a:prstGeom prst="roundRect">
            <a:avLst>
              <a:gd name="adj" fmla="val 218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 anchorCtr="1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err="1"/>
              <a:t>F</a:t>
            </a:r>
            <a:r>
              <a:rPr lang="en-US" altLang="he-IL" sz="2800" baseline="-25000" err="1"/>
              <a:t>k</a:t>
            </a:r>
            <a:r>
              <a:rPr lang="en-US" altLang="he-IL" sz="1800"/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0A08-F4CF-42FD-BD93-849B010A486A}"/>
                  </a:ext>
                </a:extLst>
              </p:cNvPr>
              <p:cNvSpPr txBox="1"/>
              <p:nvPr/>
            </p:nvSpPr>
            <p:spPr>
              <a:xfrm>
                <a:off x="7433894" y="4382293"/>
                <a:ext cx="9718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he-IL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he-IL" altLang="he-IL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B0A08-F4CF-42FD-BD93-849B010A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894" y="4382293"/>
                <a:ext cx="971893" cy="461665"/>
              </a:xfrm>
              <a:prstGeom prst="rect">
                <a:avLst/>
              </a:prstGeom>
              <a:blipFill>
                <a:blip r:embed="rId7"/>
                <a:stretch>
                  <a:fillRect l="-1250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EB0BD1E-CF11-40B7-8BE4-E4CFDE6DC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424" y="2264790"/>
            <a:ext cx="5355675" cy="130414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5274945C-14EA-834C-95DA-828AC8CC812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02041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846931"/>
          </a:xfrm>
        </p:spPr>
        <p:txBody>
          <a:bodyPr/>
          <a:lstStyle/>
          <a:p>
            <a:r>
              <a:rPr lang="en-US" altLang="he-IL" b="1" i="1">
                <a:solidFill>
                  <a:schemeClr val="tx1"/>
                </a:solidFill>
              </a:rPr>
              <a:t>Crypto Building-Blocks Principle</a:t>
            </a:r>
            <a:endParaRPr lang="he-IL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73293" y="1124744"/>
            <a:ext cx="8223250" cy="49752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rgbClr val="FF00FF"/>
                </a:solidFill>
              </a:rPr>
              <a:t>Design and focus cryptanalysis efforts on few basic functions: </a:t>
            </a:r>
            <a:r>
              <a:rPr lang="en-US" altLang="he-IL" sz="2800" dirty="0">
                <a:solidFill>
                  <a:schemeClr val="accent2"/>
                </a:solidFill>
              </a:rPr>
              <a:t>simple, easy to test, replaceable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chemeClr val="tx1"/>
                </a:solidFill>
              </a:rPr>
              <a:t>Construct schemes from basic functions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Provably secure constructions:</a:t>
            </a:r>
            <a:br>
              <a:rPr lang="en-US" altLang="he-IL" sz="2400" dirty="0">
                <a:solidFill>
                  <a:schemeClr val="tx1"/>
                </a:solidFill>
              </a:rPr>
            </a:br>
            <a:r>
              <a:rPr lang="en-US" altLang="he-IL" sz="2400" dirty="0">
                <a:solidFill>
                  <a:schemeClr val="tx1"/>
                </a:solidFill>
              </a:rPr>
              <a:t>attack on scheme </a:t>
            </a:r>
            <a:r>
              <a:rPr lang="en-US" altLang="he-IL" sz="2400" dirty="0">
                <a:solidFill>
                  <a:schemeClr val="tx1"/>
                </a:solidFill>
                <a:sym typeface="Wingdings" panose="05000000000000000000" pitchFamily="2" charset="2"/>
              </a:rPr>
              <a:t> attack on function</a:t>
            </a:r>
            <a:endParaRPr lang="en-US" altLang="he-IL" sz="2400" dirty="0">
              <a:solidFill>
                <a:schemeClr val="tx1"/>
              </a:solidFill>
            </a:endParaRP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Allows replacing broken/suspect functions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Allows upgrading to more secure/efficient function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E.g., encryption from block cipher </a:t>
            </a:r>
            <a:r>
              <a:rPr lang="en-US" altLang="he-IL" sz="2000" dirty="0"/>
              <a:t>(or PRG/PRF/PRP)</a:t>
            </a:r>
            <a:endParaRPr lang="en-US" altLang="he-IL" sz="4400" dirty="0"/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Block-cipher, PRG,PRF,PRP: </a:t>
            </a:r>
            <a:r>
              <a:rPr lang="en-US" altLang="he-IL" sz="2400" dirty="0">
                <a:solidFill>
                  <a:srgbClr val="00B050"/>
                </a:solidFill>
              </a:rPr>
              <a:t>deterministic, stateless, </a:t>
            </a:r>
            <a:br>
              <a:rPr lang="en-US" altLang="he-IL" sz="2400" dirty="0"/>
            </a:br>
            <a:r>
              <a:rPr lang="en-US" altLang="he-IL" sz="2400" dirty="0">
                <a:solidFill>
                  <a:srgbClr val="00B050"/>
                </a:solidFill>
              </a:rPr>
              <a:t>FIL</a:t>
            </a:r>
            <a:r>
              <a:rPr lang="en-US" altLang="he-IL" sz="2400" dirty="0"/>
              <a:t> (Fixed-Input-Length)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Encryption: </a:t>
            </a:r>
            <a:r>
              <a:rPr lang="en-US" altLang="he-IL" sz="2400" dirty="0">
                <a:solidFill>
                  <a:srgbClr val="FF0000"/>
                </a:solidFill>
              </a:rPr>
              <a:t>randomized/stateful</a:t>
            </a:r>
            <a:r>
              <a:rPr lang="en-US" altLang="he-IL" sz="2400" dirty="0"/>
              <a:t>, </a:t>
            </a:r>
            <a:br>
              <a:rPr lang="en-US" altLang="he-IL" sz="2400" dirty="0"/>
            </a:br>
            <a:r>
              <a:rPr lang="en-US" altLang="he-IL" sz="2400" dirty="0">
                <a:solidFill>
                  <a:srgbClr val="FF0000"/>
                </a:solidFill>
              </a:rPr>
              <a:t>VIL</a:t>
            </a:r>
            <a:r>
              <a:rPr lang="en-US" altLang="he-IL" sz="2400" dirty="0"/>
              <a:t> (Variable-Input-Length)</a:t>
            </a:r>
            <a:endParaRPr lang="en-US" altLang="he-IL" sz="2400" dirty="0">
              <a:solidFill>
                <a:srgbClr val="0070C0"/>
              </a:solidFill>
            </a:endParaRPr>
          </a:p>
        </p:txBody>
      </p:sp>
      <p:pic>
        <p:nvPicPr>
          <p:cNvPr id="4" name="Picture 3" descr="Clipart - Brick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6296" y="2150591"/>
            <a:ext cx="1706648" cy="1484784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7221C59-C1C8-0F4B-9F17-F2B6EC264D6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29797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10587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4000">
                <a:solidFill>
                  <a:schemeClr val="tx1"/>
                </a:solidFill>
              </a:rPr>
              <a:t>Why standardize block ciphers, </a:t>
            </a:r>
            <a:br>
              <a:rPr lang="en-US" altLang="he-IL" sz="4000">
                <a:solidFill>
                  <a:schemeClr val="tx1"/>
                </a:solidFill>
              </a:rPr>
            </a:br>
            <a:r>
              <a:rPr lang="en-US" altLang="he-IL" sz="4000">
                <a:solidFill>
                  <a:schemeClr val="tx1"/>
                </a:solidFill>
              </a:rPr>
              <a:t>and not encryption? </a:t>
            </a:r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49553" y="1484784"/>
            <a:ext cx="8363272" cy="4524797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0000FF"/>
                </a:solidFill>
              </a:rPr>
              <a:t>Crypto building blocks principle, rephrased: </a:t>
            </a:r>
            <a:br>
              <a:rPr lang="en-US" altLang="he-IL" sz="2400" dirty="0">
                <a:solidFill>
                  <a:srgbClr val="0000FF"/>
                </a:solidFill>
              </a:rPr>
            </a:br>
            <a:r>
              <a:rPr lang="en-US" altLang="he-IL" sz="2400" dirty="0">
                <a:solidFill>
                  <a:srgbClr val="0000FF"/>
                </a:solidFill>
              </a:rPr>
              <a:t>design, cryptanalyze simple function, </a:t>
            </a:r>
            <a:br>
              <a:rPr lang="en-US" altLang="he-IL" sz="2400" dirty="0">
                <a:solidFill>
                  <a:srgbClr val="0000FF"/>
                </a:solidFill>
              </a:rPr>
            </a:br>
            <a:r>
              <a:rPr lang="en-US" altLang="he-IL" sz="2400" dirty="0">
                <a:solidFill>
                  <a:srgbClr val="0000FF"/>
                </a:solidFill>
              </a:rPr>
              <a:t>use function to construct more complex scheme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0000FF"/>
                </a:solidFill>
              </a:rPr>
              <a:t>Design, cryptanalyze PRF; use it to build block cipher;  and block cipher to construct cryptosystem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FF"/>
                </a:solidFill>
              </a:rPr>
              <a:t>Attack on cryptosystem </a:t>
            </a:r>
            <a:r>
              <a:rPr lang="en-US" altLang="he-IL" sz="2400" dirty="0">
                <a:solidFill>
                  <a:srgbClr val="FF00FF"/>
                </a:solidFill>
                <a:sym typeface="Wingdings" panose="05000000000000000000" pitchFamily="2" charset="2"/>
              </a:rPr>
              <a:t> </a:t>
            </a:r>
            <a:r>
              <a:rPr lang="en-US" altLang="he-IL" sz="2400" dirty="0">
                <a:solidFill>
                  <a:srgbClr val="FF00FF"/>
                </a:solidFill>
              </a:rPr>
              <a:t>attack on block cipher, PRF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Design (FIL, deterministic, stateless) PRF, </a:t>
            </a:r>
            <a:br>
              <a:rPr lang="en-US" altLang="he-IL" sz="2400" dirty="0">
                <a:solidFill>
                  <a:schemeClr val="tx1"/>
                </a:solidFill>
              </a:rPr>
            </a:br>
            <a:r>
              <a:rPr lang="en-US" altLang="he-IL" sz="2400" dirty="0">
                <a:solidFill>
                  <a:schemeClr val="tx1"/>
                </a:solidFill>
              </a:rPr>
              <a:t>construct (VIL, randomized/stateful) cryptosystem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chemeClr val="tx1"/>
                </a:solidFill>
              </a:rPr>
              <a:t>Easier to design and to combine: </a:t>
            </a:r>
          </a:p>
          <a:p>
            <a:pPr marL="1063625" lvl="2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Given two PRFs F, F’, let F’’</a:t>
            </a:r>
            <a:r>
              <a:rPr lang="en-US" altLang="he-IL" sz="2000" baseline="-25000" dirty="0" err="1">
                <a:solidFill>
                  <a:schemeClr val="tx1"/>
                </a:solidFill>
              </a:rPr>
              <a:t>k,k</a:t>
            </a:r>
            <a:r>
              <a:rPr lang="en-US" altLang="he-IL" sz="2000" baseline="-25000" dirty="0">
                <a:solidFill>
                  <a:schemeClr val="tx1"/>
                </a:solidFill>
              </a:rPr>
              <a:t>’</a:t>
            </a:r>
            <a:r>
              <a:rPr lang="en-US" altLang="he-IL" sz="2000" dirty="0">
                <a:solidFill>
                  <a:schemeClr val="tx1"/>
                </a:solidFill>
              </a:rPr>
              <a:t>(x)=</a:t>
            </a:r>
            <a:r>
              <a:rPr lang="en-US" altLang="he-IL" sz="2000" dirty="0" err="1">
                <a:solidFill>
                  <a:schemeClr val="tx1"/>
                </a:solidFill>
              </a:rPr>
              <a:t>F</a:t>
            </a:r>
            <a:r>
              <a:rPr lang="en-US" altLang="he-IL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he-IL" sz="2000" dirty="0">
                <a:solidFill>
                  <a:schemeClr val="tx1"/>
                </a:solidFill>
              </a:rPr>
              <a:t>(x)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</a:t>
            </a:r>
            <a:r>
              <a:rPr lang="en-US" altLang="he-IL" sz="2000" dirty="0" err="1">
                <a:solidFill>
                  <a:schemeClr val="tx1"/>
                </a:solidFill>
                <a:sym typeface="Symbol" panose="05050102010706020507" pitchFamily="18" charset="2"/>
              </a:rPr>
              <a:t>F’</a:t>
            </a:r>
            <a:r>
              <a:rPr lang="en-US" altLang="he-IL" sz="20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altLang="he-IL" sz="20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’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(x)</a:t>
            </a:r>
          </a:p>
          <a:p>
            <a:pPr marL="1520825" lvl="3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>
                <a:solidFill>
                  <a:schemeClr val="tx1"/>
                </a:solidFill>
                <a:sym typeface="Symbol" panose="05050102010706020507" pitchFamily="18" charset="2"/>
              </a:rPr>
              <a:t>If </a:t>
            </a:r>
            <a:r>
              <a:rPr lang="en-US" altLang="he-IL" sz="1800" u="sng" dirty="0">
                <a:solidFill>
                  <a:schemeClr val="tx1"/>
                </a:solidFill>
                <a:sym typeface="Symbol" panose="05050102010706020507" pitchFamily="18" charset="2"/>
              </a:rPr>
              <a:t>either </a:t>
            </a:r>
            <a:r>
              <a:rPr lang="en-US" altLang="he-IL" sz="1800" dirty="0">
                <a:solidFill>
                  <a:schemeClr val="tx1"/>
                </a:solidFill>
                <a:sym typeface="Symbol" panose="05050102010706020507" pitchFamily="18" charset="2"/>
              </a:rPr>
              <a:t>F </a:t>
            </a:r>
            <a:r>
              <a:rPr lang="en-US" altLang="he-IL" sz="1800" u="sng" dirty="0">
                <a:solidFill>
                  <a:schemeClr val="tx1"/>
                </a:solidFill>
                <a:sym typeface="Symbol" panose="05050102010706020507" pitchFamily="18" charset="2"/>
              </a:rPr>
              <a:t>or </a:t>
            </a:r>
            <a:r>
              <a:rPr lang="en-US" altLang="he-IL" sz="1800" dirty="0">
                <a:solidFill>
                  <a:schemeClr val="tx1"/>
                </a:solidFill>
                <a:sym typeface="Symbol" panose="05050102010706020507" pitchFamily="18" charset="2"/>
              </a:rPr>
              <a:t>F’ is a secure PRF </a:t>
            </a:r>
            <a:r>
              <a:rPr lang="en-US" altLang="he-IL" sz="1800" dirty="0">
                <a:solidFill>
                  <a:schemeClr val="tx1"/>
                </a:solidFill>
                <a:sym typeface="Wingdings" panose="05000000000000000000" pitchFamily="2" charset="2"/>
              </a:rPr>
              <a:t> F’’ is secure PRF</a:t>
            </a:r>
          </a:p>
          <a:p>
            <a:pPr marL="1520825" lvl="3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>
                <a:solidFill>
                  <a:schemeClr val="tx1"/>
                </a:solidFill>
                <a:sym typeface="Wingdings" panose="05000000000000000000" pitchFamily="2" charset="2"/>
              </a:rPr>
              <a:t>This is a </a:t>
            </a:r>
            <a:r>
              <a:rPr lang="en-US" altLang="he-IL" sz="1800" u="sng" dirty="0">
                <a:solidFill>
                  <a:schemeClr val="tx1"/>
                </a:solidFill>
                <a:sym typeface="Wingdings" panose="05000000000000000000" pitchFamily="2" charset="2"/>
              </a:rPr>
              <a:t>robust combiner </a:t>
            </a:r>
            <a:r>
              <a:rPr lang="en-US" altLang="he-IL" sz="1800" dirty="0">
                <a:solidFill>
                  <a:schemeClr val="tx1"/>
                </a:solidFill>
                <a:sym typeface="Wingdings" panose="05000000000000000000" pitchFamily="2" charset="2"/>
              </a:rPr>
              <a:t>for PRFs (block ciphers: also not hard)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FF"/>
                </a:solidFill>
                <a:sym typeface="Wingdings" panose="05000000000000000000" pitchFamily="2" charset="2"/>
              </a:rPr>
              <a:t>Next: Feistel construction of Block-cipher from PRF!</a:t>
            </a:r>
            <a:endParaRPr lang="en-US" altLang="he-IL" sz="2400" dirty="0">
              <a:solidFill>
                <a:srgbClr val="FF00FF"/>
              </a:solidFill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>
              <a:solidFill>
                <a:srgbClr val="FF00FF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F676A5C-F432-B84E-BC4E-771F5E2A312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72870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244" y="1124744"/>
            <a:ext cx="8291512" cy="1373187"/>
          </a:xfrm>
        </p:spPr>
        <p:txBody>
          <a:bodyPr/>
          <a:lstStyle/>
          <a:p>
            <a:r>
              <a:rPr lang="en-US" dirty="0"/>
              <a:t>We defined security for PRG, PRF and PRP. Block cipher too (informally).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But… 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what about security of encryption??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9671" y="5148481"/>
            <a:ext cx="3457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A bit tricky, in fact.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DAFF4DF-D472-C444-A134-1E92BE15AB6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17278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כותרת 1"/>
          <p:cNvSpPr>
            <a:spLocks noGrp="1"/>
          </p:cNvSpPr>
          <p:nvPr>
            <p:ph type="title"/>
          </p:nvPr>
        </p:nvSpPr>
        <p:spPr>
          <a:xfrm>
            <a:off x="395536" y="149226"/>
            <a:ext cx="8291512" cy="1373187"/>
          </a:xfrm>
        </p:spPr>
        <p:txBody>
          <a:bodyPr/>
          <a:lstStyle/>
          <a:p>
            <a:r>
              <a:rPr lang="en-US" altLang="he-IL"/>
              <a:t>Defining Secure Encryption</a:t>
            </a:r>
            <a:endParaRPr lang="he-IL" altLang="he-IL"/>
          </a:p>
        </p:txBody>
      </p:sp>
      <p:sp>
        <p:nvSpPr>
          <p:cNvPr id="56323" name="מציין מיקום תוכן 2"/>
          <p:cNvSpPr>
            <a:spLocks noGrp="1"/>
          </p:cNvSpPr>
          <p:nvPr>
            <p:ph idx="1"/>
          </p:nvPr>
        </p:nvSpPr>
        <p:spPr>
          <a:xfrm>
            <a:off x="280194" y="941387"/>
            <a:ext cx="8406854" cy="49752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/>
              <a:t>Attacker capabilities: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Computational limitations? </a:t>
            </a:r>
            <a:r>
              <a:rPr lang="en-US" altLang="he-IL">
                <a:sym typeface="Wingdings" panose="05000000000000000000" pitchFamily="2" charset="2"/>
              </a:rPr>
              <a:t> PPT</a:t>
            </a:r>
            <a:endParaRPr lang="en-US" altLang="he-IL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Ciphertext only (CTO),  Known / chosen plaintext attack (KPA/CPA), Chosen ciphertext (CCA)?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/>
              <a:t>What’s a successful attack?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Key recovery ?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May be impossible yet weak cipher…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(Full) Message recovery?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What of partial exposure, e.g., m</a:t>
            </a:r>
            <a:r>
              <a:rPr lang="en-US" altLang="he-IL" sz="2000">
                <a:latin typeface="Symbol" panose="05050102010706020507" pitchFamily="18" charset="2"/>
              </a:rPr>
              <a:t></a:t>
            </a:r>
            <a:r>
              <a:rPr lang="en-US" altLang="he-IL"/>
              <a:t>{“Advance”, “Retreat”}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u="sng"/>
              <a:t>Prudent</a:t>
            </a:r>
            <a:r>
              <a:rPr lang="en-US" altLang="he-IL"/>
              <a:t>: attacker ‘wins’ for </a:t>
            </a:r>
            <a:r>
              <a:rPr lang="en-US" altLang="he-IL" u="sng"/>
              <a:t>any</a:t>
            </a:r>
            <a:r>
              <a:rPr lang="en-US" altLang="he-IL"/>
              <a:t> info on plaintext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alt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0FE8A-CE62-8F4F-A236-EF88D0925FBC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he-IL" altLang="he-IL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846931"/>
          </a:xfrm>
        </p:spPr>
        <p:txBody>
          <a:bodyPr/>
          <a:lstStyle/>
          <a:p>
            <a:r>
              <a:rPr lang="en-US" altLang="he-IL" b="1" i="1">
                <a:solidFill>
                  <a:schemeClr val="tx1"/>
                </a:solidFill>
              </a:rPr>
              <a:t>Conservative Design Principle</a:t>
            </a:r>
            <a:endParaRPr lang="he-IL">
              <a:solidFill>
                <a:schemeClr val="tx1"/>
              </a:solidFill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6472" y="1129460"/>
            <a:ext cx="8578015" cy="49752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When designing, evaluating a cryptosystem…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Consider most powerful attacker (CTO&lt; KPA&lt; CPA) 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Be as general as possible – cover many applications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And `easiest’ attacker-success criteria</a:t>
            </a:r>
          </a:p>
          <a:p>
            <a:pPr marL="1136650" lvl="2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Not message/key recovery!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Make it easy to use securely, hard to use insecurely!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When designing, evaluating a system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Which use some cryptosystem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Restrict attacker’s capabilities (e.g., avoid known/chosen plaintext)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CD70C-F5A3-CC40-9ABE-026084C060AC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0582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Cryptanalysis 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Key recovery ? -- meaningless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(Full) Message recovery? – may be an overkill. E.g., when m</a:t>
            </a:r>
            <a:r>
              <a:rPr lang="en-US" altLang="he-IL" sz="2400">
                <a:latin typeface="Symbol" panose="05050102010706020507" pitchFamily="18" charset="2"/>
              </a:rPr>
              <a:t></a:t>
            </a:r>
            <a:r>
              <a:rPr lang="en-US" altLang="he-IL"/>
              <a:t>{“Advance”, “Retreat”}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/>
              <a:t>Can’t learn anything at all about plaintext – how to define? Can we achieve it ?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Well-defined notion: ‘semantic security’ [crypto course]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b="1"/>
              <a:t>Indistinguishability</a:t>
            </a:r>
            <a:r>
              <a:rPr lang="en-US" altLang="he-IL"/>
              <a:t>: Eve ‘wins’ if she </a:t>
            </a:r>
            <a:r>
              <a:rPr lang="en-US" altLang="he-IL" u="sng"/>
              <a:t>distinguishes</a:t>
            </a:r>
            <a:r>
              <a:rPr lang="en-US" altLang="he-IL"/>
              <a:t> between encryptions of (any) two messages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We focus on indistinguishability: 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altLang="he-IL"/>
              <a:t>In crypto course: equivalent to semantic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ECD4E-C874-FE45-8965-813755DDB8D4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906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כותרת 1"/>
          <p:cNvSpPr>
            <a:spLocks noGrp="1"/>
          </p:cNvSpPr>
          <p:nvPr>
            <p:ph type="title"/>
          </p:nvPr>
        </p:nvSpPr>
        <p:spPr>
          <a:xfrm>
            <a:off x="395536" y="149226"/>
            <a:ext cx="8291512" cy="1373187"/>
          </a:xfrm>
        </p:spPr>
        <p:txBody>
          <a:bodyPr/>
          <a:lstStyle/>
          <a:p>
            <a:r>
              <a:rPr lang="en-US" altLang="he-IL"/>
              <a:t>Defining Secure Encryption</a:t>
            </a:r>
            <a:endParaRPr lang="he-IL" altLang="he-IL"/>
          </a:p>
        </p:txBody>
      </p:sp>
      <p:sp>
        <p:nvSpPr>
          <p:cNvPr id="56323" name="מציין מיקום תוכן 2"/>
          <p:cNvSpPr>
            <a:spLocks noGrp="1"/>
          </p:cNvSpPr>
          <p:nvPr>
            <p:ph idx="1"/>
          </p:nvPr>
        </p:nvSpPr>
        <p:spPr>
          <a:xfrm>
            <a:off x="280194" y="941387"/>
            <a:ext cx="8540278" cy="49752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Attacker’s capabilities: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Computational limitations? </a:t>
            </a:r>
            <a:r>
              <a:rPr lang="en-US" altLang="he-IL" dirty="0">
                <a:sym typeface="Wingdings" panose="05000000000000000000" pitchFamily="2" charset="2"/>
              </a:rPr>
              <a:t> PPT</a:t>
            </a:r>
            <a:endParaRPr lang="en-US" altLang="he-IL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Ciphertext only (CTO),  Known / chosen plaintext attack (KPA/CPA), Chosen ciphertext (CCA)?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Attacker’s goal: </a:t>
            </a:r>
            <a:r>
              <a:rPr lang="en-US" altLang="he-IL" b="1" dirty="0"/>
              <a:t>distinguish </a:t>
            </a:r>
            <a:r>
              <a:rPr lang="en-US" altLang="he-IL" dirty="0"/>
              <a:t>btw encryptions of two messages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Which messages? Let adversary choose!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dirty="0"/>
              <a:t>Intuition: encryption is like ‘perfect disguise’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6AA06-543E-A240-889C-7ACBC8743C7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2621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The Disguise Indistinguishability Test/Party</a:t>
            </a:r>
            <a:endParaRPr lang="en-US" altLang="he-IL" sz="3600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1" y="830754"/>
            <a:ext cx="8745822" cy="227013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J </a:t>
            </a:r>
            <a:r>
              <a:rPr lang="en-US" altLang="he-IL" sz="2400" dirty="0"/>
              <a:t>(Judge/Jacob): choses actress, see disguised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Many times, actresses…………….. : Rachel,     Lea,   Natalie, …</a:t>
            </a: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J</a:t>
            </a:r>
            <a:r>
              <a:rPr lang="en-US" altLang="he-IL" sz="2400" dirty="0"/>
              <a:t> picks </a:t>
            </a:r>
            <a:r>
              <a:rPr lang="en-US" altLang="he-IL" sz="2400" b="1" dirty="0"/>
              <a:t>two</a:t>
            </a:r>
            <a:r>
              <a:rPr lang="en-US" altLang="he-IL" sz="2400" dirty="0"/>
              <a:t> of them…        say:    </a:t>
            </a:r>
            <a:r>
              <a:rPr lang="en-US" altLang="he-IL" sz="2000" dirty="0"/>
              <a:t>Rachel,     Lea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J</a:t>
            </a:r>
            <a:r>
              <a:rPr lang="en-US" altLang="he-IL" sz="2400" dirty="0"/>
              <a:t> sees one of them (disguised) 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Who is it</a:t>
            </a:r>
            <a:r>
              <a:rPr lang="en-US" altLang="he-IL" sz="2400" dirty="0"/>
              <a:t>?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40356-A8C9-4021-8333-497B1EB84E93}"/>
              </a:ext>
            </a:extLst>
          </p:cNvPr>
          <p:cNvSpPr/>
          <p:nvPr/>
        </p:nvSpPr>
        <p:spPr bwMode="auto">
          <a:xfrm>
            <a:off x="6146467" y="331915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5D2FA3-5753-4B7E-A826-EF7BFDBF8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412835"/>
            <a:ext cx="2830046" cy="241880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204EFF-E301-42CA-84A1-1684BD9CE9A4}"/>
              </a:ext>
            </a:extLst>
          </p:cNvPr>
          <p:cNvCxnSpPr/>
          <p:nvPr/>
        </p:nvCxnSpPr>
        <p:spPr bwMode="auto">
          <a:xfrm>
            <a:off x="3517641" y="476800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21908-496E-46C2-841B-EEE33B5C7966}"/>
              </a:ext>
            </a:extLst>
          </p:cNvPr>
          <p:cNvCxnSpPr/>
          <p:nvPr/>
        </p:nvCxnSpPr>
        <p:spPr bwMode="auto">
          <a:xfrm flipV="1">
            <a:off x="3566079" y="4266673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888A1C-B32B-4740-8E88-8E805F8AFBD9}"/>
              </a:ext>
            </a:extLst>
          </p:cNvPr>
          <p:cNvSpPr txBox="1"/>
          <p:nvPr/>
        </p:nvSpPr>
        <p:spPr>
          <a:xfrm>
            <a:off x="3478011" y="3954223"/>
            <a:ext cx="254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Choice: Rachel and Lea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29F81633-F46D-47F3-ABB4-86DF9FAFBFBE}"/>
              </a:ext>
            </a:extLst>
          </p:cNvPr>
          <p:cNvSpPr/>
          <p:nvPr/>
        </p:nvSpPr>
        <p:spPr bwMode="auto">
          <a:xfrm>
            <a:off x="4758612" y="5317822"/>
            <a:ext cx="1643824" cy="447258"/>
          </a:xfrm>
          <a:prstGeom prst="wedgeRoundRectCallout">
            <a:avLst>
              <a:gd name="adj1" fmla="val -169740"/>
              <a:gd name="adj2" fmla="val -19522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It’s _______!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05C7FA-5239-4303-8D69-A1FA526408FC}"/>
              </a:ext>
            </a:extLst>
          </p:cNvPr>
          <p:cNvCxnSpPr/>
          <p:nvPr/>
        </p:nvCxnSpPr>
        <p:spPr bwMode="auto">
          <a:xfrm flipV="1">
            <a:off x="3500765" y="3923873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160489-434A-4D3C-B769-AE469BC71C34}"/>
              </a:ext>
            </a:extLst>
          </p:cNvPr>
          <p:cNvCxnSpPr/>
          <p:nvPr/>
        </p:nvCxnSpPr>
        <p:spPr bwMode="auto">
          <a:xfrm>
            <a:off x="3524519" y="3489085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D9DFF8-D10B-41BC-B8E1-4BFD670CC4BF}"/>
              </a:ext>
            </a:extLst>
          </p:cNvPr>
          <p:cNvSpPr txBox="1"/>
          <p:nvPr/>
        </p:nvSpPr>
        <p:spPr>
          <a:xfrm>
            <a:off x="3517641" y="3129517"/>
            <a:ext cx="176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Rachel, please!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8B8A70-C31F-46AD-BAFA-A01EE32B8AC2}"/>
              </a:ext>
            </a:extLst>
          </p:cNvPr>
          <p:cNvSpPr txBox="1"/>
          <p:nvPr/>
        </p:nvSpPr>
        <p:spPr>
          <a:xfrm flipH="1">
            <a:off x="1531268" y="3662263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J</a:t>
            </a:r>
          </a:p>
        </p:txBody>
      </p:sp>
      <p:pic>
        <p:nvPicPr>
          <p:cNvPr id="1026" name="Picture 2" descr="Why 'The Rachel' still rules">
            <a:extLst>
              <a:ext uri="{FF2B5EF4-FFF2-40B4-BE49-F238E27FC236}">
                <a16:creationId xmlns:a16="http://schemas.microsoft.com/office/drawing/2014/main" id="{EF89AF12-0B3F-497B-A695-DFE5E5A65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9659" r="27754" b="46972"/>
          <a:stretch/>
        </p:blipFill>
        <p:spPr bwMode="auto">
          <a:xfrm>
            <a:off x="5352832" y="1546674"/>
            <a:ext cx="604105" cy="6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 Thompson - Wikipedia">
            <a:extLst>
              <a:ext uri="{FF2B5EF4-FFF2-40B4-BE49-F238E27FC236}">
                <a16:creationId xmlns:a16="http://schemas.microsoft.com/office/drawing/2014/main" id="{F9A9872E-95BB-4167-9A11-446588AFA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15465"/>
          <a:stretch/>
        </p:blipFill>
        <p:spPr bwMode="auto">
          <a:xfrm>
            <a:off x="6402436" y="1551906"/>
            <a:ext cx="603818" cy="6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FD27A0-1868-47C9-BBA3-74731361A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0" t="851" r="23202" b="49113"/>
          <a:stretch/>
        </p:blipFill>
        <p:spPr bwMode="auto">
          <a:xfrm>
            <a:off x="7361104" y="1546674"/>
            <a:ext cx="603818" cy="67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ennifer Aniston">
            <a:extLst>
              <a:ext uri="{FF2B5EF4-FFF2-40B4-BE49-F238E27FC236}">
                <a16:creationId xmlns:a16="http://schemas.microsoft.com/office/drawing/2014/main" id="{6C32259D-24F6-4ED5-BAB1-7499510A2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8" t="2079" r="17752" b="41840"/>
          <a:stretch/>
        </p:blipFill>
        <p:spPr bwMode="auto">
          <a:xfrm>
            <a:off x="3654097" y="3542336"/>
            <a:ext cx="283812" cy="3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ea Thompson says negative claim about Ellen DeGeneres is 'true' - Insider">
            <a:extLst>
              <a:ext uri="{FF2B5EF4-FFF2-40B4-BE49-F238E27FC236}">
                <a16:creationId xmlns:a16="http://schemas.microsoft.com/office/drawing/2014/main" id="{20F9267F-93B9-4E12-94E3-A11A1BE3F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" r="50000"/>
          <a:stretch/>
        </p:blipFill>
        <p:spPr bwMode="auto">
          <a:xfrm>
            <a:off x="3677905" y="4375013"/>
            <a:ext cx="349415" cy="3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Lea Thompson says negative claim about Ellen DeGeneres is 'true' - Insider">
            <a:extLst>
              <a:ext uri="{FF2B5EF4-FFF2-40B4-BE49-F238E27FC236}">
                <a16:creationId xmlns:a16="http://schemas.microsoft.com/office/drawing/2014/main" id="{1D4F8A67-E6F9-4128-92D5-78A6B2725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" r="50000"/>
          <a:stretch/>
        </p:blipFill>
        <p:spPr bwMode="auto">
          <a:xfrm>
            <a:off x="5003417" y="2651242"/>
            <a:ext cx="349415" cy="3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y 'The Rachel' still rules">
            <a:extLst>
              <a:ext uri="{FF2B5EF4-FFF2-40B4-BE49-F238E27FC236}">
                <a16:creationId xmlns:a16="http://schemas.microsoft.com/office/drawing/2014/main" id="{53605930-260A-4E49-B8A7-6577BF2BA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9659" r="27754" b="46972"/>
          <a:stretch/>
        </p:blipFill>
        <p:spPr bwMode="auto">
          <a:xfrm>
            <a:off x="7387707" y="3406096"/>
            <a:ext cx="604105" cy="6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ea Thompson - Wikipedia">
            <a:extLst>
              <a:ext uri="{FF2B5EF4-FFF2-40B4-BE49-F238E27FC236}">
                <a16:creationId xmlns:a16="http://schemas.microsoft.com/office/drawing/2014/main" id="{2D29DB6F-9B21-43DD-839A-2A18BF6FA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15465"/>
          <a:stretch/>
        </p:blipFill>
        <p:spPr bwMode="auto">
          <a:xfrm>
            <a:off x="7387707" y="4155400"/>
            <a:ext cx="603818" cy="6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304E5D-1974-42DD-A0C9-1B9413392C15}"/>
              </a:ext>
            </a:extLst>
          </p:cNvPr>
          <p:cNvSpPr txBox="1"/>
          <p:nvPr/>
        </p:nvSpPr>
        <p:spPr>
          <a:xfrm>
            <a:off x="6223275" y="379168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CC035F8D-F3F5-0D45-AE01-5851736940C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75145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0" grpId="0"/>
      <p:bldP spid="35" grpId="0" animBg="1"/>
      <p:bldP spid="38" grpId="0"/>
      <p:bldP spid="41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Block ciphers.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permutations (PRPs).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Defining security of encryption</a:t>
            </a:r>
            <a:r>
              <a:rPr lang="en-US" alt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modes.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Concluding remarks.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980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The Disguise Indistinguishability Test/Party</a:t>
            </a:r>
            <a:endParaRPr lang="en-US" altLang="he-IL" sz="3600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99089" y="1092194"/>
            <a:ext cx="8745822" cy="227013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Basic rules: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Actresses change custom </a:t>
            </a:r>
            <a:r>
              <a:rPr lang="en-US" altLang="he-IL" sz="2000" i="1" dirty="0"/>
              <a:t>each time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All are roughly same size</a:t>
            </a:r>
          </a:p>
          <a:p>
            <a:pPr marL="1063625" lvl="2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Can’t ask a giant to disguise as a dwarf 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40356-A8C9-4021-8333-497B1EB84E93}"/>
              </a:ext>
            </a:extLst>
          </p:cNvPr>
          <p:cNvSpPr/>
          <p:nvPr/>
        </p:nvSpPr>
        <p:spPr bwMode="auto">
          <a:xfrm>
            <a:off x="6146467" y="331915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5D2FA3-5753-4B7E-A826-EF7BFDBF8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412835"/>
            <a:ext cx="2830046" cy="2418804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204EFF-E301-42CA-84A1-1684BD9CE9A4}"/>
              </a:ext>
            </a:extLst>
          </p:cNvPr>
          <p:cNvCxnSpPr/>
          <p:nvPr/>
        </p:nvCxnSpPr>
        <p:spPr bwMode="auto">
          <a:xfrm>
            <a:off x="3517641" y="476800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21908-496E-46C2-841B-EEE33B5C7966}"/>
              </a:ext>
            </a:extLst>
          </p:cNvPr>
          <p:cNvCxnSpPr/>
          <p:nvPr/>
        </p:nvCxnSpPr>
        <p:spPr bwMode="auto">
          <a:xfrm flipV="1">
            <a:off x="3566079" y="4266673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888A1C-B32B-4740-8E88-8E805F8AFBD9}"/>
              </a:ext>
            </a:extLst>
          </p:cNvPr>
          <p:cNvSpPr txBox="1"/>
          <p:nvPr/>
        </p:nvSpPr>
        <p:spPr>
          <a:xfrm>
            <a:off x="3524519" y="3948088"/>
            <a:ext cx="2549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Choice: Rachel and Lea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29F81633-F46D-47F3-ABB4-86DF9FAFBFBE}"/>
              </a:ext>
            </a:extLst>
          </p:cNvPr>
          <p:cNvSpPr/>
          <p:nvPr/>
        </p:nvSpPr>
        <p:spPr bwMode="auto">
          <a:xfrm>
            <a:off x="4758612" y="5317822"/>
            <a:ext cx="1643824" cy="447258"/>
          </a:xfrm>
          <a:prstGeom prst="wedgeRoundRectCallout">
            <a:avLst>
              <a:gd name="adj1" fmla="val -169740"/>
              <a:gd name="adj2" fmla="val -19522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It’s _______!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05C7FA-5239-4303-8D69-A1FA526408FC}"/>
              </a:ext>
            </a:extLst>
          </p:cNvPr>
          <p:cNvCxnSpPr/>
          <p:nvPr/>
        </p:nvCxnSpPr>
        <p:spPr bwMode="auto">
          <a:xfrm flipV="1">
            <a:off x="3500765" y="3923873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160489-434A-4D3C-B769-AE469BC71C34}"/>
              </a:ext>
            </a:extLst>
          </p:cNvPr>
          <p:cNvCxnSpPr/>
          <p:nvPr/>
        </p:nvCxnSpPr>
        <p:spPr bwMode="auto">
          <a:xfrm>
            <a:off x="3524519" y="3489085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D9DFF8-D10B-41BC-B8E1-4BFD670CC4BF}"/>
              </a:ext>
            </a:extLst>
          </p:cNvPr>
          <p:cNvSpPr txBox="1"/>
          <p:nvPr/>
        </p:nvSpPr>
        <p:spPr>
          <a:xfrm>
            <a:off x="3517641" y="3129517"/>
            <a:ext cx="1762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Rachel, please!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8B8A70-C31F-46AD-BAFA-A01EE32B8AC2}"/>
              </a:ext>
            </a:extLst>
          </p:cNvPr>
          <p:cNvSpPr txBox="1"/>
          <p:nvPr/>
        </p:nvSpPr>
        <p:spPr>
          <a:xfrm flipH="1">
            <a:off x="1531268" y="3662263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J</a:t>
            </a:r>
          </a:p>
        </p:txBody>
      </p:sp>
      <p:pic>
        <p:nvPicPr>
          <p:cNvPr id="1026" name="Picture 2" descr="Why 'The Rachel' still rules">
            <a:extLst>
              <a:ext uri="{FF2B5EF4-FFF2-40B4-BE49-F238E27FC236}">
                <a16:creationId xmlns:a16="http://schemas.microsoft.com/office/drawing/2014/main" id="{EF89AF12-0B3F-497B-A695-DFE5E5A658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9659" r="27754" b="46972"/>
          <a:stretch/>
        </p:blipFill>
        <p:spPr bwMode="auto">
          <a:xfrm>
            <a:off x="5352832" y="1546674"/>
            <a:ext cx="604105" cy="6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 Thompson - Wikipedia">
            <a:extLst>
              <a:ext uri="{FF2B5EF4-FFF2-40B4-BE49-F238E27FC236}">
                <a16:creationId xmlns:a16="http://schemas.microsoft.com/office/drawing/2014/main" id="{F9A9872E-95BB-4167-9A11-446588AFA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15465"/>
          <a:stretch/>
        </p:blipFill>
        <p:spPr bwMode="auto">
          <a:xfrm>
            <a:off x="6402436" y="1551906"/>
            <a:ext cx="603818" cy="6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FFD27A0-1868-47C9-BBA3-74731361A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0" t="851" r="23202" b="49113"/>
          <a:stretch/>
        </p:blipFill>
        <p:spPr bwMode="auto">
          <a:xfrm>
            <a:off x="7361104" y="1546674"/>
            <a:ext cx="603818" cy="67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ennifer Aniston">
            <a:extLst>
              <a:ext uri="{FF2B5EF4-FFF2-40B4-BE49-F238E27FC236}">
                <a16:creationId xmlns:a16="http://schemas.microsoft.com/office/drawing/2014/main" id="{6C32259D-24F6-4ED5-BAB1-7499510A2A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8" t="2079" r="17752" b="41840"/>
          <a:stretch/>
        </p:blipFill>
        <p:spPr bwMode="auto">
          <a:xfrm>
            <a:off x="3654097" y="3542336"/>
            <a:ext cx="283812" cy="34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ea Thompson says negative claim about Ellen DeGeneres is 'true' - Insider">
            <a:extLst>
              <a:ext uri="{FF2B5EF4-FFF2-40B4-BE49-F238E27FC236}">
                <a16:creationId xmlns:a16="http://schemas.microsoft.com/office/drawing/2014/main" id="{20F9267F-93B9-4E12-94E3-A11A1BE3F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" r="50000"/>
          <a:stretch/>
        </p:blipFill>
        <p:spPr bwMode="auto">
          <a:xfrm>
            <a:off x="3677905" y="4375013"/>
            <a:ext cx="349415" cy="3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y 'The Rachel' still rules">
            <a:extLst>
              <a:ext uri="{FF2B5EF4-FFF2-40B4-BE49-F238E27FC236}">
                <a16:creationId xmlns:a16="http://schemas.microsoft.com/office/drawing/2014/main" id="{53605930-260A-4E49-B8A7-6577BF2BA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6" t="9659" r="27754" b="46972"/>
          <a:stretch/>
        </p:blipFill>
        <p:spPr bwMode="auto">
          <a:xfrm>
            <a:off x="7387707" y="3406096"/>
            <a:ext cx="604105" cy="68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Lea Thompson - Wikipedia">
            <a:extLst>
              <a:ext uri="{FF2B5EF4-FFF2-40B4-BE49-F238E27FC236}">
                <a16:creationId xmlns:a16="http://schemas.microsoft.com/office/drawing/2014/main" id="{2D29DB6F-9B21-43DD-839A-2A18BF6FA7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15465"/>
          <a:stretch/>
        </p:blipFill>
        <p:spPr bwMode="auto">
          <a:xfrm>
            <a:off x="7387707" y="4155400"/>
            <a:ext cx="603818" cy="67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304E5D-1974-42DD-A0C9-1B9413392C15}"/>
              </a:ext>
            </a:extLst>
          </p:cNvPr>
          <p:cNvSpPr txBox="1"/>
          <p:nvPr/>
        </p:nvSpPr>
        <p:spPr>
          <a:xfrm>
            <a:off x="6223275" y="3791684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Change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room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926BC5BF-B02C-CA46-9773-5FA4B88531C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470790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IND-CPA-Encryption Test (1</a:t>
            </a:r>
            <a:r>
              <a:rPr lang="en-US" altLang="he-IL" sz="3600" baseline="30000" dirty="0">
                <a:solidFill>
                  <a:srgbClr val="FF0000"/>
                </a:solidFill>
              </a:rPr>
              <a:t>st</a:t>
            </a:r>
            <a:r>
              <a:rPr lang="en-US" altLang="he-IL" sz="3600" dirty="0">
                <a:solidFill>
                  <a:srgbClr val="FF0000"/>
                </a:solidFill>
              </a:rPr>
              <a:t> try)</a:t>
            </a:r>
            <a:endParaRPr lang="en-US" altLang="he-IL" sz="3600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02836"/>
            <a:ext cx="8745822" cy="127942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Flip coins to select random bit </a:t>
            </a:r>
            <a:r>
              <a:rPr lang="en-US" altLang="he-IL" sz="2400" i="1" dirty="0"/>
              <a:t>b</a:t>
            </a:r>
            <a:r>
              <a:rPr lang="en-US" altLang="he-IL" sz="2400" dirty="0"/>
              <a:t> and key </a:t>
            </a:r>
            <a:r>
              <a:rPr lang="en-US" altLang="he-IL" sz="2400" i="1" dirty="0"/>
              <a:t>k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 </a:t>
            </a:r>
            <a:r>
              <a:rPr lang="en-US" altLang="he-IL" sz="2400" dirty="0"/>
              <a:t>(adversary) gives message </a:t>
            </a:r>
            <a:r>
              <a:rPr lang="en-US" altLang="he-IL" sz="2400" i="1" dirty="0"/>
              <a:t>m</a:t>
            </a:r>
            <a:r>
              <a:rPr lang="en-US" altLang="he-IL" sz="2400" dirty="0"/>
              <a:t>, receives </a:t>
            </a:r>
            <a:r>
              <a:rPr lang="en-US" altLang="he-IL" sz="2400" i="1" dirty="0" err="1"/>
              <a:t>E</a:t>
            </a:r>
            <a:r>
              <a:rPr lang="en-US" altLang="he-IL" sz="2400" i="1" baseline="-25000" dirty="0" err="1"/>
              <a:t>k</a:t>
            </a:r>
            <a:r>
              <a:rPr lang="en-US" altLang="he-IL" sz="2400" i="1" dirty="0"/>
              <a:t>(m)</a:t>
            </a:r>
            <a:endParaRPr lang="en-US" altLang="he-IL" sz="2400" dirty="0"/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Repeat if desired (with different messages </a:t>
            </a:r>
            <a:r>
              <a:rPr lang="en-US" altLang="he-IL" sz="2000" i="1" dirty="0">
                <a:solidFill>
                  <a:schemeClr val="tx1"/>
                </a:solidFill>
              </a:rPr>
              <a:t>m</a:t>
            </a:r>
            <a:r>
              <a:rPr lang="en-US" altLang="he-IL" sz="2000" dirty="0">
                <a:solidFill>
                  <a:schemeClr val="tx1"/>
                </a:solidFill>
              </a:rPr>
              <a:t>) 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00"/>
                </a:solidFill>
              </a:rPr>
              <a:t>Chosen Plaintext Attack</a:t>
            </a:r>
            <a:endParaRPr lang="en-US" altLang="he-IL" sz="20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 gives two messages </a:t>
            </a:r>
            <a:r>
              <a:rPr lang="en-US" altLang="he-IL" sz="2400" i="1" dirty="0"/>
              <a:t>(m</a:t>
            </a:r>
            <a:r>
              <a:rPr lang="en-US" altLang="he-IL" sz="2400" i="1" baseline="-25000" dirty="0"/>
              <a:t>0</a:t>
            </a:r>
            <a:r>
              <a:rPr lang="en-US" altLang="he-IL" sz="2400" i="1" dirty="0"/>
              <a:t>,m</a:t>
            </a:r>
            <a:r>
              <a:rPr lang="en-US" altLang="he-IL" sz="2400" i="1" baseline="-25000" dirty="0"/>
              <a:t>1</a:t>
            </a:r>
            <a:r>
              <a:rPr lang="en-US" altLang="he-IL" sz="2400" i="1" dirty="0"/>
              <a:t>), </a:t>
            </a:r>
            <a:r>
              <a:rPr lang="en-US" altLang="he-IL" sz="2400" dirty="0"/>
              <a:t>receives </a:t>
            </a:r>
            <a:r>
              <a:rPr lang="en-US" altLang="he-IL" sz="2400" i="1" dirty="0"/>
              <a:t>c*=</a:t>
            </a:r>
            <a:r>
              <a:rPr lang="en-US" altLang="he-IL" sz="2400" i="1" dirty="0" err="1"/>
              <a:t>E</a:t>
            </a:r>
            <a:r>
              <a:rPr lang="en-US" altLang="he-IL" sz="2400" i="1" baseline="-25000" dirty="0" err="1"/>
              <a:t>k</a:t>
            </a:r>
            <a:r>
              <a:rPr lang="en-US" altLang="he-IL" sz="2400" i="1" dirty="0"/>
              <a:t>(m</a:t>
            </a:r>
            <a:r>
              <a:rPr lang="en-US" altLang="he-IL" sz="2400" i="1" baseline="-25000" dirty="0"/>
              <a:t>b</a:t>
            </a:r>
            <a:r>
              <a:rPr lang="en-US" altLang="he-IL" sz="2400" i="1" dirty="0"/>
              <a:t>)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 output </a:t>
            </a:r>
            <a:r>
              <a:rPr lang="en-US" altLang="he-IL" sz="2400" i="1" dirty="0"/>
              <a:t>b*</a:t>
            </a:r>
            <a:r>
              <a:rPr lang="en-US" altLang="he-IL" sz="2400" dirty="0"/>
              <a:t> , and ‘wins’ if </a:t>
            </a:r>
            <a:r>
              <a:rPr lang="en-US" altLang="he-IL" sz="2400" i="1" dirty="0"/>
              <a:t>b*=b</a:t>
            </a: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E40356-A8C9-4021-8333-497B1EB84E93}"/>
              </a:ext>
            </a:extLst>
          </p:cNvPr>
          <p:cNvSpPr/>
          <p:nvPr/>
        </p:nvSpPr>
        <p:spPr bwMode="auto">
          <a:xfrm>
            <a:off x="6146467" y="331915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5D2FA3-5753-4B7E-A826-EF7BFDBF8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412835"/>
            <a:ext cx="2830046" cy="241880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3D120-DE34-4157-898A-8774D30C6A85}"/>
              </a:ext>
            </a:extLst>
          </p:cNvPr>
          <p:cNvCxnSpPr/>
          <p:nvPr/>
        </p:nvCxnSpPr>
        <p:spPr bwMode="auto">
          <a:xfrm flipH="1" flipV="1">
            <a:off x="6540932" y="3616211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38E588C-58EE-44FB-9392-F6513CAE9E43}"/>
              </a:ext>
            </a:extLst>
          </p:cNvPr>
          <p:cNvSpPr txBox="1"/>
          <p:nvPr/>
        </p:nvSpPr>
        <p:spPr>
          <a:xfrm>
            <a:off x="6309872" y="34378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36F3E0-E831-4797-BC39-492B8B470DC2}"/>
              </a:ext>
            </a:extLst>
          </p:cNvPr>
          <p:cNvSpPr txBox="1"/>
          <p:nvPr/>
        </p:nvSpPr>
        <p:spPr>
          <a:xfrm>
            <a:off x="6551028" y="381460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204EFF-E301-42CA-84A1-1684BD9CE9A4}"/>
              </a:ext>
            </a:extLst>
          </p:cNvPr>
          <p:cNvCxnSpPr/>
          <p:nvPr/>
        </p:nvCxnSpPr>
        <p:spPr bwMode="auto">
          <a:xfrm>
            <a:off x="3517641" y="476800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221908-496E-46C2-841B-EEE33B5C7966}"/>
              </a:ext>
            </a:extLst>
          </p:cNvPr>
          <p:cNvCxnSpPr/>
          <p:nvPr/>
        </p:nvCxnSpPr>
        <p:spPr bwMode="auto">
          <a:xfrm flipV="1">
            <a:off x="3582955" y="4435317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888A1C-B32B-4740-8E88-8E805F8AFBD9}"/>
                  </a:ext>
                </a:extLst>
              </p:cNvPr>
              <p:cNvSpPr txBox="1"/>
              <p:nvPr/>
            </p:nvSpPr>
            <p:spPr>
              <a:xfrm>
                <a:off x="3752667" y="4058394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F888A1C-B32B-4740-8E88-8E805F8AF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4058394"/>
                <a:ext cx="944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9B13D2E-BA54-4F95-9EA7-E90033FA6436}"/>
              </a:ext>
            </a:extLst>
          </p:cNvPr>
          <p:cNvSpPr txBox="1"/>
          <p:nvPr/>
        </p:nvSpPr>
        <p:spPr>
          <a:xfrm>
            <a:off x="6591496" y="32840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0ABA18-AE9A-409F-9EF7-251B43DC7BC7}"/>
                  </a:ext>
                </a:extLst>
              </p:cNvPr>
              <p:cNvSpPr txBox="1"/>
              <p:nvPr/>
            </p:nvSpPr>
            <p:spPr>
              <a:xfrm>
                <a:off x="3729131" y="4388155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0ABA18-AE9A-409F-9EF7-251B43DC7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388155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29F81633-F46D-47F3-ABB4-86DF9FAFBFBE}"/>
              </a:ext>
            </a:extLst>
          </p:cNvPr>
          <p:cNvSpPr/>
          <p:nvPr/>
        </p:nvSpPr>
        <p:spPr bwMode="auto">
          <a:xfrm>
            <a:off x="5378693" y="5317822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05C7FA-5239-4303-8D69-A1FA526408FC}"/>
              </a:ext>
            </a:extLst>
          </p:cNvPr>
          <p:cNvCxnSpPr/>
          <p:nvPr/>
        </p:nvCxnSpPr>
        <p:spPr bwMode="auto">
          <a:xfrm flipV="1">
            <a:off x="3517641" y="4007378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160489-434A-4D3C-B769-AE469BC71C34}"/>
              </a:ext>
            </a:extLst>
          </p:cNvPr>
          <p:cNvCxnSpPr/>
          <p:nvPr/>
        </p:nvCxnSpPr>
        <p:spPr bwMode="auto">
          <a:xfrm>
            <a:off x="3517641" y="3591652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D9DFF8-D10B-41BC-B8E1-4BFD670CC4BF}"/>
                  </a:ext>
                </a:extLst>
              </p:cNvPr>
              <p:cNvSpPr txBox="1"/>
              <p:nvPr/>
            </p:nvSpPr>
            <p:spPr>
              <a:xfrm>
                <a:off x="3747867" y="3232372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6D9DFF8-D10B-41BC-B8E1-4BFD670CC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232372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A17023-3C50-44AD-935E-4832BACF1C95}"/>
                  </a:ext>
                </a:extLst>
              </p:cNvPr>
              <p:cNvSpPr txBox="1"/>
              <p:nvPr/>
            </p:nvSpPr>
            <p:spPr>
              <a:xfrm>
                <a:off x="3747867" y="3644294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BA17023-3C50-44AD-935E-4832BACF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644294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18B8A70-C31F-46AD-BAFA-A01EE32B8AC2}"/>
              </a:ext>
            </a:extLst>
          </p:cNvPr>
          <p:cNvSpPr txBox="1"/>
          <p:nvPr/>
        </p:nvSpPr>
        <p:spPr>
          <a:xfrm flipH="1">
            <a:off x="1458189" y="3437892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6D477CFE-AF61-4111-BC8D-102ABBB4C15C}"/>
              </a:ext>
            </a:extLst>
          </p:cNvPr>
          <p:cNvSpPr/>
          <p:nvPr/>
        </p:nvSpPr>
        <p:spPr bwMode="auto">
          <a:xfrm>
            <a:off x="6309873" y="5093715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4600EF-8210-43C4-A074-7F49A1F12221}"/>
                  </a:ext>
                </a:extLst>
              </p:cNvPr>
              <p:cNvSpPr txBox="1"/>
              <p:nvPr/>
            </p:nvSpPr>
            <p:spPr>
              <a:xfrm>
                <a:off x="6933848" y="3373904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44600EF-8210-43C4-A074-7F49A1F12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373904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169D132-CC2E-476A-9BA6-1B801F0E6B4A}"/>
                  </a:ext>
                </a:extLst>
              </p:cNvPr>
              <p:cNvSpPr/>
              <p:nvPr/>
            </p:nvSpPr>
            <p:spPr bwMode="auto">
              <a:xfrm>
                <a:off x="6319578" y="2922443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0" name="Arrow: Down 49">
                <a:extLst>
                  <a:ext uri="{FF2B5EF4-FFF2-40B4-BE49-F238E27FC236}">
                    <a16:creationId xmlns:a16="http://schemas.microsoft.com/office/drawing/2014/main" id="{7169D132-CC2E-476A-9BA6-1B801F0E6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2922443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A2F4C0E0-2DC9-7A48-B27C-74083E684B7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731727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IND-CPA-Encryption Test (1</a:t>
            </a:r>
            <a:r>
              <a:rPr lang="en-US" altLang="he-IL" sz="3600" baseline="30000" dirty="0">
                <a:solidFill>
                  <a:srgbClr val="FF0000"/>
                </a:solidFill>
              </a:rPr>
              <a:t>st</a:t>
            </a:r>
            <a:r>
              <a:rPr lang="en-US" altLang="he-IL" sz="3600" dirty="0">
                <a:solidFill>
                  <a:srgbClr val="FF0000"/>
                </a:solidFill>
              </a:rPr>
              <a:t> try): </a:t>
            </a:r>
            <a:r>
              <a:rPr lang="en-US" altLang="he-IL" sz="3600" b="1" dirty="0">
                <a:solidFill>
                  <a:srgbClr val="FF0000"/>
                </a:solidFill>
              </a:rPr>
              <a:t>too easy!!</a:t>
            </a:r>
            <a:endParaRPr lang="en-US" altLang="he-IL" sz="3600" b="1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79978" y="956794"/>
            <a:ext cx="8745822" cy="127942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This test is too easy!! The adversary can easily win!!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How?????????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Hint: messages can be arbitrary binary strings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Namely, </a:t>
            </a:r>
            <a:r>
              <a:rPr lang="en-US" altLang="he-IL" sz="2000" i="1" dirty="0"/>
              <a:t>m, m</a:t>
            </a:r>
            <a:r>
              <a:rPr lang="en-US" altLang="he-IL" sz="2000" i="1" baseline="-25000" dirty="0"/>
              <a:t>0</a:t>
            </a:r>
            <a:r>
              <a:rPr lang="en-US" altLang="he-IL" sz="2000" i="1" dirty="0"/>
              <a:t> , m</a:t>
            </a:r>
            <a:r>
              <a:rPr lang="en-US" altLang="he-IL" sz="2000" i="1" baseline="-25000" dirty="0"/>
              <a:t>1</a:t>
            </a:r>
            <a:r>
              <a:rPr lang="en-US" altLang="he-IL" sz="2000" i="1" dirty="0"/>
              <a:t> </a:t>
            </a:r>
            <a:r>
              <a:rPr lang="en-US" altLang="he-IL" sz="2000" i="1" dirty="0">
                <a:sym typeface="Symbol" panose="05050102010706020507" pitchFamily="18" charset="2"/>
              </a:rPr>
              <a:t></a:t>
            </a:r>
            <a:r>
              <a:rPr lang="en-US" altLang="he-IL" sz="2000" dirty="0"/>
              <a:t> {0,1}^*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rgbClr val="FF0000"/>
                </a:solidFill>
              </a:rPr>
              <a:t>Solution: </a:t>
            </a:r>
            <a:r>
              <a:rPr lang="en-US" altLang="he-IL" sz="2000" dirty="0">
                <a:solidFill>
                  <a:srgbClr val="FF0000"/>
                </a:solidFill>
              </a:rPr>
              <a:t>let </a:t>
            </a:r>
            <a:r>
              <a:rPr lang="en-US" altLang="he-IL" sz="2000" i="1" dirty="0">
                <a:solidFill>
                  <a:srgbClr val="FF0000"/>
                </a:solidFill>
              </a:rPr>
              <a:t>m</a:t>
            </a:r>
            <a:r>
              <a:rPr lang="en-US" altLang="he-IL" sz="2000" i="1" baseline="-25000" dirty="0">
                <a:solidFill>
                  <a:srgbClr val="FF0000"/>
                </a:solidFill>
              </a:rPr>
              <a:t>0</a:t>
            </a:r>
            <a:r>
              <a:rPr lang="en-US" altLang="he-IL" sz="2000" i="1" dirty="0">
                <a:solidFill>
                  <a:srgbClr val="FF0000"/>
                </a:solidFill>
              </a:rPr>
              <a:t>=0 , m</a:t>
            </a:r>
            <a:r>
              <a:rPr lang="en-US" altLang="he-IL" sz="2000" i="1" baseline="-25000" dirty="0">
                <a:solidFill>
                  <a:srgbClr val="FF0000"/>
                </a:solidFill>
              </a:rPr>
              <a:t>1</a:t>
            </a:r>
            <a:r>
              <a:rPr lang="en-US" altLang="he-IL" sz="2000" i="1" dirty="0">
                <a:solidFill>
                  <a:srgbClr val="FF0000"/>
                </a:solidFill>
              </a:rPr>
              <a:t>=1111111111111111111111111111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00"/>
                </a:solidFill>
              </a:rPr>
              <a:t>If </a:t>
            </a:r>
            <a:r>
              <a:rPr lang="en-US" altLang="he-IL" sz="2000" i="1" dirty="0">
                <a:solidFill>
                  <a:srgbClr val="FF0000"/>
                </a:solidFill>
              </a:rPr>
              <a:t>c*=</a:t>
            </a:r>
            <a:r>
              <a:rPr lang="en-US" altLang="he-IL" sz="2000" i="1" dirty="0" err="1">
                <a:solidFill>
                  <a:srgbClr val="FF0000"/>
                </a:solidFill>
              </a:rPr>
              <a:t>E</a:t>
            </a:r>
            <a:r>
              <a:rPr lang="en-US" altLang="he-IL" sz="20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he-IL" sz="2000" i="1" dirty="0">
                <a:solidFill>
                  <a:srgbClr val="FF0000"/>
                </a:solidFill>
              </a:rPr>
              <a:t>(m</a:t>
            </a:r>
            <a:r>
              <a:rPr lang="en-US" altLang="he-IL" sz="2000" i="1" baseline="-25000" dirty="0">
                <a:solidFill>
                  <a:srgbClr val="FF0000"/>
                </a:solidFill>
              </a:rPr>
              <a:t>b</a:t>
            </a:r>
            <a:r>
              <a:rPr lang="en-US" altLang="he-IL" sz="2000" i="1" dirty="0">
                <a:solidFill>
                  <a:srgbClr val="FF0000"/>
                </a:solidFill>
              </a:rPr>
              <a:t>) </a:t>
            </a:r>
            <a:r>
              <a:rPr lang="en-US" altLang="he-IL" sz="2000" dirty="0">
                <a:solidFill>
                  <a:srgbClr val="FF0000"/>
                </a:solidFill>
              </a:rPr>
              <a:t>is `short’, output </a:t>
            </a:r>
            <a:r>
              <a:rPr lang="en-US" altLang="he-IL" sz="2000" i="1" dirty="0">
                <a:solidFill>
                  <a:srgbClr val="FF0000"/>
                </a:solidFill>
              </a:rPr>
              <a:t>b*=0</a:t>
            </a:r>
            <a:r>
              <a:rPr lang="en-US" altLang="he-IL" sz="2000" dirty="0">
                <a:solidFill>
                  <a:srgbClr val="FF0000"/>
                </a:solidFill>
              </a:rPr>
              <a:t>; if ‘long’, output </a:t>
            </a:r>
            <a:r>
              <a:rPr lang="en-US" altLang="he-IL" sz="2000" i="1" dirty="0">
                <a:solidFill>
                  <a:srgbClr val="FF0000"/>
                </a:solidFill>
              </a:rPr>
              <a:t>b*=1</a:t>
            </a:r>
            <a:br>
              <a:rPr lang="en-US" altLang="he-IL" sz="1200" dirty="0">
                <a:solidFill>
                  <a:srgbClr val="FF0000"/>
                </a:solidFill>
              </a:rPr>
            </a:br>
            <a:br>
              <a:rPr lang="en-US" altLang="he-IL" sz="1200" dirty="0"/>
            </a:br>
            <a:endParaRPr lang="en-US" altLang="he-IL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0A75A5-2109-477E-B3AC-E680A2B45EB5}"/>
              </a:ext>
            </a:extLst>
          </p:cNvPr>
          <p:cNvSpPr/>
          <p:nvPr/>
        </p:nvSpPr>
        <p:spPr bwMode="auto">
          <a:xfrm>
            <a:off x="6146467" y="341246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6A059F-7B99-4290-989B-F247CCA24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506145"/>
            <a:ext cx="2830046" cy="241880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4E5D5-33B3-4831-8312-E08610BB9A17}"/>
              </a:ext>
            </a:extLst>
          </p:cNvPr>
          <p:cNvCxnSpPr/>
          <p:nvPr/>
        </p:nvCxnSpPr>
        <p:spPr bwMode="auto">
          <a:xfrm flipH="1" flipV="1">
            <a:off x="6540932" y="3709521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0D6CF4-C897-4AE7-87AE-FA077B6BE24E}"/>
              </a:ext>
            </a:extLst>
          </p:cNvPr>
          <p:cNvSpPr txBox="1"/>
          <p:nvPr/>
        </p:nvSpPr>
        <p:spPr>
          <a:xfrm>
            <a:off x="6309872" y="35312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8D4852-F8ED-4A50-B970-8C30361CF20E}"/>
              </a:ext>
            </a:extLst>
          </p:cNvPr>
          <p:cNvSpPr txBox="1"/>
          <p:nvPr/>
        </p:nvSpPr>
        <p:spPr>
          <a:xfrm>
            <a:off x="6551028" y="390791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3865ED-5D26-49B2-95F9-DE4B0272A000}"/>
              </a:ext>
            </a:extLst>
          </p:cNvPr>
          <p:cNvCxnSpPr/>
          <p:nvPr/>
        </p:nvCxnSpPr>
        <p:spPr bwMode="auto">
          <a:xfrm>
            <a:off x="3517641" y="486131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F7967A-DF54-490C-9115-A9EFADF48D25}"/>
              </a:ext>
            </a:extLst>
          </p:cNvPr>
          <p:cNvCxnSpPr/>
          <p:nvPr/>
        </p:nvCxnSpPr>
        <p:spPr bwMode="auto">
          <a:xfrm flipV="1">
            <a:off x="3582955" y="4528627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4F5E57-0A25-4381-A3B3-63EC21BF5D7A}"/>
                  </a:ext>
                </a:extLst>
              </p:cNvPr>
              <p:cNvSpPr txBox="1"/>
              <p:nvPr/>
            </p:nvSpPr>
            <p:spPr>
              <a:xfrm>
                <a:off x="3752667" y="4151704"/>
                <a:ext cx="944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4F5E57-0A25-4381-A3B3-63EC21BF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4151704"/>
                <a:ext cx="944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E27E3AE-84BD-4E85-ACB9-A976F4AD4986}"/>
              </a:ext>
            </a:extLst>
          </p:cNvPr>
          <p:cNvSpPr txBox="1"/>
          <p:nvPr/>
        </p:nvSpPr>
        <p:spPr>
          <a:xfrm>
            <a:off x="6591496" y="33773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658781-23D5-4BA1-B75E-EDB33F25349B}"/>
                  </a:ext>
                </a:extLst>
              </p:cNvPr>
              <p:cNvSpPr txBox="1"/>
              <p:nvPr/>
            </p:nvSpPr>
            <p:spPr>
              <a:xfrm>
                <a:off x="3729131" y="4481465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658781-23D5-4BA1-B75E-EDB33F253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481465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F6D18842-4B29-482A-9260-D24DEA333D79}"/>
              </a:ext>
            </a:extLst>
          </p:cNvPr>
          <p:cNvSpPr/>
          <p:nvPr/>
        </p:nvSpPr>
        <p:spPr bwMode="auto">
          <a:xfrm>
            <a:off x="5378693" y="5411132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4F2CFC-D3B2-4A16-8BF6-27A9E3489E76}"/>
              </a:ext>
            </a:extLst>
          </p:cNvPr>
          <p:cNvCxnSpPr/>
          <p:nvPr/>
        </p:nvCxnSpPr>
        <p:spPr bwMode="auto">
          <a:xfrm flipV="1">
            <a:off x="3517641" y="4100688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C13804-BE41-414C-8BAA-2E9269AF2DF9}"/>
              </a:ext>
            </a:extLst>
          </p:cNvPr>
          <p:cNvCxnSpPr/>
          <p:nvPr/>
        </p:nvCxnSpPr>
        <p:spPr bwMode="auto">
          <a:xfrm>
            <a:off x="3517641" y="3684962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443E90-DD33-4223-ABAE-6175F03950DC}"/>
                  </a:ext>
                </a:extLst>
              </p:cNvPr>
              <p:cNvSpPr txBox="1"/>
              <p:nvPr/>
            </p:nvSpPr>
            <p:spPr>
              <a:xfrm>
                <a:off x="3747867" y="3325682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3443E90-DD33-4223-ABAE-6175F0395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325682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C30FE0-7B56-47A1-BE71-69B4337D5757}"/>
                  </a:ext>
                </a:extLst>
              </p:cNvPr>
              <p:cNvSpPr txBox="1"/>
              <p:nvPr/>
            </p:nvSpPr>
            <p:spPr>
              <a:xfrm>
                <a:off x="3747867" y="3737604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BC30FE0-7B56-47A1-BE71-69B4337D5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737604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C01DD2C-6E49-4566-A1D9-96C2FC586CFF}"/>
              </a:ext>
            </a:extLst>
          </p:cNvPr>
          <p:cNvSpPr txBox="1"/>
          <p:nvPr/>
        </p:nvSpPr>
        <p:spPr>
          <a:xfrm flipH="1">
            <a:off x="1458189" y="3531202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FD507DCD-DBC8-49E5-885E-AACA138EE7AB}"/>
              </a:ext>
            </a:extLst>
          </p:cNvPr>
          <p:cNvSpPr/>
          <p:nvPr/>
        </p:nvSpPr>
        <p:spPr bwMode="auto">
          <a:xfrm>
            <a:off x="6309873" y="5187025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87B73C-EBBE-458A-8ADF-AF8F227B7A44}"/>
                  </a:ext>
                </a:extLst>
              </p:cNvPr>
              <p:cNvSpPr txBox="1"/>
              <p:nvPr/>
            </p:nvSpPr>
            <p:spPr>
              <a:xfrm>
                <a:off x="6933848" y="3467214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87B73C-EBBE-458A-8ADF-AF8F227B7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467214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5D41DE26-9EA5-4B51-A028-929928F2A6ED}"/>
                  </a:ext>
                </a:extLst>
              </p:cNvPr>
              <p:cNvSpPr/>
              <p:nvPr/>
            </p:nvSpPr>
            <p:spPr bwMode="auto">
              <a:xfrm>
                <a:off x="6319578" y="3015753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5D41DE26-9EA5-4B51-A028-929928F2A6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3015753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796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2050"/>
            <a:ext cx="4508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IND-CPA-Encryption Test </a:t>
            </a:r>
            <a:r>
              <a:rPr lang="en-US" altLang="he-IL" sz="3600" dirty="0">
                <a:solidFill>
                  <a:srgbClr val="0000FF"/>
                </a:solidFill>
              </a:rPr>
              <a:t>(fixed)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02836"/>
            <a:ext cx="8745822" cy="127942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Flip coins to select random bit </a:t>
            </a:r>
            <a:r>
              <a:rPr lang="en-US" altLang="he-IL" sz="2400" i="1" dirty="0"/>
              <a:t>b</a:t>
            </a:r>
            <a:r>
              <a:rPr lang="en-US" altLang="he-IL" sz="2400" dirty="0"/>
              <a:t> and key </a:t>
            </a:r>
            <a:r>
              <a:rPr lang="en-US" altLang="he-IL" sz="2400" i="1" dirty="0"/>
              <a:t>k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 </a:t>
            </a:r>
            <a:r>
              <a:rPr lang="en-US" altLang="he-IL" sz="2400" dirty="0"/>
              <a:t>(adversary) gives message </a:t>
            </a:r>
            <a:r>
              <a:rPr lang="en-US" altLang="he-IL" sz="2400" i="1" dirty="0"/>
              <a:t>m</a:t>
            </a:r>
            <a:r>
              <a:rPr lang="en-US" altLang="he-IL" sz="2400" dirty="0"/>
              <a:t>, receives </a:t>
            </a:r>
            <a:r>
              <a:rPr lang="en-US" altLang="he-IL" sz="2400" i="1" dirty="0" err="1"/>
              <a:t>E</a:t>
            </a:r>
            <a:r>
              <a:rPr lang="en-US" altLang="he-IL" sz="2400" i="1" baseline="-25000" dirty="0" err="1"/>
              <a:t>k</a:t>
            </a:r>
            <a:r>
              <a:rPr lang="en-US" altLang="he-IL" sz="2400" i="1" dirty="0"/>
              <a:t>(m)</a:t>
            </a:r>
            <a:endParaRPr lang="en-US" altLang="he-IL" sz="2400" dirty="0"/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chemeClr val="tx1"/>
                </a:solidFill>
              </a:rPr>
              <a:t>Repeat if desired (with another message)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>
                <a:solidFill>
                  <a:srgbClr val="FF0000"/>
                </a:solidFill>
              </a:rPr>
              <a:t>Chosen Plaintext Attack</a:t>
            </a:r>
            <a:endParaRPr lang="en-US" altLang="he-IL" sz="20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 gives messages </a:t>
            </a:r>
            <a:r>
              <a:rPr lang="en-US" altLang="he-IL" sz="2400" i="1" dirty="0"/>
              <a:t>(m</a:t>
            </a:r>
            <a:r>
              <a:rPr lang="en-US" altLang="he-IL" sz="2400" i="1" baseline="-25000" dirty="0"/>
              <a:t>0</a:t>
            </a:r>
            <a:r>
              <a:rPr lang="en-US" altLang="he-IL" sz="2400" i="1" dirty="0"/>
              <a:t>,m</a:t>
            </a:r>
            <a:r>
              <a:rPr lang="en-US" altLang="he-IL" sz="2400" i="1" baseline="-25000" dirty="0"/>
              <a:t>1</a:t>
            </a:r>
            <a:r>
              <a:rPr lang="en-US" altLang="he-IL" sz="2400" i="1" dirty="0"/>
              <a:t>) </a:t>
            </a:r>
            <a:r>
              <a:rPr lang="en-US" altLang="he-IL" sz="2400" i="1" dirty="0" err="1">
                <a:solidFill>
                  <a:srgbClr val="0000FF"/>
                </a:solidFill>
              </a:rPr>
              <a:t>s.t.</a:t>
            </a:r>
            <a:r>
              <a:rPr lang="en-US" altLang="he-IL" sz="2400" i="1" dirty="0">
                <a:solidFill>
                  <a:srgbClr val="0000FF"/>
                </a:solidFill>
              </a:rPr>
              <a:t> |m</a:t>
            </a:r>
            <a:r>
              <a:rPr lang="en-US" altLang="he-IL" sz="2400" i="1" baseline="-25000" dirty="0">
                <a:solidFill>
                  <a:srgbClr val="0000FF"/>
                </a:solidFill>
              </a:rPr>
              <a:t>0</a:t>
            </a:r>
            <a:r>
              <a:rPr lang="en-US" altLang="he-IL" sz="2400" i="1" dirty="0">
                <a:solidFill>
                  <a:srgbClr val="0000FF"/>
                </a:solidFill>
              </a:rPr>
              <a:t>|=|m</a:t>
            </a:r>
            <a:r>
              <a:rPr lang="en-US" altLang="he-IL" sz="2400" i="1" baseline="-25000" dirty="0">
                <a:solidFill>
                  <a:srgbClr val="0000FF"/>
                </a:solidFill>
              </a:rPr>
              <a:t>1</a:t>
            </a:r>
            <a:r>
              <a:rPr lang="en-US" altLang="he-IL" sz="2400" i="1" dirty="0">
                <a:solidFill>
                  <a:srgbClr val="0000FF"/>
                </a:solidFill>
              </a:rPr>
              <a:t>| </a:t>
            </a:r>
            <a:r>
              <a:rPr lang="en-US" altLang="he-IL" sz="2400" i="1" dirty="0"/>
              <a:t>, </a:t>
            </a:r>
            <a:r>
              <a:rPr lang="en-US" altLang="he-IL" sz="2400" dirty="0"/>
              <a:t>receives </a:t>
            </a:r>
            <a:r>
              <a:rPr lang="en-US" altLang="he-IL" sz="2400" i="1" dirty="0" err="1"/>
              <a:t>E</a:t>
            </a:r>
            <a:r>
              <a:rPr lang="en-US" altLang="he-IL" sz="2400" i="1" baseline="-25000" dirty="0" err="1"/>
              <a:t>k</a:t>
            </a:r>
            <a:r>
              <a:rPr lang="en-US" altLang="he-IL" sz="2400" i="1" dirty="0"/>
              <a:t>(m</a:t>
            </a:r>
            <a:r>
              <a:rPr lang="en-US" altLang="he-IL" sz="2400" i="1" baseline="-25000" dirty="0"/>
              <a:t>b</a:t>
            </a:r>
            <a:r>
              <a:rPr lang="en-US" altLang="he-IL" sz="2400" i="1" dirty="0"/>
              <a:t>)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 output </a:t>
            </a:r>
            <a:r>
              <a:rPr lang="en-US" altLang="he-IL" sz="2400" i="1" dirty="0"/>
              <a:t>b*</a:t>
            </a:r>
            <a:r>
              <a:rPr lang="en-US" altLang="he-IL" sz="2400" dirty="0"/>
              <a:t> , and ‘wins’ if </a:t>
            </a:r>
            <a:r>
              <a:rPr lang="en-US" altLang="he-IL" sz="2400" i="1" dirty="0"/>
              <a:t>b*=b</a:t>
            </a: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939D94-AABE-4720-A596-592365056A4D}"/>
              </a:ext>
            </a:extLst>
          </p:cNvPr>
          <p:cNvSpPr/>
          <p:nvPr/>
        </p:nvSpPr>
        <p:spPr bwMode="auto">
          <a:xfrm>
            <a:off x="6146467" y="3188521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25" descr="Adversary (distinguisher) ">
            <a:extLst>
              <a:ext uri="{FF2B5EF4-FFF2-40B4-BE49-F238E27FC236}">
                <a16:creationId xmlns:a16="http://schemas.microsoft.com/office/drawing/2014/main" id="{A15ED04F-E793-434F-882F-48488BBA7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282205"/>
            <a:ext cx="2830046" cy="241880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2CC23D-F829-420E-8A55-3E5763A673A1}"/>
              </a:ext>
            </a:extLst>
          </p:cNvPr>
          <p:cNvCxnSpPr/>
          <p:nvPr/>
        </p:nvCxnSpPr>
        <p:spPr bwMode="auto">
          <a:xfrm flipH="1" flipV="1">
            <a:off x="6540932" y="3485581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B0CBD63-20F2-4BFB-9080-BEBBA3B31286}"/>
              </a:ext>
            </a:extLst>
          </p:cNvPr>
          <p:cNvSpPr txBox="1"/>
          <p:nvPr/>
        </p:nvSpPr>
        <p:spPr>
          <a:xfrm>
            <a:off x="6309872" y="33072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063F08-50F6-4CF1-9407-06F9A64C9E2D}"/>
              </a:ext>
            </a:extLst>
          </p:cNvPr>
          <p:cNvSpPr txBox="1"/>
          <p:nvPr/>
        </p:nvSpPr>
        <p:spPr>
          <a:xfrm>
            <a:off x="6551028" y="3683978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C1E3F7-C890-4F01-81F3-7A7B8A16EB52}"/>
              </a:ext>
            </a:extLst>
          </p:cNvPr>
          <p:cNvCxnSpPr/>
          <p:nvPr/>
        </p:nvCxnSpPr>
        <p:spPr bwMode="auto">
          <a:xfrm>
            <a:off x="3517641" y="4637378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D254F4-DC44-45AC-AFFD-FB7C92B514CF}"/>
              </a:ext>
            </a:extLst>
          </p:cNvPr>
          <p:cNvCxnSpPr/>
          <p:nvPr/>
        </p:nvCxnSpPr>
        <p:spPr bwMode="auto">
          <a:xfrm flipV="1">
            <a:off x="3582955" y="4304687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064217-0253-4D80-9633-E59190C462DB}"/>
                  </a:ext>
                </a:extLst>
              </p:cNvPr>
              <p:cNvSpPr txBox="1"/>
              <p:nvPr/>
            </p:nvSpPr>
            <p:spPr>
              <a:xfrm>
                <a:off x="3752667" y="3927764"/>
                <a:ext cx="2491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he-IL" sz="1800" i="1" dirty="0" err="1">
                    <a:solidFill>
                      <a:srgbClr val="0000FF"/>
                    </a:solidFill>
                  </a:rPr>
                  <a:t>s.t.</a:t>
                </a:r>
                <a:r>
                  <a:rPr lang="en-US" altLang="he-IL" sz="1800" i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5064217-0253-4D80-9633-E59190C46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3927764"/>
                <a:ext cx="249138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66A0FD4-46C2-4A97-B8AB-D05ECC7F880E}"/>
              </a:ext>
            </a:extLst>
          </p:cNvPr>
          <p:cNvSpPr txBox="1"/>
          <p:nvPr/>
        </p:nvSpPr>
        <p:spPr>
          <a:xfrm>
            <a:off x="6591496" y="31534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5D58DB-28D3-46A1-BCBA-4A8108CE481F}"/>
                  </a:ext>
                </a:extLst>
              </p:cNvPr>
              <p:cNvSpPr txBox="1"/>
              <p:nvPr/>
            </p:nvSpPr>
            <p:spPr>
              <a:xfrm>
                <a:off x="3729131" y="4257525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5D58DB-28D3-46A1-BCBA-4A8108CE4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257525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9C3E96D0-8341-4613-9303-A9FCFAEDA65E}"/>
              </a:ext>
            </a:extLst>
          </p:cNvPr>
          <p:cNvSpPr/>
          <p:nvPr/>
        </p:nvSpPr>
        <p:spPr bwMode="auto">
          <a:xfrm>
            <a:off x="5378693" y="5187192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598D89-7C44-4780-A3E8-D4D3EDF8B2CC}"/>
              </a:ext>
            </a:extLst>
          </p:cNvPr>
          <p:cNvCxnSpPr/>
          <p:nvPr/>
        </p:nvCxnSpPr>
        <p:spPr bwMode="auto">
          <a:xfrm flipV="1">
            <a:off x="3517641" y="3876748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C02517-037E-433E-BF51-A0208DD7D1FE}"/>
              </a:ext>
            </a:extLst>
          </p:cNvPr>
          <p:cNvCxnSpPr/>
          <p:nvPr/>
        </p:nvCxnSpPr>
        <p:spPr bwMode="auto">
          <a:xfrm>
            <a:off x="3517641" y="3461022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95EFB9-5410-46C7-992A-F3AFB65981DC}"/>
                  </a:ext>
                </a:extLst>
              </p:cNvPr>
              <p:cNvSpPr txBox="1"/>
              <p:nvPr/>
            </p:nvSpPr>
            <p:spPr>
              <a:xfrm>
                <a:off x="3747867" y="3101742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E95EFB9-5410-46C7-992A-F3AFB6598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101742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727466-A471-4E46-8A99-800329F5BA06}"/>
                  </a:ext>
                </a:extLst>
              </p:cNvPr>
              <p:cNvSpPr txBox="1"/>
              <p:nvPr/>
            </p:nvSpPr>
            <p:spPr>
              <a:xfrm>
                <a:off x="3747867" y="3513664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727466-A471-4E46-8A99-800329F5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513664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9347E0F-FD13-4BFC-85FF-64990ED25C2F}"/>
              </a:ext>
            </a:extLst>
          </p:cNvPr>
          <p:cNvSpPr txBox="1"/>
          <p:nvPr/>
        </p:nvSpPr>
        <p:spPr>
          <a:xfrm flipH="1">
            <a:off x="1458189" y="3307262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9A0A85CF-5915-446F-A2C7-0418C87D7E8F}"/>
              </a:ext>
            </a:extLst>
          </p:cNvPr>
          <p:cNvSpPr/>
          <p:nvPr/>
        </p:nvSpPr>
        <p:spPr bwMode="auto">
          <a:xfrm>
            <a:off x="6309873" y="4963085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9FB1E-8F1E-468E-BCBA-34FD959E9578}"/>
                  </a:ext>
                </a:extLst>
              </p:cNvPr>
              <p:cNvSpPr txBox="1"/>
              <p:nvPr/>
            </p:nvSpPr>
            <p:spPr>
              <a:xfrm>
                <a:off x="6933848" y="3243274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EC9FB1E-8F1E-468E-BCBA-34FD959E9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243274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312CCE14-798C-48E1-862B-F2A825405153}"/>
                  </a:ext>
                </a:extLst>
              </p:cNvPr>
              <p:cNvSpPr/>
              <p:nvPr/>
            </p:nvSpPr>
            <p:spPr bwMode="auto">
              <a:xfrm>
                <a:off x="6319578" y="2791813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2" name="Arrow: Down 51">
                <a:extLst>
                  <a:ext uri="{FF2B5EF4-FFF2-40B4-BE49-F238E27FC236}">
                    <a16:creationId xmlns:a16="http://schemas.microsoft.com/office/drawing/2014/main" id="{312CCE14-798C-48E1-862B-F2A825405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2791813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9125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A8A7E0C-D603-4E4A-9320-08CF7C2E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293" y="921733"/>
            <a:ext cx="5167324" cy="213733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3B7415D-16B4-4DD2-9D48-5BFE2AA37BA5}"/>
              </a:ext>
            </a:extLst>
          </p:cNvPr>
          <p:cNvSpPr/>
          <p:nvPr/>
        </p:nvSpPr>
        <p:spPr bwMode="auto">
          <a:xfrm>
            <a:off x="6146467" y="3515096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IND-CPA-Encryption Test </a:t>
            </a:r>
            <a:r>
              <a:rPr lang="en-US" altLang="he-IL" sz="3600" dirty="0">
                <a:solidFill>
                  <a:srgbClr val="0000FF"/>
                </a:solidFill>
              </a:rPr>
              <a:t>(fixed)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87262"/>
            <a:ext cx="8745822" cy="41996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Or, as pseudo-code:</a:t>
            </a: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392539" y="3608780"/>
            <a:ext cx="2830046" cy="241880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518B38-C752-4868-9866-5962B1AD4463}"/>
              </a:ext>
            </a:extLst>
          </p:cNvPr>
          <p:cNvCxnSpPr/>
          <p:nvPr/>
        </p:nvCxnSpPr>
        <p:spPr bwMode="auto">
          <a:xfrm flipH="1" flipV="1">
            <a:off x="6540932" y="3812156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8D370C7-1344-430B-8CC1-AD16C95D2178}"/>
              </a:ext>
            </a:extLst>
          </p:cNvPr>
          <p:cNvSpPr txBox="1"/>
          <p:nvPr/>
        </p:nvSpPr>
        <p:spPr>
          <a:xfrm>
            <a:off x="6309872" y="3633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3472D7-55F4-401E-8386-FF9371995BD6}"/>
              </a:ext>
            </a:extLst>
          </p:cNvPr>
          <p:cNvSpPr txBox="1"/>
          <p:nvPr/>
        </p:nvSpPr>
        <p:spPr>
          <a:xfrm>
            <a:off x="6551028" y="4010553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512C49-B37A-45FE-8E61-5B1D4D205C65}"/>
              </a:ext>
            </a:extLst>
          </p:cNvPr>
          <p:cNvCxnSpPr/>
          <p:nvPr/>
        </p:nvCxnSpPr>
        <p:spPr bwMode="auto">
          <a:xfrm>
            <a:off x="3517641" y="4963953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187C5F-4D48-4109-BA79-104BB183DD20}"/>
              </a:ext>
            </a:extLst>
          </p:cNvPr>
          <p:cNvCxnSpPr/>
          <p:nvPr/>
        </p:nvCxnSpPr>
        <p:spPr bwMode="auto">
          <a:xfrm flipV="1">
            <a:off x="3582955" y="4631262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E8C257-CD7B-4D4C-B6D1-59F9031C22D5}"/>
                  </a:ext>
                </a:extLst>
              </p:cNvPr>
              <p:cNvSpPr txBox="1"/>
              <p:nvPr/>
            </p:nvSpPr>
            <p:spPr>
              <a:xfrm>
                <a:off x="3752667" y="4254339"/>
                <a:ext cx="2491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he-IL" sz="1800" i="1" dirty="0" err="1">
                    <a:solidFill>
                      <a:srgbClr val="0000FF"/>
                    </a:solidFill>
                  </a:rPr>
                  <a:t>s.t.</a:t>
                </a:r>
                <a:r>
                  <a:rPr lang="en-US" altLang="he-IL" sz="1800" i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E8C257-CD7B-4D4C-B6D1-59F9031C2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4254339"/>
                <a:ext cx="2491388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7D1AD2E-182A-43CF-88F6-3A8E780F636F}"/>
              </a:ext>
            </a:extLst>
          </p:cNvPr>
          <p:cNvSpPr txBox="1"/>
          <p:nvPr/>
        </p:nvSpPr>
        <p:spPr>
          <a:xfrm>
            <a:off x="6591496" y="3479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B6F3C2-C563-4801-BA32-01420D024616}"/>
                  </a:ext>
                </a:extLst>
              </p:cNvPr>
              <p:cNvSpPr txBox="1"/>
              <p:nvPr/>
            </p:nvSpPr>
            <p:spPr>
              <a:xfrm>
                <a:off x="3729131" y="4584100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B6F3C2-C563-4801-BA32-01420D024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584100"/>
                <a:ext cx="1650260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4F4BCC2-7228-4046-BB6B-3DEC377CDD93}"/>
              </a:ext>
            </a:extLst>
          </p:cNvPr>
          <p:cNvSpPr/>
          <p:nvPr/>
        </p:nvSpPr>
        <p:spPr bwMode="auto">
          <a:xfrm>
            <a:off x="5378693" y="5513767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A50C83-F55A-4223-B2E1-FD2C3E06655A}"/>
              </a:ext>
            </a:extLst>
          </p:cNvPr>
          <p:cNvCxnSpPr/>
          <p:nvPr/>
        </p:nvCxnSpPr>
        <p:spPr bwMode="auto">
          <a:xfrm flipV="1">
            <a:off x="3517641" y="4203323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9D95FE-7CF0-4835-AFD3-78D63160F173}"/>
              </a:ext>
            </a:extLst>
          </p:cNvPr>
          <p:cNvCxnSpPr/>
          <p:nvPr/>
        </p:nvCxnSpPr>
        <p:spPr bwMode="auto">
          <a:xfrm>
            <a:off x="3517641" y="3787597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314D5D-0991-4921-AD5E-3148E9D8052E}"/>
                  </a:ext>
                </a:extLst>
              </p:cNvPr>
              <p:cNvSpPr txBox="1"/>
              <p:nvPr/>
            </p:nvSpPr>
            <p:spPr>
              <a:xfrm>
                <a:off x="3747867" y="3428317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C314D5D-0991-4921-AD5E-3148E9D80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428317"/>
                <a:ext cx="8173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C901DB-2626-404A-9B70-779BE423AD03}"/>
                  </a:ext>
                </a:extLst>
              </p:cNvPr>
              <p:cNvSpPr txBox="1"/>
              <p:nvPr/>
            </p:nvSpPr>
            <p:spPr>
              <a:xfrm>
                <a:off x="3747867" y="3840239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C901DB-2626-404A-9B70-779BE423A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840239"/>
                <a:ext cx="985206" cy="400110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8C68719-CEF9-4009-93AB-492F9C8A5306}"/>
              </a:ext>
            </a:extLst>
          </p:cNvPr>
          <p:cNvSpPr txBox="1"/>
          <p:nvPr/>
        </p:nvSpPr>
        <p:spPr>
          <a:xfrm flipH="1">
            <a:off x="1458189" y="3633837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33" name="Hexagon 32">
            <a:extLst>
              <a:ext uri="{FF2B5EF4-FFF2-40B4-BE49-F238E27FC236}">
                <a16:creationId xmlns:a16="http://schemas.microsoft.com/office/drawing/2014/main" id="{BBB2A9FD-CC38-49C2-9269-75237B90953E}"/>
              </a:ext>
            </a:extLst>
          </p:cNvPr>
          <p:cNvSpPr/>
          <p:nvPr/>
        </p:nvSpPr>
        <p:spPr bwMode="auto">
          <a:xfrm>
            <a:off x="6309873" y="5289660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5D997E-CB77-4097-89B6-53D695B04A34}"/>
                  </a:ext>
                </a:extLst>
              </p:cNvPr>
              <p:cNvSpPr txBox="1"/>
              <p:nvPr/>
            </p:nvSpPr>
            <p:spPr>
              <a:xfrm>
                <a:off x="6933848" y="3569849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5D997E-CB77-4097-89B6-53D695B04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569849"/>
                <a:ext cx="107285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61BB8011-5B24-4591-9477-630E9703A36A}"/>
                  </a:ext>
                </a:extLst>
              </p:cNvPr>
              <p:cNvSpPr/>
              <p:nvPr/>
            </p:nvSpPr>
            <p:spPr bwMode="auto">
              <a:xfrm>
                <a:off x="6319578" y="3118388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Arrow: Down 5">
                <a:extLst>
                  <a:ext uri="{FF2B5EF4-FFF2-40B4-BE49-F238E27FC236}">
                    <a16:creationId xmlns:a16="http://schemas.microsoft.com/office/drawing/2014/main" id="{61BB8011-5B24-4591-9477-630E9703A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3118388"/>
                <a:ext cx="1343435" cy="369332"/>
              </a:xfrm>
              <a:prstGeom prst="downArrow">
                <a:avLst/>
              </a:prstGeom>
              <a:blipFill>
                <a:blip r:embed="rId11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D62D73E-CA5E-4D15-A895-B3E471BC706C}"/>
              </a:ext>
            </a:extLst>
          </p:cNvPr>
          <p:cNvSpPr/>
          <p:nvPr/>
        </p:nvSpPr>
        <p:spPr bwMode="auto">
          <a:xfrm>
            <a:off x="5668884" y="1048835"/>
            <a:ext cx="1963498" cy="425936"/>
          </a:xfrm>
          <a:prstGeom prst="wedgeRoundRectCallout">
            <a:avLst>
              <a:gd name="adj1" fmla="val -49782"/>
              <a:gd name="adj2" fmla="val 7958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Oracle notation</a:t>
            </a:r>
          </a:p>
        </p:txBody>
      </p:sp>
    </p:spTree>
    <p:extLst>
      <p:ext uri="{BB962C8B-B14F-4D97-AF65-F5344CB8AC3E}">
        <p14:creationId xmlns:p14="http://schemas.microsoft.com/office/powerpoint/2010/main" val="3755214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A8A7E0C-D603-4E4A-9320-08CF7C2E0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76" y="2814639"/>
            <a:ext cx="7598148" cy="3142785"/>
          </a:xfrm>
          <a:prstGeom prst="rect">
            <a:avLst/>
          </a:prstGeom>
        </p:spPr>
      </p:pic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b="1" dirty="0">
                <a:solidFill>
                  <a:srgbClr val="FF0000"/>
                </a:solidFill>
              </a:rPr>
              <a:t>Definition: IND-CPA Encryption</a:t>
            </a:r>
            <a:endParaRPr lang="en-US" altLang="he-IL" sz="3600" b="1" dirty="0">
              <a:solidFill>
                <a:srgbClr val="0000FF"/>
              </a:solidFill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8178" y="887262"/>
            <a:ext cx="8745822" cy="419964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br>
              <a:rPr lang="en-US" altLang="he-IL" sz="1600" dirty="0"/>
            </a:br>
            <a:endParaRPr lang="en-US" altLang="he-IL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AB893-90D8-4E9F-AF2B-4EDDBF1104F8}"/>
                  </a:ext>
                </a:extLst>
              </p:cNvPr>
              <p:cNvSpPr txBox="1"/>
              <p:nvPr/>
            </p:nvSpPr>
            <p:spPr>
              <a:xfrm>
                <a:off x="959005" y="1037066"/>
                <a:ext cx="74601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Shared key cryptosystem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IND-CPA</a:t>
                </a:r>
                <a:r>
                  <a:rPr lang="en-US" sz="2400" dirty="0">
                    <a:solidFill>
                      <a:schemeClr val="tx1"/>
                    </a:solidFill>
                  </a:rPr>
                  <a:t>, if every efficient adversary A has negligible advantage: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AB893-90D8-4E9F-AF2B-4EDDBF110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05" y="1037066"/>
                <a:ext cx="7460166" cy="830997"/>
              </a:xfrm>
              <a:prstGeom prst="rect">
                <a:avLst/>
              </a:prstGeom>
              <a:blipFill>
                <a:blip r:embed="rId4"/>
                <a:stretch>
                  <a:fillRect l="-1225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CC4CFBD-9094-4495-9066-2F5847F12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63693"/>
            <a:ext cx="8745822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4840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05218" y="6242050"/>
            <a:ext cx="47523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>
                <a:solidFill>
                  <a:srgbClr val="FF0000"/>
                </a:solidFill>
              </a:rPr>
              <a:t>IND-CPA : distinguish </a:t>
            </a:r>
            <a:r>
              <a:rPr lang="en-US" altLang="he-IL" sz="3600" dirty="0" err="1">
                <a:solidFill>
                  <a:srgbClr val="FF0000"/>
                </a:solidFill>
              </a:rPr>
              <a:t>monoalph</a:t>
            </a:r>
            <a:r>
              <a:rPr lang="en-US" altLang="he-IL" sz="3600" dirty="0">
                <a:solidFill>
                  <a:srgbClr val="FF0000"/>
                </a:solidFill>
              </a:rPr>
              <a:t>. sub.!</a:t>
            </a:r>
            <a:endParaRPr lang="en-US" altLang="he-IL" sz="3600" dirty="0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29666" y="821032"/>
            <a:ext cx="8745822" cy="216441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Students split to pairs: adversary and `tester’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Tester selects (or receives) `random’ </a:t>
            </a:r>
            <a:r>
              <a:rPr lang="en-US" altLang="he-IL" sz="2400" i="1" dirty="0"/>
              <a:t>(k, b)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i="1" dirty="0"/>
              <a:t>k </a:t>
            </a:r>
            <a:r>
              <a:rPr lang="en-US" altLang="he-IL" sz="2000" dirty="0"/>
              <a:t>is monoalphabetic substitution table: </a:t>
            </a:r>
            <a:r>
              <a:rPr lang="en-US" altLang="he-IL" sz="2000" i="1" dirty="0" err="1"/>
              <a:t>E</a:t>
            </a:r>
            <a:r>
              <a:rPr lang="en-US" altLang="he-IL" sz="2000" i="1" baseline="-25000" dirty="0" err="1"/>
              <a:t>k</a:t>
            </a:r>
            <a:r>
              <a:rPr lang="en-US" altLang="he-IL" sz="2000" i="1" dirty="0"/>
              <a:t>(</a:t>
            </a:r>
            <a:r>
              <a:rPr lang="en-US" altLang="he-IL" sz="2000" i="1" dirty="0" err="1"/>
              <a:t>abc</a:t>
            </a:r>
            <a:r>
              <a:rPr lang="en-US" altLang="he-IL" sz="2000" i="1" dirty="0"/>
              <a:t>)=k(a)||k(b)||k(c)</a:t>
            </a:r>
            <a:endParaRPr lang="en-US" altLang="he-IL" sz="20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00"/>
                </a:solidFill>
              </a:rPr>
              <a:t>Adversary gives message(s) </a:t>
            </a:r>
            <a:r>
              <a:rPr lang="en-US" altLang="he-IL" sz="2400" i="1" dirty="0">
                <a:solidFill>
                  <a:srgbClr val="FF0000"/>
                </a:solidFill>
              </a:rPr>
              <a:t>m, </a:t>
            </a:r>
            <a:r>
              <a:rPr lang="en-US" altLang="he-IL" sz="2400" dirty="0">
                <a:solidFill>
                  <a:srgbClr val="FF0000"/>
                </a:solidFill>
              </a:rPr>
              <a:t>receives </a:t>
            </a:r>
            <a:r>
              <a:rPr lang="en-US" altLang="he-IL" sz="2400" i="1" dirty="0" err="1">
                <a:solidFill>
                  <a:srgbClr val="FF0000"/>
                </a:solidFill>
              </a:rPr>
              <a:t>E</a:t>
            </a:r>
            <a:r>
              <a:rPr lang="en-US" altLang="he-IL" sz="24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he-IL" sz="2400" i="1" dirty="0">
                <a:solidFill>
                  <a:srgbClr val="FF0000"/>
                </a:solidFill>
              </a:rPr>
              <a:t>(m)</a:t>
            </a:r>
            <a:endParaRPr lang="en-US" altLang="he-IL" sz="2400" dirty="0">
              <a:solidFill>
                <a:srgbClr val="FF0000"/>
              </a:solidFill>
            </a:endParaRP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00"/>
                </a:solidFill>
              </a:rPr>
              <a:t>Then adversary gives </a:t>
            </a:r>
            <a:r>
              <a:rPr lang="en-US" altLang="he-IL" sz="2400" i="1" dirty="0">
                <a:solidFill>
                  <a:srgbClr val="FF0000"/>
                </a:solidFill>
              </a:rPr>
              <a:t>m</a:t>
            </a:r>
            <a:r>
              <a:rPr lang="en-US" altLang="he-IL" sz="2400" i="1" baseline="-25000" dirty="0">
                <a:solidFill>
                  <a:srgbClr val="FF0000"/>
                </a:solidFill>
              </a:rPr>
              <a:t>0 </a:t>
            </a:r>
            <a:r>
              <a:rPr lang="en-US" altLang="he-IL" sz="2400" i="1" dirty="0">
                <a:solidFill>
                  <a:srgbClr val="FF0000"/>
                </a:solidFill>
              </a:rPr>
              <a:t>, m</a:t>
            </a:r>
            <a:r>
              <a:rPr lang="en-US" altLang="he-IL" sz="2400" i="1" baseline="-25000" dirty="0">
                <a:solidFill>
                  <a:srgbClr val="FF0000"/>
                </a:solidFill>
              </a:rPr>
              <a:t>1 </a:t>
            </a:r>
            <a:r>
              <a:rPr lang="en-US" altLang="he-IL" sz="2400" i="1" dirty="0">
                <a:solidFill>
                  <a:srgbClr val="FF0000"/>
                </a:solidFill>
              </a:rPr>
              <a:t>… </a:t>
            </a:r>
            <a:r>
              <a:rPr lang="en-US" altLang="he-IL" sz="2400" dirty="0">
                <a:solidFill>
                  <a:srgbClr val="FF0000"/>
                </a:solidFill>
              </a:rPr>
              <a:t>receives </a:t>
            </a:r>
            <a:r>
              <a:rPr lang="en-US" altLang="he-IL" sz="2400" i="1" dirty="0" err="1">
                <a:solidFill>
                  <a:srgbClr val="FF0000"/>
                </a:solidFill>
              </a:rPr>
              <a:t>E</a:t>
            </a:r>
            <a:r>
              <a:rPr lang="en-US" altLang="he-IL" sz="24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he-IL" sz="2400" i="1" dirty="0">
                <a:solidFill>
                  <a:srgbClr val="FF0000"/>
                </a:solidFill>
              </a:rPr>
              <a:t>(m</a:t>
            </a:r>
            <a:r>
              <a:rPr lang="en-US" altLang="he-IL" sz="2400" i="1" baseline="-25000" dirty="0">
                <a:solidFill>
                  <a:srgbClr val="FF0000"/>
                </a:solidFill>
              </a:rPr>
              <a:t>b</a:t>
            </a:r>
            <a:r>
              <a:rPr lang="en-US" altLang="he-IL" sz="2400" i="1" dirty="0">
                <a:solidFill>
                  <a:srgbClr val="FF0000"/>
                </a:solidFill>
              </a:rPr>
              <a:t>)</a:t>
            </a:r>
            <a:endParaRPr lang="en-US" altLang="he-IL" sz="24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Adversary finds </a:t>
            </a:r>
            <a:r>
              <a:rPr lang="en-US" altLang="he-IL" sz="2400" i="1" dirty="0"/>
              <a:t>b </a:t>
            </a:r>
            <a:r>
              <a:rPr lang="en-US" altLang="he-IL" sz="2400" dirty="0"/>
              <a:t>!! How?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4F3FE8E-BEF3-408D-AA12-6902612FA99E}"/>
              </a:ext>
            </a:extLst>
          </p:cNvPr>
          <p:cNvSpPr/>
          <p:nvPr/>
        </p:nvSpPr>
        <p:spPr bwMode="auto">
          <a:xfrm>
            <a:off x="329666" y="5413729"/>
            <a:ext cx="3312368" cy="73019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Monoalphabetic substitution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is not IND-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CPAistinguishable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9F21A4-6B52-4679-84AE-395B1264CD2A}"/>
              </a:ext>
            </a:extLst>
          </p:cNvPr>
          <p:cNvSpPr/>
          <p:nvPr/>
        </p:nvSpPr>
        <p:spPr bwMode="auto">
          <a:xfrm>
            <a:off x="6756567" y="2957034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5" name="Picture 24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75C230-A2EC-42C8-9072-FD30C1D9B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02639" y="3050718"/>
            <a:ext cx="2830046" cy="241880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DE730F-F7AD-4DDE-BD72-781E6BFB4FBD}"/>
              </a:ext>
            </a:extLst>
          </p:cNvPr>
          <p:cNvCxnSpPr/>
          <p:nvPr/>
        </p:nvCxnSpPr>
        <p:spPr bwMode="auto">
          <a:xfrm flipH="1" flipV="1">
            <a:off x="7151032" y="3254094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5E7166-C9AC-40EC-8C8A-8A8ECAF79FB2}"/>
              </a:ext>
            </a:extLst>
          </p:cNvPr>
          <p:cNvSpPr txBox="1"/>
          <p:nvPr/>
        </p:nvSpPr>
        <p:spPr>
          <a:xfrm>
            <a:off x="6919972" y="3075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6283E6-A731-4B6A-82C6-07AC4B71CD2F}"/>
              </a:ext>
            </a:extLst>
          </p:cNvPr>
          <p:cNvSpPr txBox="1"/>
          <p:nvPr/>
        </p:nvSpPr>
        <p:spPr>
          <a:xfrm>
            <a:off x="7161128" y="3452491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0EF2266-CCDB-4AB3-95DE-B5C49796459D}"/>
              </a:ext>
            </a:extLst>
          </p:cNvPr>
          <p:cNvCxnSpPr/>
          <p:nvPr/>
        </p:nvCxnSpPr>
        <p:spPr bwMode="auto">
          <a:xfrm>
            <a:off x="4127741" y="4405891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0088DB-E0C4-4378-9641-7D45EC767A43}"/>
              </a:ext>
            </a:extLst>
          </p:cNvPr>
          <p:cNvCxnSpPr/>
          <p:nvPr/>
        </p:nvCxnSpPr>
        <p:spPr bwMode="auto">
          <a:xfrm flipV="1">
            <a:off x="4193055" y="4073200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5516D45-FB07-487C-A9B3-13FB56079E3C}"/>
                  </a:ext>
                </a:extLst>
              </p:cNvPr>
              <p:cNvSpPr txBox="1"/>
              <p:nvPr/>
            </p:nvSpPr>
            <p:spPr>
              <a:xfrm>
                <a:off x="4362767" y="3696277"/>
                <a:ext cx="2491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he-IL" sz="1800" i="1" dirty="0" err="1">
                    <a:solidFill>
                      <a:srgbClr val="0000FF"/>
                    </a:solidFill>
                  </a:rPr>
                  <a:t>s.t.</a:t>
                </a:r>
                <a:r>
                  <a:rPr lang="en-US" altLang="he-IL" sz="1800" i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5516D45-FB07-487C-A9B3-13FB56079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767" y="3696277"/>
                <a:ext cx="2491388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ED392F1-BFFE-474B-9B68-29DE34F2754B}"/>
              </a:ext>
            </a:extLst>
          </p:cNvPr>
          <p:cNvSpPr txBox="1"/>
          <p:nvPr/>
        </p:nvSpPr>
        <p:spPr>
          <a:xfrm>
            <a:off x="7201596" y="2921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B1028F-0D72-4CD7-B672-850455D49DA0}"/>
                  </a:ext>
                </a:extLst>
              </p:cNvPr>
              <p:cNvSpPr txBox="1"/>
              <p:nvPr/>
            </p:nvSpPr>
            <p:spPr>
              <a:xfrm>
                <a:off x="4339231" y="4026038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DB1028F-0D72-4CD7-B672-850455D4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31" y="4026038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2C112DC1-0802-44B0-8982-F94F3714FE12}"/>
              </a:ext>
            </a:extLst>
          </p:cNvPr>
          <p:cNvSpPr/>
          <p:nvPr/>
        </p:nvSpPr>
        <p:spPr bwMode="auto">
          <a:xfrm>
            <a:off x="5988793" y="4955705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3D58F40-242E-4FFF-89BE-54B1CB3277FD}"/>
              </a:ext>
            </a:extLst>
          </p:cNvPr>
          <p:cNvCxnSpPr/>
          <p:nvPr/>
        </p:nvCxnSpPr>
        <p:spPr bwMode="auto">
          <a:xfrm flipV="1">
            <a:off x="4127741" y="3645261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F769ED-1847-4A3C-8BE1-A6AD03FFE353}"/>
              </a:ext>
            </a:extLst>
          </p:cNvPr>
          <p:cNvCxnSpPr/>
          <p:nvPr/>
        </p:nvCxnSpPr>
        <p:spPr bwMode="auto">
          <a:xfrm>
            <a:off x="4127741" y="3229535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F290CC-CDEC-4D53-B05F-A210562B7854}"/>
                  </a:ext>
                </a:extLst>
              </p:cNvPr>
              <p:cNvSpPr txBox="1"/>
              <p:nvPr/>
            </p:nvSpPr>
            <p:spPr>
              <a:xfrm>
                <a:off x="4357967" y="2870255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F290CC-CDEC-4D53-B05F-A210562B7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67" y="2870255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9737F5-8564-4D4C-A4EB-BD376850D7A5}"/>
                  </a:ext>
                </a:extLst>
              </p:cNvPr>
              <p:cNvSpPr txBox="1"/>
              <p:nvPr/>
            </p:nvSpPr>
            <p:spPr>
              <a:xfrm>
                <a:off x="4357967" y="3282177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69737F5-8564-4D4C-A4EB-BD376850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67" y="3282177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826CBB2E-1E70-4145-83CA-6EF00698F5FB}"/>
              </a:ext>
            </a:extLst>
          </p:cNvPr>
          <p:cNvSpPr txBox="1"/>
          <p:nvPr/>
        </p:nvSpPr>
        <p:spPr>
          <a:xfrm flipH="1">
            <a:off x="2068289" y="3075775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868E0473-9974-42D9-BF92-468C37167BE6}"/>
              </a:ext>
            </a:extLst>
          </p:cNvPr>
          <p:cNvSpPr/>
          <p:nvPr/>
        </p:nvSpPr>
        <p:spPr bwMode="auto">
          <a:xfrm>
            <a:off x="6919973" y="4731598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2C793E-D2FC-42CF-9F91-D44831961E84}"/>
                  </a:ext>
                </a:extLst>
              </p:cNvPr>
              <p:cNvSpPr txBox="1"/>
              <p:nvPr/>
            </p:nvSpPr>
            <p:spPr>
              <a:xfrm>
                <a:off x="7543948" y="3011787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82C793E-D2FC-42CF-9F91-D44831961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48" y="3011787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Arrow: Down 59">
                <a:extLst>
                  <a:ext uri="{FF2B5EF4-FFF2-40B4-BE49-F238E27FC236}">
                    <a16:creationId xmlns:a16="http://schemas.microsoft.com/office/drawing/2014/main" id="{0C3FD032-0976-42CE-AE39-881055325A54}"/>
                  </a:ext>
                </a:extLst>
              </p:cNvPr>
              <p:cNvSpPr/>
              <p:nvPr/>
            </p:nvSpPr>
            <p:spPr bwMode="auto">
              <a:xfrm>
                <a:off x="6929678" y="2560326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0" name="Arrow: Down 59">
                <a:extLst>
                  <a:ext uri="{FF2B5EF4-FFF2-40B4-BE49-F238E27FC236}">
                    <a16:creationId xmlns:a16="http://schemas.microsoft.com/office/drawing/2014/main" id="{0C3FD032-0976-42CE-AE39-881055325A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9678" y="2560326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38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uiExpand="1" build="p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3400" y="6242050"/>
            <a:ext cx="5270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7276" y="237655"/>
            <a:ext cx="871122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200" dirty="0">
                <a:solidFill>
                  <a:srgbClr val="FF00FF"/>
                </a:solidFill>
              </a:rPr>
              <a:t>Can IND-CPA encryption be </a:t>
            </a:r>
            <a:r>
              <a:rPr lang="en-US" altLang="he-IL" sz="3200" b="1" dirty="0">
                <a:solidFill>
                  <a:srgbClr val="FF00FF"/>
                </a:solidFill>
              </a:rPr>
              <a:t>deterministic</a:t>
            </a:r>
            <a:r>
              <a:rPr lang="en-US" altLang="he-IL" sz="3200" dirty="0">
                <a:solidFill>
                  <a:srgbClr val="FF00FF"/>
                </a:solidFill>
              </a:rPr>
              <a:t>? 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4172" y="897425"/>
            <a:ext cx="8745822" cy="2164419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00"/>
                </a:solidFill>
              </a:rPr>
              <a:t>No!! But why? Suppose </a:t>
            </a:r>
            <a:r>
              <a:rPr lang="en-US" altLang="he-IL" sz="2400" i="1" dirty="0" err="1">
                <a:solidFill>
                  <a:srgbClr val="FF0000"/>
                </a:solidFill>
              </a:rPr>
              <a:t>E</a:t>
            </a:r>
            <a:r>
              <a:rPr lang="en-US" altLang="he-IL" sz="2400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he-IL" sz="2400" i="1" dirty="0">
                <a:solidFill>
                  <a:srgbClr val="FF0000"/>
                </a:solidFill>
              </a:rPr>
              <a:t>(x) </a:t>
            </a:r>
            <a:r>
              <a:rPr lang="en-US" altLang="he-IL" sz="2400" dirty="0">
                <a:solidFill>
                  <a:srgbClr val="FF0000"/>
                </a:solidFill>
              </a:rPr>
              <a:t>is deterministic…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Assume messages are words (arbitrary length).</a:t>
            </a:r>
            <a:endParaRPr lang="en-US" sz="2400" dirty="0">
              <a:solidFill>
                <a:schemeClr val="tx1"/>
              </a:solidFill>
              <a:latin typeface="Lucida Calligraphy" panose="03010101010101010101" pitchFamily="66" charset="0"/>
            </a:endParaRP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gives 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m=_________ , </a:t>
            </a:r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receives 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c=</a:t>
            </a:r>
            <a:r>
              <a:rPr lang="en-US" sz="2000" i="1" dirty="0" err="1">
                <a:solidFill>
                  <a:schemeClr val="tx1"/>
                </a:solidFill>
                <a:sym typeface="Wingdings" panose="05000000000000000000" pitchFamily="2" charset="2"/>
              </a:rPr>
              <a:t>E</a:t>
            </a:r>
            <a:r>
              <a:rPr lang="en-US" sz="2000" i="1" baseline="-25000" dirty="0" err="1">
                <a:solidFill>
                  <a:schemeClr val="tx1"/>
                </a:solidFill>
                <a:sym typeface="Wingdings" panose="05000000000000000000" pitchFamily="2" charset="2"/>
              </a:rPr>
              <a:t>k</a:t>
            </a:r>
            <a:r>
              <a:rPr lang="en-US" sz="2000" i="1" dirty="0">
                <a:solidFill>
                  <a:schemeClr val="tx1"/>
                </a:solidFill>
                <a:sym typeface="Wingdings" panose="05000000000000000000" pitchFamily="2" charset="2"/>
              </a:rPr>
              <a:t>(m)</a:t>
            </a:r>
            <a:endParaRPr lang="en-US" altLang="he-IL" sz="2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63525" lvl="0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400" dirty="0">
                <a:latin typeface="Lucida Calligraphy" panose="03010101010101010101" pitchFamily="66" charset="0"/>
              </a:rPr>
              <a:t>A </a:t>
            </a:r>
            <a:r>
              <a:rPr lang="en-US" sz="2000" dirty="0">
                <a:sym typeface="Wingdings" panose="05000000000000000000" pitchFamily="2" charset="2"/>
              </a:rPr>
              <a:t>gives </a:t>
            </a:r>
            <a:r>
              <a:rPr lang="en-US" sz="2000" i="1" dirty="0">
                <a:sym typeface="Wingdings" panose="05000000000000000000" pitchFamily="2" charset="2"/>
              </a:rPr>
              <a:t>m</a:t>
            </a:r>
            <a:r>
              <a:rPr lang="en-US" sz="2000" i="1" baseline="-25000" dirty="0">
                <a:sym typeface="Wingdings" panose="05000000000000000000" pitchFamily="2" charset="2"/>
              </a:rPr>
              <a:t>0</a:t>
            </a:r>
            <a:r>
              <a:rPr lang="en-US" sz="2000" i="1" dirty="0">
                <a:sym typeface="Wingdings" panose="05000000000000000000" pitchFamily="2" charset="2"/>
              </a:rPr>
              <a:t>=_________ , m</a:t>
            </a:r>
            <a:r>
              <a:rPr lang="en-US" sz="2000" i="1" baseline="-25000" dirty="0">
                <a:sym typeface="Wingdings" panose="05000000000000000000" pitchFamily="2" charset="2"/>
              </a:rPr>
              <a:t>1</a:t>
            </a:r>
            <a:r>
              <a:rPr lang="en-US" sz="2000" i="1" dirty="0">
                <a:sym typeface="Wingdings" panose="05000000000000000000" pitchFamily="2" charset="2"/>
              </a:rPr>
              <a:t>=________,  </a:t>
            </a:r>
            <a:r>
              <a:rPr lang="en-US" sz="2000" dirty="0">
                <a:sym typeface="Wingdings" panose="05000000000000000000" pitchFamily="2" charset="2"/>
              </a:rPr>
              <a:t>receives </a:t>
            </a:r>
            <a:r>
              <a:rPr lang="en-US" sz="2000" i="1" dirty="0">
                <a:sym typeface="Wingdings" panose="05000000000000000000" pitchFamily="2" charset="2"/>
              </a:rPr>
              <a:t>c*=</a:t>
            </a:r>
            <a:r>
              <a:rPr lang="en-US" sz="2000" i="1" dirty="0" err="1">
                <a:sym typeface="Wingdings" panose="05000000000000000000" pitchFamily="2" charset="2"/>
              </a:rPr>
              <a:t>E</a:t>
            </a:r>
            <a:r>
              <a:rPr lang="en-US" sz="2000" i="1" baseline="-25000" dirty="0" err="1">
                <a:sym typeface="Wingdings" panose="05000000000000000000" pitchFamily="2" charset="2"/>
              </a:rPr>
              <a:t>k</a:t>
            </a:r>
            <a:r>
              <a:rPr lang="en-US" sz="2000" i="1" dirty="0">
                <a:sym typeface="Wingdings" panose="05000000000000000000" pitchFamily="2" charset="2"/>
              </a:rPr>
              <a:t>(m</a:t>
            </a:r>
            <a:r>
              <a:rPr lang="en-US" sz="2000" i="1" baseline="-25000" dirty="0">
                <a:sym typeface="Wingdings" panose="05000000000000000000" pitchFamily="2" charset="2"/>
              </a:rPr>
              <a:t>b</a:t>
            </a:r>
            <a:r>
              <a:rPr lang="en-US" sz="2000" i="1" dirty="0">
                <a:sym typeface="Wingdings" panose="05000000000000000000" pitchFamily="2" charset="2"/>
              </a:rPr>
              <a:t>)</a:t>
            </a:r>
            <a:endParaRPr lang="en-US" altLang="he-IL" sz="2000" dirty="0">
              <a:sym typeface="Wingdings" panose="05000000000000000000" pitchFamily="2" charset="2"/>
            </a:endParaRP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outputs 1 if _________ , 0 otherwise  - and </a:t>
            </a: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wins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!!</a:t>
            </a:r>
            <a:endParaRPr lang="en-US" altLang="he-IL" sz="2400" dirty="0">
              <a:solidFill>
                <a:srgbClr val="FF00FF"/>
              </a:solidFill>
              <a:sym typeface="Wingdings" panose="05000000000000000000" pitchFamily="2" charset="2"/>
            </a:endParaRP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olidFill>
                  <a:srgbClr val="FF00FF"/>
                </a:solidFill>
                <a:sym typeface="Wingdings" panose="05000000000000000000" pitchFamily="2" charset="2"/>
              </a:rPr>
              <a:t>Conclusion: IND-CPA Encryption </a:t>
            </a:r>
            <a:r>
              <a:rPr lang="en-US" altLang="he-IL" sz="2400" b="1" dirty="0">
                <a:solidFill>
                  <a:srgbClr val="FF00FF"/>
                </a:solidFill>
                <a:sym typeface="Wingdings" panose="05000000000000000000" pitchFamily="2" charset="2"/>
              </a:rPr>
              <a:t>must be randomized</a:t>
            </a:r>
            <a:r>
              <a:rPr lang="en-US" altLang="he-IL" sz="2400" i="1" dirty="0">
                <a:solidFill>
                  <a:srgbClr val="FF00FF"/>
                </a:solidFill>
              </a:rPr>
              <a:t> </a:t>
            </a:r>
            <a:r>
              <a:rPr lang="en-US" altLang="he-IL" sz="2400" i="1" dirty="0">
                <a:solidFill>
                  <a:schemeClr val="tx1"/>
                </a:solidFill>
              </a:rPr>
              <a:t> </a:t>
            </a:r>
            <a:endParaRPr lang="en-US" altLang="he-IL" sz="24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64398C-0445-4CF4-AAC2-84CCB902B164}"/>
              </a:ext>
            </a:extLst>
          </p:cNvPr>
          <p:cNvSpPr/>
          <p:nvPr/>
        </p:nvSpPr>
        <p:spPr bwMode="auto">
          <a:xfrm>
            <a:off x="6146467" y="3515096"/>
            <a:ext cx="1923883" cy="1591398"/>
          </a:xfrm>
          <a:prstGeom prst="rect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" name="Picture 23" descr="A picture containing drawing&#10;&#10;Description automatically generated">
            <a:extLst>
              <a:ext uri="{FF2B5EF4-FFF2-40B4-BE49-F238E27FC236}">
                <a16:creationId xmlns:a16="http://schemas.microsoft.com/office/drawing/2014/main" id="{CCECF0FB-5B33-4D14-A9CA-8477020A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2539" y="3608780"/>
            <a:ext cx="2830046" cy="2418804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912B88-33E6-43B8-90E0-656CC2386442}"/>
              </a:ext>
            </a:extLst>
          </p:cNvPr>
          <p:cNvCxnSpPr/>
          <p:nvPr/>
        </p:nvCxnSpPr>
        <p:spPr bwMode="auto">
          <a:xfrm flipH="1" flipV="1">
            <a:off x="6540932" y="3812156"/>
            <a:ext cx="450364" cy="397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7B84619-15BD-4E7F-AA16-E14BAEB3F856}"/>
              </a:ext>
            </a:extLst>
          </p:cNvPr>
          <p:cNvSpPr txBox="1"/>
          <p:nvPr/>
        </p:nvSpPr>
        <p:spPr>
          <a:xfrm>
            <a:off x="6309872" y="363383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5ECC05-6BC1-4506-AC3A-0A0B3FD26AA8}"/>
              </a:ext>
            </a:extLst>
          </p:cNvPr>
          <p:cNvSpPr txBox="1"/>
          <p:nvPr/>
        </p:nvSpPr>
        <p:spPr>
          <a:xfrm>
            <a:off x="6551028" y="4010553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E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7A5928-074F-4542-8D66-71A160051117}"/>
              </a:ext>
            </a:extLst>
          </p:cNvPr>
          <p:cNvCxnSpPr/>
          <p:nvPr/>
        </p:nvCxnSpPr>
        <p:spPr bwMode="auto">
          <a:xfrm>
            <a:off x="3517641" y="4963953"/>
            <a:ext cx="2628826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70AD64-95A4-42E0-AFFE-10AFEFBF0AEE}"/>
              </a:ext>
            </a:extLst>
          </p:cNvPr>
          <p:cNvCxnSpPr/>
          <p:nvPr/>
        </p:nvCxnSpPr>
        <p:spPr bwMode="auto">
          <a:xfrm flipV="1">
            <a:off x="3582955" y="4631262"/>
            <a:ext cx="2573510" cy="966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10D249-66BF-40B2-89AB-6E9C3F69F14D}"/>
                  </a:ext>
                </a:extLst>
              </p:cNvPr>
              <p:cNvSpPr txBox="1"/>
              <p:nvPr/>
            </p:nvSpPr>
            <p:spPr>
              <a:xfrm>
                <a:off x="3752667" y="4254339"/>
                <a:ext cx="2491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altLang="he-IL" sz="1800" i="1" dirty="0" err="1">
                    <a:solidFill>
                      <a:srgbClr val="0000FF"/>
                    </a:solidFill>
                  </a:rPr>
                  <a:t>s.t.</a:t>
                </a:r>
                <a:r>
                  <a:rPr lang="en-US" altLang="he-IL" sz="1800" i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he-IL" sz="18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|=|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he-IL" sz="1800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he-IL" sz="18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310D249-66BF-40B2-89AB-6E9C3F69F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667" y="4254339"/>
                <a:ext cx="2491388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89811D6E-8B33-4C2D-A1AA-35C300A664A9}"/>
              </a:ext>
            </a:extLst>
          </p:cNvPr>
          <p:cNvSpPr txBox="1"/>
          <p:nvPr/>
        </p:nvSpPr>
        <p:spPr>
          <a:xfrm>
            <a:off x="6591496" y="34799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43396C-846B-460C-8D97-45FF211E804B}"/>
                  </a:ext>
                </a:extLst>
              </p:cNvPr>
              <p:cNvSpPr txBox="1"/>
              <p:nvPr/>
            </p:nvSpPr>
            <p:spPr>
              <a:xfrm>
                <a:off x="3729131" y="4584100"/>
                <a:ext cx="16502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en-US" sz="200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𝑚𝑏</m:t>
                      </m:r>
                      <m:r>
                        <a:rPr lang="en-US" sz="2000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43396C-846B-460C-8D97-45FF211E8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131" y="4584100"/>
                <a:ext cx="1650260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78F83B90-585F-441B-B6D6-3202CD83A3D5}"/>
              </a:ext>
            </a:extLst>
          </p:cNvPr>
          <p:cNvSpPr/>
          <p:nvPr/>
        </p:nvSpPr>
        <p:spPr bwMode="auto">
          <a:xfrm>
            <a:off x="5378693" y="5513767"/>
            <a:ext cx="499594" cy="447258"/>
          </a:xfrm>
          <a:prstGeom prst="wedgeRoundRectCallout">
            <a:avLst>
              <a:gd name="adj1" fmla="val -502883"/>
              <a:gd name="adj2" fmla="val -19314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1E4B5D-97B0-4128-931F-183D444614CF}"/>
              </a:ext>
            </a:extLst>
          </p:cNvPr>
          <p:cNvCxnSpPr/>
          <p:nvPr/>
        </p:nvCxnSpPr>
        <p:spPr bwMode="auto">
          <a:xfrm flipV="1">
            <a:off x="3517641" y="4203323"/>
            <a:ext cx="2638824" cy="356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5CD2581-60AE-4DBB-9B88-ABF17D5D8D3B}"/>
              </a:ext>
            </a:extLst>
          </p:cNvPr>
          <p:cNvCxnSpPr/>
          <p:nvPr/>
        </p:nvCxnSpPr>
        <p:spPr bwMode="auto">
          <a:xfrm>
            <a:off x="3517641" y="3787597"/>
            <a:ext cx="2615070" cy="8453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37C289-5077-49EF-94BC-879088351CC0}"/>
                  </a:ext>
                </a:extLst>
              </p:cNvPr>
              <p:cNvSpPr txBox="1"/>
              <p:nvPr/>
            </p:nvSpPr>
            <p:spPr>
              <a:xfrm>
                <a:off x="3747867" y="3428317"/>
                <a:ext cx="817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A37C289-5077-49EF-94BC-879088351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428317"/>
                <a:ext cx="8173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EFC73D-0EA9-4AE7-B1F4-7570F632324C}"/>
                  </a:ext>
                </a:extLst>
              </p:cNvPr>
              <p:cNvSpPr txBox="1"/>
              <p:nvPr/>
            </p:nvSpPr>
            <p:spPr>
              <a:xfrm>
                <a:off x="3747867" y="3840239"/>
                <a:ext cx="9852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baseline="-250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baseline="-250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2EFC73D-0EA9-4AE7-B1F4-7570F6323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867" y="3840239"/>
                <a:ext cx="985206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96401021-6708-441F-BE07-15D6C6E55447}"/>
              </a:ext>
            </a:extLst>
          </p:cNvPr>
          <p:cNvSpPr txBox="1"/>
          <p:nvPr/>
        </p:nvSpPr>
        <p:spPr>
          <a:xfrm flipH="1">
            <a:off x="1458189" y="3633837"/>
            <a:ext cx="27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14DDBA96-0F64-4C38-B3B2-44026D7FAF47}"/>
              </a:ext>
            </a:extLst>
          </p:cNvPr>
          <p:cNvSpPr/>
          <p:nvPr/>
        </p:nvSpPr>
        <p:spPr bwMode="auto">
          <a:xfrm>
            <a:off x="6309873" y="5289660"/>
            <a:ext cx="1285246" cy="737924"/>
          </a:xfrm>
          <a:prstGeom prst="hexagon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000000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wins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if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b*=b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538764-1963-4D5B-A45D-368A7477F95B}"/>
                  </a:ext>
                </a:extLst>
              </p:cNvPr>
              <p:cNvSpPr txBox="1"/>
              <p:nvPr/>
            </p:nvSpPr>
            <p:spPr>
              <a:xfrm>
                <a:off x="6933848" y="3569849"/>
                <a:ext cx="10728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1538764-1963-4D5B-A45D-368A7477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848" y="3569849"/>
                <a:ext cx="10728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Arrow: Down 58">
                <a:extLst>
                  <a:ext uri="{FF2B5EF4-FFF2-40B4-BE49-F238E27FC236}">
                    <a16:creationId xmlns:a16="http://schemas.microsoft.com/office/drawing/2014/main" id="{4FD50556-15DE-4DA7-A3EC-B76DBF49BB18}"/>
                  </a:ext>
                </a:extLst>
              </p:cNvPr>
              <p:cNvSpPr/>
              <p:nvPr/>
            </p:nvSpPr>
            <p:spPr bwMode="auto">
              <a:xfrm>
                <a:off x="6319578" y="3118388"/>
                <a:ext cx="1343435" cy="369332"/>
              </a:xfrm>
              <a:prstGeom prst="downArrow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9" name="Arrow: Down 58">
                <a:extLst>
                  <a:ext uri="{FF2B5EF4-FFF2-40B4-BE49-F238E27FC236}">
                    <a16:creationId xmlns:a16="http://schemas.microsoft.com/office/drawing/2014/main" id="{4FD50556-15DE-4DA7-A3EC-B76DBF49B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9578" y="3118388"/>
                <a:ext cx="1343435" cy="369332"/>
              </a:xfrm>
              <a:prstGeom prst="downArrow">
                <a:avLst/>
              </a:prstGeom>
              <a:blipFill>
                <a:blip r:embed="rId10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816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91512" cy="720080"/>
          </a:xfrm>
        </p:spPr>
        <p:txBody>
          <a:bodyPr/>
          <a:lstStyle/>
          <a:p>
            <a:r>
              <a:rPr lang="en-US" dirty="0"/>
              <a:t>What’s next? </a:t>
            </a:r>
            <a:br>
              <a:rPr lang="en-US" dirty="0"/>
            </a:br>
            <a:r>
              <a:rPr lang="en-US" dirty="0"/>
              <a:t>Present a secure cryptosystem?</a:t>
            </a:r>
            <a:br>
              <a:rPr lang="en-US" dirty="0"/>
            </a:br>
            <a:r>
              <a:rPr lang="en-US" dirty="0"/>
              <a:t> … provably secure w/o assumptions 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Unlikely: </a:t>
            </a:r>
            <a:r>
              <a:rPr lang="en-US" dirty="0">
                <a:solidFill>
                  <a:schemeClr val="accent2"/>
                </a:solidFill>
              </a:rPr>
              <a:t>Proof of security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 P ≠ NP</a:t>
            </a:r>
            <a:b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	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(similar argument to PRF)</a:t>
            </a: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Instead, let’s build secure encryption from PRF !</a:t>
            </a: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(I.e.: PRF is secure  encryption is IND-CPA)</a:t>
            </a:r>
            <a:b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</a:b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Actually, we’ll use </a:t>
            </a:r>
            <a:r>
              <a:rPr lang="en-US" sz="3200" b="1" u="sng" dirty="0">
                <a:solidFill>
                  <a:schemeClr val="accent2"/>
                </a:solidFill>
                <a:sym typeface="Wingdings" panose="05000000000000000000" pitchFamily="2" charset="2"/>
              </a:rPr>
              <a:t>block cipher</a:t>
            </a:r>
            <a:r>
              <a:rPr lang="en-US" sz="3200" dirty="0">
                <a:solidFill>
                  <a:schemeClr val="accent2"/>
                </a:solidFill>
                <a:sym typeface="Wingdings" panose="05000000000000000000" pitchFamily="2" charset="2"/>
              </a:rPr>
              <a:t> (and build it)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FEEA3A6-31BF-4645-A862-64C0C196A234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28733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07828" y="6242050"/>
            <a:ext cx="47262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183A4D-2B43-4580-AC4B-D28F040BE520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800" dirty="0"/>
          </a:p>
        </p:txBody>
      </p:sp>
      <p:sp>
        <p:nvSpPr>
          <p:cNvPr id="10957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10587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err="1"/>
              <a:t>PRP</a:t>
            </a:r>
            <a:r>
              <a:rPr lang="en-US" altLang="he-IL" sz="3800" err="1">
                <a:sym typeface="Wingdings" panose="05000000000000000000" pitchFamily="2" charset="2"/>
              </a:rPr>
              <a:t>Encryption</a:t>
            </a:r>
            <a:r>
              <a:rPr lang="en-US" altLang="he-IL" sz="3800">
                <a:sym typeface="Wingdings" panose="05000000000000000000" pitchFamily="2" charset="2"/>
              </a:rPr>
              <a:t>: </a:t>
            </a:r>
            <a:r>
              <a:rPr lang="en-US" altLang="he-IL" sz="3800"/>
              <a:t>Modes of Operation</a:t>
            </a:r>
          </a:p>
        </p:txBody>
      </p:sp>
      <p:sp>
        <p:nvSpPr>
          <p:cNvPr id="10957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363272" cy="5148263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`Modes of operation’</a:t>
            </a:r>
            <a:r>
              <a:rPr lang="he-IL" altLang="he-IL" sz="2400"/>
              <a:t>:</a:t>
            </a:r>
            <a:r>
              <a:rPr lang="en-US" altLang="he-IL" sz="2400"/>
              <a:t> use block cipher (PRP), to...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Encrypt long (</a:t>
            </a:r>
            <a:r>
              <a:rPr lang="en-US" altLang="he-IL" sz="2800">
                <a:solidFill>
                  <a:srgbClr val="FF00FF"/>
                </a:solidFill>
              </a:rPr>
              <a:t>Variable Input Length, VIL)</a:t>
            </a:r>
            <a:r>
              <a:rPr lang="en-US" altLang="he-IL" sz="2800"/>
              <a:t> messages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Randomize/add state for </a:t>
            </a:r>
            <a:r>
              <a:rPr lang="en-US" altLang="he-IL" sz="2800">
                <a:solidFill>
                  <a:srgbClr val="FF00FF"/>
                </a:solidFill>
              </a:rPr>
              <a:t>security</a:t>
            </a:r>
            <a:endParaRPr lang="en-US" altLang="he-IL" sz="2800"/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Often: use random/</a:t>
            </a:r>
            <a:r>
              <a:rPr lang="en-US" altLang="he-IL" sz="2400" err="1"/>
              <a:t>stateful</a:t>
            </a:r>
            <a:r>
              <a:rPr lang="en-US" altLang="he-IL" sz="2400"/>
              <a:t> </a:t>
            </a:r>
            <a:r>
              <a:rPr lang="en-US" altLang="he-IL" sz="2400" i="1"/>
              <a:t>Initialization Vector (IV)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Use longer or shorter keys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Longer key (e.g., Triple-DES): better security (at least against exhaustive search)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Shorter key: intentionally-weakened version, e.g. to meet export regulations</a:t>
            </a:r>
          </a:p>
          <a:p>
            <a:pPr marL="263525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Other tasks (e.g., message authentication)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C00075C-2AD5-49F2-8FF0-498657C36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161060"/>
                  </p:ext>
                </p:extLst>
              </p:nvPr>
            </p:nvGraphicFramePr>
            <p:xfrm>
              <a:off x="586983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he-IL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baseline="0" dirty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C00075C-2AD5-49F2-8FF0-498657C36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7161060"/>
                  </p:ext>
                </p:extLst>
              </p:nvPr>
            </p:nvGraphicFramePr>
            <p:xfrm>
              <a:off x="586983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8333" r="-2817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87" name="Rectangle 1"/>
              <p:cNvSpPr>
                <a:spLocks noGrp="1" noChangeArrowheads="1"/>
              </p:cNvSpPr>
              <p:nvPr>
                <p:ph type="title" idx="4294967295"/>
              </p:nvPr>
            </p:nvSpPr>
            <p:spPr>
              <a:xfrm>
                <a:off x="388938" y="277813"/>
                <a:ext cx="8503542" cy="77946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3600" dirty="0"/>
                  <a:t>What is a random </a:t>
                </a:r>
                <a:r>
                  <a:rPr lang="en-US" altLang="he-IL" sz="3600" b="1" dirty="0"/>
                  <a:t>permutation </a:t>
                </a:r>
                <a14:m>
                  <m:oMath xmlns:m="http://schemas.openxmlformats.org/officeDocument/2006/math">
                    <m:r>
                      <a:rPr lang="en-US" altLang="he-IL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altLang="he-IL" sz="3600" dirty="0"/>
                  <a:t> ?</a:t>
                </a:r>
              </a:p>
            </p:txBody>
          </p:sp>
        </mc:Choice>
        <mc:Fallback xmlns="">
          <p:sp>
            <p:nvSpPr>
              <p:cNvPr id="93187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388938" y="277813"/>
                <a:ext cx="8503542" cy="779462"/>
              </a:xfrm>
              <a:blipFill>
                <a:blip r:embed="rId4"/>
                <a:stretch>
                  <a:fillRect l="-2222" t="-18898" b="-6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Random permutation </a:t>
                </a:r>
                <a14:m>
                  <m:oMath xmlns:m="http://schemas.openxmlformats.org/officeDocument/2006/math">
                    <m:r>
                      <a:rPr lang="en-US" altLang="he-IL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he-IL" sz="2100" dirty="0"/>
                  <a:t>over finite domain D, usually: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How can we select a random permutation </a:t>
                </a:r>
                <a14:m>
                  <m:oMath xmlns:m="http://schemas.openxmlformats.org/officeDocument/2006/math">
                    <m:r>
                      <a:rPr lang="en-US" altLang="he-IL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altLang="he-IL" sz="2100" dirty="0"/>
                  <a:t> ?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Let </a:t>
                </a:r>
                <a14:m>
                  <m:oMath xmlns:m="http://schemas.openxmlformats.org/officeDocument/2006/math"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he-IL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he-IL" sz="2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he-IL" sz="21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</a:t>
                </a:r>
                <a14:m>
                  <m:oMath xmlns:m="http://schemas.openxmlformats.org/officeDocument/2006/math"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he-IL" sz="2100" dirty="0"/>
                  <a:t>: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r>
                      <a:rPr lang="en-US" altLang="he-IL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en-US" altLang="he-IL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he-IL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he-IL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altLang="he-IL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he-IL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$</m:t>
                        </m:r>
                      </m:e>
                    </m:groupChr>
                    <m:r>
                      <a:rPr lang="en-US" altLang="he-IL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altLang="he-IL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he-IL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he-IL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he-IL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he-IL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he-IL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he-IL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he-IL" sz="1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he-IL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he-IL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he-IL" sz="1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he-IL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500" dirty="0"/>
                  <a:t>Examples: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5"/>
                <a:stretch>
                  <a:fillRect l="-367" t="-5983" b="-2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2351" y="4349163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51" y="4349163"/>
                <a:ext cx="1368152" cy="646331"/>
              </a:xfrm>
              <a:prstGeom prst="rect">
                <a:avLst/>
              </a:prstGeom>
              <a:blipFill>
                <a:blip r:embed="rId6"/>
                <a:stretch>
                  <a:fillRect l="-4018" t="-4717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51004"/>
                  </p:ext>
                </p:extLst>
              </p:nvPr>
            </p:nvGraphicFramePr>
            <p:xfrm>
              <a:off x="2050503" y="3745229"/>
              <a:ext cx="1728192" cy="185420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he-IL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baseline="0" dirty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51004"/>
                  </p:ext>
                </p:extLst>
              </p:nvPr>
            </p:nvGraphicFramePr>
            <p:xfrm>
              <a:off x="2050503" y="3745229"/>
              <a:ext cx="1728192" cy="185420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704" t="-8197" r="-352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F1CED8-B8B7-4384-BFB2-432D3E10BA3D}"/>
                  </a:ext>
                </a:extLst>
              </p:cNvPr>
              <p:cNvSpPr txBox="1"/>
              <p:nvPr/>
            </p:nvSpPr>
            <p:spPr>
              <a:xfrm>
                <a:off x="4501681" y="4349163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F1CED8-B8B7-4384-BFB2-432D3E10B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1681" y="4349163"/>
                <a:ext cx="1368152" cy="646331"/>
              </a:xfrm>
              <a:prstGeom prst="rect">
                <a:avLst/>
              </a:prstGeom>
              <a:blipFill>
                <a:blip r:embed="rId8"/>
                <a:stretch>
                  <a:fillRect l="-3556" t="-4717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9D0021D-A50E-4E12-AC2F-4FC9CC75B9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441505"/>
                  </p:ext>
                </p:extLst>
              </p:nvPr>
            </p:nvGraphicFramePr>
            <p:xfrm>
              <a:off x="586983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1904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he-IL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baseline="0" dirty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9D0021D-A50E-4E12-AC2F-4FC9CC75B9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4441505"/>
                  </p:ext>
                </p:extLst>
              </p:nvPr>
            </p:nvGraphicFramePr>
            <p:xfrm>
              <a:off x="5869833" y="3745229"/>
              <a:ext cx="1728192" cy="184912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1408" t="-8333" r="-2817" b="-4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DD843F7-9587-48B0-9470-1675D11B8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884679"/>
                  </p:ext>
                </p:extLst>
              </p:nvPr>
            </p:nvGraphicFramePr>
            <p:xfrm>
              <a:off x="2050503" y="3745229"/>
              <a:ext cx="1728192" cy="185420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he-IL" sz="1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dirty="0"/>
                            <a:t>(</a:t>
                          </a:r>
                          <a:r>
                            <a:rPr lang="en-US" baseline="0" dirty="0"/>
                            <a:t> 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EDD843F7-9587-48B0-9470-1675D11B8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2884679"/>
                  </p:ext>
                </p:extLst>
              </p:nvPr>
            </p:nvGraphicFramePr>
            <p:xfrm>
              <a:off x="2050503" y="3745229"/>
              <a:ext cx="1728192" cy="1854200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64096">
                      <a:extLst>
                        <a:ext uri="{9D8B030D-6E8A-4147-A177-3AD203B41FA5}">
                          <a16:colId xmlns:a16="http://schemas.microsoft.com/office/drawing/2014/main" val="271785498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40507408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00704" t="-8197" r="-352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97115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5746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28991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93562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18928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7BD516E-A180-5440-8354-6AF6DF8F57F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266910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 wrap="square" anchor="t">
            <a:normAutofit/>
          </a:bodyPr>
          <a:lstStyle/>
          <a:p>
            <a:r>
              <a:rPr lang="en-US"/>
              <a:t>Encryption Modes of Operation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E31959-45EC-4E8A-8452-402F18F32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52220"/>
            <a:ext cx="8223250" cy="4769485"/>
          </a:xfrm>
          <a:prstGeom prst="rect">
            <a:avLst/>
          </a:prstGeom>
          <a:noFill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B324364-B229-714F-ABD8-6C3156E4E41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50692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32762" y="6242050"/>
            <a:ext cx="547688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5C2A38-15DB-4CFC-B610-D15DD95CF4C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800" dirty="0"/>
          </a:p>
        </p:txBody>
      </p:sp>
      <p:sp>
        <p:nvSpPr>
          <p:cNvPr id="1054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3281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400"/>
              <a:t>Block Cipher </a:t>
            </a:r>
            <a:r>
              <a:rPr lang="en-US" altLang="he-IL" sz="3400" u="sng"/>
              <a:t>Modes of Operation</a:t>
            </a: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1154" y="836712"/>
            <a:ext cx="8560595" cy="3933825"/>
          </a:xfrm>
        </p:spPr>
        <p:txBody>
          <a:bodyPr/>
          <a:lstStyle/>
          <a:p>
            <a:pPr marL="263525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800"/>
              <a:t>For encryption</a:t>
            </a:r>
          </a:p>
          <a:p>
            <a:pPr marL="663575" lvl="1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400"/>
              <a:t>Later: modes for message authentication</a:t>
            </a:r>
          </a:p>
          <a:p>
            <a:pPr marL="663575" lvl="1" indent="-325438" eaLnBrk="1" hangingPunct="1">
              <a:spcBef>
                <a:spcPts val="6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400"/>
              <a:t>Assume plaintext is in blocks: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||m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||…</a:t>
            </a: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Electronic Code Book mode (ECB): </a:t>
            </a:r>
            <a:br>
              <a:rPr lang="en-US" altLang="he-IL" sz="2800"/>
            </a:br>
            <a:r>
              <a:rPr lang="en-US" altLang="he-IL" sz="2800"/>
              <a:t>encryption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he-IL" sz="2800"/>
              <a:t>decryption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5485" name="Text Box 11"/>
          <p:cNvSpPr txBox="1">
            <a:spLocks noChangeArrowheads="1"/>
          </p:cNvSpPr>
          <p:nvPr/>
        </p:nvSpPr>
        <p:spPr bwMode="auto">
          <a:xfrm>
            <a:off x="1011238" y="59086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88657" y="3475484"/>
            <a:ext cx="39175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58607" y="3284984"/>
            <a:ext cx="2219325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`Encrypt` </a:t>
            </a:r>
            <a:r>
              <a:rPr lang="en-US" altLang="he-IL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18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422045" y="3697734"/>
            <a:ext cx="446087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625620" y="3499297"/>
            <a:ext cx="32763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95570" y="3308797"/>
            <a:ext cx="2219325" cy="569912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`Decrypt` </a:t>
            </a:r>
            <a:r>
              <a:rPr lang="en-US" altLang="he-IL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059007" y="3721547"/>
            <a:ext cx="446088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074757" y="3697734"/>
            <a:ext cx="49053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710132" y="3675509"/>
            <a:ext cx="3794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8122446" y="3494021"/>
            <a:ext cx="39175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71" y="4370429"/>
            <a:ext cx="1608329" cy="177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96" y="4370429"/>
            <a:ext cx="1608329" cy="177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21" y="4370429"/>
            <a:ext cx="1608329" cy="1772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102713" y="3961878"/>
            <a:ext cx="635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Which of these is ECB encryption? Why?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4400"/>
              <a:t>Per-Block Random (PBR) mode</a:t>
            </a:r>
            <a:br>
              <a:rPr lang="en-US" altLang="he-IL" sz="4400"/>
            </a:br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A simple way to construct secure encryption from PRP/PRF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u="sng" dirty="0"/>
                  <a:t>Not</a:t>
                </a:r>
                <a:r>
                  <a:rPr lang="en-US" altLang="he-IL" sz="2000" dirty="0"/>
                  <a:t> a standard mode – presented just for teaching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m</a:t>
                </a:r>
                <a:r>
                  <a:rPr lang="en-US" altLang="he-IL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 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he-IL" sz="2400" dirty="0"/>
                  <a:t> block of bits</a:t>
                </a:r>
                <a:endParaRPr lang="en-US" altLang="he-IL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he-IL" sz="2400" dirty="0"/>
                  <a:t>random block of bits</a:t>
                </a:r>
                <a:endParaRPr lang="en-US" altLang="he-IL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</a:t>
                </a:r>
                <a:r>
                  <a:rPr lang="en-US" altLang="he-IL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m</a:t>
                </a:r>
                <a:r>
                  <a:rPr lang="en-US" altLang="he-IL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)))=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he-IL" sz="28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400" i="1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 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m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he-IL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Wasteful: random block per plaintext block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Confidentiality ? </a:t>
                </a:r>
                <a:r>
                  <a:rPr lang="en-US" altLang="he-IL" sz="2400" b="1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Yes!</a:t>
                </a:r>
                <a:endParaRPr lang="en-US" altLang="he-IL" sz="2400" dirty="0">
                  <a:solidFill>
                    <a:schemeClr val="accent2"/>
                  </a:solidFill>
                </a:endParaRP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u="sng" dirty="0"/>
                  <a:t>Theorem</a:t>
                </a:r>
                <a:r>
                  <a:rPr lang="en-US" altLang="he-IL" sz="2400" dirty="0"/>
                  <a:t>: If </a:t>
                </a:r>
                <a:r>
                  <a:rPr lang="en-US" altLang="he-I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(E, D) </a:t>
                </a:r>
                <a:r>
                  <a:rPr lang="en-US" altLang="he-IL" sz="2400" dirty="0"/>
                  <a:t>is a PRP, then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(Enc, Dec) </a:t>
                </a:r>
                <a:r>
                  <a:rPr lang="en-US" altLang="he-IL" sz="2400" dirty="0"/>
                  <a:t>is a IND-CPA cryptosystem.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Integrity? No: flip ciphertext bit </a:t>
                </a:r>
                <a:r>
                  <a:rPr lang="en-US" altLang="he-IL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 flip corresponding plaintext bit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9" t="-1593" r="-297" b="-4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B9D4C-8DEB-E24B-9DF3-38C27113D340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78160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8714" y="6242050"/>
            <a:ext cx="4617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5C2A38-15DB-4CFC-B610-D15DD95CF4C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800" dirty="0"/>
          </a:p>
        </p:txBody>
      </p:sp>
      <p:sp>
        <p:nvSpPr>
          <p:cNvPr id="10547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3281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400"/>
              <a:t>Encryption Modes of Operation</a:t>
            </a:r>
          </a:p>
        </p:txBody>
      </p:sp>
      <p:sp>
        <p:nvSpPr>
          <p:cNvPr id="10547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1154" y="836712"/>
            <a:ext cx="8560595" cy="39338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>
                <a:solidFill>
                  <a:schemeClr val="bg2">
                    <a:lumMod val="75000"/>
                  </a:schemeClr>
                </a:solidFill>
              </a:rPr>
              <a:t>We saw two...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>
                <a:solidFill>
                  <a:schemeClr val="bg2">
                    <a:lumMod val="75000"/>
                  </a:schemeClr>
                </a:solidFill>
              </a:rPr>
              <a:t>ECB (insecure!): 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he-IL" sz="28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he-IL" sz="2800" i="1" baseline="-250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>
                <a:solidFill>
                  <a:schemeClr val="bg2">
                    <a:lumMod val="75000"/>
                  </a:schemeClr>
                </a:solidFill>
              </a:rPr>
              <a:t>Per-Block Random (PBR): </a:t>
            </a:r>
            <a:r>
              <a:rPr lang="en-US" altLang="he-IL" sz="28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8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$, 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he-IL" sz="28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8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</a:t>
            </a:r>
            <a:r>
              <a:rPr lang="en-US" altLang="he-IL" sz="2800" i="1" baseline="-2500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solidFill>
                  <a:schemeClr val="bg2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he-IL" sz="2400" i="1" baseline="-25000" err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We’ll see three more…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Output Feedback (OFB)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Cipher Feedback (CFB)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Cipher-block-chaining (CBC)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Others exist (for encryption – and other tasks)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/>
              <a:t>All operate on </a:t>
            </a:r>
            <a:r>
              <a:rPr lang="en-US" altLang="he-IL" sz="2800" b="1"/>
              <a:t>blocks </a:t>
            </a:r>
            <a:r>
              <a:rPr lang="en-US" altLang="he-IL" sz="2800"/>
              <a:t>(e.g., 128 bits = 16 bytes)</a:t>
            </a:r>
            <a:br>
              <a:rPr lang="en-US" altLang="he-IL" sz="2800"/>
            </a:br>
            <a:endParaRPr lang="en-US" altLang="he-IL" sz="2800"/>
          </a:p>
        </p:txBody>
      </p:sp>
      <p:sp>
        <p:nvSpPr>
          <p:cNvPr id="105485" name="Text Box 11"/>
          <p:cNvSpPr txBox="1">
            <a:spLocks noChangeArrowheads="1"/>
          </p:cNvSpPr>
          <p:nvPr/>
        </p:nvSpPr>
        <p:spPr bwMode="auto">
          <a:xfrm>
            <a:off x="1011238" y="590867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825238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5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Output-Feedback (OFB) Mode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Goal: encrypt long (multi-block) messages, with </a:t>
            </a:r>
            <a:r>
              <a:rPr lang="en-US" altLang="he-IL" sz="2100" b="1"/>
              <a:t>less random bits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Generate </a:t>
            </a:r>
            <a:r>
              <a:rPr lang="en-US" altLang="he-IL" sz="1700" u="sng"/>
              <a:t>and send</a:t>
            </a:r>
            <a:r>
              <a:rPr lang="en-US" altLang="he-IL" sz="1700"/>
              <a:t> less random bits</a:t>
            </a:r>
            <a:r>
              <a:rPr lang="en-US" altLang="he-IL" sz="1700" b="1"/>
              <a:t> – </a:t>
            </a:r>
            <a:r>
              <a:rPr lang="en-US" altLang="he-IL" sz="1700"/>
              <a:t>cf. to per-block random</a:t>
            </a:r>
            <a:endParaRPr lang="en-US" altLang="he-IL" sz="1700" b="1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How? Use random bits only for first block (`initialization vector’)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To encrypt next blocks of message, use output of previous block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Namely, a </a:t>
            </a:r>
            <a:r>
              <a:rPr lang="en-US" altLang="he-IL" sz="1700" b="1"/>
              <a:t>block-by-block stream cipher</a:t>
            </a:r>
          </a:p>
          <a:p>
            <a:pPr marL="33655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Encryption: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IV,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Decryption: ? </a:t>
            </a:r>
            <a:endParaRPr lang="en-US" altLang="he-IL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2695575"/>
            <a:ext cx="4248150" cy="146685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492ED56-F020-BB41-8681-6A5FC77A6E3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1175665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Output-Feedback (OFB) Mode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Goal: encrypt long (multi-block) messages, with </a:t>
            </a:r>
            <a:r>
              <a:rPr lang="en-US" altLang="he-IL" sz="2100" b="1"/>
              <a:t>less random bits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Generate </a:t>
            </a:r>
            <a:r>
              <a:rPr lang="en-US" altLang="he-IL" sz="1700" u="sng"/>
              <a:t>and send</a:t>
            </a:r>
            <a:r>
              <a:rPr lang="en-US" altLang="he-IL" sz="1700"/>
              <a:t> less random bits</a:t>
            </a:r>
            <a:r>
              <a:rPr lang="en-US" altLang="he-IL" sz="1700" b="1"/>
              <a:t> – </a:t>
            </a:r>
            <a:r>
              <a:rPr lang="en-US" altLang="he-IL" sz="1700"/>
              <a:t>cf. to per-block random</a:t>
            </a:r>
            <a:endParaRPr lang="en-US" altLang="he-IL" sz="1700" b="1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How? Use random bits only for first block (`initialization vector’)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To encrypt next blocks of message, use output of previous block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/>
              <a:t>Namely, a </a:t>
            </a:r>
            <a:r>
              <a:rPr lang="en-US" altLang="he-IL" sz="1700" b="1"/>
              <a:t>block-by-block stream cipher</a:t>
            </a:r>
          </a:p>
          <a:p>
            <a:pPr marL="33655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Encryption: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IV,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Decryption: </a:t>
            </a:r>
            <a:br>
              <a:rPr lang="en-US" altLang="he-IL" sz="2500"/>
            </a:b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 </a:t>
            </a:r>
            <a:b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he-IL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2695575"/>
            <a:ext cx="4248150" cy="14668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0" y="4437112"/>
            <a:ext cx="4648200" cy="1504950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A2138BE-9516-E341-85A2-1D9AACC0A77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8107520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Output-Feedback (OFB) Mode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Encryption: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IV,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b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2400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Decryption: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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0, 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),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he-IL" sz="32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olidFill>
                  <a:srgbClr val="00B050"/>
                </a:solidFill>
              </a:rPr>
              <a:t>Offline pad computation: </a:t>
            </a:r>
            <a:r>
              <a:rPr lang="en-US" altLang="he-IL" sz="2500"/>
              <a:t>compute pad in advance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Online computation: only (parallelizable) XOR !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olidFill>
                  <a:srgbClr val="00B050"/>
                </a:solidFill>
              </a:rPr>
              <a:t>Bit errors are bitwise </a:t>
            </a:r>
            <a:r>
              <a:rPr lang="en-US" altLang="he-IL" sz="2500" b="1">
                <a:solidFill>
                  <a:srgbClr val="00B050"/>
                </a:solidFill>
              </a:rPr>
              <a:t>localized</a:t>
            </a:r>
            <a:r>
              <a:rPr lang="en-US" altLang="he-IL" sz="2500">
                <a:solidFill>
                  <a:srgbClr val="00B050"/>
                </a:solidFill>
              </a:rPr>
              <a:t> </a:t>
            </a:r>
            <a:r>
              <a:rPr lang="en-US" altLang="he-IL" sz="2500"/>
              <a:t>(corrupt only one bit)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olidFill>
                  <a:srgbClr val="FF0000"/>
                </a:solidFill>
              </a:rPr>
              <a:t>No integrity</a:t>
            </a:r>
            <a:r>
              <a:rPr lang="en-US" altLang="he-IL" sz="2500"/>
              <a:t>: </a:t>
            </a:r>
            <a:br>
              <a:rPr lang="en-US" altLang="he-IL" sz="2500"/>
            </a:br>
            <a:r>
              <a:rPr lang="en-US" altLang="he-IL" sz="2100"/>
              <a:t>Flip ciphertext bit </a:t>
            </a:r>
            <a:r>
              <a:rPr lang="en-US" altLang="he-IL" sz="2100">
                <a:sym typeface="Wingdings" panose="05000000000000000000" pitchFamily="2" charset="2"/>
              </a:rPr>
              <a:t> flip corresponding decrypted plaintext bit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ym typeface="Wingdings" panose="05000000000000000000" pitchFamily="2" charset="2"/>
              </a:rPr>
              <a:t>Can we protect integrity?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760D2-88A1-F74B-A9E7-BB5E0797776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8001198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Cipher-Feedback Block (CFB) Encryption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6" y="1060450"/>
            <a:ext cx="8096278" cy="1720478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Random first block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/>
              <a:t> (`initialization vector’, </a:t>
            </a:r>
            <a:r>
              <a:rPr lang="en-US" altLang="he-IL" sz="2400" i="1"/>
              <a:t>IV</a:t>
            </a:r>
            <a:r>
              <a:rPr lang="en-US" altLang="he-IL" sz="2400"/>
              <a:t>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XOR ‘pad’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plaintext to obtain: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Repeat: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9" y="2348880"/>
            <a:ext cx="7759304" cy="2724946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0D4481A-62C0-A040-9FF9-4EEC8EC0C0F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he-IL" altLang="he-IL" sz="1800"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Cipher-Feedback Block (CFB) Encryption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6" y="1060450"/>
            <a:ext cx="8096278" cy="1720478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Random first block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/>
              <a:t> (`initialization vector’, </a:t>
            </a:r>
            <a:r>
              <a:rPr lang="en-US" altLang="he-IL" sz="2400" i="1"/>
              <a:t>IV</a:t>
            </a:r>
            <a:r>
              <a:rPr lang="en-US" altLang="he-IL" sz="2400"/>
              <a:t>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XOR ‘pad’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plaintext to obtain: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Repeat: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06" y="2345705"/>
            <a:ext cx="4218762" cy="148156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63147" y="290182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CFB Encryption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75656" y="454148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CFB Decryption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4178276"/>
            <a:ext cx="4392488" cy="1410964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26BFD73-7272-314E-BD11-36129DC4FD0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1420342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/>
              <a:t>Cipher-Feedback Block (CFB) Encryption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0"/>
            <a:ext cx="8429947" cy="7304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Random first block 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000"/>
              <a:t> (`initialization vector’, </a:t>
            </a:r>
            <a:r>
              <a:rPr lang="en-US" altLang="he-IL" sz="2000" i="1"/>
              <a:t>IV</a:t>
            </a:r>
            <a:r>
              <a:rPr lang="en-US" altLang="he-IL" sz="2000"/>
              <a:t>)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>
                <a:latin typeface="Times New Roman" panose="02020603050405020304" pitchFamily="18" charset="0"/>
                <a:cs typeface="Times New Roman" panose="02020603050405020304" pitchFamily="18" charset="0"/>
              </a:rPr>
              <a:t>XOR ‘pad’ </a:t>
            </a:r>
            <a:r>
              <a:rPr lang="en-US" altLang="he-IL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he-IL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plaintext to obtain: 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0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0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/>
              <a:t>Repeat: 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0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he-IL" sz="20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Ciphertext: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500"/>
              <a:t>,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500" i="1"/>
              <a:t>, … ,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= 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/>
              <a:t>Can’t pre-compute `pad’ offline </a:t>
            </a:r>
            <a:r>
              <a:rPr lang="en-US" altLang="he-IL" sz="2100">
                <a:sym typeface="Wingdings" panose="05000000000000000000" pitchFamily="2" charset="2"/>
              </a:rPr>
              <a:t></a:t>
            </a:r>
            <a:endParaRPr lang="en-US" altLang="he-IL" sz="2100"/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Decryption: 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)=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  </a:t>
            </a: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500" i="1"/>
              <a:t> </a:t>
            </a:r>
            <a:endParaRPr lang="en-US" altLang="he-IL" sz="3200"/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>
                <a:solidFill>
                  <a:srgbClr val="00B050"/>
                </a:solidFill>
              </a:rPr>
              <a:t>Parallelizable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>
                <a:solidFill>
                  <a:srgbClr val="00B050"/>
                </a:solidFill>
              </a:rPr>
              <a:t>Bit/block errors are 2-block </a:t>
            </a:r>
            <a:r>
              <a:rPr lang="en-US" altLang="he-IL" sz="2100" b="1">
                <a:solidFill>
                  <a:srgbClr val="00B050"/>
                </a:solidFill>
              </a:rPr>
              <a:t>localized</a:t>
            </a:r>
            <a:r>
              <a:rPr lang="en-US" altLang="he-IL" sz="2100"/>
              <a:t> (corrupt only 2 blocks)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/>
              <a:t>Integrity? A bit…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>
                <a:solidFill>
                  <a:srgbClr val="FF0000"/>
                </a:solidFill>
              </a:rPr>
              <a:t>Flip ciphertext bit </a:t>
            </a:r>
            <a:r>
              <a:rPr lang="en-US" altLang="he-IL" sz="2100">
                <a:solidFill>
                  <a:srgbClr val="FF0000"/>
                </a:solidFill>
                <a:sym typeface="Wingdings" panose="05000000000000000000" pitchFamily="2" charset="2"/>
              </a:rPr>
              <a:t> flip corresponding decrypted plaintext bit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b="1">
                <a:solidFill>
                  <a:srgbClr val="00B050"/>
                </a:solidFill>
                <a:sym typeface="Wingdings" panose="05000000000000000000" pitchFamily="2" charset="2"/>
              </a:rPr>
              <a:t>But also corrupt next plaintext block</a:t>
            </a:r>
          </a:p>
          <a:p>
            <a:pPr marL="1136650" lvl="2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b="1">
                <a:sym typeface="Wingdings" panose="05000000000000000000" pitchFamily="2" charset="2"/>
              </a:rPr>
              <a:t>Except for last block: no `next block’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500">
                <a:sym typeface="Wingdings" panose="05000000000000000000" pitchFamily="2" charset="2"/>
              </a:rPr>
              <a:t>Can we protect integrity (even) better?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91FBC-D73B-7949-B9ED-144E51EF9C57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94878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09075" y="2258012"/>
            <a:ext cx="2267905" cy="198839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62237" y="20454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Pseudo-Random Permutation (PRP) </a:t>
            </a:r>
            <a:br>
              <a:rPr lang="en-US" altLang="he-IL" sz="2800" dirty="0">
                <a:solidFill>
                  <a:srgbClr val="FF0000"/>
                </a:solidFill>
              </a:rPr>
            </a:br>
            <a:r>
              <a:rPr lang="en-US" altLang="he-IL" sz="2800" dirty="0">
                <a:solidFill>
                  <a:srgbClr val="FF0000"/>
                </a:solidFill>
              </a:rPr>
              <a:t>and their Indistinguishabity Test</a:t>
            </a:r>
            <a:endParaRPr lang="en-US" altLang="he-IL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62682" y="1324956"/>
                <a:ext cx="8551738" cy="1167939"/>
              </a:xfrm>
            </p:spPr>
            <p:txBody>
              <a:bodyPr/>
              <a:lstStyle/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i="1" dirty="0"/>
                  <a:t>E </a:t>
                </a:r>
                <a:r>
                  <a:rPr lang="en-US" altLang="he-IL" sz="2400" dirty="0"/>
                  <a:t>is a PRP over domain D, if no distinguisher D: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/>
                  <a:t>Outputs 1 (signaling PRP) given oracle to </a:t>
                </a:r>
                <a:r>
                  <a:rPr lang="en-US" altLang="he-IL" sz="1600" i="1" dirty="0" err="1"/>
                  <a:t>E</a:t>
                </a:r>
                <a:r>
                  <a:rPr lang="en-US" altLang="he-IL" sz="1600" i="1" baseline="-25000" dirty="0" err="1"/>
                  <a:t>k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1600" dirty="0"/>
                  <a:t> , for random (n-bits) key </a:t>
                </a:r>
                <a:r>
                  <a:rPr lang="en-US" altLang="he-IL" sz="1600" i="1" dirty="0"/>
                  <a:t>k, </a:t>
                </a:r>
                <a:r>
                  <a:rPr lang="en-US" altLang="he-IL" sz="1600" dirty="0"/>
                  <a:t>and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/>
                  <a:t>Outputs 0 (signaling random) given oracle to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1600" i="1" dirty="0"/>
                  <a:t>, </a:t>
                </a:r>
                <a:r>
                  <a:rPr lang="en-US" altLang="he-IL" sz="1600" dirty="0"/>
                  <a:t>a </a:t>
                </a:r>
                <a:r>
                  <a:rPr lang="en-US" altLang="he-IL" sz="1600" u="sng" dirty="0"/>
                  <a:t>random</a:t>
                </a:r>
                <a:r>
                  <a:rPr lang="en-US" altLang="he-IL" sz="1600" dirty="0"/>
                  <a:t> permutation (over D)</a:t>
                </a:r>
                <a:br>
                  <a:rPr lang="en-US" altLang="he-IL" sz="1600" dirty="0"/>
                </a:br>
                <a:br>
                  <a:rPr lang="en-US" altLang="he-IL" sz="1600" dirty="0"/>
                </a:br>
                <a:br>
                  <a:rPr lang="en-US" altLang="he-IL" sz="1600" dirty="0"/>
                </a:br>
                <a:br>
                  <a:rPr lang="en-US" altLang="he-IL" sz="1600" dirty="0"/>
                </a:br>
                <a:endParaRPr lang="en-US" altLang="he-IL" sz="16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62682" y="1324956"/>
                <a:ext cx="8551738" cy="1167939"/>
              </a:xfrm>
              <a:blipFill>
                <a:blip r:embed="rId3"/>
                <a:stretch>
                  <a:fillRect l="-143" t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13148" y="4392196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 flipV="1">
            <a:off x="2452194" y="3690610"/>
            <a:ext cx="1687760" cy="1313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 flipV="1">
            <a:off x="4819274" y="3764534"/>
            <a:ext cx="1355982" cy="101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249181" y="2761621"/>
            <a:ext cx="906018" cy="12559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3568" y="2442848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66C30D-84B4-4F2C-AE43-705EFDC0FAB1}"/>
                  </a:ext>
                </a:extLst>
              </p:cNvPr>
              <p:cNvSpPr txBox="1"/>
              <p:nvPr/>
            </p:nvSpPr>
            <p:spPr>
              <a:xfrm>
                <a:off x="6155115" y="3283019"/>
                <a:ext cx="95365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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66C30D-84B4-4F2C-AE43-705EFDC0F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15" y="3283019"/>
                <a:ext cx="95365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cxnSpLocks/>
            <a:stCxn id="29" idx="1"/>
            <a:endCxn id="21" idx="3"/>
          </p:cNvCxnSpPr>
          <p:nvPr/>
        </p:nvCxnSpPr>
        <p:spPr bwMode="auto">
          <a:xfrm flipH="1">
            <a:off x="1110324" y="2710921"/>
            <a:ext cx="275926" cy="2772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22D5F4-E974-4444-99DC-15DEDA0B5E02}"/>
                  </a:ext>
                </a:extLst>
              </p:cNvPr>
              <p:cNvSpPr txBox="1"/>
              <p:nvPr/>
            </p:nvSpPr>
            <p:spPr>
              <a:xfrm>
                <a:off x="1351409" y="3318372"/>
                <a:ext cx="1095093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 err="1">
                    <a:solidFill>
                      <a:schemeClr val="tx1"/>
                    </a:solidFill>
                  </a:rPr>
                  <a:t>E</a:t>
                </a:r>
                <a:r>
                  <a:rPr lang="en-US" sz="2800" i="1" baseline="-25000" dirty="0" err="1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22D5F4-E974-4444-99DC-15DEDA0B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09" y="3318372"/>
                <a:ext cx="1095093" cy="523220"/>
              </a:xfrm>
              <a:prstGeom prst="rect">
                <a:avLst/>
              </a:prstGeom>
              <a:blipFill>
                <a:blip r:embed="rId9"/>
                <a:stretch>
                  <a:fillRect l="-1173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386250" y="2510866"/>
            <a:ext cx="139493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n-bit Key 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endParaRPr lang="en-US" sz="24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518B38-C752-4868-9866-5962B1AD4463}"/>
              </a:ext>
            </a:extLst>
          </p:cNvPr>
          <p:cNvCxnSpPr/>
          <p:nvPr/>
        </p:nvCxnSpPr>
        <p:spPr bwMode="auto">
          <a:xfrm flipH="1">
            <a:off x="6950440" y="3601402"/>
            <a:ext cx="338967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236AFB-E333-460F-A6D9-461226E62616}"/>
              </a:ext>
            </a:extLst>
          </p:cNvPr>
          <p:cNvCxnSpPr/>
          <p:nvPr/>
        </p:nvCxnSpPr>
        <p:spPr bwMode="auto">
          <a:xfrm flipH="1">
            <a:off x="2420430" y="3419763"/>
            <a:ext cx="1719523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683234-1738-4E98-9DF8-E2C4C4A154E3}"/>
              </a:ext>
            </a:extLst>
          </p:cNvPr>
          <p:cNvCxnSpPr/>
          <p:nvPr/>
        </p:nvCxnSpPr>
        <p:spPr bwMode="auto">
          <a:xfrm flipV="1">
            <a:off x="4860340" y="3419386"/>
            <a:ext cx="1294775" cy="106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99B0D-D01C-4EC9-8FD2-2C1183F24CD5}"/>
              </a:ext>
            </a:extLst>
          </p:cNvPr>
          <p:cNvSpPr txBox="1"/>
          <p:nvPr/>
        </p:nvSpPr>
        <p:spPr>
          <a:xfrm>
            <a:off x="2916679" y="307730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F8123B-B771-45D3-949C-891EB6FF511F}"/>
              </a:ext>
            </a:extLst>
          </p:cNvPr>
          <p:cNvSpPr txBox="1"/>
          <p:nvPr/>
        </p:nvSpPr>
        <p:spPr>
          <a:xfrm>
            <a:off x="2820660" y="3738884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E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DC5D7-50FC-4B1F-8F5D-8D86745A475B}"/>
              </a:ext>
            </a:extLst>
          </p:cNvPr>
          <p:cNvSpPr/>
          <p:nvPr/>
        </p:nvSpPr>
        <p:spPr bwMode="auto">
          <a:xfrm>
            <a:off x="5330286" y="4317036"/>
            <a:ext cx="2987011" cy="3844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0: random permutation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B44AE00-D61D-4EDE-805C-FBC8011F3B8B}"/>
                  </a:ext>
                </a:extLst>
              </p:cNvPr>
              <p:cNvSpPr/>
              <p:nvPr/>
            </p:nvSpPr>
            <p:spPr bwMode="auto">
              <a:xfrm>
                <a:off x="605908" y="4286007"/>
                <a:ext cx="1713543" cy="36779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Box 1: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E</a:t>
                </a:r>
                <a:r>
                  <a:rPr lang="en-US" i="1" baseline="-25000" dirty="0" err="1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B44AE00-D61D-4EDE-805C-FBC8011F3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908" y="4286007"/>
                <a:ext cx="1713543" cy="367794"/>
              </a:xfrm>
              <a:prstGeom prst="rect">
                <a:avLst/>
              </a:prstGeom>
              <a:blipFill>
                <a:blip r:embed="rId10"/>
                <a:stretch>
                  <a:fillRect l="-2473" t="-6452" b="-24194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2FC9A4-8512-4275-82CB-454870DFD8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46682" y="2972531"/>
            <a:ext cx="0" cy="34889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B571AE-02FD-4255-8467-FB025B33A31F}"/>
              </a:ext>
            </a:extLst>
          </p:cNvPr>
          <p:cNvSpPr txBox="1"/>
          <p:nvPr/>
        </p:nvSpPr>
        <p:spPr>
          <a:xfrm>
            <a:off x="1844892" y="2949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00B406-D6E2-42FB-B43B-8FC96734EA92}"/>
              </a:ext>
            </a:extLst>
          </p:cNvPr>
          <p:cNvSpPr txBox="1"/>
          <p:nvPr/>
        </p:nvSpPr>
        <p:spPr>
          <a:xfrm>
            <a:off x="4799832" y="305005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08DD12F-12D7-4C15-BCEF-B0323FA041DB}"/>
                  </a:ext>
                </a:extLst>
              </p:cNvPr>
              <p:cNvSpPr txBox="1"/>
              <p:nvPr/>
            </p:nvSpPr>
            <p:spPr>
              <a:xfrm>
                <a:off x="4799832" y="3766395"/>
                <a:ext cx="1855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/>
                    </a:solidFill>
                  </a:rPr>
                  <a:t>…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(x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en-US" i="1" dirty="0">
                    <a:solidFill>
                      <a:schemeClr val="tx1"/>
                    </a:solidFill>
                  </a:rPr>
                  <a:t>)</a:t>
                </a:r>
                <a:r>
                  <a:rPr lang="en-US" i="1" baseline="-25000" dirty="0">
                    <a:solidFill>
                      <a:schemeClr val="tx1"/>
                    </a:solidFill>
                  </a:rPr>
                  <a:t> </a:t>
                </a:r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08DD12F-12D7-4C15-BCEF-B0323FA04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32" y="3766395"/>
                <a:ext cx="1855749" cy="369332"/>
              </a:xfrm>
              <a:prstGeom prst="rect">
                <a:avLst/>
              </a:prstGeom>
              <a:blipFill>
                <a:blip r:embed="rId11"/>
                <a:stretch>
                  <a:fillRect l="-262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35E4B4F3-BEB4-474C-A8A8-BB244A656A1A}"/>
              </a:ext>
            </a:extLst>
          </p:cNvPr>
          <p:cNvSpPr txBox="1"/>
          <p:nvPr/>
        </p:nvSpPr>
        <p:spPr>
          <a:xfrm>
            <a:off x="4271763" y="330473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84167D-07F9-46A6-9DE5-2555C2BB4AAB}"/>
              </a:ext>
            </a:extLst>
          </p:cNvPr>
          <p:cNvCxnSpPr>
            <a:endCxn id="4" idx="0"/>
          </p:cNvCxnSpPr>
          <p:nvPr/>
        </p:nvCxnSpPr>
        <p:spPr bwMode="auto">
          <a:xfrm>
            <a:off x="4461084" y="3829357"/>
            <a:ext cx="0" cy="5628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Speech Bubble: Rectangle with Corners Rounded 52">
                <a:extLst>
                  <a:ext uri="{FF2B5EF4-FFF2-40B4-BE49-F238E27FC236}">
                    <a16:creationId xmlns:a16="http://schemas.microsoft.com/office/drawing/2014/main" id="{43D95987-EBD6-4D12-92B1-61DF19D34B11}"/>
                  </a:ext>
                </a:extLst>
              </p:cNvPr>
              <p:cNvSpPr/>
              <p:nvPr/>
            </p:nvSpPr>
            <p:spPr bwMode="auto">
              <a:xfrm>
                <a:off x="5528372" y="5062454"/>
                <a:ext cx="2400145" cy="700531"/>
              </a:xfrm>
              <a:prstGeom prst="wedgeRoundRectCallout">
                <a:avLst>
                  <a:gd name="adj1" fmla="val -85868"/>
                  <a:gd name="adj2" fmla="val -28000"/>
                  <a:gd name="adj3" fmla="val 16667"/>
                </a:avLst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1 if oracle is to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E</a:t>
                </a:r>
                <a:r>
                  <a:rPr lang="en-US" i="1" baseline="-25000" dirty="0" err="1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, </a:t>
                </a:r>
              </a:p>
              <a:p>
                <a:pPr eaLnBrk="1" hangingPunct="1">
                  <a:buClr>
                    <a:srgbClr val="000000"/>
                  </a:buClr>
                  <a:buSzPct val="100000"/>
                </a:pPr>
                <a:r>
                  <a:rPr kumimoji="0" lang="en-US" sz="18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rPr>
                  <a:t>0 </a:t>
                </a:r>
                <a:r>
                  <a:rPr lang="en-US" dirty="0">
                    <a:solidFill>
                      <a:schemeClr val="tx1"/>
                    </a:solidFill>
                  </a:rPr>
                  <a:t>if oracle is to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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3" name="Speech Bubble: Rectangle with Corners Rounded 52">
                <a:extLst>
                  <a:ext uri="{FF2B5EF4-FFF2-40B4-BE49-F238E27FC236}">
                    <a16:creationId xmlns:a16="http://schemas.microsoft.com/office/drawing/2014/main" id="{43D95987-EBD6-4D12-92B1-61DF19D34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8372" y="5062454"/>
                <a:ext cx="2400145" cy="700531"/>
              </a:xfrm>
              <a:prstGeom prst="wedgeRoundRectCallout">
                <a:avLst>
                  <a:gd name="adj1" fmla="val -85868"/>
                  <a:gd name="adj2" fmla="val -28000"/>
                  <a:gd name="adj3" fmla="val 16667"/>
                </a:avLst>
              </a:prstGeom>
              <a:blipFill>
                <a:blip r:embed="rId12"/>
                <a:stretch>
                  <a:fillRect r="-1301" b="-940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lide Number Placeholder 3">
            <a:extLst>
              <a:ext uri="{FF2B5EF4-FFF2-40B4-BE49-F238E27FC236}">
                <a16:creationId xmlns:a16="http://schemas.microsoft.com/office/drawing/2014/main" id="{AE1C5B7B-3B28-0945-AB1A-7573DD02C84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14113891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2594" y="6242050"/>
            <a:ext cx="49785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23A55F-401D-4156-968D-1D3A891F703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he-IL" sz="1800" dirty="0"/>
          </a:p>
        </p:txBody>
      </p:sp>
      <p:sp>
        <p:nvSpPr>
          <p:cNvPr id="11161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152400"/>
            <a:ext cx="841375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Cipher Block Chaining (CBC) Mode</a:t>
            </a:r>
          </a:p>
        </p:txBody>
      </p:sp>
      <p:sp>
        <p:nvSpPr>
          <p:cNvPr id="111677" name="Rectangle 71"/>
          <p:cNvSpPr>
            <a:spLocks noChangeArrowheads="1"/>
          </p:cNvSpPr>
          <p:nvPr/>
        </p:nvSpPr>
        <p:spPr bwMode="auto">
          <a:xfrm>
            <a:off x="448544" y="959797"/>
            <a:ext cx="7184156" cy="345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36600" indent="-2794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/>
              <a:t>Random first block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he-IL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he-IL" sz="2400"/>
              <a:t> (`initialization vector’, </a:t>
            </a:r>
            <a:r>
              <a:rPr lang="en-US" altLang="he-IL" sz="2400" i="1"/>
              <a:t>IV</a:t>
            </a:r>
            <a:r>
              <a:rPr lang="en-US" altLang="he-IL" sz="2400"/>
              <a:t>)</a:t>
            </a:r>
          </a:p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&gt;0: 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he-IL" sz="2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(c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i-1 </a:t>
            </a:r>
            <a:r>
              <a:rPr lang="en-US" altLang="he-IL" sz="2400" i="1"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altLang="he-IL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>
                <a:solidFill>
                  <a:srgbClr val="00B050"/>
                </a:solidFill>
              </a:rPr>
              <a:t>Parallel decryption</a:t>
            </a:r>
          </a:p>
          <a:p>
            <a:pPr lvl="1" eaLnBrk="1" hangingPunct="1">
              <a:spcBef>
                <a:spcPts val="500"/>
              </a:spcBef>
              <a:buClr>
                <a:srgbClr val="3B812F"/>
              </a:buClr>
              <a:buFont typeface="Wingdings" panose="05000000000000000000" pitchFamily="2" charset="2"/>
              <a:buChar char=""/>
            </a:pPr>
            <a:r>
              <a:rPr lang="en-US" altLang="he-IL" sz="2000"/>
              <a:t>But no offline precomputing </a:t>
            </a:r>
          </a:p>
          <a:p>
            <a:pPr lvl="0"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/>
              <a:t>Integrity: flip bit in 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c[</a:t>
            </a:r>
            <a:r>
              <a:rPr lang="en-US" altLang="he-IL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he-IL" sz="20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br>
              <a:rPr lang="en-US" altLang="he-IL" sz="2100"/>
            </a:br>
            <a:r>
              <a:rPr lang="en-US" altLang="he-IL" sz="2100"/>
              <a:t>flip bit in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m[i+1] …  </a:t>
            </a:r>
            <a:br>
              <a:rPr lang="en-US" sz="2400" i="1">
                <a:latin typeface="Times New Roman" pitchFamily="18" charset="0"/>
                <a:cs typeface="Times New Roman" pitchFamily="18" charset="0"/>
              </a:rPr>
            </a:br>
            <a:r>
              <a:rPr lang="en-US" altLang="he-IL" sz="2100">
                <a:solidFill>
                  <a:srgbClr val="FF0000"/>
                </a:solidFill>
              </a:rPr>
              <a:t>But also corrupt 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m[</a:t>
            </a:r>
            <a:r>
              <a:rPr lang="en-US" sz="2000" i="1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he-IL" sz="2100"/>
              <a:t>	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/>
              <a:t>May suffice to ensure integrity</a:t>
            </a:r>
            <a:br>
              <a:rPr lang="en-US" altLang="he-IL" sz="2100"/>
            </a:br>
            <a:r>
              <a:rPr lang="en-US" altLang="he-IL" sz="2100"/>
              <a:t>for many applications</a:t>
            </a:r>
          </a:p>
          <a:p>
            <a:pPr eaLnBrk="1" hangingPunct="1">
              <a:spcBef>
                <a:spcPts val="525"/>
              </a:spcBef>
              <a:buClr>
                <a:srgbClr val="CC9900"/>
              </a:buClr>
              <a:buFont typeface="Wingdings" panose="05000000000000000000" pitchFamily="2" charset="2"/>
              <a:buChar char=""/>
            </a:pPr>
            <a:r>
              <a:rPr lang="en-US" altLang="he-IL" sz="2100"/>
              <a:t>But not all!</a:t>
            </a:r>
          </a:p>
        </p:txBody>
      </p:sp>
      <p:graphicFrame>
        <p:nvGraphicFramePr>
          <p:cNvPr id="41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5139"/>
              </p:ext>
            </p:extLst>
          </p:nvPr>
        </p:nvGraphicFramePr>
        <p:xfrm>
          <a:off x="5044107" y="3174355"/>
          <a:ext cx="3521242" cy="430213"/>
        </p:xfrm>
        <a:graphic>
          <a:graphicData uri="http://schemas.openxmlformats.org/drawingml/2006/table">
            <a:tbl>
              <a:tblPr/>
              <a:tblGrid>
                <a:gridCol w="773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1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m[1]</a:t>
                      </a:r>
                    </a:p>
                  </a:txBody>
                  <a:tcPr marL="90000" marR="90000" marT="147636" marB="4680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m[2]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m[n]</a:t>
                      </a:r>
                    </a:p>
                  </a:txBody>
                  <a:tcPr marL="90000" marR="90000" marT="147636" marB="4680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Rectangle 20"/>
          <p:cNvSpPr>
            <a:spLocks noChangeArrowheads="1"/>
          </p:cNvSpPr>
          <p:nvPr/>
        </p:nvSpPr>
        <p:spPr bwMode="auto">
          <a:xfrm rot="-5400000">
            <a:off x="5484638" y="4045098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43" name="Line 21"/>
          <p:cNvSpPr>
            <a:spLocks noChangeShapeType="1"/>
          </p:cNvSpPr>
          <p:nvPr/>
        </p:nvSpPr>
        <p:spPr bwMode="auto">
          <a:xfrm>
            <a:off x="5044108" y="4139555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5334621" y="3604567"/>
            <a:ext cx="1587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5" name="Text Box 23"/>
          <p:cNvSpPr txBox="1">
            <a:spLocks noChangeArrowheads="1"/>
          </p:cNvSpPr>
          <p:nvPr/>
        </p:nvSpPr>
        <p:spPr bwMode="auto">
          <a:xfrm>
            <a:off x="4588495" y="3920480"/>
            <a:ext cx="4683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46" name="Line 24"/>
          <p:cNvSpPr>
            <a:spLocks noChangeShapeType="1"/>
          </p:cNvSpPr>
          <p:nvPr/>
        </p:nvSpPr>
        <p:spPr bwMode="auto">
          <a:xfrm>
            <a:off x="5334620" y="4153843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AutoShape 25"/>
          <p:cNvSpPr>
            <a:spLocks noChangeArrowheads="1"/>
          </p:cNvSpPr>
          <p:nvPr/>
        </p:nvSpPr>
        <p:spPr bwMode="auto">
          <a:xfrm>
            <a:off x="5269533" y="4055417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 flipV="1">
            <a:off x="5633071" y="4268142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9" name="Line 27"/>
          <p:cNvSpPr>
            <a:spLocks noChangeShapeType="1"/>
          </p:cNvSpPr>
          <p:nvPr/>
        </p:nvSpPr>
        <p:spPr bwMode="auto">
          <a:xfrm>
            <a:off x="5044108" y="4585643"/>
            <a:ext cx="298926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 rot="-5400000">
            <a:off x="6164088" y="4060973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1" name="Line 29"/>
          <p:cNvSpPr>
            <a:spLocks noChangeShapeType="1"/>
          </p:cNvSpPr>
          <p:nvPr/>
        </p:nvSpPr>
        <p:spPr bwMode="auto">
          <a:xfrm>
            <a:off x="5723558" y="4155430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2" name="Line 30"/>
          <p:cNvSpPr>
            <a:spLocks noChangeShapeType="1"/>
          </p:cNvSpPr>
          <p:nvPr/>
        </p:nvSpPr>
        <p:spPr bwMode="auto">
          <a:xfrm>
            <a:off x="6014070" y="4169718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" name="AutoShape 31"/>
          <p:cNvSpPr>
            <a:spLocks noChangeArrowheads="1"/>
          </p:cNvSpPr>
          <p:nvPr/>
        </p:nvSpPr>
        <p:spPr bwMode="auto">
          <a:xfrm>
            <a:off x="5948983" y="4071292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54" name="Line 32"/>
          <p:cNvSpPr>
            <a:spLocks noChangeShapeType="1"/>
          </p:cNvSpPr>
          <p:nvPr/>
        </p:nvSpPr>
        <p:spPr bwMode="auto">
          <a:xfrm flipV="1">
            <a:off x="6312521" y="4284017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5" name="Rectangle 33"/>
          <p:cNvSpPr>
            <a:spLocks noChangeArrowheads="1"/>
          </p:cNvSpPr>
          <p:nvPr/>
        </p:nvSpPr>
        <p:spPr bwMode="auto">
          <a:xfrm rot="-5400000">
            <a:off x="7884938" y="4060973"/>
            <a:ext cx="274638" cy="196850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56" name="Line 34"/>
          <p:cNvSpPr>
            <a:spLocks noChangeShapeType="1"/>
          </p:cNvSpPr>
          <p:nvPr/>
        </p:nvSpPr>
        <p:spPr bwMode="auto">
          <a:xfrm>
            <a:off x="7444408" y="4155430"/>
            <a:ext cx="214313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7" name="Line 35"/>
          <p:cNvSpPr>
            <a:spLocks noChangeShapeType="1"/>
          </p:cNvSpPr>
          <p:nvPr/>
        </p:nvSpPr>
        <p:spPr bwMode="auto">
          <a:xfrm>
            <a:off x="7734920" y="4169718"/>
            <a:ext cx="1889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" name="AutoShape 36"/>
          <p:cNvSpPr>
            <a:spLocks noChangeArrowheads="1"/>
          </p:cNvSpPr>
          <p:nvPr/>
        </p:nvSpPr>
        <p:spPr bwMode="auto">
          <a:xfrm>
            <a:off x="7669833" y="4071292"/>
            <a:ext cx="130175" cy="169862"/>
          </a:xfrm>
          <a:prstGeom prst="flowChartOr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59" name="Line 37"/>
          <p:cNvSpPr>
            <a:spLocks noChangeShapeType="1"/>
          </p:cNvSpPr>
          <p:nvPr/>
        </p:nvSpPr>
        <p:spPr bwMode="auto">
          <a:xfrm flipV="1">
            <a:off x="8033371" y="4284017"/>
            <a:ext cx="1587" cy="311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0" name="Text Box 38"/>
          <p:cNvSpPr txBox="1">
            <a:spLocks noChangeArrowheads="1"/>
          </p:cNvSpPr>
          <p:nvPr/>
        </p:nvSpPr>
        <p:spPr bwMode="auto">
          <a:xfrm>
            <a:off x="4772645" y="4369743"/>
            <a:ext cx="3159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graphicFrame>
        <p:nvGraphicFramePr>
          <p:cNvPr id="61" name="Group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094"/>
              </p:ext>
            </p:extLst>
          </p:nvPr>
        </p:nvGraphicFramePr>
        <p:xfrm>
          <a:off x="4850432" y="4779318"/>
          <a:ext cx="3824288" cy="406403"/>
        </p:xfrm>
        <a:graphic>
          <a:graphicData uri="http://schemas.openxmlformats.org/drawingml/2006/table">
            <a:tbl>
              <a:tblPr/>
              <a:tblGrid>
                <a:gridCol w="70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c[0]</a:t>
                      </a:r>
                    </a:p>
                  </a:txBody>
                  <a:tcPr marL="90000" marR="90000" marT="147252" marB="46680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c[1]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82000"/>
                        </a:lnSpc>
                        <a:spcBef>
                          <a:spcPts val="425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c[n]</a:t>
                      </a:r>
                    </a:p>
                  </a:txBody>
                  <a:tcPr marL="90000" marR="90000" marT="147252" marB="46680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Line 57"/>
          <p:cNvSpPr>
            <a:spLocks noChangeShapeType="1"/>
          </p:cNvSpPr>
          <p:nvPr/>
        </p:nvSpPr>
        <p:spPr bwMode="auto">
          <a:xfrm>
            <a:off x="6395070" y="4142730"/>
            <a:ext cx="214312" cy="31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3" name="Line 58"/>
          <p:cNvSpPr>
            <a:spLocks noChangeShapeType="1"/>
          </p:cNvSpPr>
          <p:nvPr/>
        </p:nvSpPr>
        <p:spPr bwMode="auto">
          <a:xfrm>
            <a:off x="5794996" y="4145904"/>
            <a:ext cx="1587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4" name="Line 59"/>
          <p:cNvSpPr>
            <a:spLocks noChangeShapeType="1"/>
          </p:cNvSpPr>
          <p:nvPr/>
        </p:nvSpPr>
        <p:spPr bwMode="auto">
          <a:xfrm>
            <a:off x="7526957" y="4187179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5" name="Line 60"/>
          <p:cNvSpPr>
            <a:spLocks noChangeShapeType="1"/>
          </p:cNvSpPr>
          <p:nvPr/>
        </p:nvSpPr>
        <p:spPr bwMode="auto">
          <a:xfrm>
            <a:off x="6476032" y="4160192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6" name="Line 61"/>
          <p:cNvSpPr>
            <a:spLocks noChangeShapeType="1"/>
          </p:cNvSpPr>
          <p:nvPr/>
        </p:nvSpPr>
        <p:spPr bwMode="auto">
          <a:xfrm>
            <a:off x="8200057" y="4185592"/>
            <a:ext cx="1588" cy="6667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7" name="Line 62"/>
          <p:cNvSpPr>
            <a:spLocks noChangeShapeType="1"/>
          </p:cNvSpPr>
          <p:nvPr/>
        </p:nvSpPr>
        <p:spPr bwMode="auto">
          <a:xfrm flipH="1" flipV="1">
            <a:off x="8111157" y="4137968"/>
            <a:ext cx="71438" cy="412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8" name="Line 63"/>
          <p:cNvSpPr>
            <a:spLocks noChangeShapeType="1"/>
          </p:cNvSpPr>
          <p:nvPr/>
        </p:nvSpPr>
        <p:spPr bwMode="auto">
          <a:xfrm flipV="1">
            <a:off x="6022007" y="3610917"/>
            <a:ext cx="1588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9" name="Line 64"/>
          <p:cNvSpPr>
            <a:spLocks noChangeShapeType="1"/>
          </p:cNvSpPr>
          <p:nvPr/>
        </p:nvSpPr>
        <p:spPr bwMode="auto">
          <a:xfrm flipV="1">
            <a:off x="7725396" y="3606154"/>
            <a:ext cx="1587" cy="4381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0" name="Text Box 65"/>
          <p:cNvSpPr txBox="1">
            <a:spLocks noChangeArrowheads="1"/>
          </p:cNvSpPr>
          <p:nvPr/>
        </p:nvSpPr>
        <p:spPr bwMode="auto">
          <a:xfrm>
            <a:off x="5656883" y="2031354"/>
            <a:ext cx="2908466" cy="833178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Split plaintext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b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bit blocks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m[1],…</a:t>
            </a:r>
          </a:p>
        </p:txBody>
      </p:sp>
      <p:sp>
        <p:nvSpPr>
          <p:cNvPr id="71" name="Line 66"/>
          <p:cNvSpPr>
            <a:spLocks noChangeShapeType="1"/>
          </p:cNvSpPr>
          <p:nvPr/>
        </p:nvSpPr>
        <p:spPr bwMode="auto">
          <a:xfrm flipH="1">
            <a:off x="5334621" y="2304405"/>
            <a:ext cx="331787" cy="847725"/>
          </a:xfrm>
          <a:prstGeom prst="line">
            <a:avLst/>
          </a:prstGeom>
          <a:noFill/>
          <a:ln w="9360">
            <a:solidFill>
              <a:srgbClr val="3B812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4569445" y="5387077"/>
            <a:ext cx="2957512" cy="460375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Ciphertext </a:t>
            </a: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c[0],c[1]…</a:t>
            </a:r>
          </a:p>
        </p:txBody>
      </p:sp>
      <p:sp>
        <p:nvSpPr>
          <p:cNvPr id="74" name="Line 72"/>
          <p:cNvSpPr>
            <a:spLocks noChangeShapeType="1"/>
          </p:cNvSpPr>
          <p:nvPr/>
        </p:nvSpPr>
        <p:spPr bwMode="auto">
          <a:xfrm flipV="1">
            <a:off x="5102846" y="4103042"/>
            <a:ext cx="1587" cy="696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5" name="Line 70"/>
          <p:cNvSpPr>
            <a:spLocks noChangeShapeType="1"/>
          </p:cNvSpPr>
          <p:nvPr/>
        </p:nvSpPr>
        <p:spPr bwMode="auto">
          <a:xfrm flipV="1">
            <a:off x="5763245" y="5101580"/>
            <a:ext cx="501650" cy="317500"/>
          </a:xfrm>
          <a:prstGeom prst="line">
            <a:avLst/>
          </a:prstGeom>
          <a:noFill/>
          <a:ln w="9360">
            <a:solidFill>
              <a:srgbClr val="3B812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1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1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he-IL" sz="1800" dirty="0"/>
          </a:p>
        </p:txBody>
      </p:sp>
      <p:sp>
        <p:nvSpPr>
          <p:cNvPr id="11366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Security of CBC mode (2)</a:t>
            </a:r>
          </a:p>
        </p:txBody>
      </p:sp>
      <p:sp>
        <p:nvSpPr>
          <p:cNvPr id="1136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363272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 err="1"/>
              <a:t>Thm</a:t>
            </a:r>
            <a:r>
              <a:rPr lang="en-US" altLang="he-IL" sz="2600"/>
              <a:t>: If block-cipher E is a (strong) </a:t>
            </a:r>
            <a:r>
              <a:rPr lang="en-US" altLang="he-IL" sz="2600" u="sng"/>
              <a:t>pseudo-random permutation</a:t>
            </a:r>
            <a:r>
              <a:rPr lang="en-US" altLang="he-IL" sz="2600"/>
              <a:t> </a:t>
            </a:r>
            <a:r>
              <a:rPr lang="en-US" altLang="he-IL" sz="2600">
                <a:sym typeface="Wingdings" panose="05000000000000000000" pitchFamily="2" charset="2"/>
              </a:rPr>
              <a:t></a:t>
            </a:r>
            <a:r>
              <a:rPr lang="en-US" altLang="he-IL" sz="2600"/>
              <a:t>CBC#E is IND-CPA-secure encryption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/>
              <a:t>Proof: omitted (crypto course </a:t>
            </a:r>
            <a:r>
              <a:rPr lang="en-US" altLang="he-IL" sz="2600">
                <a:sym typeface="Wingdings" panose="05000000000000000000" pitchFamily="2" charset="2"/>
              </a:rPr>
              <a:t> )</a:t>
            </a:r>
            <a:endParaRPr lang="en-US" altLang="he-IL" sz="2600"/>
          </a:p>
          <a:p>
            <a:pPr marL="336550" indent="-336550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>
                <a:solidFill>
                  <a:srgbClr val="FF0000"/>
                </a:solidFill>
              </a:rPr>
              <a:t>Observation: CBC is Not IND-CCA-Secure</a:t>
            </a:r>
            <a:endParaRPr lang="en-US" altLang="he-IL" sz="260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CCA (Chosen ciphertext attack), intuitively: attacker can choose ciphertext and get its decryption, except for the `challenge ciphertext’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Definition, details: crypto course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Exercise: show CBC is Not IND-CCA-Secure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600"/>
              <a:t>Feedback-CCA: practical variant of CCA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Just returns &lt;ERROR, OK&gt; for any ciphertext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/>
              <a:t>Error – for incorrectly </a:t>
            </a:r>
            <a:r>
              <a:rPr lang="en-US" altLang="he-IL" sz="2200" u="sng"/>
              <a:t>padded</a:t>
            </a:r>
            <a:r>
              <a:rPr lang="en-US" altLang="he-IL" sz="2200"/>
              <a:t> decryption (next)</a:t>
            </a:r>
            <a:endParaRPr lang="en-US" altLang="he-IL" sz="2400" i="1"/>
          </a:p>
        </p:txBody>
      </p:sp>
    </p:spTree>
    <p:extLst>
      <p:ext uri="{BB962C8B-B14F-4D97-AF65-F5344CB8AC3E}">
        <p14:creationId xmlns:p14="http://schemas.microsoft.com/office/powerpoint/2010/main" val="1353111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Encryption: Final Words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Basic goal of cryptography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Focus: computationally-limited adversaries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Principles: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err="1"/>
              <a:t>Kerckhoff’s</a:t>
            </a:r>
            <a:r>
              <a:rPr lang="en-US"/>
              <a:t>: Known Design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Sufficient Key Space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Crypto Building Block: build schemes from simple, standard functions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/>
              <a:t>Constructions &amp; reductions: </a:t>
            </a:r>
            <a:r>
              <a:rPr lang="en-US" err="1"/>
              <a:t>PRG</a:t>
            </a:r>
            <a:r>
              <a:rPr lang="en-US" err="1">
                <a:sym typeface="Wingdings" panose="05000000000000000000" pitchFamily="2" charset="2"/>
              </a:rPr>
              <a:t>PRFPRPEnc</a:t>
            </a:r>
            <a:endParaRPr lang="en-US">
              <a:sym typeface="Wingdings" panose="05000000000000000000" pitchFamily="2" charset="2"/>
            </a:endParaRP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Secure system design: easy to use securely, hard to use incorrectly!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07931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F47FC3-148E-42B8-81BF-76155AD45E0D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he-IL" sz="1800"/>
          </a:p>
        </p:txBody>
      </p:sp>
      <p:sp>
        <p:nvSpPr>
          <p:cNvPr id="14848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Encryption: Final Words...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100"/>
              <a:t>Many variants… 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100"/>
              <a:t>One important example is Homomorphic encryption: E(m</a:t>
            </a:r>
            <a:r>
              <a:rPr lang="en-US" sz="2100" baseline="-25000"/>
              <a:t>1</a:t>
            </a:r>
            <a:r>
              <a:rPr lang="en-US" sz="2100"/>
              <a:t>+m</a:t>
            </a:r>
            <a:r>
              <a:rPr lang="en-US" sz="2100" baseline="-25000"/>
              <a:t>2</a:t>
            </a:r>
            <a:r>
              <a:rPr lang="en-US" sz="2100"/>
              <a:t>)=</a:t>
            </a:r>
            <a:r>
              <a:rPr lang="en-US" sz="2100" err="1"/>
              <a:t>EncAdd</a:t>
            </a:r>
            <a:r>
              <a:rPr lang="en-US" sz="2100"/>
              <a:t>(E(m</a:t>
            </a:r>
            <a:r>
              <a:rPr lang="en-US" sz="2100" baseline="-25000"/>
              <a:t>1</a:t>
            </a:r>
            <a:r>
              <a:rPr lang="en-US" sz="2100"/>
              <a:t>),E(m</a:t>
            </a:r>
            <a:r>
              <a:rPr lang="en-US" sz="2100" baseline="-25000"/>
              <a:t>2</a:t>
            </a:r>
            <a:r>
              <a:rPr lang="en-US" sz="2100"/>
              <a:t>))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/>
              <a:t>Where </a:t>
            </a:r>
            <a:r>
              <a:rPr lang="en-US" sz="2000" err="1"/>
              <a:t>EncAdd</a:t>
            </a:r>
            <a:r>
              <a:rPr lang="en-US" sz="2000"/>
              <a:t> is an efficient algorithm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/>
              <a:t>Fully-</a:t>
            </a:r>
            <a:r>
              <a:rPr lang="en-US" sz="2000" err="1"/>
              <a:t>homomorphic</a:t>
            </a:r>
            <a:r>
              <a:rPr lang="en-US" sz="2000"/>
              <a:t> :  also E(m1*m2)=</a:t>
            </a:r>
            <a:r>
              <a:rPr lang="en-US" sz="2000" err="1"/>
              <a:t>EncMult</a:t>
            </a:r>
            <a:r>
              <a:rPr lang="en-US" sz="2000"/>
              <a:t>(E(m1), E(m2))</a:t>
            </a:r>
          </a:p>
          <a:p>
            <a:pPr marL="663575" lvl="1" indent="-325438" eaLnBrk="1" hangingPunct="1">
              <a:lnSpc>
                <a:spcPct val="9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sz="2000"/>
              <a:t>Very inefficient designs, huge keys… but lots of research!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688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600" dirty="0"/>
              <a:t>Pseudo-Random Permutation (PRP)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8938" y="85978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Pseudo-Random Permutation (PRP)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he-IL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endParaRPr lang="en-US" altLang="he-IL" sz="2100" dirty="0"/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Cannot be distinguished from truly random permutation over same domain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Against efficient adversaries (PPT), allowing negligible advantage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Yet practical, even efficient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8938" y="859781"/>
                <a:ext cx="8296275" cy="712366"/>
              </a:xfrm>
              <a:blipFill>
                <a:blip r:embed="rId3"/>
                <a:stretch>
                  <a:fillRect l="-73" t="-10256" b="-89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542128"/>
            <a:ext cx="71755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5"/>
              <p:cNvSpPr>
                <a:spLocks noChangeArrowheads="1"/>
              </p:cNvSpPr>
              <p:nvPr/>
            </p:nvSpPr>
            <p:spPr bwMode="auto">
              <a:xfrm>
                <a:off x="1754889" y="2204864"/>
                <a:ext cx="3656865" cy="1014413"/>
              </a:xfrm>
              <a:prstGeom prst="rect">
                <a:avLst/>
              </a:prstGeom>
              <a:solidFill>
                <a:srgbClr val="FFFFCC"/>
              </a:solidFill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ts val="7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ts val="6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ts val="5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he-IL" sz="1800" dirty="0"/>
                  <a:t>Is it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he-IL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he-IL" sz="1800" dirty="0"/>
                  <a:t>  [for random </a:t>
                </a:r>
                <a:r>
                  <a:rPr lang="en-US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1800" dirty="0"/>
                  <a:t>]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he-IL" sz="1800" b="1" u="sng" dirty="0"/>
                  <a:t>or </a:t>
                </a:r>
                <a:br>
                  <a:rPr lang="en-US" altLang="he-IL" sz="1800" u="sng" dirty="0"/>
                </a:br>
                <a:r>
                  <a:rPr lang="en-US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 random permutation </a:t>
                </a:r>
                <a14:m>
                  <m:oMath xmlns:m="http://schemas.openxmlformats.org/officeDocument/2006/math">
                    <m:r>
                      <a:rPr lang="en-US" altLang="he-IL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he-IL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??</a:t>
                </a:r>
              </a:p>
            </p:txBody>
          </p:sp>
        </mc:Choice>
        <mc:Fallback xmlns=""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4889" y="2204864"/>
                <a:ext cx="3656865" cy="1014413"/>
              </a:xfrm>
              <a:prstGeom prst="rect">
                <a:avLst/>
              </a:prstGeom>
              <a:blipFill>
                <a:blip r:embed="rId5"/>
                <a:stretch>
                  <a:fillRect b="-2907"/>
                </a:stretch>
              </a:blipFill>
              <a:ln w="3816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ine 6"/>
          <p:cNvSpPr>
            <a:spLocks noChangeShapeType="1"/>
          </p:cNvSpPr>
          <p:nvPr/>
        </p:nvSpPr>
        <p:spPr bwMode="auto">
          <a:xfrm flipV="1">
            <a:off x="1104214" y="2435117"/>
            <a:ext cx="650675" cy="58432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1222804" y="2652728"/>
            <a:ext cx="504825" cy="479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1183969" y="2468578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14C58-4280-4191-98F3-B68B205FE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0160" y="3362741"/>
            <a:ext cx="7393979" cy="2635478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E6E0625-D661-9A42-BCAE-F87F3136F333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34989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7555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200" dirty="0"/>
              <a:t>Block Cipher: Invertible PRP (E, 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0"/>
                <a:ext cx="8296275" cy="1288429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Common definition for </a:t>
                </a:r>
                <a:r>
                  <a:rPr lang="en-US" altLang="he-IL" sz="2800" b="1" u="sng" dirty="0"/>
                  <a:t>block cipher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Invertible Pseudo-Random Permutation (PRP):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A pair of PRPs (E,D), </a:t>
                </a:r>
                <a:r>
                  <a:rPr lang="en-US" altLang="he-IL" sz="2000" dirty="0" err="1"/>
                  <a:t>s.t.</a:t>
                </a:r>
                <a:r>
                  <a:rPr lang="en-US" altLang="he-IL" sz="2000" dirty="0"/>
                  <a:t>: m=D</a:t>
                </a:r>
                <a:r>
                  <a:rPr lang="en-US" altLang="he-IL" sz="2000" baseline="-25000" dirty="0"/>
                  <a:t>k</a:t>
                </a:r>
                <a:r>
                  <a:rPr lang="en-US" altLang="he-IL" sz="2000" dirty="0"/>
                  <a:t>(</a:t>
                </a:r>
                <a:r>
                  <a:rPr lang="en-US" altLang="he-IL" sz="2000" dirty="0" err="1"/>
                  <a:t>E</a:t>
                </a:r>
                <a:r>
                  <a:rPr lang="en-US" altLang="he-IL" sz="2000" baseline="-25000" dirty="0" err="1"/>
                  <a:t>k</a:t>
                </a:r>
                <a:r>
                  <a:rPr lang="en-US" altLang="he-IL" sz="2000" dirty="0"/>
                  <a:t>(m))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And (E,D) is indistinguishable from </a:t>
                </a:r>
                <a14:m>
                  <m:oMath xmlns:m="http://schemas.openxmlformats.org/officeDocument/2006/math">
                    <m:r>
                      <a:rPr lang="en-US" altLang="he-IL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00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he-IL" sz="20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he-IL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000" i="1" dirty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he-IL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he-IL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he-IL" sz="2000" dirty="0"/>
              </a:p>
              <a:p>
                <a:pPr marL="1136650" lvl="2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/>
                  <a:t>where </a:t>
                </a:r>
                <a14:m>
                  <m:oMath xmlns:m="http://schemas.openxmlformats.org/officeDocument/2006/math">
                    <m:r>
                      <a:rPr lang="en-US" altLang="he-IL" sz="16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he-IL" sz="1600" dirty="0"/>
                  <a:t>  is a random permutation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Note: deterministic, stateless </a:t>
                </a:r>
                <a:r>
                  <a:rPr lang="en-US" altLang="he-IL" sz="2000" dirty="0">
                    <a:sym typeface="Wingdings" panose="05000000000000000000" pitchFamily="2" charset="2"/>
                  </a:rPr>
                  <a:t> not secure encryption !</a:t>
                </a:r>
              </a:p>
              <a:p>
                <a:pPr marL="1136650" lvl="2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600" dirty="0">
                    <a:sym typeface="Wingdings" panose="05000000000000000000" pitchFamily="2" charset="2"/>
                  </a:rPr>
                  <a:t>But used to construct encryption (soon)</a:t>
                </a:r>
                <a:endParaRPr lang="en-US" altLang="he-IL" sz="16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0"/>
                <a:ext cx="8296275" cy="1288429"/>
              </a:xfrm>
              <a:blipFill>
                <a:blip r:embed="rId3"/>
                <a:stretch>
                  <a:fillRect l="-514" t="-8057" b="-100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126304"/>
            <a:ext cx="717550" cy="122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627098" y="3789040"/>
            <a:ext cx="4401286" cy="1014413"/>
          </a:xfrm>
          <a:prstGeom prst="rect">
            <a:avLst/>
          </a:prstGeom>
          <a:solidFill>
            <a:srgbClr val="FFFFCC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</a:t>
            </a:r>
            <a:r>
              <a:rPr lang="en-US" altLang="he-IL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(.)</a:t>
            </a:r>
            <a:r>
              <a:rPr lang="en-US" altLang="he-IL" sz="1800"/>
              <a:t> or </a:t>
            </a:r>
            <a:r>
              <a:rPr lang="en-US" altLang="he-IL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(.)    </a:t>
            </a:r>
            <a:r>
              <a:rPr lang="en-US" altLang="he-IL" sz="1800"/>
              <a:t>[for random 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/>
              <a:t>]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b="1" u="sng"/>
              <a:t>or </a:t>
            </a:r>
            <a:br>
              <a:rPr lang="en-US" altLang="he-IL" sz="1800" u="sng"/>
            </a:b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random n-bit permutation or its inverse</a:t>
            </a:r>
            <a:endParaRPr lang="en-US" altLang="he-IL" sz="1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 flipV="1">
            <a:off x="2976422" y="4019293"/>
            <a:ext cx="650675" cy="58432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Line 7"/>
          <p:cNvSpPr>
            <a:spLocks noChangeShapeType="1"/>
          </p:cNvSpPr>
          <p:nvPr/>
        </p:nvSpPr>
        <p:spPr bwMode="auto">
          <a:xfrm flipH="1">
            <a:off x="3095012" y="4236904"/>
            <a:ext cx="504825" cy="479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056177" y="4052754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3169507" y="4482134"/>
            <a:ext cx="495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95012" y="5086257"/>
                <a:ext cx="5601918" cy="646331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Can’t tell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is a random </a:t>
                </a:r>
                <a:r>
                  <a:rPr lang="en-US" dirty="0" err="1">
                    <a:solidFill>
                      <a:schemeClr val="accent2"/>
                    </a:solidFill>
                  </a:rPr>
                  <a:t>permutation+inverse</a:t>
                </a:r>
                <a:r>
                  <a:rPr lang="en-US" dirty="0">
                    <a:solidFill>
                      <a:schemeClr val="accent2"/>
                    </a:solidFill>
                  </a:rPr>
                  <a:t>,</a:t>
                </a:r>
                <a:br>
                  <a:rPr lang="en-US" dirty="0">
                    <a:solidFill>
                      <a:schemeClr val="accent2"/>
                    </a:solidFill>
                  </a:rPr>
                </a:br>
                <a:r>
                  <a:rPr lang="en-US" dirty="0">
                    <a:solidFill>
                      <a:schemeClr val="accent2"/>
                    </a:solidFill>
                  </a:rPr>
                  <a:t>or (</a:t>
                </a:r>
                <a:r>
                  <a:rPr lang="en-US" i="1" dirty="0">
                    <a:solidFill>
                      <a:schemeClr val="accent2"/>
                    </a:solidFill>
                  </a:rPr>
                  <a:t>E, D) </a:t>
                </a:r>
                <a:r>
                  <a:rPr lang="en-US" dirty="0">
                    <a:solidFill>
                      <a:schemeClr val="accent2"/>
                    </a:solidFill>
                  </a:rPr>
                  <a:t>with a random key ()!</a:t>
                </a:r>
                <a:endParaRPr lang="he-IL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12" y="5086257"/>
                <a:ext cx="5601918" cy="646331"/>
              </a:xfrm>
              <a:prstGeom prst="rect">
                <a:avLst/>
              </a:prstGeom>
              <a:blipFill>
                <a:blip r:embed="rId5"/>
                <a:stretch>
                  <a:fillRect l="-979" t="-4717" r="-21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19EABBEE-0B35-7349-AC51-A803B8B892C4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89860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Ciphers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976397"/>
            <a:ext cx="8223250" cy="321575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dirty="0"/>
              <a:t>Block Cipher: a basic crypto building block</a:t>
            </a:r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m=D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(m))</a:t>
            </a:r>
            <a:endParaRPr lang="en-US" altLang="he-IL" sz="2000" dirty="0"/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dirty="0"/>
              <a:t>Basis for encryption</a:t>
            </a:r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000" dirty="0"/>
              <a:t>Data Encryption Standard (DES): US NIST, 1977-2001, 64-bit blocks, 56 bit keys </a:t>
            </a:r>
            <a:r>
              <a:rPr lang="en-US" altLang="he-IL" sz="2000" dirty="0">
                <a:latin typeface="Wingdings" panose="05000000000000000000" pitchFamily="2" charset="2"/>
              </a:rPr>
              <a:t></a:t>
            </a:r>
            <a:r>
              <a:rPr lang="en-US" altLang="he-IL" sz="2000" dirty="0"/>
              <a:t> exhaustive search </a:t>
            </a:r>
          </a:p>
          <a:p>
            <a:pPr marL="1016000" lvl="2" indent="-347663" eaLnBrk="1" hangingPunct="1">
              <a:spcBef>
                <a:spcPts val="5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663575" algn="l"/>
                <a:tab pos="817563" algn="l"/>
                <a:tab pos="1266825" algn="l"/>
                <a:tab pos="1716088" algn="l"/>
                <a:tab pos="2165350" algn="l"/>
                <a:tab pos="2614613" algn="l"/>
                <a:tab pos="3063875" algn="l"/>
                <a:tab pos="3513138" algn="l"/>
                <a:tab pos="3962400" algn="l"/>
                <a:tab pos="4411663" algn="l"/>
                <a:tab pos="4860925" algn="l"/>
                <a:tab pos="5310188" algn="l"/>
                <a:tab pos="5759450" algn="l"/>
                <a:tab pos="6208713" algn="l"/>
                <a:tab pos="6657975" algn="l"/>
                <a:tab pos="7107238" algn="l"/>
                <a:tab pos="7556500" algn="l"/>
                <a:tab pos="8005763" algn="l"/>
                <a:tab pos="8455025" algn="l"/>
                <a:tab pos="8904288" algn="l"/>
                <a:tab pos="9353550" algn="l"/>
              </a:tabLst>
            </a:pPr>
            <a:r>
              <a:rPr lang="en-US" altLang="he-IL" sz="2000" dirty="0"/>
              <a:t>Advanced Encryption Standard (AES): NIST 2002-?, 128-bit blocks, 128 bit keys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85327" y="4525204"/>
            <a:ext cx="1656184" cy="7200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800" dirty="0"/>
              <a:t>AES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2002-?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Straight Arrow Connector 32"/>
          <p:cNvCxnSpPr>
            <a:endCxn id="32" idx="0"/>
          </p:cNvCxnSpPr>
          <p:nvPr/>
        </p:nvCxnSpPr>
        <p:spPr bwMode="auto">
          <a:xfrm>
            <a:off x="7513419" y="4237172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endCxn id="32" idx="1"/>
          </p:cNvCxnSpPr>
          <p:nvPr/>
        </p:nvCxnSpPr>
        <p:spPr bwMode="auto">
          <a:xfrm>
            <a:off x="6325287" y="4885244"/>
            <a:ext cx="36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7513419" y="5245284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Rectangle 35"/>
          <p:cNvSpPr/>
          <p:nvPr/>
        </p:nvSpPr>
        <p:spPr bwMode="auto">
          <a:xfrm>
            <a:off x="6685327" y="3877133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>
                <a:solidFill>
                  <a:schemeClr val="tx1"/>
                </a:solidFill>
              </a:rPr>
              <a:t>128 bit block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60939" y="5561876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>
                <a:solidFill>
                  <a:schemeClr val="tx1"/>
                </a:solidFill>
              </a:rPr>
              <a:t>128 bit block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190161" y="4453612"/>
            <a:ext cx="1116223" cy="8632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128/192/256 bit key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3263145" y="4481756"/>
            <a:ext cx="1656184" cy="72008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800" dirty="0"/>
              <a:t>DES</a:t>
            </a:r>
          </a:p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1977-2001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>
            <a:endCxn id="39" idx="0"/>
          </p:cNvCxnSpPr>
          <p:nvPr/>
        </p:nvCxnSpPr>
        <p:spPr bwMode="auto">
          <a:xfrm>
            <a:off x="4091237" y="4193724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endCxn id="39" idx="1"/>
          </p:cNvCxnSpPr>
          <p:nvPr/>
        </p:nvCxnSpPr>
        <p:spPr bwMode="auto">
          <a:xfrm>
            <a:off x="2903105" y="4841796"/>
            <a:ext cx="36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4091237" y="5201836"/>
            <a:ext cx="0" cy="2880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Rectangle 42"/>
          <p:cNvSpPr/>
          <p:nvPr/>
        </p:nvSpPr>
        <p:spPr bwMode="auto">
          <a:xfrm>
            <a:off x="3263145" y="3833685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>
                <a:solidFill>
                  <a:schemeClr val="tx1"/>
                </a:solidFill>
              </a:rPr>
              <a:t>64 bit block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338757" y="5518428"/>
            <a:ext cx="1656184" cy="3600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>
                <a:solidFill>
                  <a:schemeClr val="tx1"/>
                </a:solidFill>
              </a:rPr>
              <a:t>64 bit block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894993" y="4553209"/>
            <a:ext cx="1008112" cy="568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56-bit key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C96F59BF-27D8-CE4C-9633-B64A6DB8CEC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02588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News!!! </a:t>
            </a:r>
            <a:r>
              <a:rPr lang="en-US" err="1"/>
              <a:t>ConCrypt</a:t>
            </a:r>
            <a:r>
              <a:rPr lang="en-US"/>
              <a:t> Announcement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ConCrypt</a:t>
            </a:r>
            <a:r>
              <a:rPr lang="en-US" sz="3200" dirty="0"/>
              <a:t> Inc. announced a new block cipher, the CES, which is features 500 bit key, yet is four time more efficient than AES, with only 128 bit key!!!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`CES was proven by leading experts to be more secure than AES’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Possible conclusions: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This class may not be necessary anymore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800" dirty="0"/>
              <a:t>Or another?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C685C-EE25-E646-982C-08287FBB8AC3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9392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Constructing block-cipher, PRP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8938" y="927667"/>
                <a:ext cx="8223250" cy="4975225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Focus: constructions from a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altLang="he-IL" sz="24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∙)</m:t>
                    </m:r>
                  </m:oMath>
                </a14:m>
                <a:endParaRPr lang="en-US" altLang="he-IL" sz="2400" dirty="0">
                  <a:sym typeface="Wingdings" panose="05000000000000000000" pitchFamily="2" charset="2"/>
                </a:endParaRP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000" dirty="0">
                    <a:sym typeface="Wingdings" panose="05000000000000000000" pitchFamily="2" charset="2"/>
                  </a:rPr>
                  <a:t>PRFs seem easier to design (less restrictions)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First: ‘plain’ PRP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he-IL" sz="24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∙)</m:t>
                    </m:r>
                  </m:oMath>
                </a14:m>
                <a:r>
                  <a:rPr lang="en-US" altLang="he-IL" sz="2400" dirty="0">
                    <a:sym typeface="Wingdings" panose="05000000000000000000" pitchFamily="2" charset="2"/>
                  </a:rPr>
                  <a:t> (not a block cipher)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400" dirty="0">
                    <a:sym typeface="Wingdings" panose="05000000000000000000" pitchFamily="2" charset="2"/>
                  </a:rPr>
                  <a:t>What is the simplest construction to try?</a:t>
                </a:r>
                <a14:m>
                  <m:oMath xmlns:m="http://schemas.openxmlformats.org/officeDocument/2006/math">
                    <m:r>
                      <a:rPr lang="en-US" altLang="he-IL" sz="2400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 </m:t>
                    </m:r>
                    <m:sSub>
                      <m:sSubPr>
                        <m:ctrlPr>
                          <a:rPr lang="en-US" altLang="he-IL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he-IL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altLang="he-IL" sz="2400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altLang="he-IL" sz="24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he-IL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he-IL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altLang="he-IL" sz="2400" dirty="0">
                    <a:sym typeface="Wingdings" panose="05000000000000000000" pitchFamily="2" charset="2"/>
                  </a:rPr>
                  <a:t>=______</a:t>
                </a:r>
                <a:endParaRPr lang="en-US" altLang="he-IL" sz="2000" dirty="0">
                  <a:sym typeface="Wingdings" panose="05000000000000000000" pitchFamily="2" charset="2"/>
                </a:endParaRPr>
              </a:p>
              <a:p>
                <a:pPr marL="400050" lvl="1" indent="0"/>
                <a:endParaRPr lang="en-US" altLang="he-IL" sz="2000" dirty="0">
                  <a:sym typeface="Wingdings" panose="05000000000000000000" pitchFamily="2" charset="2"/>
                </a:endParaRP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endParaRPr lang="en-US" altLang="he-IL" sz="2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27667"/>
                <a:ext cx="8223250" cy="4975225"/>
              </a:xfrm>
              <a:blipFill>
                <a:blip r:embed="rId3"/>
                <a:stretch>
                  <a:fillRect l="-1038" t="-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7C802FB-F045-439D-A885-385A66A17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68" y="2762443"/>
            <a:ext cx="7626882" cy="33211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FF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185E4E-DB8B-48CE-9BAC-44731EB90EA3}"/>
                  </a:ext>
                </a:extLst>
              </p:cNvPr>
              <p:cNvSpPr txBox="1"/>
              <p:nvPr/>
            </p:nvSpPr>
            <p:spPr>
              <a:xfrm>
                <a:off x="7281644" y="2223532"/>
                <a:ext cx="994888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he-IL" sz="240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he-IL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</m:e>
                        <m:sub>
                          <m:r>
                            <a:rPr lang="en-US" altLang="he-IL" sz="2400" b="0" i="1" smtClean="0">
                              <a:solidFill>
                                <a:srgbClr val="FF00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en-US" altLang="he-IL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altLang="he-IL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𝑥</m:t>
                      </m:r>
                      <m:r>
                        <a:rPr lang="en-US" altLang="he-IL" sz="2400" b="0" i="1" smtClean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he-IL" sz="2400" dirty="0">
                  <a:solidFill>
                    <a:srgbClr val="FF00FF"/>
                  </a:solidFill>
                  <a:sym typeface="Wingdings" panose="05000000000000000000" pitchFamily="2" charset="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185E4E-DB8B-48CE-9BAC-44731EB90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644" y="2223532"/>
                <a:ext cx="994888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C88D73F-B273-FF4A-8278-1F02AFB21AE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604613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8372</TotalTime>
  <Words>3668</Words>
  <Application>Microsoft Macintosh PowerPoint</Application>
  <PresentationFormat>On-screen Show (4:3)</PresentationFormat>
  <Paragraphs>584</Paragraphs>
  <Slides>44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Cambria Math</vt:lpstr>
      <vt:lpstr>Garamond</vt:lpstr>
      <vt:lpstr>Lucida Calligraphy</vt:lpstr>
      <vt:lpstr>Symbol</vt:lpstr>
      <vt:lpstr>Times New Roman</vt:lpstr>
      <vt:lpstr>Wingdings</vt:lpstr>
      <vt:lpstr>Office Theme</vt:lpstr>
      <vt:lpstr>Default</vt:lpstr>
      <vt:lpstr>CSE 3400 - Introduction to Computer &amp; Network Security  (aka: Introduction to Cybersecurity)  Lecture 4 Encryption – Part III (and Pseudo-randomness)</vt:lpstr>
      <vt:lpstr>Outline</vt:lpstr>
      <vt:lpstr>What is a random permutation ρ ?</vt:lpstr>
      <vt:lpstr>Pseudo-Random Permutation (PRP)  and their Indistinguishabity Test</vt:lpstr>
      <vt:lpstr>Pseudo-Random Permutation (PRP)</vt:lpstr>
      <vt:lpstr>Block Cipher: Invertible PRP (E, D)</vt:lpstr>
      <vt:lpstr>Block Ciphers</vt:lpstr>
      <vt:lpstr>News!!! ConCrypt Announcement</vt:lpstr>
      <vt:lpstr>Constructing block-cipher, PRP</vt:lpstr>
      <vt:lpstr>Constructing block-cipher, PRP</vt:lpstr>
      <vt:lpstr>The Feistel Block-cipher Construction</vt:lpstr>
      <vt:lpstr>Crypto Building-Blocks Principle</vt:lpstr>
      <vt:lpstr>Why standardize block ciphers,  and not encryption? </vt:lpstr>
      <vt:lpstr>We defined security for PRG, PRF and PRP. Block cipher too (informally).  But…   what about security of encryption??</vt:lpstr>
      <vt:lpstr>Defining Secure Encryption</vt:lpstr>
      <vt:lpstr>Conservative Design Principle</vt:lpstr>
      <vt:lpstr>Cryptanalysis Success Criteria</vt:lpstr>
      <vt:lpstr>Defining Secure Encryption</vt:lpstr>
      <vt:lpstr>The Disguise Indistinguishability Test/Party</vt:lpstr>
      <vt:lpstr>The Disguise Indistinguishability Test/Party</vt:lpstr>
      <vt:lpstr>IND-CPA-Encryption Test (1st try)</vt:lpstr>
      <vt:lpstr>IND-CPA-Encryption Test (1st try): too easy!!</vt:lpstr>
      <vt:lpstr>IND-CPA-Encryption Test (fixed)</vt:lpstr>
      <vt:lpstr>IND-CPA-Encryption Test (fixed)</vt:lpstr>
      <vt:lpstr>Definition: IND-CPA Encryption</vt:lpstr>
      <vt:lpstr>IND-CPA : distinguish monoalph. sub.!</vt:lpstr>
      <vt:lpstr>Can IND-CPA encryption be deterministic? </vt:lpstr>
      <vt:lpstr>What’s next?  Present a secure cryptosystem?  … provably secure w/o assumptions ?   Unlikely: Proof of security  P ≠ NP  (similar argument to PRF)  Instead, let’s build secure encryption from PRF ! (I.e.: PRF is secure  encryption is IND-CPA) Actually, we’ll use block cipher (and build it) </vt:lpstr>
      <vt:lpstr>PRPEncryption: Modes of Operation</vt:lpstr>
      <vt:lpstr>Encryption Modes of Operation</vt:lpstr>
      <vt:lpstr>Block Cipher Modes of Operation</vt:lpstr>
      <vt:lpstr>Per-Block Random (PBR) mode </vt:lpstr>
      <vt:lpstr>Encryption Modes of Operation</vt:lpstr>
      <vt:lpstr>Output-Feedback (OFB) Mode</vt:lpstr>
      <vt:lpstr>Output-Feedback (OFB) Mode</vt:lpstr>
      <vt:lpstr>Output-Feedback (OFB) Mode</vt:lpstr>
      <vt:lpstr>Cipher-Feedback Block (CFB) Encryption</vt:lpstr>
      <vt:lpstr>Cipher-Feedback Block (CFB) Encryption</vt:lpstr>
      <vt:lpstr>Cipher-Feedback Block (CFB) Encryption</vt:lpstr>
      <vt:lpstr>Cipher Block Chaining (CBC) Mode</vt:lpstr>
      <vt:lpstr>Security of CBC mode (2)</vt:lpstr>
      <vt:lpstr>Encryption: Final Words</vt:lpstr>
      <vt:lpstr>Encryption: Final Words...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Ghada Almashaqbeh</cp:lastModifiedBy>
  <cp:revision>9</cp:revision>
  <dcterms:created xsi:type="dcterms:W3CDTF">2020-09-01T12:48:58Z</dcterms:created>
  <dcterms:modified xsi:type="dcterms:W3CDTF">2021-01-28T22:35:29Z</dcterms:modified>
</cp:coreProperties>
</file>