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57" r:id="rId2"/>
  </p:sldMasterIdLst>
  <p:notesMasterIdLst>
    <p:notesMasterId r:id="rId42"/>
  </p:notesMasterIdLst>
  <p:handoutMasterIdLst>
    <p:handoutMasterId r:id="rId43"/>
  </p:handoutMasterIdLst>
  <p:sldIdLst>
    <p:sldId id="447" r:id="rId3"/>
    <p:sldId id="590" r:id="rId4"/>
    <p:sldId id="397" r:id="rId5"/>
    <p:sldId id="263" r:id="rId6"/>
    <p:sldId id="484" r:id="rId7"/>
    <p:sldId id="506" r:id="rId8"/>
    <p:sldId id="592" r:id="rId9"/>
    <p:sldId id="329" r:id="rId10"/>
    <p:sldId id="399" r:id="rId11"/>
    <p:sldId id="401" r:id="rId12"/>
    <p:sldId id="411" r:id="rId13"/>
    <p:sldId id="468" r:id="rId14"/>
    <p:sldId id="469" r:id="rId15"/>
    <p:sldId id="471" r:id="rId16"/>
    <p:sldId id="472" r:id="rId17"/>
    <p:sldId id="473" r:id="rId18"/>
    <p:sldId id="474" r:id="rId19"/>
    <p:sldId id="508" r:id="rId20"/>
    <p:sldId id="509" r:id="rId21"/>
    <p:sldId id="510" r:id="rId22"/>
    <p:sldId id="513" r:id="rId23"/>
    <p:sldId id="514" r:id="rId24"/>
    <p:sldId id="515" r:id="rId25"/>
    <p:sldId id="516" r:id="rId26"/>
    <p:sldId id="518" r:id="rId27"/>
    <p:sldId id="402" r:id="rId28"/>
    <p:sldId id="268" r:id="rId29"/>
    <p:sldId id="403" r:id="rId30"/>
    <p:sldId id="521" r:id="rId31"/>
    <p:sldId id="520" r:id="rId32"/>
    <p:sldId id="523" r:id="rId33"/>
    <p:sldId id="526" r:id="rId34"/>
    <p:sldId id="522" r:id="rId35"/>
    <p:sldId id="352" r:id="rId36"/>
    <p:sldId id="524" r:id="rId37"/>
    <p:sldId id="437" r:id="rId38"/>
    <p:sldId id="519" r:id="rId39"/>
    <p:sldId id="593" r:id="rId40"/>
    <p:sldId id="591" r:id="rId41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8"/>
  </p:normalViewPr>
  <p:slideViewPr>
    <p:cSldViewPr snapToGrid="0">
      <p:cViewPr varScale="1">
        <p:scale>
          <a:sx n="117" d="100"/>
          <a:sy n="117" d="100"/>
        </p:scale>
        <p:origin x="1224" y="168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י"ט.שבט.תשפ"א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4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0843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0922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373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1375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03951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0281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15316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5502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15035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095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048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6602AA8-6C3A-4C79-8348-42090A0B978C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2048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5784493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58991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09650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012234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516716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67893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30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50249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31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2316103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553569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515663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24433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253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E76B761-ADF7-4422-ABDD-C5CA69B4357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22532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2F8650A-E0D7-4CDC-A2AC-19D7646D6B22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3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4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22535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22536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7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he-IL"/>
              <a:t>Asymmetric = public key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896883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CFD5C430-15E0-4AC2-83B2-76058169E403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34820" name="Text Box 1"/>
          <p:cNvSpPr txBox="1">
            <a:spLocks noChangeArrowheads="1"/>
          </p:cNvSpPr>
          <p:nvPr/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231D990-70BD-4DC4-9A90-129B8DA45305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1" name="Text Box 2"/>
          <p:cNvSpPr txBox="1">
            <a:spLocks noChangeArrowheads="1"/>
          </p:cNvSpPr>
          <p:nvPr/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2" name="Text Box 3"/>
          <p:cNvSpPr txBox="1">
            <a:spLocks noChangeArrowheads="1"/>
          </p:cNvSpPr>
          <p:nvPr/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34823" name="Text Box 4"/>
          <p:cNvSpPr txBox="1">
            <a:spLocks noChangeArrowheads="1"/>
          </p:cNvSpPr>
          <p:nvPr/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3482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46380" y="4859334"/>
            <a:ext cx="5209715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375072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368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7D5CFFB2-1CC7-43CA-9BD5-81BB7EF031F1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368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7646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D1C1B5C-70AF-4BEF-95E3-D41C60D0C4A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6</a:t>
            </a:fld>
            <a:endParaRPr lang="en-US" altLang="he-IL" sz="1300"/>
          </a:p>
        </p:txBody>
      </p:sp>
      <p:sp>
        <p:nvSpPr>
          <p:cNvPr id="245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2365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457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D1C1B5C-70AF-4BEF-95E3-D41C60D0C4A0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7</a:t>
            </a:fld>
            <a:endParaRPr lang="en-US" altLang="he-IL" sz="1300"/>
          </a:p>
        </p:txBody>
      </p:sp>
      <p:sp>
        <p:nvSpPr>
          <p:cNvPr id="2458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045983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2867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3604E41-E70C-4F1F-B82C-6CD8E9C105B2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8</a:t>
            </a:fld>
            <a:endParaRPr lang="en-US" altLang="he-IL" sz="1300"/>
          </a:p>
        </p:txBody>
      </p:sp>
      <p:sp>
        <p:nvSpPr>
          <p:cNvPr id="2867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3337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867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19061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6143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2821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>
              <a:ea typeface="ＭＳ Ｐゴシック" pitchFamily="34" charset="-128"/>
            </a:endParaRPr>
          </a:p>
        </p:txBody>
      </p:sp>
      <p:sp>
        <p:nvSpPr>
          <p:cNvPr id="624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B84B8B-D100-4BD9-9DF1-E7236786E1F1}" type="slidenum">
              <a:rPr lang="en-US" altLang="zh-CN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317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2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</a:t>
            </a:r>
            <a:endParaRPr lang="en-US" sz="40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80032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Letter frequencies (in English)</a:t>
            </a:r>
            <a:endParaRPr lang="he-IL"/>
          </a:p>
        </p:txBody>
      </p:sp>
      <p:pic>
        <p:nvPicPr>
          <p:cNvPr id="7987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14953"/>
            <a:ext cx="6192688" cy="495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211960" y="1651000"/>
            <a:ext cx="4275529" cy="120032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Other useful statistic: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Bigrams, Trigrams…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First/Last letter in words, sentences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Etc…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A590C3B-621A-214E-B455-B0092CEFCC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9657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Count relative letter frequencies: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149276"/>
              </p:ext>
            </p:extLst>
          </p:nvPr>
        </p:nvGraphicFramePr>
        <p:xfrm>
          <a:off x="611560" y="3230404"/>
          <a:ext cx="74925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450230"/>
              </p:ext>
            </p:extLst>
          </p:nvPr>
        </p:nvGraphicFramePr>
        <p:xfrm>
          <a:off x="611560" y="4123414"/>
          <a:ext cx="749253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</a:tbl>
          </a:graphicData>
        </a:graphic>
      </p:graphicFrame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F8CB16B-E67E-854C-9009-397C1FBBD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41213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UZQSOVUOHXMOPVGPOZPEVSGZWSZOPFPESXUDBMETSXAIZ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VUEPHZHMDZSHZOWSFPAPPDTSVPQUZWYMXUZUHSX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EPYEPOPDZSZUFPOMBZWPFUPZHMDJUDTMOHMQ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809519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423353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94382" y="5447009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Most frequent letter is 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, so: P=E(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3876" y="5737662"/>
            <a:ext cx="532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Second frequent is 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, so:  Z=E(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)  … let’s replace…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F04EDEC-E6FF-4349-BFEA-874DEA90BA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3779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UtQSOVUOHXMO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EVSG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ESXUDBMETSXAI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OWSF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DTSV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WYMXU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UHSX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W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989673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652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 English texts, `</a:t>
            </a:r>
            <a:r>
              <a:rPr lang="en-US">
                <a:solidFill>
                  <a:schemeClr val="accent1"/>
                </a:solidFill>
              </a:rPr>
              <a:t>t`</a:t>
            </a:r>
            <a:r>
              <a:rPr lang="en-US">
                <a:solidFill>
                  <a:schemeClr val="tx1"/>
                </a:solidFill>
              </a:rPr>
              <a:t> is often followed by `</a:t>
            </a:r>
            <a:r>
              <a:rPr lang="en-US">
                <a:solidFill>
                  <a:schemeClr val="accent1"/>
                </a:solidFill>
              </a:rPr>
              <a:t>h</a:t>
            </a:r>
            <a:r>
              <a:rPr lang="en-US">
                <a:solidFill>
                  <a:schemeClr val="tx1"/>
                </a:solidFill>
              </a:rPr>
              <a:t>`. Count chars following Z (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): </a:t>
            </a:r>
          </a:p>
          <a:p>
            <a:r>
              <a:rPr lang="en-US">
                <a:solidFill>
                  <a:schemeClr val="tx1"/>
                </a:solidFill>
              </a:rPr>
              <a:t>Twice: W, H, U and O; once: Q, V, D &amp; S.  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3501920" y="2348880"/>
            <a:ext cx="504056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09911" y="5689987"/>
            <a:ext cx="339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Pick W, since this gives `</a:t>
            </a:r>
            <a:r>
              <a:rPr lang="en-US">
                <a:solidFill>
                  <a:schemeClr val="accent1"/>
                </a:solidFill>
              </a:rPr>
              <a:t>the</a:t>
            </a:r>
            <a:r>
              <a:rPr lang="en-US">
                <a:solidFill>
                  <a:srgbClr val="FF0000"/>
                </a:solidFill>
              </a:rPr>
              <a:t>’… </a:t>
            </a:r>
          </a:p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485E1A-3491-B046-97BB-A17A01C6BA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23911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QSOVUOHXMO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EVSG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ESXUDBMETSXAI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DTSV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YMXUtUHSX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S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853088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67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We have </a:t>
            </a:r>
            <a:r>
              <a:rPr lang="en-US" err="1">
                <a:solidFill>
                  <a:schemeClr val="accent1"/>
                </a:solidFill>
              </a:rPr>
              <a:t>th</a:t>
            </a:r>
            <a:r>
              <a:rPr lang="en-US" err="1">
                <a:solidFill>
                  <a:schemeClr val="tx1"/>
                </a:solidFill>
              </a:rPr>
              <a:t>S</a:t>
            </a:r>
            <a:r>
              <a:rPr lang="en-US" err="1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 with S being third-most common. After </a:t>
            </a:r>
            <a:r>
              <a:rPr lang="en-US">
                <a:solidFill>
                  <a:schemeClr val="accent1"/>
                </a:solidFill>
              </a:rPr>
              <a:t>e</a:t>
            </a:r>
            <a:r>
              <a:rPr lang="en-US">
                <a:solidFill>
                  <a:schemeClr val="tx1"/>
                </a:solidFill>
              </a:rPr>
              <a:t> and </a:t>
            </a:r>
            <a:r>
              <a:rPr lang="en-US">
                <a:solidFill>
                  <a:schemeClr val="accent1"/>
                </a:solidFill>
              </a:rPr>
              <a:t>t</a:t>
            </a:r>
            <a:r>
              <a:rPr lang="en-US">
                <a:solidFill>
                  <a:schemeClr val="tx1"/>
                </a:solidFill>
              </a:rPr>
              <a:t>, most common letters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are:  </a:t>
            </a:r>
            <a:r>
              <a:rPr lang="en-US" err="1">
                <a:solidFill>
                  <a:schemeClr val="accent1"/>
                </a:solidFill>
              </a:rPr>
              <a:t>aoinshr</a:t>
            </a:r>
            <a:r>
              <a:rPr lang="en-US">
                <a:solidFill>
                  <a:schemeClr val="tx1"/>
                </a:solidFill>
              </a:rPr>
              <a:t> (in this order). Only `</a:t>
            </a:r>
            <a:r>
              <a:rPr lang="en-US">
                <a:solidFill>
                  <a:schemeClr val="accent1"/>
                </a:solidFill>
              </a:rPr>
              <a:t>a</a:t>
            </a:r>
            <a:r>
              <a:rPr lang="en-US">
                <a:solidFill>
                  <a:schemeClr val="tx1"/>
                </a:solidFill>
              </a:rPr>
              <a:t>` fits, so… 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67885" y="1619777"/>
            <a:ext cx="7081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747CAF3-9F2C-8246-AAC5-5142B5DCC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576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OVUOHXMO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XUDBMET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VUE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UF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FU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HMDJUDTMOHMQ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61417"/>
              </p:ext>
            </p:extLst>
          </p:nvPr>
        </p:nvGraphicFramePr>
        <p:xfrm>
          <a:off x="611560" y="3230404"/>
          <a:ext cx="7492537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  <a:cs typeface="+mn-cs"/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52406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in ciphertext is U and in English are </a:t>
            </a:r>
            <a:r>
              <a:rPr lang="en-US" err="1">
                <a:solidFill>
                  <a:schemeClr val="accent1"/>
                </a:solidFill>
              </a:rPr>
              <a:t>oinshr</a:t>
            </a:r>
            <a:r>
              <a:rPr lang="en-US">
                <a:solidFill>
                  <a:schemeClr val="tx1"/>
                </a:solidFill>
              </a:rPr>
              <a:t> (in this order).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Few, rare words begin with `</a:t>
            </a:r>
            <a:r>
              <a:rPr lang="en-US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ot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’</a:t>
            </a:r>
            <a:r>
              <a:rPr lang="en-US">
                <a:solidFill>
                  <a:schemeClr val="tx1"/>
                </a:solidFill>
              </a:rPr>
              <a:t> (and not `</a:t>
            </a:r>
            <a:r>
              <a:rPr lang="en-US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oth</a:t>
            </a:r>
            <a:r>
              <a:rPr lang="en-US">
                <a:solidFill>
                  <a:schemeClr val="tx1"/>
                </a:solidFill>
              </a:rPr>
              <a:t>’), but `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  <a:cs typeface="+mn-cs"/>
              </a:rPr>
              <a:t>it</a:t>
            </a:r>
            <a:r>
              <a:rPr lang="en-US">
                <a:solidFill>
                  <a:schemeClr val="tx1"/>
                </a:solidFill>
              </a:rPr>
              <a:t>` is common, so: U=E(</a:t>
            </a:r>
            <a:r>
              <a:rPr lang="en-US" err="1">
                <a:solidFill>
                  <a:schemeClr val="accent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27584" y="1626195"/>
            <a:ext cx="417822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81E7230-9DF6-6747-B2BB-57AE9F6E60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0649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OHXMO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DBMET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YMX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OMB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HMDJ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DTMOHMQ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57608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832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Next common in ciphertext are OMH and in English are </a:t>
            </a:r>
            <a:r>
              <a:rPr lang="en-US" dirty="0" err="1">
                <a:solidFill>
                  <a:schemeClr val="accent1"/>
                </a:solidFill>
              </a:rPr>
              <a:t>onsr</a:t>
            </a:r>
            <a:r>
              <a:rPr lang="en-US" dirty="0">
                <a:solidFill>
                  <a:schemeClr val="tx1"/>
                </a:solidFill>
              </a:rPr>
              <a:t> (in this order).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‘O’=E(‘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’) is unlikely since it gives `that </a:t>
            </a:r>
            <a:r>
              <a:rPr lang="en-US" dirty="0" err="1">
                <a:solidFill>
                  <a:schemeClr val="accent1"/>
                </a:solidFill>
              </a:rPr>
              <a:t>oe</a:t>
            </a:r>
            <a:r>
              <a:rPr lang="en-US" dirty="0" err="1">
                <a:solidFill>
                  <a:schemeClr val="tx1"/>
                </a:solidFill>
              </a:rPr>
              <a:t>F</a:t>
            </a:r>
            <a:r>
              <a:rPr lang="en-US" dirty="0" err="1">
                <a:solidFill>
                  <a:schemeClr val="accent1"/>
                </a:solidFill>
              </a:rPr>
              <a:t>e</a:t>
            </a:r>
            <a:r>
              <a:rPr lang="en-US" dirty="0" err="1">
                <a:solidFill>
                  <a:schemeClr val="tx1"/>
                </a:solidFill>
              </a:rPr>
              <a:t>E</a:t>
            </a:r>
            <a:r>
              <a:rPr lang="en-US" dirty="0" err="1">
                <a:solidFill>
                  <a:schemeClr val="accent1"/>
                </a:solidFill>
              </a:rPr>
              <a:t>a</a:t>
            </a:r>
            <a:r>
              <a:rPr lang="en-US" dirty="0">
                <a:solidFill>
                  <a:schemeClr val="tx1"/>
                </a:solidFill>
              </a:rPr>
              <a:t>…`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 try ‘</a:t>
            </a:r>
            <a:r>
              <a:rPr lang="en-US" dirty="0">
                <a:solidFill>
                  <a:schemeClr val="tx1"/>
                </a:solidFill>
              </a:rPr>
              <a:t>M’=E(‘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tx1"/>
                </a:solidFill>
              </a:rPr>
              <a:t>’)…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004047" y="1591951"/>
            <a:ext cx="1008113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1A21811-BA21-5440-983D-673F92645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2448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OH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211991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30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in ciphertext is O and in English is 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>
                <a:solidFill>
                  <a:schemeClr val="tx1"/>
                </a:solidFill>
              </a:rPr>
              <a:t>… go for it: O=E(</a:t>
            </a:r>
            <a:r>
              <a:rPr lang="en-US">
                <a:solidFill>
                  <a:schemeClr val="accent1"/>
                </a:solidFill>
              </a:rPr>
              <a:t>s</a:t>
            </a:r>
            <a:r>
              <a:rPr lang="en-US">
                <a:solidFill>
                  <a:schemeClr val="tx1"/>
                </a:solidFill>
              </a:rPr>
              <a:t>)!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B262D27-4735-EA47-9CBE-D4776C7C1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29102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VG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G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690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`</a:t>
            </a:r>
            <a:r>
              <a:rPr lang="en-US">
                <a:solidFill>
                  <a:schemeClr val="accent1"/>
                </a:solidFill>
              </a:rPr>
              <a:t>that</a:t>
            </a:r>
            <a:r>
              <a:rPr lang="en-US">
                <a:solidFill>
                  <a:schemeClr val="tx1"/>
                </a:solidFill>
              </a:rPr>
              <a:t>’ is mostly one word. Most common last-letter not assigned yet is `</a:t>
            </a:r>
            <a:r>
              <a:rPr lang="en-US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tx1"/>
                </a:solidFill>
              </a:rPr>
              <a:t>`,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which is not a common word, so: G=E(</a:t>
            </a:r>
            <a:r>
              <a:rPr lang="en-US">
                <a:solidFill>
                  <a:schemeClr val="accent1"/>
                </a:solidFill>
              </a:rPr>
              <a:t>y</a:t>
            </a:r>
            <a:r>
              <a:rPr lang="en-US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199999" y="1607685"/>
            <a:ext cx="299993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6A0D09D-E3BC-A04D-B6C1-C0F63673B9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7104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YE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355543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105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We now simply recognize the (quite common) word `</a:t>
            </a:r>
            <a:r>
              <a:rPr lang="en-US">
                <a:solidFill>
                  <a:schemeClr val="accent1"/>
                </a:solidFill>
              </a:rPr>
              <a:t>yesterday</a:t>
            </a:r>
            <a:r>
              <a:rPr lang="en-US">
                <a:solidFill>
                  <a:schemeClr val="tx1"/>
                </a:solidFill>
              </a:rPr>
              <a:t>’, so:</a:t>
            </a:r>
          </a:p>
          <a:p>
            <a:r>
              <a:rPr lang="en-US">
                <a:solidFill>
                  <a:schemeClr val="tx1"/>
                </a:solidFill>
              </a:rPr>
              <a:t>E=E(</a:t>
            </a:r>
            <a:r>
              <a:rPr lang="en-US">
                <a:solidFill>
                  <a:schemeClr val="accent1"/>
                </a:solidFill>
              </a:rPr>
              <a:t>r</a:t>
            </a:r>
            <a:r>
              <a:rPr lang="en-US">
                <a:solidFill>
                  <a:schemeClr val="tx1"/>
                </a:solidFill>
              </a:rPr>
              <a:t>), V=E(</a:t>
            </a:r>
            <a:r>
              <a:rPr lang="en-US">
                <a:solidFill>
                  <a:schemeClr val="accent1"/>
                </a:solidFill>
              </a:rPr>
              <a:t>d</a:t>
            </a:r>
            <a:r>
              <a:rPr lang="en-US">
                <a:solidFill>
                  <a:schemeClr val="tx1"/>
                </a:solidFill>
              </a:rPr>
              <a:t>)…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3059832" y="1598781"/>
            <a:ext cx="14508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AE14030F-B1DF-F04E-B65A-5E5ED0648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0792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Introduction and motivation.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Ancient ciphers.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Kerckhoffs</a:t>
            </a:r>
            <a:r>
              <a:rPr lang="en-US" dirty="0"/>
              <a:t>'</a:t>
            </a:r>
            <a:r>
              <a:rPr lang="en-US" altLang="he-IL" dirty="0"/>
              <a:t> Principle.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attacker models.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548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DT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954138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851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unused common letter is </a:t>
            </a:r>
            <a:r>
              <a:rPr lang="en-US">
                <a:solidFill>
                  <a:schemeClr val="accent1"/>
                </a:solidFill>
              </a:rPr>
              <a:t>n </a:t>
            </a:r>
            <a:r>
              <a:rPr lang="en-US">
                <a:solidFill>
                  <a:schemeClr val="tx1"/>
                </a:solidFill>
              </a:rPr>
              <a:t>(by far). But H doesn’t seem to fit… so D=E(</a:t>
            </a:r>
            <a:r>
              <a:rPr lang="en-US">
                <a:solidFill>
                  <a:schemeClr val="accent1"/>
                </a:solidFill>
              </a:rPr>
              <a:t>n</a:t>
            </a:r>
            <a:r>
              <a:rPr lang="en-US">
                <a:solidFill>
                  <a:schemeClr val="tx1"/>
                </a:solidFill>
              </a:rPr>
              <a:t>)…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E4E6977-266B-6C4C-8183-2A2A41A03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12030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onta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ts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09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Long string with only one cipher-letter, H… only </a:t>
            </a:r>
            <a:r>
              <a:rPr lang="en-US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 fits so: H=E(</a:t>
            </a:r>
            <a:r>
              <a:rPr lang="en-US">
                <a:solidFill>
                  <a:schemeClr val="accent1"/>
                </a:solidFill>
              </a:rPr>
              <a:t>c</a:t>
            </a:r>
            <a:r>
              <a:rPr lang="en-US">
                <a:solidFill>
                  <a:schemeClr val="tx1"/>
                </a:solidFill>
              </a:rPr>
              <a:t>)… 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827584" y="1972114"/>
            <a:ext cx="2160240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8769CA5-AA2A-C643-B0DF-0CED05D79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29249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asdisc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itica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X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538617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512" y="5366822"/>
            <a:ext cx="798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common cipher-letter is X and plain-letter is 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, and it indeed fits: X=E(</a:t>
            </a:r>
            <a:r>
              <a:rPr lang="en-US">
                <a:solidFill>
                  <a:schemeClr val="accent1"/>
                </a:solidFill>
              </a:rPr>
              <a:t>l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AF8F08C2-F89E-F843-BA43-99D6E16AED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63822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847475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as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se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eralin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al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ith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Y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resentati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eso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F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Q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89241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7434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 identify text begins with `it was’ and also two quite common words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so : Q=E(</a:t>
            </a:r>
            <a:r>
              <a:rPr lang="en-US">
                <a:solidFill>
                  <a:schemeClr val="accent1"/>
                </a:solidFill>
              </a:rPr>
              <a:t>w</a:t>
            </a:r>
            <a:r>
              <a:rPr lang="en-US">
                <a:solidFill>
                  <a:schemeClr val="tx1"/>
                </a:solidFill>
              </a:rPr>
              <a:t>), Y=E(</a:t>
            </a:r>
            <a:r>
              <a:rPr lang="en-US">
                <a:solidFill>
                  <a:schemeClr val="accent1"/>
                </a:solidFill>
              </a:rPr>
              <a:t>p</a:t>
            </a:r>
            <a:r>
              <a:rPr lang="en-US">
                <a:solidFill>
                  <a:schemeClr val="tx1"/>
                </a:solidFill>
              </a:rPr>
              <a:t>), F=E(</a:t>
            </a:r>
            <a:r>
              <a:rPr lang="en-US">
                <a:solidFill>
                  <a:schemeClr val="accent1"/>
                </a:solidFill>
              </a:rPr>
              <a:t>v</a:t>
            </a:r>
            <a:r>
              <a:rPr lang="en-US">
                <a:solidFill>
                  <a:schemeClr val="tx1"/>
                </a:solidFill>
              </a:rPr>
              <a:t>) !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5796136" y="1967359"/>
            <a:ext cx="1450871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827584" y="2347522"/>
            <a:ext cx="2242177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755577" y="1637015"/>
            <a:ext cx="1008112" cy="380163"/>
          </a:xfrm>
          <a:prstGeom prst="ellipse">
            <a:avLst/>
          </a:prstGeom>
          <a:solidFill>
            <a:srgbClr val="FFFF00">
              <a:alpha val="3294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022D9CB3-715E-D049-AB6C-E864CC346B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5777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 was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several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or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al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ave 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A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een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ade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with political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representatives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J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in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T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oscow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0634817"/>
              </p:ext>
            </p:extLst>
          </p:nvPr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03057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723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Next: `</a:t>
            </a:r>
            <a:r>
              <a:rPr lang="en-US" err="1">
                <a:solidFill>
                  <a:schemeClr val="tx1"/>
                </a:solidFill>
              </a:rPr>
              <a:t>oB</a:t>
            </a:r>
            <a:r>
              <a:rPr lang="en-US">
                <a:solidFill>
                  <a:schemeClr val="tx1"/>
                </a:solidFill>
              </a:rPr>
              <a:t>’-&gt;`of’, ‘</a:t>
            </a:r>
            <a:r>
              <a:rPr lang="en-US" err="1">
                <a:solidFill>
                  <a:schemeClr val="tx1"/>
                </a:solidFill>
              </a:rPr>
              <a:t>Aeen</a:t>
            </a:r>
            <a:r>
              <a:rPr lang="en-US">
                <a:solidFill>
                  <a:schemeClr val="tx1"/>
                </a:solidFill>
              </a:rPr>
              <a:t>’-&gt;been, `</a:t>
            </a:r>
            <a:r>
              <a:rPr lang="en-US" err="1">
                <a:solidFill>
                  <a:schemeClr val="tx1"/>
                </a:solidFill>
              </a:rPr>
              <a:t>Tade</a:t>
            </a:r>
            <a:r>
              <a:rPr lang="en-US">
                <a:solidFill>
                  <a:schemeClr val="tx1"/>
                </a:solidFill>
              </a:rPr>
              <a:t>’-&gt;made, `</a:t>
            </a:r>
            <a:r>
              <a:rPr lang="en-US" err="1">
                <a:solidFill>
                  <a:schemeClr val="tx1"/>
                </a:solidFill>
              </a:rPr>
              <a:t>vietconJ</a:t>
            </a:r>
            <a:r>
              <a:rPr lang="en-US">
                <a:solidFill>
                  <a:schemeClr val="tx1"/>
                </a:solidFill>
              </a:rPr>
              <a:t>’-&gt;Vietcong, ..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391D94-EE8C-7B4F-8AF4-A2C8B5AC3E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25293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ＭＳ Ｐゴシック" pitchFamily="34" charset="-128"/>
              </a:rPr>
              <a:t>Example: Frequency Cryptanalysis</a:t>
            </a:r>
            <a:endParaRPr lang="en-AU" altLang="zh-CN">
              <a:ea typeface="ＭＳ Ｐゴシック" pitchFamily="34" charset="-128"/>
            </a:endParaRP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8938" y="1124744"/>
            <a:ext cx="8610600" cy="21056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Given ciphertext: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it was disclosed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yesterday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that several informal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b</a:t>
            </a:r>
            <a:r>
              <a:rPr lang="en-AU" altLang="zh-CN" sz="2000" err="1">
                <a:latin typeface="Courier New" pitchFamily="49" charset="0"/>
                <a:ea typeface="ＭＳ Ｐゴシック" pitchFamily="34" charset="-128"/>
              </a:rPr>
              <a:t>I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t</a:t>
            </a:r>
            <a:endParaRPr lang="en-AU" altLang="zh-CN" sz="2000">
              <a:solidFill>
                <a:schemeClr val="accent1"/>
              </a:solidFill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direct contacts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h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ave been made with political</a:t>
            </a:r>
            <a:endParaRPr lang="en-AU" altLang="zh-CN" sz="2000">
              <a:latin typeface="Courier New" pitchFamily="49" charset="0"/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representatives of</a:t>
            </a:r>
            <a:r>
              <a:rPr lang="en-AU" altLang="zh-CN" sz="2000">
                <a:latin typeface="Courier New" pitchFamily="49" charset="0"/>
                <a:ea typeface="ＭＳ Ｐゴシック" pitchFamily="34" charset="-128"/>
              </a:rPr>
              <a:t> </a:t>
            </a:r>
            <a:r>
              <a:rPr lang="en-AU" altLang="zh-CN" sz="2000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the </a:t>
            </a:r>
            <a:r>
              <a:rPr lang="en-AU" altLang="zh-CN" sz="2000" err="1">
                <a:solidFill>
                  <a:srgbClr val="00B050"/>
                </a:solidFill>
                <a:latin typeface="Courier New" pitchFamily="49" charset="0"/>
                <a:ea typeface="ＭＳ Ｐゴシック" pitchFamily="34" charset="-128"/>
              </a:rPr>
              <a:t>v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ietcong</a:t>
            </a:r>
            <a:r>
              <a:rPr lang="en-AU" altLang="zh-CN" sz="2000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 in </a:t>
            </a:r>
            <a:r>
              <a:rPr lang="en-AU" altLang="zh-CN" sz="2000" err="1">
                <a:solidFill>
                  <a:schemeClr val="accent1"/>
                </a:solidFill>
                <a:latin typeface="Courier New" pitchFamily="49" charset="0"/>
                <a:ea typeface="ＭＳ Ｐゴシック" pitchFamily="34" charset="-128"/>
              </a:rPr>
              <a:t>moscow</a:t>
            </a:r>
            <a:endParaRPr lang="en-US" altLang="zh-CN" sz="280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ea typeface="ＭＳ Ｐゴシック" pitchFamily="34" charset="-128"/>
              </a:rPr>
              <a:t>Sorted: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611560" y="3230404"/>
          <a:ext cx="74925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70747377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err="1">
                          <a:solidFill>
                            <a:schemeClr val="accent1"/>
                          </a:solidFill>
                        </a:rPr>
                        <a:t>i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altLang="zh-CN" sz="1800">
                          <a:solidFill>
                            <a:schemeClr val="accent1"/>
                          </a:solidFill>
                          <a:latin typeface="Courier New" pitchFamily="49" charset="0"/>
                          <a:ea typeface="ＭＳ Ｐゴシック" pitchFamily="34" charset="-128"/>
                        </a:rPr>
                        <a:t>s</a:t>
                      </a:r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53921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036665"/>
              </p:ext>
            </p:extLst>
          </p:nvPr>
        </p:nvGraphicFramePr>
        <p:xfrm>
          <a:off x="599363" y="4308447"/>
          <a:ext cx="7492537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349">
                  <a:extLst>
                    <a:ext uri="{9D8B030D-6E8A-4147-A177-3AD203B41FA5}">
                      <a16:colId xmlns:a16="http://schemas.microsoft.com/office/drawing/2014/main" val="2692634210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023492918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741342372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6115216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1857722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776435587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629022904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57725616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229252416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3595821425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665686129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1058948293"/>
                    </a:ext>
                  </a:extLst>
                </a:gridCol>
                <a:gridCol w="576349">
                  <a:extLst>
                    <a:ext uri="{9D8B030D-6E8A-4147-A177-3AD203B41FA5}">
                      <a16:colId xmlns:a16="http://schemas.microsoft.com/office/drawing/2014/main" val="4146016592"/>
                    </a:ext>
                  </a:extLst>
                </a:gridCol>
              </a:tblGrid>
              <a:tr h="299095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31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279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solidFill>
                            <a:schemeClr val="accent1"/>
                          </a:solidFill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59805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04777" y="5552996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(finally: I=E(</a:t>
            </a:r>
            <a:r>
              <a:rPr lang="en-US">
                <a:solidFill>
                  <a:schemeClr val="accent1"/>
                </a:solidFill>
              </a:rPr>
              <a:t>u</a:t>
            </a:r>
            <a:r>
              <a:rPr lang="en-US">
                <a:solidFill>
                  <a:schemeClr val="tx1"/>
                </a:solidFill>
              </a:rPr>
              <a:t>) )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17F451C-B98C-5846-9D94-35F01D329C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460230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Security-by-Obscurity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Previous ciphers’ security relied on obscurity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I.e., hope attacker does not know cipher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Used extensively </a:t>
            </a:r>
            <a:r>
              <a:rPr lang="en-US" dirty="0" err="1"/>
              <a:t>untill</a:t>
            </a:r>
            <a:r>
              <a:rPr lang="en-US" dirty="0"/>
              <a:t> 1883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… but usually cryptanalyzed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… esp. after encryption devices were captured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happened in 1883??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 conceptual leap in cryptography and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102CE-1239-274D-BB8C-1D4F60DE5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6944" y="6252936"/>
            <a:ext cx="48350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9845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err="1"/>
              <a:t>Kerckhoffs</a:t>
            </a:r>
            <a:r>
              <a:rPr lang="en-US" altLang="he-IL" sz="3800" dirty="0"/>
              <a:t>’ Known Design Principle [1883]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5"/>
            <a:ext cx="8650288" cy="536892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Assume adversary knows the design – everything except the secret keys 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No `security by obscurity’ 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Although attacking obscure design </a:t>
            </a:r>
            <a:r>
              <a:rPr lang="en-US" altLang="he-IL" u="sng"/>
              <a:t>is</a:t>
            </a:r>
            <a:r>
              <a:rPr lang="en-US" altLang="he-IL"/>
              <a:t> harder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Why assume/use public design ? 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No need to replace system once design is exposed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Usually stronger</a:t>
            </a:r>
          </a:p>
          <a:p>
            <a:pPr marL="736600" lvl="1" indent="-279400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Establish standards for multiple applications:</a:t>
            </a:r>
          </a:p>
          <a:p>
            <a:pPr lvl="2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Efficiency of production and of test attacks / cryptanalysis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Secrecy is based only on secrecy of key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251857"/>
                <a:ext cx="8650288" cy="5098143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  <a:defRPr/>
                </a:pPr>
                <a:r>
                  <a:rPr lang="en-US" altLang="he-IL" dirty="0" err="1"/>
                  <a:t>Kerckhoffs</a:t>
                </a:r>
                <a:r>
                  <a:rPr lang="en-US" altLang="he-IL" dirty="0"/>
                  <a:t>: Secrecy ≤ secrecy of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??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Depends on </a:t>
                </a:r>
                <a:r>
                  <a:rPr lang="en-US" altLang="he-IL" b="1" dirty="0"/>
                  <a:t>attacker capability (model)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Critical element of security analysis!!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Attack models we will study: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Cipher-Text Only (CTO) attack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Known-plaintext attack (KPA)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Chosen-plaintext attack (CPA)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Chosen-ciphertext attack (CCA)</a:t>
                </a:r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251857"/>
                <a:ext cx="8650288" cy="5098143"/>
              </a:xfrm>
              <a:blipFill>
                <a:blip r:embed="rId3"/>
                <a:stretch>
                  <a:fillRect l="-587" t="-2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89369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1744" y="6242050"/>
            <a:ext cx="53870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4000" dirty="0"/>
              <a:t>Cipher-Text Only (CTO) attack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24497"/>
            <a:ext cx="8650288" cy="1923335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Adversary have previous knowledge about all possible plaintexts, like their distribution.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400" dirty="0"/>
              <a:t>Attacker can infer info about the challenge plaintext m* beyond the initial info it has.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000" dirty="0"/>
              <a:t>This is given only ciphertexts and the plaintext distribution</a:t>
            </a:r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br>
              <a:rPr lang="en-US" altLang="he-IL" sz="2400" dirty="0"/>
            </a:br>
            <a:br>
              <a:rPr lang="en-US" altLang="he-IL" sz="2400" dirty="0"/>
            </a:br>
            <a:endParaRPr lang="en-US" altLang="he-IL" sz="2400" dirty="0"/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br>
              <a:rPr lang="en-US" altLang="he-IL" sz="2400" dirty="0"/>
            </a:br>
            <a:endParaRPr lang="en-US" altLang="he-IL" sz="2400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34" name="Rectangle 3"/>
          <p:cNvSpPr>
            <a:spLocks noChangeArrowheads="1"/>
          </p:cNvSpPr>
          <p:nvPr/>
        </p:nvSpPr>
        <p:spPr bwMode="auto">
          <a:xfrm>
            <a:off x="1288923" y="367103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6140174" y="3671037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24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he-IL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833970" y="391702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Line 6"/>
          <p:cNvSpPr>
            <a:spLocks noChangeShapeType="1"/>
          </p:cNvSpPr>
          <p:nvPr/>
        </p:nvSpPr>
        <p:spPr bwMode="auto">
          <a:xfrm>
            <a:off x="2090269" y="3917019"/>
            <a:ext cx="4049288" cy="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9" name="Picture 38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0924" y="3589264"/>
            <a:ext cx="420559" cy="763426"/>
          </a:xfrm>
          <a:prstGeom prst="rect">
            <a:avLst/>
          </a:prstGeom>
        </p:spPr>
      </p:pic>
      <p:pic>
        <p:nvPicPr>
          <p:cNvPr id="40" name="Picture 39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970" y="3589264"/>
            <a:ext cx="393479" cy="489402"/>
          </a:xfrm>
          <a:prstGeom prst="rect">
            <a:avLst/>
          </a:prstGeom>
        </p:spPr>
      </p:pic>
      <p:pic>
        <p:nvPicPr>
          <p:cNvPr id="41" name="Picture 40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550" y="4948494"/>
            <a:ext cx="465510" cy="435834"/>
          </a:xfrm>
          <a:prstGeom prst="rect">
            <a:avLst/>
          </a:prstGeom>
        </p:spPr>
      </p:pic>
      <p:cxnSp>
        <p:nvCxnSpPr>
          <p:cNvPr id="42" name="Straight Arrow Connector 41"/>
          <p:cNvCxnSpPr/>
          <p:nvPr/>
        </p:nvCxnSpPr>
        <p:spPr bwMode="auto">
          <a:xfrm flipV="1">
            <a:off x="1795938" y="515117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Straight Arrow Connector 42"/>
          <p:cNvCxnSpPr/>
          <p:nvPr/>
        </p:nvCxnSpPr>
        <p:spPr bwMode="auto">
          <a:xfrm flipH="1">
            <a:off x="2769819" y="433602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Straight Arrow Connector 43"/>
          <p:cNvCxnSpPr>
            <a:endCxn id="45" idx="1"/>
          </p:cNvCxnSpPr>
          <p:nvPr/>
        </p:nvCxnSpPr>
        <p:spPr bwMode="auto">
          <a:xfrm>
            <a:off x="2992101" y="506349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>
          <a:xfrm>
            <a:off x="3809225" y="478620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17852" y="4551651"/>
            <a:ext cx="47961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 flipV="1">
            <a:off x="1171004" y="491382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TextBox 47"/>
          <p:cNvSpPr txBox="1"/>
          <p:nvPr/>
        </p:nvSpPr>
        <p:spPr>
          <a:xfrm>
            <a:off x="2190766" y="3977058"/>
            <a:ext cx="376737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… </a:t>
            </a:r>
            <a:r>
              <a:rPr lang="en-US" i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c*=</a:t>
            </a:r>
            <a:r>
              <a:rPr lang="en-US" i="1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i="1" baseline="-250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(m*)</a:t>
            </a:r>
          </a:p>
        </p:txBody>
      </p:sp>
      <p:cxnSp>
        <p:nvCxnSpPr>
          <p:cNvPr id="49" name="Straight Arrow Connector 48"/>
          <p:cNvCxnSpPr/>
          <p:nvPr/>
        </p:nvCxnSpPr>
        <p:spPr bwMode="auto">
          <a:xfrm flipH="1" flipV="1">
            <a:off x="1224147" y="4485335"/>
            <a:ext cx="326574" cy="624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/>
          <p:cNvSpPr txBox="1"/>
          <p:nvPr/>
        </p:nvSpPr>
        <p:spPr>
          <a:xfrm>
            <a:off x="833970" y="4111309"/>
            <a:ext cx="1011815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2" name="Line 5"/>
          <p:cNvSpPr>
            <a:spLocks noChangeShapeType="1"/>
          </p:cNvSpPr>
          <p:nvPr/>
        </p:nvSpPr>
        <p:spPr bwMode="auto">
          <a:xfrm>
            <a:off x="6943913" y="388325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3" name="TextBox 52"/>
          <p:cNvSpPr txBox="1"/>
          <p:nvPr/>
        </p:nvSpPr>
        <p:spPr>
          <a:xfrm>
            <a:off x="7482614" y="3546480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m*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020924" y="3947540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m1, m2,…</a:t>
            </a:r>
          </a:p>
        </p:txBody>
      </p:sp>
      <p:pic>
        <p:nvPicPr>
          <p:cNvPr id="25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434" y="5115705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3233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19744" y="6242050"/>
            <a:ext cx="36070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9A4FD2-FDFA-4206-80F1-0571F273C1F7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/>
          </a:p>
        </p:txBody>
      </p:sp>
      <p:sp>
        <p:nvSpPr>
          <p:cNvPr id="1945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19125" y="220663"/>
            <a:ext cx="7772400" cy="616049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/>
              <a:t>Encryption</a:t>
            </a: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4025" y="1090613"/>
            <a:ext cx="8004175" cy="5046662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Prevention of exposure of secret information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Earliest and `basic’ tool of cryptology 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Related terms: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Cryptography: `secret writing’ 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Cryptanalysis: `breaking’ encryption</a:t>
            </a:r>
          </a:p>
          <a:p>
            <a:pPr marL="736600" lvl="1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/>
              <a:t>Encryption scheme = Cryptosystem = Cipher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/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2040935" y="4842315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465499" y="4842315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>
            <a:off x="1104310" y="5202677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>
            <a:off x="3696697" y="5202677"/>
            <a:ext cx="1768802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7049824" y="5202677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32" name="Picture 31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73" y="4509120"/>
            <a:ext cx="737903" cy="1339490"/>
          </a:xfrm>
          <a:prstGeom prst="rect">
            <a:avLst/>
          </a:prstGeom>
        </p:spPr>
      </p:pic>
      <p:pic>
        <p:nvPicPr>
          <p:cNvPr id="33" name="Picture 32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45" y="4799781"/>
            <a:ext cx="690389" cy="858693"/>
          </a:xfrm>
          <a:prstGeom prst="rect">
            <a:avLst/>
          </a:prstGeom>
        </p:spPr>
      </p:pic>
      <p:pic>
        <p:nvPicPr>
          <p:cNvPr id="34" name="Picture 33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11" y="5248715"/>
            <a:ext cx="816773" cy="76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180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29600" y="6242050"/>
            <a:ext cx="4508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CTO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164771"/>
                <a:ext cx="8650288" cy="5185229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given CTO??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chemeClr val="tx1"/>
                    </a:solidFill>
                  </a:rPr>
                  <a:t>D</a:t>
                </a:r>
                <a:r>
                  <a:rPr lang="en-US" altLang="he-IL" dirty="0"/>
                  <a:t>ecrypt ciphertexts, then check resulting `plaintext’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Let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1,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2,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 </a:t>
                </a:r>
                <a:r>
                  <a:rPr lang="en-US" dirty="0">
                    <a:solidFill>
                      <a:schemeClr val="tx1"/>
                    </a:solidFill>
                  </a:rPr>
                  <a:t>be a set of random plaintext samples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 </a:t>
                </a:r>
                <a:r>
                  <a:rPr lang="en-US" dirty="0">
                    <a:solidFill>
                      <a:schemeClr val="tx1"/>
                    </a:solidFill>
                  </a:rPr>
                  <a:t>be corresponding ciphertexts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To test if the key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compute set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M’={D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…}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If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 </a:t>
                </a:r>
                <a:r>
                  <a:rPr lang="en-US" dirty="0"/>
                  <a:t>fits plaintext distribution: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the key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</a:t>
                </a:r>
                <a:r>
                  <a:rPr lang="en-US" altLang="he-IL" u="sng" dirty="0"/>
                  <a:t>not</a:t>
                </a:r>
                <a:r>
                  <a:rPr lang="en-US" altLang="he-IL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Challenge: test often is inconclusive</a:t>
                </a:r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164771"/>
                <a:ext cx="8650288" cy="5185229"/>
              </a:xfrm>
              <a:blipFill>
                <a:blip r:embed="rId3"/>
                <a:stretch>
                  <a:fillRect l="-587" t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1530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07828" y="6242050"/>
            <a:ext cx="47262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Known Plaintext Attack (KPA)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09160"/>
            <a:ext cx="8650288" cy="1065191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Sample messages M={m</a:t>
            </a:r>
            <a:r>
              <a:rPr lang="en-US" altLang="he-IL" baseline="-25000" dirty="0"/>
              <a:t>1</a:t>
            </a:r>
            <a:r>
              <a:rPr lang="en-US" altLang="he-IL" dirty="0"/>
              <a:t>, m</a:t>
            </a:r>
            <a:r>
              <a:rPr lang="en-US" altLang="he-IL" baseline="-25000" dirty="0"/>
              <a:t>2</a:t>
            </a:r>
            <a:r>
              <a:rPr lang="en-US" altLang="he-IL" dirty="0"/>
              <a:t>,…} from a given distribution.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Give M </a:t>
            </a:r>
            <a:r>
              <a:rPr lang="en-US" altLang="he-IL" u="sng" dirty="0"/>
              <a:t>and</a:t>
            </a:r>
            <a:r>
              <a:rPr lang="en-US" altLang="he-IL" dirty="0"/>
              <a:t> ciphertexts 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=E(m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), c</a:t>
            </a:r>
            <a:r>
              <a:rPr lang="en-US" b="1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, … </a:t>
            </a:r>
            <a:r>
              <a:rPr lang="en-US" altLang="he-IL" dirty="0"/>
              <a:t>to attacker</a:t>
            </a:r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336550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7551" y="300671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50281" y="300544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22598" y="325270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178896" y="3242973"/>
            <a:ext cx="4571385" cy="97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537598" y="321906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2924944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45" y="3008002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8" y="4284174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976" y="4335486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84566" y="448685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858447" y="367170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3080729" y="439917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97853" y="412188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06480" y="3887331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cxnSp>
        <p:nvCxnSpPr>
          <p:cNvPr id="24" name="Straight Arrow Connector 23"/>
          <p:cNvCxnSpPr>
            <a:stCxn id="14" idx="1"/>
          </p:cNvCxnSpPr>
          <p:nvPr/>
        </p:nvCxnSpPr>
        <p:spPr bwMode="auto">
          <a:xfrm flipH="1" flipV="1">
            <a:off x="1259632" y="424950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9394" y="3312738"/>
            <a:ext cx="3783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c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=E(m</a:t>
            </a:r>
            <a:r>
              <a:rPr lang="en-US" baseline="-25000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), c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=E(m</a:t>
            </a:r>
            <a:r>
              <a:rPr lang="en-US" baseline="-25000">
                <a:solidFill>
                  <a:schemeClr val="accent2"/>
                </a:solidFill>
              </a:rPr>
              <a:t>2</a:t>
            </a:r>
            <a:r>
              <a:rPr lang="en-US">
                <a:solidFill>
                  <a:schemeClr val="accent2"/>
                </a:solidFill>
              </a:rPr>
              <a:t>), … ,  </a:t>
            </a:r>
            <a:r>
              <a:rPr lang="en-US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25" name="Straight Arrow Connector 24"/>
          <p:cNvCxnSpPr/>
          <p:nvPr/>
        </p:nvCxnSpPr>
        <p:spPr bwMode="auto">
          <a:xfrm flipH="1" flipV="1">
            <a:off x="1312775" y="3821015"/>
            <a:ext cx="326574" cy="62403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/>
          <p:cNvCxnSpPr/>
          <p:nvPr/>
        </p:nvCxnSpPr>
        <p:spPr bwMode="auto">
          <a:xfrm>
            <a:off x="1827527" y="3828447"/>
            <a:ext cx="785876" cy="455727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/>
          <p:cNvSpPr txBox="1"/>
          <p:nvPr/>
        </p:nvSpPr>
        <p:spPr>
          <a:xfrm>
            <a:off x="922598" y="3446989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2"/>
                </a:solidFill>
              </a:rPr>
              <a:t>m</a:t>
            </a:r>
            <a:r>
              <a:rPr lang="en-US" baseline="-25000">
                <a:solidFill>
                  <a:schemeClr val="accent2"/>
                </a:solidFill>
              </a:rPr>
              <a:t>1,</a:t>
            </a:r>
            <a:r>
              <a:rPr lang="en-US">
                <a:solidFill>
                  <a:schemeClr val="accent2"/>
                </a:solidFill>
              </a:rPr>
              <a:t> m</a:t>
            </a:r>
            <a:r>
              <a:rPr lang="en-US" baseline="-25000">
                <a:solidFill>
                  <a:schemeClr val="accent2"/>
                </a:solidFill>
              </a:rPr>
              <a:t>2,</a:t>
            </a:r>
            <a:r>
              <a:rPr lang="en-US">
                <a:solidFill>
                  <a:schemeClr val="accent2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3594543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6056" y="6242050"/>
            <a:ext cx="49439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KPA</a:t>
            </a:r>
            <a:endParaRPr lang="en-US" altLang="he-IL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0825" y="1273629"/>
                <a:ext cx="8650288" cy="5076371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>
                    <a:solidFill>
                      <a:srgbClr val="FF0000"/>
                    </a:solidFill>
                  </a:rPr>
                  <a:t>Exhaustive Key Search: </a:t>
                </a:r>
                <a:r>
                  <a:rPr lang="en-US" altLang="he-IL" dirty="0"/>
                  <a:t>try all keys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′∈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he-IL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How to identify correct key </a:t>
                </a: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given KPA??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Attacker obtains known plaintext, ciphertext pairs: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)), 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</a:t>
                </a:r>
                <a:r>
                  <a:rPr lang="en-US" altLang="he-IL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)), …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To test if the key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compute 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m’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=D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….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If for every pair </a:t>
                </a:r>
                <a:r>
                  <a:rPr lang="en-US" altLang="he-IL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dirty="0"/>
                  <a:t>holds </a:t>
                </a:r>
                <a:r>
                  <a:rPr lang="en-US" i="1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m’</a:t>
                </a:r>
                <a:r>
                  <a:rPr lang="en-US" i="1" baseline="-25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=m</a:t>
                </a:r>
                <a:r>
                  <a:rPr lang="en-US" i="1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he-IL" dirty="0"/>
                  <a:t>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the key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dirty="0"/>
                  <a:t> is probably </a:t>
                </a:r>
                <a:r>
                  <a:rPr lang="en-US" altLang="he-IL" u="sng" dirty="0"/>
                  <a:t>not</a:t>
                </a:r>
                <a:r>
                  <a:rPr lang="en-US" altLang="he-IL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CTO and KPA attacks must test about half the keys.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On average, the attacker will find the key after trying half pf all possible keys.</a:t>
                </a:r>
              </a:p>
              <a:p>
                <a:pPr marL="800100" lvl="2" indent="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dirty="0"/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0825" y="1273629"/>
                <a:ext cx="8650288" cy="5076371"/>
              </a:xfrm>
              <a:blipFill>
                <a:blip r:embed="rId3"/>
                <a:stretch>
                  <a:fillRect l="-587" t="-998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778531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6942" y="6242050"/>
            <a:ext cx="4835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Chosen Plaintext Attack (CPA)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81076"/>
            <a:ext cx="8650288" cy="1697992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Beside the plaintext distribution/initial info, attacker can </a:t>
            </a:r>
            <a:r>
              <a:rPr lang="en-US" altLang="he-IL" u="sng" dirty="0">
                <a:solidFill>
                  <a:schemeClr val="tx1"/>
                </a:solidFill>
              </a:rPr>
              <a:t>choose</a:t>
            </a:r>
            <a:r>
              <a:rPr lang="en-US" altLang="he-IL" dirty="0">
                <a:solidFill>
                  <a:schemeClr val="tx1"/>
                </a:solidFill>
              </a:rPr>
              <a:t> messages m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, m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,…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tx1"/>
                </a:solidFill>
              </a:rPr>
              <a:t>Give ciphertexts of these plaintext messages to attacker.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>
              <a:solidFill>
                <a:schemeClr val="tx1"/>
              </a:solidFill>
            </a:endParaRP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endParaRPr lang="en-US" altLang="he-IL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77551" y="3006717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750281" y="300544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922598" y="325270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178896" y="3242973"/>
            <a:ext cx="4571385" cy="972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7537598" y="3219063"/>
            <a:ext cx="451151" cy="8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9552" y="2924944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45" y="3008002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178" y="4284174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328" y="4460371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84566" y="4486854"/>
            <a:ext cx="728837" cy="30784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H="1">
            <a:off x="2858447" y="3671704"/>
            <a:ext cx="8486" cy="54283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6" idx="1"/>
          </p:cNvCxnSpPr>
          <p:nvPr/>
        </p:nvCxnSpPr>
        <p:spPr bwMode="auto">
          <a:xfrm>
            <a:off x="3080729" y="4399179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897853" y="4121889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cxnSp>
        <p:nvCxnSpPr>
          <p:cNvPr id="24" name="Straight Arrow Connector 23"/>
          <p:cNvCxnSpPr>
            <a:stCxn id="14" idx="1"/>
          </p:cNvCxnSpPr>
          <p:nvPr/>
        </p:nvCxnSpPr>
        <p:spPr bwMode="auto">
          <a:xfrm flipH="1" flipV="1">
            <a:off x="1259632" y="4249504"/>
            <a:ext cx="250696" cy="5277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79394" y="3312738"/>
            <a:ext cx="3783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=E(m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), 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=E(m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), … ,  </a:t>
            </a:r>
            <a:r>
              <a:rPr lang="en-US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1510328" y="3789040"/>
            <a:ext cx="1123850" cy="48291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7" name="TextBox 36"/>
          <p:cNvSpPr txBox="1"/>
          <p:nvPr/>
        </p:nvSpPr>
        <p:spPr>
          <a:xfrm>
            <a:off x="806480" y="3887331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22598" y="3446989"/>
            <a:ext cx="1120820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baseline="-25000">
                <a:solidFill>
                  <a:srgbClr val="FF0000"/>
                </a:solidFill>
              </a:rPr>
              <a:t>1,</a:t>
            </a:r>
            <a:r>
              <a:rPr lang="en-US">
                <a:solidFill>
                  <a:srgbClr val="FF0000"/>
                </a:solidFill>
              </a:rPr>
              <a:t> m</a:t>
            </a:r>
            <a:r>
              <a:rPr lang="en-US" baseline="-25000">
                <a:solidFill>
                  <a:srgbClr val="FF0000"/>
                </a:solidFill>
              </a:rPr>
              <a:t>2,</a:t>
            </a:r>
            <a:r>
              <a:rPr lang="en-US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0554942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800" dirty="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81025" y="26035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Exhaustive Key Search and CPA</a:t>
            </a:r>
            <a:endParaRPr lang="en-US" altLang="he-IL" sz="3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877610"/>
                <a:ext cx="8650288" cy="5368925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>
                    <a:solidFill>
                      <a:srgbClr val="FF0000"/>
                    </a:solidFill>
                  </a:rPr>
                  <a:t>Generic CPA</a:t>
                </a:r>
                <a:r>
                  <a:rPr lang="en-US" altLang="he-IL" sz="2800" dirty="0"/>
                  <a:t>: Table-Lookup 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Choose some fixed plaintext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altLang="he-IL" sz="2400" dirty="0"/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E.g., some default message: `good morning!’ </a:t>
                </a:r>
              </a:p>
              <a:p>
                <a:pPr marL="1136650" lvl="2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Quite common in practice… e.g., in web (http), GSM,… 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Offline: fill a table T. For every key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k’, </a:t>
                </a:r>
                <a:r>
                  <a:rPr lang="en-US" altLang="he-IL" sz="2400" dirty="0"/>
                  <a:t>compute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T(k’)=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Online: select plaintext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m, </a:t>
                </a:r>
                <a:r>
                  <a:rPr lang="en-US" altLang="he-IL" sz="2400" dirty="0"/>
                  <a:t>obtain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</a:t>
                </a:r>
                <a:r>
                  <a:rPr lang="en-US" altLang="he-IL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he-IL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If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T(k’)= c </a:t>
                </a:r>
                <a:r>
                  <a:rPr lang="en-US" altLang="he-IL" sz="2400" dirty="0"/>
                  <a:t>then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 </a:t>
                </a:r>
                <a:r>
                  <a:rPr lang="en-US" altLang="he-IL" sz="2400" dirty="0"/>
                  <a:t>probably the key: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k’=k</a:t>
                </a:r>
                <a:endParaRPr lang="en-US" altLang="he-IL" sz="2400" dirty="0"/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sz="2400" dirty="0"/>
                  <a:t>Otherwise: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he-IL" sz="2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he-IL" sz="2400" dirty="0"/>
                  <a:t> is probably </a:t>
                </a:r>
                <a:r>
                  <a:rPr lang="en-US" altLang="he-IL" sz="2400" u="sng" dirty="0"/>
                  <a:t>not</a:t>
                </a:r>
                <a:r>
                  <a:rPr lang="en-US" altLang="he-IL" sz="2400" dirty="0"/>
                  <a:t> the key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t=O(1)</a:t>
                </a:r>
                <a:r>
                  <a:rPr lang="en-US" altLang="he-IL" sz="2400" dirty="0"/>
                  <a:t> lookup time, </a:t>
                </a:r>
                <a:r>
                  <a:rPr lang="en-US" altLang="he-IL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requires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</a:t>
                </a:r>
                <a:r>
                  <a:rPr lang="en-US" altLang="he-IL" sz="2400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|k|</a:t>
                </a:r>
                <a:r>
                  <a:rPr lang="en-US" altLang="he-IL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he-IL" sz="2400" dirty="0"/>
                  <a:t>memory </a:t>
                </a:r>
              </a:p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/>
                  <a:t>More advanced: </a:t>
                </a:r>
                <a:r>
                  <a:rPr lang="en-US" altLang="he-IL" sz="2400" dirty="0"/>
                  <a:t>Time/Memory tradeoffs (e.g., rainbow tables)</a:t>
                </a:r>
              </a:p>
              <a:p>
                <a:pPr marL="736600" lvl="1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/>
                  <a:t>Use hash-functions, so we can’t yet discuss</a:t>
                </a:r>
              </a:p>
            </p:txBody>
          </p:sp>
        </mc:Choice>
        <mc:Fallback xmlns="">
          <p:sp>
            <p:nvSpPr>
              <p:cNvPr id="163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877610"/>
                <a:ext cx="8650288" cy="5368925"/>
              </a:xfrm>
              <a:blipFill>
                <a:blip r:embed="rId3"/>
                <a:stretch>
                  <a:fillRect l="-440" t="-1415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562600" y="5589588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22224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3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2EBA394-6DB9-4E12-BD7A-F2B197753D8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/>
          </a:p>
        </p:txBody>
      </p:sp>
      <p:sp>
        <p:nvSpPr>
          <p:cNvPr id="3379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260648"/>
            <a:ext cx="8562975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Chosen Ciphertext Attack (CCA)</a:t>
            </a:r>
            <a:endParaRPr lang="en-US" altLang="he-IL" sz="3800" dirty="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1154007"/>
            <a:ext cx="8650288" cy="1326783"/>
          </a:xfrm>
        </p:spPr>
        <p:txBody>
          <a:bodyPr/>
          <a:lstStyle/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/>
              <a:t>Attacker can select </a:t>
            </a:r>
            <a:r>
              <a:rPr lang="en-US" altLang="he-IL" u="sng" dirty="0">
                <a:solidFill>
                  <a:schemeClr val="tx1"/>
                </a:solidFill>
              </a:rPr>
              <a:t>ciphertexts</a:t>
            </a:r>
            <a:r>
              <a:rPr lang="en-US" altLang="he-IL" dirty="0">
                <a:solidFill>
                  <a:schemeClr val="tx1"/>
                </a:solidFill>
              </a:rPr>
              <a:t> c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, c</a:t>
            </a:r>
            <a:r>
              <a:rPr lang="en-US" altLang="he-IL" baseline="-25000" dirty="0">
                <a:solidFill>
                  <a:schemeClr val="tx1"/>
                </a:solidFill>
              </a:rPr>
              <a:t>2</a:t>
            </a:r>
            <a:r>
              <a:rPr lang="en-US" altLang="he-IL" dirty="0">
                <a:solidFill>
                  <a:schemeClr val="tx1"/>
                </a:solidFill>
              </a:rPr>
              <a:t>,…</a:t>
            </a:r>
          </a:p>
          <a:p>
            <a:pPr marL="736600" lvl="1" indent="-336550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dirty="0">
                <a:solidFill>
                  <a:schemeClr val="tx1"/>
                </a:solidFill>
              </a:rPr>
              <a:t>And receive decryptions: </a:t>
            </a:r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5490592" y="4976071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/>
              <a:t>a</a:t>
            </a:r>
            <a:endParaRPr lang="he-IL" altLang="he-IL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416869" y="3391184"/>
            <a:ext cx="797543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47564" y="3397906"/>
            <a:ext cx="803739" cy="413789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 flipV="1">
            <a:off x="975944" y="3604801"/>
            <a:ext cx="462376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V="1">
            <a:off x="2214413" y="3641484"/>
            <a:ext cx="2645620" cy="6961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5636435" y="3589330"/>
            <a:ext cx="2286502" cy="1547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11" name="Picture 10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67544" y="3310682"/>
            <a:ext cx="420559" cy="763426"/>
          </a:xfrm>
          <a:prstGeom prst="rect">
            <a:avLst/>
          </a:prstGeom>
        </p:spPr>
      </p:pic>
      <p:pic>
        <p:nvPicPr>
          <p:cNvPr id="12" name="Picture 11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937" y="3393740"/>
            <a:ext cx="393479" cy="489402"/>
          </a:xfrm>
          <a:prstGeom prst="rect">
            <a:avLst/>
          </a:prstGeom>
        </p:spPr>
      </p:pic>
      <p:pic>
        <p:nvPicPr>
          <p:cNvPr id="13" name="Picture 12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1180" y="4727110"/>
            <a:ext cx="465510" cy="435834"/>
          </a:xfrm>
          <a:prstGeom prst="rect">
            <a:avLst/>
          </a:prstGeom>
        </p:spPr>
      </p:pic>
      <p:pic>
        <p:nvPicPr>
          <p:cNvPr id="14" name="Picture 2" descr="https://upload.wikimedia.org/wikipedia/commons/thumb/b/b0/English_letter_frequency_%28frequency%29.svg/380px-English_letter_frequency_%28frequency%29.svg.png"/>
          <p:cNvPicPr>
            <a:picLocks noGrp="1" noChangeAspect="1" noChangeArrowheads="1"/>
          </p:cNvPicPr>
          <p:nvPr>
            <p:ph idx="1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320" y="4846109"/>
            <a:ext cx="748476" cy="63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V="1">
            <a:off x="1812558" y="4976071"/>
            <a:ext cx="3135953" cy="2043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2794925" y="4057442"/>
            <a:ext cx="2153586" cy="7849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/>
          <p:nvPr/>
        </p:nvCxnSpPr>
        <p:spPr bwMode="auto">
          <a:xfrm>
            <a:off x="5453448" y="4819431"/>
            <a:ext cx="817124" cy="458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6275557" y="4549426"/>
            <a:ext cx="2274982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Info about m*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(beyond distribution)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8939" y="3685135"/>
            <a:ext cx="46679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m*</a:t>
            </a:r>
          </a:p>
        </p:txBody>
      </p:sp>
      <p:cxnSp>
        <p:nvCxnSpPr>
          <p:cNvPr id="24" name="Straight Arrow Connector 23"/>
          <p:cNvCxnSpPr>
            <a:endCxn id="23" idx="2"/>
          </p:cNvCxnSpPr>
          <p:nvPr/>
        </p:nvCxnSpPr>
        <p:spPr bwMode="auto">
          <a:xfrm flipH="1" flipV="1">
            <a:off x="1092336" y="4054467"/>
            <a:ext cx="427121" cy="84345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>
          <a:xfrm>
            <a:off x="2265263" y="3701306"/>
            <a:ext cx="1114408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c*=E(m*)</a:t>
            </a:r>
          </a:p>
        </p:txBody>
      </p:sp>
      <p:cxnSp>
        <p:nvCxnSpPr>
          <p:cNvPr id="30" name="Straight Arrow Connector 29"/>
          <p:cNvCxnSpPr/>
          <p:nvPr/>
        </p:nvCxnSpPr>
        <p:spPr bwMode="auto">
          <a:xfrm flipH="1" flipV="1">
            <a:off x="4048459" y="4096162"/>
            <a:ext cx="951630" cy="63094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3825845" y="38831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596639" y="3704105"/>
            <a:ext cx="1180131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, 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he-IL" baseline="-25000">
                <a:solidFill>
                  <a:srgbClr val="FF0000"/>
                </a:solidFill>
              </a:rPr>
              <a:t> </a:t>
            </a:r>
            <a:r>
              <a:rPr lang="en-US">
                <a:solidFill>
                  <a:srgbClr val="FF0000"/>
                </a:solidFill>
              </a:rPr>
              <a:t>,…  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918847" y="3932230"/>
            <a:ext cx="2537874" cy="369332"/>
          </a:xfrm>
          <a:prstGeom prst="rect">
            <a:avLst/>
          </a:prstGeom>
          <a:solidFill>
            <a:schemeClr val="accent3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m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=D(c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), m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=D(c</a:t>
            </a:r>
            <a:r>
              <a:rPr lang="en-US" baseline="-25000">
                <a:solidFill>
                  <a:srgbClr val="FF0000"/>
                </a:solidFill>
              </a:rPr>
              <a:t>2</a:t>
            </a:r>
            <a:r>
              <a:rPr lang="en-US">
                <a:solidFill>
                  <a:srgbClr val="FF0000"/>
                </a:solidFill>
              </a:rPr>
              <a:t>), …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5651303" y="3604800"/>
            <a:ext cx="239650" cy="32743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 flipH="1">
            <a:off x="5364088" y="4297503"/>
            <a:ext cx="526865" cy="37535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315439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Attack Models Championship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We discussed several attack models: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CTO, KPA, CPA, CCA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Model A is stronger than model B, if a cipher secure against A is also secure against 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Notation: A &gt; B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Example: KPA &gt; CTO [why?]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KPA vs. CPA 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KPA vs. CCA?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CPA vs. CCA ? </a:t>
            </a:r>
          </a:p>
        </p:txBody>
      </p:sp>
    </p:spTree>
    <p:extLst>
      <p:ext uri="{BB962C8B-B14F-4D97-AF65-F5344CB8AC3E}">
        <p14:creationId xmlns:p14="http://schemas.microsoft.com/office/powerpoint/2010/main" val="1946519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3400" y="6242050"/>
            <a:ext cx="5270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8819425-D2B2-48F6-BE86-4DF7893E314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800" dirty="0"/>
          </a:p>
        </p:txBody>
      </p:sp>
      <p:sp>
        <p:nvSpPr>
          <p:cNvPr id="358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6510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Sufficient Effective Key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4385" y="980727"/>
                <a:ext cx="8645971" cy="5085535"/>
              </a:xfrm>
            </p:spPr>
            <p:txBody>
              <a:bodyPr/>
              <a:lstStyle/>
              <a:p>
                <a:pPr marL="336550" indent="-336550" eaLnBrk="1" hangingPunct="1">
                  <a:spcBef>
                    <a:spcPct val="0"/>
                  </a:spcBef>
                  <a:spcAft>
                    <a:spcPts val="375"/>
                  </a:spcAft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b="1" i="1" dirty="0">
                    <a:solidFill>
                      <a:srgbClr val="FF00FF"/>
                    </a:solidFill>
                  </a:rPr>
                  <a:t>Sufficient Effective Key Length Principle: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Keys should be long enough to make attacks infeasible, for best adversary resources expected, during `sensitivity period` of data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Exhaustive search – or other attacks</a:t>
                </a:r>
              </a:p>
              <a:p>
                <a:pPr marL="336550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800" dirty="0">
                    <a:solidFill>
                      <a:srgbClr val="FF00FF"/>
                    </a:solidFill>
                  </a:rPr>
                  <a:t>Large key-space is necessary, but not sufficient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Monoalphabetic substitution cipher, with permutation as key: </a:t>
                </a:r>
                <a14:m>
                  <m:oMath xmlns:m="http://schemas.openxmlformats.org/officeDocument/2006/math">
                    <m:r>
                      <a:rPr lang="en-AU" altLang="zh-CN" sz="2400" i="1" dirty="0" smtClean="0">
                        <a:latin typeface="Cambria Math" panose="02040503050406030204" pitchFamily="18" charset="0"/>
                      </a:rPr>
                      <m:t>26! = 4</m:t>
                    </m:r>
                    <m:r>
                      <a:rPr lang="en-AU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AU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26</m:t>
                        </m:r>
                      </m:sup>
                    </m:sSup>
                    <m:r>
                      <a:rPr lang="en-AU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altLang="zh-CN" sz="2400" dirty="0"/>
                  <a:t>keys… yet insecure!</a:t>
                </a:r>
                <a:r>
                  <a:rPr lang="en-US" altLang="he-IL" sz="2400" dirty="0"/>
                  <a:t> </a:t>
                </a:r>
              </a:p>
              <a:p>
                <a:pPr marL="736600" lvl="1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b="1" dirty="0">
                    <a:solidFill>
                      <a:srgbClr val="FF00FF"/>
                    </a:solidFill>
                  </a:rPr>
                  <a:t>Effective key length: </a:t>
                </a:r>
                <a:r>
                  <a:rPr lang="en-US" altLang="he-IL" sz="2400" u="sng" dirty="0"/>
                  <a:t>log of number of trials </a:t>
                </a:r>
                <a:r>
                  <a:rPr lang="en-US" altLang="he-IL" sz="2400" dirty="0"/>
                  <a:t>by the most effective attack</a:t>
                </a:r>
                <a:r>
                  <a:rPr lang="en-US" altLang="he-IL" dirty="0"/>
                  <a:t> </a:t>
                </a:r>
              </a:p>
              <a:p>
                <a:pPr marL="1136650" lvl="2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Same as </a:t>
                </a:r>
                <a:r>
                  <a:rPr lang="en-US" altLang="he-IL" b="1" dirty="0"/>
                  <a:t>number of bits for exhaustive search</a:t>
                </a:r>
                <a:r>
                  <a:rPr lang="en-US" altLang="he-IL" dirty="0"/>
                  <a:t> </a:t>
                </a:r>
              </a:p>
              <a:p>
                <a:pPr marL="1136650" lvl="2" indent="-279400" eaLnBrk="1" hangingPunct="1">
                  <a:spcBef>
                    <a:spcPct val="0"/>
                  </a:spcBef>
                  <a:spcAft>
                    <a:spcPts val="325"/>
                  </a:spcAft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Defined for specific attack models</a:t>
                </a:r>
              </a:p>
            </p:txBody>
          </p:sp>
        </mc:Choice>
        <mc:Fallback xmlns="">
          <p:sp>
            <p:nvSpPr>
              <p:cNvPr id="2048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4385" y="980727"/>
                <a:ext cx="8645971" cy="5085535"/>
              </a:xfrm>
              <a:blipFill>
                <a:blip r:embed="rId3"/>
                <a:stretch>
                  <a:fillRect l="-587" t="-1247" r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49340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Covered Material From the Textbook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Chapter 2: beginning until the end of section 2.3</a:t>
            </a:r>
          </a:p>
        </p:txBody>
      </p:sp>
    </p:spTree>
    <p:extLst>
      <p:ext uri="{BB962C8B-B14F-4D97-AF65-F5344CB8AC3E}">
        <p14:creationId xmlns:p14="http://schemas.microsoft.com/office/powerpoint/2010/main" val="625713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7208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4286" y="6242050"/>
            <a:ext cx="5161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280D0-3180-442F-A496-01B0F216E804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/>
          </a:p>
        </p:txBody>
      </p:sp>
      <p:sp>
        <p:nvSpPr>
          <p:cNvPr id="2150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708025" y="252413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/>
              <a:t>The Encryption World: basic terms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14350" y="1004888"/>
            <a:ext cx="8166100" cy="2420938"/>
          </a:xfrm>
        </p:spPr>
        <p:txBody>
          <a:bodyPr/>
          <a:lstStyle/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/>
              <a:t>Goal: </a:t>
            </a:r>
            <a:r>
              <a:rPr lang="en-US" altLang="he-IL" sz="2500" b="1"/>
              <a:t>encrypt</a:t>
            </a:r>
            <a:r>
              <a:rPr lang="en-US" altLang="he-IL" sz="2500"/>
              <a:t> </a:t>
            </a:r>
            <a:r>
              <a:rPr lang="en-US" altLang="he-IL" sz="2500">
                <a:solidFill>
                  <a:schemeClr val="accent5">
                    <a:lumMod val="50000"/>
                  </a:schemeClr>
                </a:solidFill>
              </a:rPr>
              <a:t>plaintext</a:t>
            </a:r>
            <a:r>
              <a:rPr lang="en-US" altLang="he-IL" sz="2500"/>
              <a:t> into </a:t>
            </a:r>
            <a:r>
              <a:rPr lang="en-US" altLang="he-IL" sz="2500">
                <a:solidFill>
                  <a:srgbClr val="FF0000"/>
                </a:solidFill>
              </a:rPr>
              <a:t>ciphertext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/>
              <a:t>Only legit-recipient can </a:t>
            </a:r>
            <a:r>
              <a:rPr lang="en-US" altLang="he-IL" sz="2500" b="1"/>
              <a:t>decrypt</a:t>
            </a:r>
            <a:r>
              <a:rPr lang="en-US" altLang="he-IL" sz="2500"/>
              <a:t> </a:t>
            </a:r>
            <a:r>
              <a:rPr lang="en-US" altLang="he-IL" sz="2500">
                <a:solidFill>
                  <a:srgbClr val="FF0000"/>
                </a:solidFill>
              </a:rPr>
              <a:t>ciphertext </a:t>
            </a:r>
            <a:r>
              <a:rPr lang="en-US" altLang="he-IL" sz="2500"/>
              <a:t>to </a:t>
            </a:r>
            <a:r>
              <a:rPr lang="en-US" altLang="he-IL" sz="2500">
                <a:solidFill>
                  <a:schemeClr val="accent5">
                    <a:lumMod val="50000"/>
                  </a:schemeClr>
                </a:solidFill>
              </a:rPr>
              <a:t>plaintext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/>
              <a:t>Adversary cannot learn </a:t>
            </a:r>
            <a:r>
              <a:rPr lang="en-US" altLang="he-IL" sz="2100" u="sng"/>
              <a:t>anything</a:t>
            </a:r>
            <a:r>
              <a:rPr lang="en-US" altLang="he-IL" sz="2100"/>
              <a:t> from </a:t>
            </a:r>
            <a:r>
              <a:rPr lang="en-US" altLang="he-IL" sz="2100">
                <a:solidFill>
                  <a:srgbClr val="FF0000"/>
                </a:solidFill>
              </a:rPr>
              <a:t>ciphertext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/>
              <a:t>Idea: decryption uses secret algorithm and/or </a:t>
            </a:r>
            <a:r>
              <a:rPr lang="en-US" altLang="he-IL" sz="2500" i="1"/>
              <a:t>key</a:t>
            </a:r>
            <a:br>
              <a:rPr lang="en-US" altLang="he-IL" sz="2500" i="1"/>
            </a:br>
            <a:br>
              <a:rPr lang="en-US" altLang="he-IL" sz="2500" i="1"/>
            </a:br>
            <a:br>
              <a:rPr lang="en-US" altLang="he-IL" sz="2500" i="1"/>
            </a:br>
            <a:br>
              <a:rPr lang="en-US" altLang="he-IL" sz="2500" i="1"/>
            </a:br>
            <a:r>
              <a:rPr lang="en-US" altLang="he-IL" sz="2500"/>
              <a:t> </a:t>
            </a:r>
          </a:p>
          <a:p>
            <a:pPr marL="336550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500">
                <a:solidFill>
                  <a:schemeClr val="accent2"/>
                </a:solidFill>
              </a:rPr>
              <a:t>Variants: 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>
                <a:solidFill>
                  <a:schemeClr val="accent2"/>
                </a:solidFill>
              </a:rPr>
              <a:t>Keyed or </a:t>
            </a:r>
            <a:r>
              <a:rPr lang="en-US" altLang="he-IL" sz="2100" err="1">
                <a:solidFill>
                  <a:schemeClr val="accent2"/>
                </a:solidFill>
              </a:rPr>
              <a:t>unkeyed</a:t>
            </a:r>
            <a:r>
              <a:rPr lang="en-US" altLang="he-IL" sz="2100">
                <a:solidFill>
                  <a:schemeClr val="accent2"/>
                </a:solidFill>
              </a:rPr>
              <a:t>? 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>
                <a:solidFill>
                  <a:schemeClr val="accent2"/>
                </a:solidFill>
              </a:rPr>
              <a:t>Shared key (symmetric) or public/private keys (asymmetric)?</a:t>
            </a:r>
          </a:p>
          <a:p>
            <a:pPr marL="736600" lvl="1" indent="-336550" eaLnBrk="1" hangingPunct="1">
              <a:spcBef>
                <a:spcPts val="6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  <a:defRPr/>
            </a:pPr>
            <a:r>
              <a:rPr lang="en-US" altLang="he-IL" sz="2100">
                <a:solidFill>
                  <a:schemeClr val="accent2"/>
                </a:solidFill>
              </a:rPr>
              <a:t>Stateful / stateless ? Randomized ? Input size ?</a:t>
            </a:r>
          </a:p>
        </p:txBody>
      </p:sp>
      <p:sp>
        <p:nvSpPr>
          <p:cNvPr id="21509" name="Rectangle 3"/>
          <p:cNvSpPr>
            <a:spLocks noChangeArrowheads="1"/>
          </p:cNvSpPr>
          <p:nvPr/>
        </p:nvSpPr>
        <p:spPr bwMode="auto">
          <a:xfrm>
            <a:off x="1963738" y="3428926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Encrypt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5388302" y="3428926"/>
            <a:ext cx="1655762" cy="79216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Decrypt</a:t>
            </a: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1027113" y="3789288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2" name="Line 6"/>
          <p:cNvSpPr>
            <a:spLocks noChangeShapeType="1"/>
          </p:cNvSpPr>
          <p:nvPr/>
        </p:nvSpPr>
        <p:spPr bwMode="auto">
          <a:xfrm>
            <a:off x="3619500" y="3789288"/>
            <a:ext cx="1768802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>
            <a:off x="6972627" y="3789288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646113" y="3305101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21515" name="Text Box 9"/>
          <p:cNvSpPr txBox="1">
            <a:spLocks noChangeArrowheads="1"/>
          </p:cNvSpPr>
          <p:nvPr/>
        </p:nvSpPr>
        <p:spPr bwMode="auto">
          <a:xfrm>
            <a:off x="7042477" y="3284463"/>
            <a:ext cx="12509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</p:txBody>
      </p:sp>
      <p:sp>
        <p:nvSpPr>
          <p:cNvPr id="21516" name="Text Box 10"/>
          <p:cNvSpPr txBox="1">
            <a:spLocks noChangeArrowheads="1"/>
          </p:cNvSpPr>
          <p:nvPr/>
        </p:nvSpPr>
        <p:spPr bwMode="auto">
          <a:xfrm>
            <a:off x="3796346" y="3284984"/>
            <a:ext cx="1403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6180464" y="3213026"/>
            <a:ext cx="1588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893127" y="2852663"/>
            <a:ext cx="58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2737679" y="3213026"/>
            <a:ext cx="1588" cy="2159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2450342" y="2852663"/>
            <a:ext cx="5873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</p:txBody>
      </p:sp>
      <p:pic>
        <p:nvPicPr>
          <p:cNvPr id="3" name="Picture 2" descr="&lt;strong&gt;Alice&lt;/strong&gt; - Kingdom Hearts Wiki, the Kingdom Hearts encyclo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876" y="3095731"/>
            <a:ext cx="737903" cy="1339490"/>
          </a:xfrm>
          <a:prstGeom prst="rect">
            <a:avLst/>
          </a:prstGeom>
        </p:spPr>
      </p:pic>
      <p:pic>
        <p:nvPicPr>
          <p:cNvPr id="4" name="Picture 3" descr="SpongeBob is typically shown with buck teeth protruding from his smile ...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548" y="3386392"/>
            <a:ext cx="690389" cy="858693"/>
          </a:xfrm>
          <a:prstGeom prst="rect">
            <a:avLst/>
          </a:prstGeom>
        </p:spPr>
      </p:pic>
      <p:pic>
        <p:nvPicPr>
          <p:cNvPr id="5" name="Picture 4" descr="Awesome Demon by qubodup - Awesome style &lt;strong&gt;devil&lt;/strong&gt;/demon/satan smiley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514" y="3835326"/>
            <a:ext cx="816773" cy="76470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914505" y="4573392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992637" y="4606913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672521" y="4841038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6234459" y="4873368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917059" y="4498165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762410" y="5527476"/>
            <a:ext cx="4017124" cy="5017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/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800" b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Correctness</a:t>
            </a:r>
            <a:r>
              <a:rPr lang="en-US" altLang="he-IL" sz="2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he-IL" sz="18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m=D</a:t>
            </a:r>
            <a:r>
              <a:rPr lang="en-US" altLang="he-IL" sz="28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he-IL" sz="2800" i="1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2800" i="1" baseline="-25000" dirty="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2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(m))</a:t>
            </a:r>
            <a:endParaRPr lang="en-US" altLang="he-IL" sz="1800" i="1" dirty="0">
              <a:solidFill>
                <a:srgbClr val="3B812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3631247" y="4558011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5586759" y="4444988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259514" y="4135217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2494961" y="4411467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174460" y="4062453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16" name="Line 6"/>
          <p:cNvSpPr>
            <a:spLocks noChangeShapeType="1"/>
          </p:cNvSpPr>
          <p:nvPr/>
        </p:nvSpPr>
        <p:spPr bwMode="auto">
          <a:xfrm>
            <a:off x="3160058" y="4870453"/>
            <a:ext cx="1841118" cy="291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558778" y="1811186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Encrypt E</a:t>
            </a:r>
          </a:p>
        </p:txBody>
      </p:sp>
      <p:sp>
        <p:nvSpPr>
          <p:cNvPr id="18" name="Line 5"/>
          <p:cNvSpPr>
            <a:spLocks noChangeShapeType="1"/>
          </p:cNvSpPr>
          <p:nvPr/>
        </p:nvSpPr>
        <p:spPr bwMode="auto">
          <a:xfrm>
            <a:off x="3316795" y="2078832"/>
            <a:ext cx="241984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 flipV="1">
            <a:off x="4800601" y="2077641"/>
            <a:ext cx="217247" cy="381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2561332" y="1735959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</a:t>
            </a:r>
          </a:p>
        </p:txBody>
      </p:sp>
      <p:sp>
        <p:nvSpPr>
          <p:cNvPr id="21" name="Text Box 10"/>
          <p:cNvSpPr txBox="1">
            <a:spLocks noChangeArrowheads="1"/>
          </p:cNvSpPr>
          <p:nvPr/>
        </p:nvSpPr>
        <p:spPr bwMode="auto">
          <a:xfrm>
            <a:off x="4945007" y="1721742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c=</a:t>
            </a:r>
            <a:r>
              <a:rPr lang="en-US" altLang="he-IL" sz="1800" i="1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he-IL" sz="1800" i="1" baseline="-2500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4139234" y="1649261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3818734" y="1300247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558778" y="3135659"/>
            <a:ext cx="1241822" cy="594122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Decrypt D</a:t>
            </a:r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>
            <a:off x="4800600" y="3402114"/>
            <a:ext cx="226918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6" name="Text Box 9"/>
          <p:cNvSpPr txBox="1">
            <a:spLocks noChangeArrowheads="1"/>
          </p:cNvSpPr>
          <p:nvPr/>
        </p:nvSpPr>
        <p:spPr bwMode="auto">
          <a:xfrm>
            <a:off x="4958674" y="3089672"/>
            <a:ext cx="969880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b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altLang="he-IL" sz="1800" i="1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he-IL" sz="1800" i="1" baseline="-2500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4152900" y="2973734"/>
            <a:ext cx="1191" cy="1619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" name="Text Box 14"/>
          <p:cNvSpPr txBox="1">
            <a:spLocks noChangeArrowheads="1"/>
          </p:cNvSpPr>
          <p:nvPr/>
        </p:nvSpPr>
        <p:spPr bwMode="auto">
          <a:xfrm>
            <a:off x="3825655" y="2663963"/>
            <a:ext cx="655691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Key k</a:t>
            </a:r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 flipV="1">
            <a:off x="3205063" y="3402114"/>
            <a:ext cx="362254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242559" y="3011847"/>
            <a:ext cx="1110944" cy="624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Ciphertext</a:t>
            </a:r>
            <a:b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he-IL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Encryption, Decryption, Correctness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7229A024-46A8-466F-9E2A-B19918906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4932" y="4713326"/>
            <a:ext cx="1519710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 D</a:t>
            </a:r>
            <a:r>
              <a:rPr lang="en-US" altLang="he-IL" sz="18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he-IL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0B50C846-1069-2440-ACBC-386AF00DEE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4286" y="6242050"/>
            <a:ext cx="5161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6280D0-3180-442F-A496-01B0F216E804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/>
          </a:p>
        </p:txBody>
      </p:sp>
    </p:spTree>
    <p:extLst>
      <p:ext uri="{BB962C8B-B14F-4D97-AF65-F5344CB8AC3E}">
        <p14:creationId xmlns:p14="http://schemas.microsoft.com/office/powerpoint/2010/main" val="185929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/>
              <a:t>Ancient, Keyless Ciphers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0375" y="917011"/>
            <a:ext cx="8223250" cy="2972884"/>
          </a:xfrm>
        </p:spPr>
        <p:txBody>
          <a:bodyPr/>
          <a:lstStyle/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/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Ancient ciphers were simple, naive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dirty="0"/>
              <a:t>No key: secrecy is in the algorithm</a:t>
            </a:r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Monoalphabetic ciphers: encrypt/decrypt one character at a time 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Plaintext, ciphertext are both single letters 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A set {&lt;E,D&gt;} of permutation + inverse: m=D(E(m))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240486" y="6242050"/>
            <a:ext cx="439964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24121-F0C6-44CB-8FC8-7A32C4AB5FC5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/>
          </a:p>
        </p:txBody>
      </p:sp>
    </p:spTree>
    <p:extLst>
      <p:ext uri="{BB962C8B-B14F-4D97-AF65-F5344CB8AC3E}">
        <p14:creationId xmlns:p14="http://schemas.microsoft.com/office/powerpoint/2010/main" val="114920603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 err="1"/>
              <a:t>AzBy</a:t>
            </a:r>
            <a:r>
              <a:rPr lang="en-US" altLang="he-IL" sz="3800" dirty="0"/>
              <a:t> Cipher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460375" y="917011"/>
            <a:ext cx="8223250" cy="2972884"/>
          </a:xfrm>
        </p:spPr>
        <p:txBody>
          <a:bodyPr/>
          <a:lstStyle/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 err="1"/>
              <a:t>AzBy</a:t>
            </a:r>
            <a:r>
              <a:rPr lang="en-US" altLang="he-IL" sz="2100" dirty="0"/>
              <a:t> Cipher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700" dirty="0"/>
              <a:t>Based on the (Hebrew) At-</a:t>
            </a:r>
            <a:r>
              <a:rPr lang="en-US" altLang="he-IL" sz="1700" dirty="0" err="1"/>
              <a:t>BaSh</a:t>
            </a:r>
            <a:r>
              <a:rPr lang="en-US" altLang="he-IL" sz="1700" dirty="0"/>
              <a:t>, the first documented cipher [Jeremiah]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Substitute the first letter of alphabet by the last… and so on:</a:t>
            </a:r>
          </a:p>
          <a:p>
            <a:pPr marL="336550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Mathematically: Let A be 0, B be 1, …, Z be 25. Let m denote plaintext and c denote ciphertext.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c = Enc(m) = 25 – m</a:t>
            </a:r>
          </a:p>
          <a:p>
            <a:pPr marL="736600" lvl="1" indent="-336550" eaLnBrk="1" hangingPunct="1">
              <a:lnSpc>
                <a:spcPct val="105000"/>
              </a:lnSpc>
              <a:spcBef>
                <a:spcPct val="0"/>
              </a:spcBef>
              <a:spcAft>
                <a:spcPts val="263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m = Dec(c) = 25 - c </a:t>
            </a:r>
          </a:p>
        </p:txBody>
      </p:sp>
      <p:sp>
        <p:nvSpPr>
          <p:cNvPr id="23554" name="Slide Number Placeholder 3"/>
          <p:cNvSpPr>
            <a:spLocks noGrp="1"/>
          </p:cNvSpPr>
          <p:nvPr>
            <p:ph type="sldNum" idx="10"/>
          </p:nvPr>
        </p:nvSpPr>
        <p:spPr>
          <a:xfrm>
            <a:off x="8273142" y="6242050"/>
            <a:ext cx="4073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1A24121-F0C6-44CB-8FC8-7A32C4AB5FC5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2341927" y="446374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0191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68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278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570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50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5939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2242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4239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2640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49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408848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341927" y="527354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160191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638685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3727862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457034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7845001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159399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0224215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042396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326408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0498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e-IL"/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96196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043608" y="4435856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Plaintext: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43608" y="52292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Ciphertext: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2699792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275856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Straight Arrow Connector 22"/>
          <p:cNvCxnSpPr/>
          <p:nvPr/>
        </p:nvCxnSpPr>
        <p:spPr bwMode="auto">
          <a:xfrm>
            <a:off x="3851920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6948264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/>
          <p:cNvCxnSpPr/>
          <p:nvPr/>
        </p:nvCxnSpPr>
        <p:spPr bwMode="auto">
          <a:xfrm>
            <a:off x="7616825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8172400" y="4805188"/>
            <a:ext cx="0" cy="42401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7271319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27570" y="6242050"/>
            <a:ext cx="3528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 dirty="0"/>
          </a:p>
        </p:txBody>
      </p:sp>
      <p:sp>
        <p:nvSpPr>
          <p:cNvPr id="2765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73100" y="273050"/>
            <a:ext cx="7772400" cy="1143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(Unkeyed) Caesar Cipher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844550"/>
            <a:ext cx="8534400" cy="5191125"/>
          </a:xfrm>
        </p:spPr>
        <p:txBody>
          <a:bodyPr/>
          <a:lstStyle/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chemeClr val="tx1"/>
                </a:solidFill>
              </a:rPr>
              <a:t>Used by Julius Caesar 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>
                <a:solidFill>
                  <a:srgbClr val="FF00FF"/>
                </a:solidFill>
              </a:rPr>
              <a:t>Rotate</a:t>
            </a:r>
            <a:r>
              <a:rPr lang="en-US" altLang="he-IL" sz="2800" dirty="0"/>
              <a:t> the 26 letters of the alphabet by 3: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2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B C D E F G H I J K L M N O P Q …</a:t>
            </a:r>
            <a:b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he-IL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6550" indent="-336550" eaLnBrk="1" hangingPunct="1">
              <a:spcBef>
                <a:spcPct val="0"/>
              </a:spcBef>
              <a:spcAft>
                <a:spcPts val="32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A B C D E F G H I J K L M N O P Q …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/>
              <a:t>As formula:</a:t>
            </a:r>
          </a:p>
          <a:p>
            <a:pPr marL="336550" indent="-336550" algn="ctr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E(m) = m+3  (mod 26)</a:t>
            </a:r>
          </a:p>
          <a:p>
            <a:pPr marL="336550" indent="-336550" algn="ctr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= D(c) = c-3  (mod 26)</a:t>
            </a: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800" dirty="0" err="1"/>
              <a:t>Ceasar</a:t>
            </a:r>
            <a:r>
              <a:rPr lang="en-US" altLang="he-IL" sz="2800" dirty="0"/>
              <a:t> and </a:t>
            </a:r>
            <a:r>
              <a:rPr lang="en-US" altLang="he-IL" sz="2800" dirty="0" err="1"/>
              <a:t>AzBy</a:t>
            </a:r>
            <a:r>
              <a:rPr lang="en-US" altLang="he-IL" sz="2800" dirty="0"/>
              <a:t> are trivial to cryptanalyze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ym typeface="Wingdings" panose="05000000000000000000" pitchFamily="2" charset="2"/>
              </a:rPr>
              <a:t>No key – algorithm itself is `secret`</a:t>
            </a:r>
          </a:p>
          <a:p>
            <a:pPr marL="736600" lvl="1" indent="-336550" eaLnBrk="1" hangingPunct="1">
              <a:spcBef>
                <a:spcPct val="0"/>
              </a:spcBef>
              <a:spcAft>
                <a:spcPts val="375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>
                <a:sym typeface="Wingdings" panose="05000000000000000000" pitchFamily="2" charset="2"/>
              </a:rPr>
              <a:t>‘Security by obscurity’</a:t>
            </a:r>
            <a:endParaRPr lang="en-US" altLang="he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6550" indent="-336550" eaLnBrk="1" hangingPunct="1">
              <a:spcBef>
                <a:spcPct val="0"/>
              </a:spcBef>
              <a:spcAft>
                <a:spcPts val="375"/>
              </a:spcAft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3" name="Line 3"/>
          <p:cNvSpPr>
            <a:spLocks noChangeShapeType="1"/>
          </p:cNvSpPr>
          <p:nvPr/>
        </p:nvSpPr>
        <p:spPr bwMode="auto">
          <a:xfrm>
            <a:off x="992188" y="22667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4" name="Oval 4"/>
          <p:cNvSpPr>
            <a:spLocks noChangeArrowheads="1"/>
          </p:cNvSpPr>
          <p:nvPr/>
        </p:nvSpPr>
        <p:spPr bwMode="auto">
          <a:xfrm>
            <a:off x="309563" y="2281064"/>
            <a:ext cx="635000" cy="387350"/>
          </a:xfrm>
          <a:prstGeom prst="ellipse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+3</a:t>
            </a:r>
          </a:p>
        </p:txBody>
      </p:sp>
      <p:sp>
        <p:nvSpPr>
          <p:cNvPr id="27655" name="Line 5"/>
          <p:cNvSpPr>
            <a:spLocks noChangeShapeType="1"/>
          </p:cNvSpPr>
          <p:nvPr/>
        </p:nvSpPr>
        <p:spPr bwMode="auto">
          <a:xfrm>
            <a:off x="1389063" y="22604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6" name="Line 6"/>
          <p:cNvSpPr>
            <a:spLocks noChangeShapeType="1"/>
          </p:cNvSpPr>
          <p:nvPr/>
        </p:nvSpPr>
        <p:spPr bwMode="auto">
          <a:xfrm>
            <a:off x="1758950" y="224296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7" name="Line 7"/>
          <p:cNvSpPr>
            <a:spLocks noChangeShapeType="1"/>
          </p:cNvSpPr>
          <p:nvPr/>
        </p:nvSpPr>
        <p:spPr bwMode="auto">
          <a:xfrm>
            <a:off x="2225675" y="22445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8" name="Line 8"/>
          <p:cNvSpPr>
            <a:spLocks noChangeShapeType="1"/>
          </p:cNvSpPr>
          <p:nvPr/>
        </p:nvSpPr>
        <p:spPr bwMode="auto">
          <a:xfrm>
            <a:off x="2643188" y="22604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9" name="Line 9"/>
          <p:cNvSpPr>
            <a:spLocks noChangeShapeType="1"/>
          </p:cNvSpPr>
          <p:nvPr/>
        </p:nvSpPr>
        <p:spPr bwMode="auto">
          <a:xfrm>
            <a:off x="3040063" y="22540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0" name="Line 10"/>
          <p:cNvSpPr>
            <a:spLocks noChangeShapeType="1"/>
          </p:cNvSpPr>
          <p:nvPr/>
        </p:nvSpPr>
        <p:spPr bwMode="auto">
          <a:xfrm>
            <a:off x="3409950" y="223661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1" name="Line 11"/>
          <p:cNvSpPr>
            <a:spLocks noChangeShapeType="1"/>
          </p:cNvSpPr>
          <p:nvPr/>
        </p:nvSpPr>
        <p:spPr bwMode="auto">
          <a:xfrm>
            <a:off x="3876675" y="223820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2" name="Line 12"/>
          <p:cNvSpPr>
            <a:spLocks noChangeShapeType="1"/>
          </p:cNvSpPr>
          <p:nvPr/>
        </p:nvSpPr>
        <p:spPr bwMode="auto">
          <a:xfrm>
            <a:off x="4208463" y="222867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3" name="Line 13"/>
          <p:cNvSpPr>
            <a:spLocks noChangeShapeType="1"/>
          </p:cNvSpPr>
          <p:nvPr/>
        </p:nvSpPr>
        <p:spPr bwMode="auto">
          <a:xfrm>
            <a:off x="4605338" y="22223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4" name="Line 14"/>
          <p:cNvSpPr>
            <a:spLocks noChangeShapeType="1"/>
          </p:cNvSpPr>
          <p:nvPr/>
        </p:nvSpPr>
        <p:spPr bwMode="auto">
          <a:xfrm>
            <a:off x="4975225" y="2204864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5" name="Line 15"/>
          <p:cNvSpPr>
            <a:spLocks noChangeShapeType="1"/>
          </p:cNvSpPr>
          <p:nvPr/>
        </p:nvSpPr>
        <p:spPr bwMode="auto">
          <a:xfrm>
            <a:off x="5441950" y="22064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6" name="Line 16"/>
          <p:cNvSpPr>
            <a:spLocks noChangeShapeType="1"/>
          </p:cNvSpPr>
          <p:nvPr/>
        </p:nvSpPr>
        <p:spPr bwMode="auto">
          <a:xfrm>
            <a:off x="5724525" y="224455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7" name="Line 17"/>
          <p:cNvSpPr>
            <a:spLocks noChangeShapeType="1"/>
          </p:cNvSpPr>
          <p:nvPr/>
        </p:nvSpPr>
        <p:spPr bwMode="auto">
          <a:xfrm>
            <a:off x="6121400" y="2238202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8" name="Line 18"/>
          <p:cNvSpPr>
            <a:spLocks noChangeShapeType="1"/>
          </p:cNvSpPr>
          <p:nvPr/>
        </p:nvSpPr>
        <p:spPr bwMode="auto">
          <a:xfrm>
            <a:off x="6491288" y="2220739"/>
            <a:ext cx="1054100" cy="4333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69" name="Line 19"/>
          <p:cNvSpPr>
            <a:spLocks noChangeShapeType="1"/>
          </p:cNvSpPr>
          <p:nvPr/>
        </p:nvSpPr>
        <p:spPr bwMode="auto">
          <a:xfrm>
            <a:off x="6958013" y="2222327"/>
            <a:ext cx="1054100" cy="4333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Monoalphabetic Substitution Ciphers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Generalize Caesar and </a:t>
            </a:r>
            <a:r>
              <a:rPr lang="en-US" err="1"/>
              <a:t>AzBy</a:t>
            </a:r>
            <a:r>
              <a:rPr lang="en-US"/>
              <a:t>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Other permutations of letters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/>
              <a:t>To letters or to other symbols (no real difference)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/>
              <a:t>Keyed: Given key k, cipher </a:t>
            </a:r>
            <a:r>
              <a:rPr lang="en-US" err="1"/>
              <a:t>E</a:t>
            </a:r>
            <a:r>
              <a:rPr lang="en-US" baseline="-25000" err="1"/>
              <a:t>k</a:t>
            </a:r>
            <a:r>
              <a:rPr lang="en-US"/>
              <a:t> is a permutation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2800"/>
              <a:t>Or: the ‘key’ is simply the permutation (table)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he-IL" sz="2800"/>
              <a:t>Classical, `elementary school’ cryptosystem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800"/>
              <a:t>Examples:</a:t>
            </a:r>
            <a:br>
              <a:rPr lang="en-US" sz="2800"/>
            </a:br>
            <a:br>
              <a:rPr lang="en-US" sz="2800"/>
            </a:br>
            <a:r>
              <a:rPr lang="en-US" sz="2800"/>
              <a:t> 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0000"/>
                </a:solidFill>
              </a:rPr>
              <a:t>Vulnerable to letter-frequency cryptanalysis</a:t>
            </a:r>
          </a:p>
        </p:txBody>
      </p:sp>
      <p:pic>
        <p:nvPicPr>
          <p:cNvPr id="5" name="Picture 4" descr="tikz pgf - How to create a Caesar's encryption disk using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4077072"/>
            <a:ext cx="1440160" cy="1440160"/>
          </a:xfrm>
          <a:prstGeom prst="rect">
            <a:avLst/>
          </a:prstGeom>
        </p:spPr>
      </p:pic>
      <p:pic>
        <p:nvPicPr>
          <p:cNvPr id="6" name="Picture 5" descr="File:Alberti &lt;strong&gt;cipher&lt;/strong&gt; disk.JPG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49" y="4077071"/>
            <a:ext cx="1510663" cy="1510663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C2136EA-FC92-9B4A-8E82-48C353707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27570" y="6252936"/>
            <a:ext cx="3528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172209-38A1-47DD-890B-F8694B838429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7526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8511</TotalTime>
  <Words>3290</Words>
  <Application>Microsoft Macintosh PowerPoint</Application>
  <PresentationFormat>On-screen Show (4:3)</PresentationFormat>
  <Paragraphs>1360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Cambria Math</vt:lpstr>
      <vt:lpstr>Courier New</vt:lpstr>
      <vt:lpstr>Garamond</vt:lpstr>
      <vt:lpstr>Times New Roman</vt:lpstr>
      <vt:lpstr>Wingdings</vt:lpstr>
      <vt:lpstr>Office Theme</vt:lpstr>
      <vt:lpstr>Default</vt:lpstr>
      <vt:lpstr>CSE 3400 - Introduction to Computer &amp; Network Security  (aka: Introduction to Cybersecurity)  Lecture 2 Encryption – Part I</vt:lpstr>
      <vt:lpstr>Outline</vt:lpstr>
      <vt:lpstr>Encryption</vt:lpstr>
      <vt:lpstr>The Encryption World: basic terms</vt:lpstr>
      <vt:lpstr>Encryption, Decryption, Correctness</vt:lpstr>
      <vt:lpstr>Ancient, Keyless Ciphers</vt:lpstr>
      <vt:lpstr>AzBy Cipher</vt:lpstr>
      <vt:lpstr>(Unkeyed) Caesar Cipher</vt:lpstr>
      <vt:lpstr>Monoalphabetic Substitution Ciphers</vt:lpstr>
      <vt:lpstr>Letter frequencies (in English)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Example: Frequency Cryptanalysis</vt:lpstr>
      <vt:lpstr>Security-by-Obscurity Ciphers</vt:lpstr>
      <vt:lpstr>Kerckhoffs’ Known Design Principle [1883]</vt:lpstr>
      <vt:lpstr>Exhaustive Key Search</vt:lpstr>
      <vt:lpstr>Cipher-Text Only (CTO) attack</vt:lpstr>
      <vt:lpstr>Exhaustive Key Search and CTO</vt:lpstr>
      <vt:lpstr>Known Plaintext Attack (KPA)</vt:lpstr>
      <vt:lpstr>Exhaustive Key Search and KPA</vt:lpstr>
      <vt:lpstr>Chosen Plaintext Attack (CPA)</vt:lpstr>
      <vt:lpstr>Exhaustive Key Search and CPA</vt:lpstr>
      <vt:lpstr>Chosen Ciphertext Attack (CCA)</vt:lpstr>
      <vt:lpstr>The Attack Models Championship</vt:lpstr>
      <vt:lpstr>Sufficient Effective Key Length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Ghada Almashaqbeh</cp:lastModifiedBy>
  <cp:revision>16</cp:revision>
  <cp:lastPrinted>2021-02-01T21:43:51Z</cp:lastPrinted>
  <dcterms:created xsi:type="dcterms:W3CDTF">2020-09-01T12:48:58Z</dcterms:created>
  <dcterms:modified xsi:type="dcterms:W3CDTF">2021-02-01T21:43:53Z</dcterms:modified>
</cp:coreProperties>
</file>