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4"/>
  </p:notesMasterIdLst>
  <p:handoutMasterIdLst>
    <p:handoutMasterId r:id="rId45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9" r:id="rId26"/>
    <p:sldId id="598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602" r:id="rId41"/>
    <p:sldId id="601" r:id="rId42"/>
    <p:sldId id="592" r:id="rId43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7"/>
    <p:restoredTop sz="94673"/>
  </p:normalViewPr>
  <p:slideViewPr>
    <p:cSldViewPr snapToGrid="0">
      <p:cViewPr varScale="1">
        <p:scale>
          <a:sx n="129" d="100"/>
          <a:sy n="129" d="100"/>
        </p:scale>
        <p:origin x="1144" y="184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א'.שבט.תשפ"ג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0942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161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 dirty="0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 dirty="0">
                <a:ea typeface="ＭＳ Ｐゴシック" pitchFamily="34" charset="-128"/>
              </a:rPr>
              <a:t>one-time pad</a:t>
            </a:r>
            <a:r>
              <a:rPr lang="en-AU" altLang="zh-CN" dirty="0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388938" y="964406"/>
            <a:ext cx="8064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Let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: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dirty="0">
                <a:solidFill>
                  <a:schemeClr val="tx1"/>
                </a:solidFill>
                <a:effectLst/>
                <a:latin typeface="CMMI7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→ 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R7"/>
              </a:rPr>
              <a:t>+1 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be a secure PRG. Is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</a:t>
            </a:r>
            <a:r>
              <a:rPr lang="en-US" sz="2200" dirty="0">
                <a:solidFill>
                  <a:schemeClr val="tx1"/>
                </a:solidFill>
                <a:effectLst/>
                <a:latin typeface="CMSY7"/>
              </a:rPr>
              <a:t>′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: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R7"/>
              </a:rPr>
              <a:t>+1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→ 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R7"/>
              </a:rPr>
              <a:t>+2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, defined as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</a:t>
            </a:r>
            <a:r>
              <a:rPr lang="en-US" sz="2200" dirty="0">
                <a:solidFill>
                  <a:schemeClr val="tx1"/>
                </a:solidFill>
                <a:effectLst/>
                <a:latin typeface="CMSY7"/>
              </a:rPr>
              <a:t>′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(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b </a:t>
            </a:r>
            <a:r>
              <a:rPr lang="en-US" sz="2200" dirty="0">
                <a:solidFill>
                  <a:schemeClr val="tx1"/>
                </a:solidFill>
                <a:latin typeface="CMR10"/>
              </a:rPr>
              <a:t>||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x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) =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b </a:t>
            </a:r>
            <a:r>
              <a:rPr lang="en-US" sz="2200" dirty="0">
                <a:solidFill>
                  <a:schemeClr val="tx1"/>
                </a:solidFill>
                <a:latin typeface="CMR10"/>
              </a:rPr>
              <a:t>||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(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x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)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, where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b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∈ 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, also a secure PRG?</a:t>
            </a:r>
          </a:p>
          <a:p>
            <a:endParaRPr lang="en-US" sz="2200" dirty="0">
              <a:solidFill>
                <a:schemeClr val="tx1"/>
              </a:solidFill>
              <a:latin typeface="CMTI10"/>
            </a:endParaRPr>
          </a:p>
          <a:p>
            <a:r>
              <a:rPr lang="en-US" sz="2200" dirty="0">
                <a:solidFill>
                  <a:schemeClr val="tx1"/>
                </a:solidFill>
                <a:latin typeface="CMTI10"/>
              </a:rPr>
              <a:t>Steps/hints: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intuitively, is f’ a </a:t>
            </a:r>
            <a:r>
              <a:rPr lang="en-US" sz="2200" dirty="0">
                <a:solidFill>
                  <a:schemeClr val="tx1"/>
                </a:solidFill>
                <a:latin typeface="CMTI10"/>
              </a:rPr>
              <a:t>secure PRG? Why?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CMTI10"/>
              </a:rPr>
              <a:t>Formula for the advantage of D (attacker against f)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CMTI10"/>
              </a:rPr>
              <a:t>Formula for the advantage of D’ (attacker against f’)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CMTI10"/>
              </a:rPr>
              <a:t>Assume f’ is insecure, construct the attacker D using the attacker D’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Analyze the success probability and compute the advantage of D (in terms of the advantage of D’)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You will reach a contradiction saying that the advantage of D is non-negligible, why is that a contradiction?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Given the contradiction, this means that the assumption that f’ is insecure is wrong, thus it is secure.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</a:t>
            </a:r>
            <a:r>
              <a:rPr lang="en-US" altLang="he-IL" sz="16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9B6B-0FDC-AAE3-6606-454CB9D7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3" y="2063472"/>
            <a:ext cx="4790661" cy="30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7E815-1319-5D94-F7B6-B2636662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4" y="2622550"/>
            <a:ext cx="7902647" cy="28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on the white board</a:t>
            </a:r>
          </a:p>
        </p:txBody>
      </p:sp>
    </p:spTree>
    <p:extLst>
      <p:ext uri="{BB962C8B-B14F-4D97-AF65-F5344CB8AC3E}">
        <p14:creationId xmlns:p14="http://schemas.microsoft.com/office/powerpoint/2010/main" val="427608864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2: section 2.4 and 2.5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429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2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/>
              <a:t> Correctness: 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c = 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(k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m) = (k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k)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 =  0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Stateful encryption (must remember the keys, or a counter of the key bits, used so far to avoid using them again)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0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0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0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0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22821</TotalTime>
  <Words>3035</Words>
  <Application>Microsoft Macintosh PowerPoint</Application>
  <PresentationFormat>On-screen Show (4:3)</PresentationFormat>
  <Paragraphs>497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61" baseType="lpstr">
      <vt:lpstr>American Typewriter</vt:lpstr>
      <vt:lpstr>Arial</vt:lpstr>
      <vt:lpstr>Calibri</vt:lpstr>
      <vt:lpstr>Cambria Math</vt:lpstr>
      <vt:lpstr>CMMI10</vt:lpstr>
      <vt:lpstr>CMMI7</vt:lpstr>
      <vt:lpstr>CMR10</vt:lpstr>
      <vt:lpstr>CMR7</vt:lpstr>
      <vt:lpstr>CMSY10</vt:lpstr>
      <vt:lpstr>CMSY7</vt:lpstr>
      <vt:lpstr>CMTI10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Proof by Reduction </vt:lpstr>
      <vt:lpstr>PRG by reduction – An Example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Examples on the white board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47</cp:revision>
  <cp:lastPrinted>2023-01-23T20:11:57Z</cp:lastPrinted>
  <dcterms:created xsi:type="dcterms:W3CDTF">2020-09-01T12:48:58Z</dcterms:created>
  <dcterms:modified xsi:type="dcterms:W3CDTF">2023-01-31T13:46:31Z</dcterms:modified>
</cp:coreProperties>
</file>