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1009" r:id="rId2"/>
    <p:sldId id="591" r:id="rId3"/>
    <p:sldId id="530" r:id="rId4"/>
    <p:sldId id="296" r:id="rId5"/>
    <p:sldId id="385" r:id="rId6"/>
    <p:sldId id="383" r:id="rId7"/>
    <p:sldId id="534" r:id="rId8"/>
    <p:sldId id="415" r:id="rId9"/>
    <p:sldId id="417" r:id="rId10"/>
    <p:sldId id="504" r:id="rId11"/>
    <p:sldId id="393" r:id="rId12"/>
    <p:sldId id="531" r:id="rId13"/>
    <p:sldId id="472" r:id="rId14"/>
    <p:sldId id="512" r:id="rId15"/>
    <p:sldId id="462" r:id="rId16"/>
    <p:sldId id="535" r:id="rId17"/>
    <p:sldId id="401" r:id="rId18"/>
    <p:sldId id="536" r:id="rId19"/>
    <p:sldId id="537" r:id="rId20"/>
    <p:sldId id="538" r:id="rId21"/>
    <p:sldId id="539" r:id="rId22"/>
    <p:sldId id="402" r:id="rId23"/>
    <p:sldId id="540" r:id="rId24"/>
    <p:sldId id="404" r:id="rId25"/>
    <p:sldId id="541" r:id="rId26"/>
    <p:sldId id="532" r:id="rId27"/>
    <p:sldId id="513" r:id="rId28"/>
    <p:sldId id="495" r:id="rId29"/>
    <p:sldId id="514" r:id="rId30"/>
    <p:sldId id="497" r:id="rId31"/>
    <p:sldId id="516" r:id="rId32"/>
    <p:sldId id="500" r:id="rId33"/>
    <p:sldId id="542" r:id="rId34"/>
    <p:sldId id="306" r:id="rId35"/>
    <p:sldId id="601" r:id="rId36"/>
    <p:sldId id="592" r:id="rId37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4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1664" y="168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390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700299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29595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96367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618087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44880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39815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0CD13D-0632-4304-A203-96E1ABEEF5BA}" type="slidenum">
              <a:rPr lang="he-IL" altLang="en-US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1187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51D8D7-1ED4-46CD-B979-4D7B9D3BB1AA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187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97480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40609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96246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41759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2888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99291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2117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4501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C9EC86-C522-48B2-A628-85F07216AF62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167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0763" y="711200"/>
            <a:ext cx="4737100" cy="3552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863" y="4500563"/>
            <a:ext cx="542290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KDC </a:t>
            </a:r>
            <a:r>
              <a:rPr lang="en-US" altLang="en-US">
                <a:latin typeface="Symbol" panose="05050102010706020507" pitchFamily="18" charset="2"/>
              </a:rPr>
              <a:t>= </a:t>
            </a:r>
            <a:r>
              <a:rPr lang="en-US" altLang="en-US"/>
              <a:t>TGS (Ticket Granting Server) [Kerberos]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3225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hyperlink" Target="https://en.m.wikibooks.org/wiki/File:Red_x.svg" TargetMode="External"/><Relationship Id="rId12" Type="http://schemas.openxmlformats.org/officeDocument/2006/relationships/image" Target="../media/image4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7.png"/><Relationship Id="rId5" Type="http://schemas.openxmlformats.org/officeDocument/2006/relationships/image" Target="../media/image8.gif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8.gif"/><Relationship Id="rId9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9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Shared-Key Handshake and Record Protocols:</a:t>
            </a:r>
            <a:br>
              <a:rPr lang="en-US" sz="3200" dirty="0"/>
            </a:br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8013" cy="4716562"/>
          </a:xfrm>
        </p:spPr>
        <p:txBody>
          <a:bodyPr/>
          <a:lstStyle/>
          <a:p>
            <a:r>
              <a:rPr lang="en-US" dirty="0"/>
              <a:t>Introduction to (shared key) crypto-protocols</a:t>
            </a:r>
          </a:p>
          <a:p>
            <a:r>
              <a:rPr lang="en-US" dirty="0"/>
              <a:t>Entity Authentication</a:t>
            </a:r>
          </a:p>
          <a:p>
            <a:r>
              <a:rPr lang="en-US" dirty="0"/>
              <a:t>Record Authentication (</a:t>
            </a:r>
            <a:r>
              <a:rPr lang="en-US" dirty="0" err="1"/>
              <a:t>entities+messages</a:t>
            </a:r>
            <a:r>
              <a:rPr lang="en-US" dirty="0"/>
              <a:t>)</a:t>
            </a:r>
          </a:p>
          <a:p>
            <a:r>
              <a:rPr lang="en-US" b="1" dirty="0"/>
              <a:t>Key-setup handshakes</a:t>
            </a:r>
          </a:p>
          <a:p>
            <a:r>
              <a:rPr lang="en-US" dirty="0"/>
              <a:t>GSM handshake case study, and: </a:t>
            </a:r>
          </a:p>
          <a:p>
            <a:pPr lvl="1"/>
            <a:r>
              <a:rPr lang="en-US" dirty="0"/>
              <a:t>Key distribution</a:t>
            </a:r>
          </a:p>
          <a:p>
            <a:pPr lvl="1"/>
            <a:r>
              <a:rPr lang="en-US" dirty="0" err="1"/>
              <a:t>Ciphersuite</a:t>
            </a:r>
            <a:r>
              <a:rPr lang="en-US" dirty="0"/>
              <a:t> negotiation and downgrade attacks</a:t>
            </a:r>
          </a:p>
          <a:p>
            <a:r>
              <a:rPr lang="en-US" dirty="0"/>
              <a:t>Improving resiliency to key exposures</a:t>
            </a:r>
          </a:p>
        </p:txBody>
      </p:sp>
    </p:spTree>
    <p:extLst>
      <p:ext uri="{BB962C8B-B14F-4D97-AF65-F5344CB8AC3E}">
        <p14:creationId xmlns:p14="http://schemas.microsoft.com/office/powerpoint/2010/main" val="213059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6225" y="994915"/>
            <a:ext cx="8372475" cy="26543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Independent session keys, e.g. 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k=PRF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Or, `directly’ for authentication and for encryption: </a:t>
            </a:r>
            <a:br>
              <a:rPr lang="en-US" altLang="en-US" sz="2000" dirty="0">
                <a:solidFill>
                  <a:schemeClr val="accent2"/>
                </a:solidFill>
              </a:rPr>
            </a:b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=PRF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(“Encrypt”, 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=PRF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(“MAC”, 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Improves security: 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chemeClr val="accent2"/>
                </a:solidFill>
              </a:rPr>
              <a:t>Exposure of session key does not expose (long-term) ‘master key’ </a:t>
            </a:r>
            <a:r>
              <a:rPr lang="en-US" altLang="en-US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endParaRPr lang="en-US" altLang="en-US" sz="1600" dirty="0">
              <a:solidFill>
                <a:schemeClr val="accent2"/>
              </a:solidFill>
            </a:endParaRP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chemeClr val="accent2"/>
                </a:solidFill>
              </a:rPr>
              <a:t>And does not expose keys of other sessions 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chemeClr val="accent2"/>
                </a:solidFill>
              </a:rPr>
              <a:t>Limited amount of ciphertext exposed with each session key 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 (or </a:t>
            </a:r>
            <a:r>
              <a:rPr lang="en-US" altLang="en-US" sz="2000" i="1" dirty="0" err="1">
                <a:solidFill>
                  <a:srgbClr val="3B812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k.e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Better: separate keys from A</a:t>
            </a:r>
            <a:r>
              <a:rPr lang="en-US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B from keys from BA (why? how?)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Later: reduce risk also from exposure of Master Key MK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Straight Connector 3"/>
          <p:cNvSpPr>
            <a:spLocks/>
          </p:cNvSpPr>
          <p:nvPr/>
        </p:nvSpPr>
        <p:spPr bwMode="auto">
          <a:xfrm>
            <a:off x="1630660" y="4430150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4" name="Straight Connector 6"/>
          <p:cNvSpPr>
            <a:spLocks/>
          </p:cNvSpPr>
          <p:nvPr/>
        </p:nvSpPr>
        <p:spPr bwMode="auto">
          <a:xfrm flipV="1">
            <a:off x="1846559" y="4430150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Straight Connector 11"/>
          <p:cNvSpPr>
            <a:spLocks/>
          </p:cNvSpPr>
          <p:nvPr/>
        </p:nvSpPr>
        <p:spPr bwMode="auto">
          <a:xfrm flipV="1">
            <a:off x="7274222" y="4430150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Straight Connector 14"/>
          <p:cNvSpPr>
            <a:spLocks/>
          </p:cNvSpPr>
          <p:nvPr/>
        </p:nvSpPr>
        <p:spPr bwMode="auto">
          <a:xfrm>
            <a:off x="1846560" y="4754001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1892278" y="4409063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traight Connector 16"/>
          <p:cNvSpPr>
            <a:spLocks/>
          </p:cNvSpPr>
          <p:nvPr/>
        </p:nvSpPr>
        <p:spPr bwMode="auto">
          <a:xfrm flipH="1">
            <a:off x="1835696" y="515841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6710236" y="4794169"/>
            <a:ext cx="43023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traight Connector 26"/>
          <p:cNvSpPr>
            <a:spLocks/>
          </p:cNvSpPr>
          <p:nvPr/>
        </p:nvSpPr>
        <p:spPr bwMode="auto">
          <a:xfrm>
            <a:off x="1835696" y="5662472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1824833" y="5280419"/>
            <a:ext cx="4809571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7436944" y="4222821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>
            <a:off x="781614" y="422108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45" name="Straight Connector 16"/>
          <p:cNvSpPr>
            <a:spLocks/>
          </p:cNvSpPr>
          <p:nvPr/>
        </p:nvSpPr>
        <p:spPr bwMode="auto">
          <a:xfrm flipH="1">
            <a:off x="1835696" y="608614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6" name="Freeform 17"/>
          <p:cNvSpPr>
            <a:spLocks/>
          </p:cNvSpPr>
          <p:nvPr/>
        </p:nvSpPr>
        <p:spPr bwMode="auto">
          <a:xfrm>
            <a:off x="2021702" y="5725362"/>
            <a:ext cx="533375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102883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Shared-Key Handshake and Record Protocols:</a:t>
            </a:r>
            <a:br>
              <a:rPr lang="en-US" sz="3200" dirty="0"/>
            </a:br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835"/>
            <a:ext cx="8228013" cy="4716562"/>
          </a:xfrm>
        </p:spPr>
        <p:txBody>
          <a:bodyPr/>
          <a:lstStyle/>
          <a:p>
            <a:r>
              <a:rPr lang="en-US" sz="2800" dirty="0"/>
              <a:t>Introduction to (shared key) crypto-protocols</a:t>
            </a:r>
          </a:p>
          <a:p>
            <a:r>
              <a:rPr lang="en-US" sz="2800" dirty="0"/>
              <a:t>Record protocols</a:t>
            </a:r>
          </a:p>
          <a:p>
            <a:r>
              <a:rPr lang="en-US" sz="2800" dirty="0"/>
              <a:t>Handshake protocols: entity authentication</a:t>
            </a:r>
          </a:p>
          <a:p>
            <a:r>
              <a:rPr lang="en-US" sz="2800" dirty="0"/>
              <a:t>Handshake: extensions</a:t>
            </a:r>
          </a:p>
          <a:p>
            <a:r>
              <a:rPr lang="en-US" sz="2800" b="1" dirty="0"/>
              <a:t>Key-setup handshakes</a:t>
            </a:r>
          </a:p>
          <a:p>
            <a:r>
              <a:rPr lang="en-US" sz="2800" dirty="0"/>
              <a:t>GSM handshake case study, and: </a:t>
            </a:r>
          </a:p>
          <a:p>
            <a:pPr lvl="1"/>
            <a:r>
              <a:rPr lang="en-US" sz="2400" dirty="0"/>
              <a:t>Key distribution</a:t>
            </a:r>
          </a:p>
          <a:p>
            <a:pPr lvl="1"/>
            <a:r>
              <a:rPr lang="en-US" sz="2400" dirty="0" err="1"/>
              <a:t>Ciphersuite</a:t>
            </a:r>
            <a:r>
              <a:rPr lang="en-US" sz="2400" dirty="0"/>
              <a:t> negotiation and downgrade attacks</a:t>
            </a:r>
          </a:p>
          <a:p>
            <a:r>
              <a:rPr lang="en-US" sz="2800" dirty="0"/>
              <a:t>Improving resiliency to key exposures</a:t>
            </a:r>
          </a:p>
        </p:txBody>
      </p:sp>
    </p:spTree>
    <p:extLst>
      <p:ext uri="{BB962C8B-B14F-4D97-AF65-F5344CB8AC3E}">
        <p14:creationId xmlns:p14="http://schemas.microsoft.com/office/powerpoint/2010/main" val="204635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 Distribution Center (KDC)</a:t>
            </a:r>
          </a:p>
        </p:txBody>
      </p:sp>
      <p:sp>
        <p:nvSpPr>
          <p:cNvPr id="583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KDC: shares keys with all parties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A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B</a:t>
            </a:r>
            <a:r>
              <a:rPr lang="en-US" altLang="en-US" i="1" dirty="0"/>
              <a:t>…)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Goal: help parties (A, B) </a:t>
            </a:r>
            <a:r>
              <a:rPr lang="en-US" altLang="en-US" u="sng" dirty="0"/>
              <a:t>establish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AB</a:t>
            </a:r>
            <a:endParaRPr lang="en-US" altLang="en-US" i="1" baseline="-25000" dirty="0"/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 time-based, stateless KDC variant: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Alice: 2PP with KDC, receive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AB</a:t>
            </a:r>
            <a:r>
              <a:rPr lang="en-US" altLang="en-US" dirty="0"/>
              <a:t> and Bob’s ticket</a:t>
            </a:r>
          </a:p>
          <a:p>
            <a:pPr marL="1011238" lvl="2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solidFill>
                  <a:schemeClr val="accent2"/>
                </a:solidFill>
              </a:rPr>
              <a:t>Ticket: encrypted, authenticated </a:t>
            </a:r>
            <a:r>
              <a:rPr lang="en-US" altLang="en-US" i="1" dirty="0" err="1">
                <a:solidFill>
                  <a:schemeClr val="accent2"/>
                </a:solidFill>
              </a:rPr>
              <a:t>k</a:t>
            </a:r>
            <a:r>
              <a:rPr lang="en-US" altLang="en-US" i="1" baseline="-25000" dirty="0" err="1">
                <a:solidFill>
                  <a:schemeClr val="accent2"/>
                </a:solidFill>
              </a:rPr>
              <a:t>AB</a:t>
            </a:r>
            <a:endParaRPr lang="en-US" altLang="en-US" i="1" baseline="-25000" dirty="0">
              <a:solidFill>
                <a:schemeClr val="accent2"/>
              </a:solidFill>
            </a:endParaRP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Use time to ensure freshness and limit usage</a:t>
            </a:r>
          </a:p>
        </p:txBody>
      </p:sp>
      <p:sp>
        <p:nvSpPr>
          <p:cNvPr id="58375" name="Line 3"/>
          <p:cNvSpPr>
            <a:spLocks noChangeShapeType="1"/>
          </p:cNvSpPr>
          <p:nvPr/>
        </p:nvSpPr>
        <p:spPr bwMode="auto">
          <a:xfrm>
            <a:off x="514350" y="4572000"/>
            <a:ext cx="78867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6" name="Line 4"/>
          <p:cNvSpPr>
            <a:spLocks noChangeShapeType="1"/>
          </p:cNvSpPr>
          <p:nvPr/>
        </p:nvSpPr>
        <p:spPr bwMode="auto">
          <a:xfrm>
            <a:off x="671513" y="4572000"/>
            <a:ext cx="1587" cy="160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7" name="Line 5"/>
          <p:cNvSpPr>
            <a:spLocks noChangeShapeType="1"/>
          </p:cNvSpPr>
          <p:nvPr/>
        </p:nvSpPr>
        <p:spPr bwMode="auto">
          <a:xfrm>
            <a:off x="4229100" y="4572000"/>
            <a:ext cx="1588" cy="7572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8" name="Line 6"/>
          <p:cNvSpPr>
            <a:spLocks noChangeShapeType="1"/>
          </p:cNvSpPr>
          <p:nvPr/>
        </p:nvSpPr>
        <p:spPr bwMode="auto">
          <a:xfrm>
            <a:off x="7986713" y="4572000"/>
            <a:ext cx="1587" cy="160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9" name="Text Box 7"/>
          <p:cNvSpPr txBox="1">
            <a:spLocks noChangeArrowheads="1"/>
          </p:cNvSpPr>
          <p:nvPr/>
        </p:nvSpPr>
        <p:spPr bwMode="auto">
          <a:xfrm>
            <a:off x="350838" y="4203700"/>
            <a:ext cx="2451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Client (Alice) </a:t>
            </a:r>
          </a:p>
        </p:txBody>
      </p:sp>
      <p:sp>
        <p:nvSpPr>
          <p:cNvPr id="58380" name="Text Box 8"/>
          <p:cNvSpPr txBox="1">
            <a:spLocks noChangeArrowheads="1"/>
          </p:cNvSpPr>
          <p:nvPr/>
        </p:nvSpPr>
        <p:spPr bwMode="auto">
          <a:xfrm>
            <a:off x="3644900" y="4205288"/>
            <a:ext cx="1479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KDC</a:t>
            </a:r>
          </a:p>
        </p:txBody>
      </p:sp>
      <p:sp>
        <p:nvSpPr>
          <p:cNvPr id="58381" name="Text Box 9"/>
          <p:cNvSpPr txBox="1">
            <a:spLocks noChangeArrowheads="1"/>
          </p:cNvSpPr>
          <p:nvPr/>
        </p:nvSpPr>
        <p:spPr bwMode="auto">
          <a:xfrm>
            <a:off x="6970713" y="4205288"/>
            <a:ext cx="1882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Server (Bob)</a:t>
            </a:r>
          </a:p>
        </p:txBody>
      </p:sp>
      <p:sp>
        <p:nvSpPr>
          <p:cNvPr id="58382" name="Line 10"/>
          <p:cNvSpPr>
            <a:spLocks noChangeShapeType="1"/>
          </p:cNvSpPr>
          <p:nvPr/>
        </p:nvSpPr>
        <p:spPr bwMode="auto">
          <a:xfrm>
            <a:off x="671513" y="4772025"/>
            <a:ext cx="352901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3" name="Line 11"/>
          <p:cNvSpPr>
            <a:spLocks noChangeShapeType="1"/>
          </p:cNvSpPr>
          <p:nvPr/>
        </p:nvSpPr>
        <p:spPr bwMode="auto">
          <a:xfrm flipH="1">
            <a:off x="627063" y="5100638"/>
            <a:ext cx="3603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4" name="Line 12"/>
          <p:cNvSpPr>
            <a:spLocks noChangeShapeType="1"/>
          </p:cNvSpPr>
          <p:nvPr/>
        </p:nvSpPr>
        <p:spPr bwMode="auto">
          <a:xfrm>
            <a:off x="671513" y="5586413"/>
            <a:ext cx="73437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5" name="Line 13"/>
          <p:cNvSpPr>
            <a:spLocks noChangeShapeType="1"/>
          </p:cNvSpPr>
          <p:nvPr/>
        </p:nvSpPr>
        <p:spPr bwMode="auto">
          <a:xfrm flipH="1">
            <a:off x="641350" y="5886450"/>
            <a:ext cx="73612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842963" y="4754046"/>
            <a:ext cx="33865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2PP (Alice to KDC): </a:t>
            </a:r>
            <a:r>
              <a:rPr lang="en-US" altLang="en-US" i="1" err="1">
                <a:solidFill>
                  <a:schemeClr val="accent2"/>
                </a:solidFill>
              </a:rPr>
              <a:t>k</a:t>
            </a:r>
            <a:r>
              <a:rPr lang="en-US" altLang="en-US" i="1" baseline="-25000" err="1">
                <a:solidFill>
                  <a:schemeClr val="accent2"/>
                </a:solidFill>
              </a:rPr>
              <a:t>AB</a:t>
            </a:r>
            <a:r>
              <a:rPr lang="en-US">
                <a:solidFill>
                  <a:schemeClr val="accent6"/>
                </a:solidFill>
              </a:rPr>
              <a:t> , Ticket</a:t>
            </a:r>
            <a:endParaRPr lang="he-IL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5733" y="5522128"/>
            <a:ext cx="53207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Ticket + 2PP (Alice to Bob): use </a:t>
            </a:r>
            <a:r>
              <a:rPr lang="en-US" altLang="en-US" i="1" err="1">
                <a:solidFill>
                  <a:schemeClr val="accent2"/>
                </a:solidFill>
              </a:rPr>
              <a:t>k</a:t>
            </a:r>
            <a:r>
              <a:rPr lang="en-US" altLang="en-US" i="1" baseline="-25000" err="1">
                <a:solidFill>
                  <a:schemeClr val="accent2"/>
                </a:solidFill>
              </a:rPr>
              <a:t>AB</a:t>
            </a:r>
            <a:r>
              <a:rPr lang="en-US">
                <a:solidFill>
                  <a:schemeClr val="accent6"/>
                </a:solidFill>
              </a:rPr>
              <a:t> as shared key</a:t>
            </a:r>
            <a:endParaRPr lang="he-IL">
              <a:solidFill>
                <a:schemeClr val="accent6"/>
              </a:solidFill>
            </a:endParaRPr>
          </a:p>
          <a:p>
            <a:r>
              <a:rPr lang="en-US">
                <a:solidFill>
                  <a:schemeClr val="accent6"/>
                </a:solidFill>
              </a:rPr>
              <a:t> </a:t>
            </a:r>
            <a:endParaRPr lang="he-IL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66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4" y="277813"/>
            <a:ext cx="8243779" cy="777875"/>
          </a:xfrm>
        </p:spPr>
        <p:txBody>
          <a:bodyPr/>
          <a:lstStyle/>
          <a:p>
            <a:r>
              <a:rPr lang="en-US"/>
              <a:t>KDC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125" y="944017"/>
                <a:ext cx="8579296" cy="972815"/>
              </a:xfrm>
            </p:spPr>
            <p:txBody>
              <a:bodyPr/>
              <a:lstStyle/>
              <a:p>
                <a:r>
                  <a:rPr lang="en-US" sz="2000" dirty="0"/>
                  <a:t>KDC shares keys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sz="2000" dirty="0"/>
                  <a:t> (enc.),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000" dirty="0"/>
                  <a:t> (MAC) with Alice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000" dirty="0"/>
                  <a:t> with Bob</a:t>
                </a:r>
              </a:p>
              <a:p>
                <a:r>
                  <a:rPr lang="en-US" sz="2000" dirty="0"/>
                  <a:t>Goal: Alice and Bob share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  <m:sup/>
                    </m:sSubSup>
                  </m:oMath>
                </a14:m>
                <a:r>
                  <a:rPr lang="en-US" sz="2000" dirty="0"/>
                  <a:t>, then derive: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125" y="944017"/>
                <a:ext cx="8579296" cy="972815"/>
              </a:xfrm>
              <a:blipFill>
                <a:blip r:embed="rId3"/>
                <a:stretch>
                  <a:fillRect l="-71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ED799E-AE61-4204-97B0-FFBC1719E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25" y="1801874"/>
            <a:ext cx="8358088" cy="42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0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GSM Handshake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62753"/>
                <a:ext cx="8228013" cy="975719"/>
              </a:xfrm>
            </p:spPr>
            <p:txBody>
              <a:bodyPr/>
              <a:lstStyle/>
              <a:p>
                <a:r>
                  <a:rPr lang="en-US" sz="2400" dirty="0"/>
                  <a:t>Mobile client</a:t>
                </a:r>
              </a:p>
              <a:p>
                <a:pPr lvl="1"/>
                <a:r>
                  <a:rPr lang="en-US" sz="2000" dirty="0"/>
                  <a:t>Identified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(IMSI: International Mobile Subscriber Identifier)</a:t>
                </a:r>
              </a:p>
              <a:p>
                <a:r>
                  <a:rPr lang="en-US" sz="2400" dirty="0"/>
                  <a:t>Visited network (aka Base station); not fully trusted !</a:t>
                </a:r>
              </a:p>
              <a:p>
                <a:r>
                  <a:rPr lang="en-US" sz="2400" dirty="0"/>
                  <a:t>Home network; trusted, shares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with client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62753"/>
                <a:ext cx="8228013" cy="975719"/>
              </a:xfrm>
              <a:blipFill>
                <a:blip r:embed="rId2"/>
                <a:stretch>
                  <a:fillRect l="-1037" t="-4375" b="-9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BB2EC83-9133-481E-A2A9-164F968D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71" y="2917004"/>
            <a:ext cx="6446081" cy="3079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B8128-3FAD-4681-8599-26DFBD41F8AF}"/>
                  </a:ext>
                </a:extLst>
              </p:cNvPr>
              <p:cNvSpPr txBox="1"/>
              <p:nvPr/>
            </p:nvSpPr>
            <p:spPr>
              <a:xfrm>
                <a:off x="222348" y="3345078"/>
                <a:ext cx="25320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A38: derive secret,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B8128-3FAD-4681-8599-26DFBD41F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8" y="3345078"/>
                <a:ext cx="2532003" cy="923330"/>
              </a:xfrm>
              <a:prstGeom prst="rect">
                <a:avLst/>
              </a:prstGeom>
              <a:blipFill>
                <a:blip r:embed="rId4"/>
                <a:stretch>
                  <a:fillRect l="-192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0CB94D3-EACF-4C3F-BD76-C8F80049584C}"/>
              </a:ext>
            </a:extLst>
          </p:cNvPr>
          <p:cNvSpPr txBox="1"/>
          <p:nvPr/>
        </p:nvSpPr>
        <p:spPr>
          <a:xfrm>
            <a:off x="194808" y="4327150"/>
            <a:ext cx="230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GSM spec: OWF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C35F4-4EB4-48AF-B5B1-0AED5BD67692}"/>
              </a:ext>
            </a:extLst>
          </p:cNvPr>
          <p:cNvSpPr txBox="1"/>
          <p:nvPr/>
        </p:nvSpPr>
        <p:spPr>
          <a:xfrm>
            <a:off x="925552" y="5246940"/>
            <a:ext cx="155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PRF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8D1DD-5DF6-472B-BED4-DB4E5D6FA9D7}"/>
              </a:ext>
            </a:extLst>
          </p:cNvPr>
          <p:cNvSpPr txBox="1"/>
          <p:nvPr/>
        </p:nvSpPr>
        <p:spPr>
          <a:xfrm>
            <a:off x="181038" y="4755224"/>
            <a:ext cx="230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But really should be… </a:t>
            </a:r>
          </a:p>
        </p:txBody>
      </p:sp>
    </p:spTree>
    <p:extLst>
      <p:ext uri="{BB962C8B-B14F-4D97-AF65-F5344CB8AC3E}">
        <p14:creationId xmlns:p14="http://schemas.microsoft.com/office/powerpoint/2010/main" val="200435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227870-5B3F-49BA-B674-1F7C7E15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351589"/>
            <a:ext cx="5734228" cy="5692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5FA7EA7-7EF3-4ED6-BE19-D5EFEAB50116}"/>
              </a:ext>
            </a:extLst>
          </p:cNvPr>
          <p:cNvSpPr txBox="1"/>
          <p:nvPr/>
        </p:nvSpPr>
        <p:spPr>
          <a:xfrm>
            <a:off x="5940187" y="2967335"/>
            <a:ext cx="253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A5: provide ‘pad’ for encryption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4E5970-2F47-436A-A5F3-5AE435C33B74}"/>
              </a:ext>
            </a:extLst>
          </p:cNvPr>
          <p:cNvSpPr txBox="1"/>
          <p:nvPr/>
        </p:nvSpPr>
        <p:spPr>
          <a:xfrm>
            <a:off x="5801135" y="3729899"/>
            <a:ext cx="230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Several variants: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A5/1 - `regular’ </a:t>
            </a:r>
          </a:p>
          <a:p>
            <a:r>
              <a:rPr lang="en-US" dirty="0">
                <a:solidFill>
                  <a:schemeClr val="tx1"/>
                </a:solidFill>
              </a:rPr>
              <a:t>A5/2 - `</a:t>
            </a:r>
            <a:r>
              <a:rPr lang="en-US" dirty="0" err="1">
                <a:solidFill>
                  <a:schemeClr val="tx1"/>
                </a:solidFill>
              </a:rPr>
              <a:t>waak</a:t>
            </a:r>
            <a:r>
              <a:rPr lang="en-US" dirty="0">
                <a:solidFill>
                  <a:schemeClr val="tx1"/>
                </a:solidFill>
              </a:rPr>
              <a:t>’ </a:t>
            </a:r>
          </a:p>
          <a:p>
            <a:r>
              <a:rPr lang="en-US" dirty="0">
                <a:solidFill>
                  <a:schemeClr val="tx1"/>
                </a:solidFill>
              </a:rPr>
              <a:t>A5/3 – more secure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86C35C-B912-488C-AE73-40423993E8AF}"/>
              </a:ext>
            </a:extLst>
          </p:cNvPr>
          <p:cNvSpPr txBox="1"/>
          <p:nvPr/>
        </p:nvSpPr>
        <p:spPr>
          <a:xfrm>
            <a:off x="6122019" y="5546830"/>
            <a:ext cx="155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PRF 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0B9658-B8D4-4A60-90C0-371013F5216E}"/>
              </a:ext>
            </a:extLst>
          </p:cNvPr>
          <p:cNvSpPr txBox="1"/>
          <p:nvPr/>
        </p:nvSpPr>
        <p:spPr>
          <a:xfrm>
            <a:off x="5801135" y="5053863"/>
            <a:ext cx="230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Really should be… </a:t>
            </a:r>
          </a:p>
        </p:txBody>
      </p:sp>
    </p:spTree>
    <p:extLst>
      <p:ext uri="{BB962C8B-B14F-4D97-AF65-F5344CB8AC3E}">
        <p14:creationId xmlns:p14="http://schemas.microsoft.com/office/powerpoint/2010/main" val="34343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30DB8B-04DB-49D0-9BDE-0B761488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3" y="158326"/>
            <a:ext cx="7058721" cy="5916439"/>
          </a:xfrm>
          <a:prstGeom prst="rect">
            <a:avLst/>
          </a:prstGeom>
        </p:spPr>
      </p:pic>
      <p:sp>
        <p:nvSpPr>
          <p:cNvPr id="133122" name="Title 1"/>
          <p:cNvSpPr>
            <a:spLocks noGrp="1"/>
          </p:cNvSpPr>
          <p:nvPr>
            <p:ph type="title" idx="4294967295"/>
          </p:nvPr>
        </p:nvSpPr>
        <p:spPr>
          <a:xfrm>
            <a:off x="178652" y="1493870"/>
            <a:ext cx="2553397" cy="506026"/>
          </a:xfrm>
        </p:spPr>
        <p:txBody>
          <a:bodyPr/>
          <a:lstStyle/>
          <a:p>
            <a:pPr eaLnBrk="1" hangingPunct="1"/>
            <a:r>
              <a:rPr lang="en-US" altLang="he-IL" sz="3200" dirty="0"/>
              <a:t>Visited-net Impersonation Attack</a:t>
            </a:r>
            <a:endParaRPr lang="he-IL" altLang="he-IL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7899E-4121-4FF6-930D-4530CF528F29}"/>
              </a:ext>
            </a:extLst>
          </p:cNvPr>
          <p:cNvSpPr txBox="1"/>
          <p:nvPr/>
        </p:nvSpPr>
        <p:spPr>
          <a:xfrm>
            <a:off x="96644" y="3335439"/>
            <a:ext cx="2308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Note: does NOT </a:t>
            </a:r>
          </a:p>
          <a:p>
            <a:r>
              <a:rPr lang="en-US" dirty="0">
                <a:solidFill>
                  <a:schemeClr val="tx1"/>
                </a:solidFill>
              </a:rPr>
              <a:t>Impersonate </a:t>
            </a:r>
            <a:r>
              <a:rPr lang="en-US" b="1" dirty="0">
                <a:solidFill>
                  <a:schemeClr val="tx1"/>
                </a:solidFill>
              </a:rPr>
              <a:t>mobile,</a:t>
            </a:r>
            <a:r>
              <a:rPr lang="en-US" dirty="0">
                <a:solidFill>
                  <a:schemeClr val="tx1"/>
                </a:solidFill>
              </a:rPr>
              <a:t> only </a:t>
            </a:r>
          </a:p>
          <a:p>
            <a:r>
              <a:rPr lang="en-US" dirty="0">
                <a:solidFill>
                  <a:schemeClr val="tx1"/>
                </a:solidFill>
              </a:rPr>
              <a:t>Visited network.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And requires key…</a:t>
            </a:r>
          </a:p>
        </p:txBody>
      </p:sp>
    </p:spTree>
    <p:extLst>
      <p:ext uri="{BB962C8B-B14F-4D97-AF65-F5344CB8AC3E}">
        <p14:creationId xmlns:p14="http://schemas.microsoft.com/office/powerpoint/2010/main" val="5667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/>
            <a:r>
              <a:rPr lang="en-US" altLang="he-IL"/>
              <a:t>GSM: Cipher Suites </a:t>
            </a:r>
            <a:endParaRPr lang="he-IL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37961"/>
                <a:ext cx="8228013" cy="4979988"/>
              </a:xfrm>
            </p:spPr>
            <p:txBody>
              <a:bodyPr/>
              <a:lstStyle/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GSM encryption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857250" lvl="1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A5/0: none, A5/1: broken, </a:t>
                </a:r>
                <a:r>
                  <a:rPr lang="en-US" dirty="0">
                    <a:solidFill>
                      <a:srgbClr val="FF0000"/>
                    </a:solidFill>
                  </a:rPr>
                  <a:t>A5/2: useless (break with only 1sec of ciphertext!), </a:t>
                </a:r>
                <a:r>
                  <a:rPr lang="en-US" dirty="0"/>
                  <a:t>A5/3: ‘other’</a:t>
                </a:r>
              </a:p>
              <a:p>
                <a:pPr marL="1257300" lvl="2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A5/1 `contributed’ by France</a:t>
                </a:r>
              </a:p>
              <a:p>
                <a:pPr marL="1257300" lvl="2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A5/2 : efficient attacks; weakened version of A5/1 </a:t>
                </a:r>
              </a:p>
              <a:p>
                <a:pPr marL="1714500" lvl="3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For some countries </a:t>
                </a:r>
                <a:r>
                  <a:rPr lang="en-US" dirty="0">
                    <a:sym typeface="Wingdings" panose="05000000000000000000" pitchFamily="2" charset="2"/>
                  </a:rPr>
                  <a:t> </a:t>
                </a:r>
              </a:p>
              <a:p>
                <a:pPr marL="1714500" lvl="3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altLang="he-IL" sz="1800" dirty="0"/>
                  <a:t>Time-memory tradeoff known-plaintext attack</a:t>
                </a:r>
              </a:p>
              <a:p>
                <a:pPr marL="1714500" lvl="3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altLang="he-IL" sz="1800" dirty="0"/>
                  <a:t>CTO, due to use of ECC-then-encrypt: 1sec, 900 bits !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1257300" lvl="2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>
                    <a:sym typeface="Wingdings" panose="05000000000000000000" pitchFamily="2" charset="2"/>
                  </a:rPr>
                  <a:t>All phones must support A5/2, A5/1</a:t>
                </a:r>
              </a:p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>
                    <a:sym typeface="Wingdings" panose="05000000000000000000" pitchFamily="2" charset="2"/>
                  </a:rPr>
                  <a:t>Mobile sends list of cipher-suites it supports</a:t>
                </a:r>
              </a:p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>
                    <a:sym typeface="Wingdings" panose="05000000000000000000" pitchFamily="2" charset="2"/>
                  </a:rPr>
                  <a:t>Visited-net selects best one that it also supports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37961"/>
                <a:ext cx="8228013" cy="4979988"/>
              </a:xfrm>
              <a:blipFill>
                <a:blip r:embed="rId2"/>
                <a:stretch>
                  <a:fillRect l="-1556" t="-134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55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7D1DF-C0C6-4B57-9667-8DD8DA61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33" y="301084"/>
            <a:ext cx="6396467" cy="57540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2F54B0-CE21-4C6C-9718-2BA81E75DF3D}"/>
              </a:ext>
            </a:extLst>
          </p:cNvPr>
          <p:cNvSpPr txBox="1">
            <a:spLocks/>
          </p:cNvSpPr>
          <p:nvPr/>
        </p:nvSpPr>
        <p:spPr bwMode="auto">
          <a:xfrm>
            <a:off x="178652" y="1493870"/>
            <a:ext cx="2553397" cy="50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 kern="0" dirty="0"/>
              <a:t>GSM </a:t>
            </a:r>
          </a:p>
          <a:p>
            <a:pPr eaLnBrk="1" hangingPunct="1"/>
            <a:r>
              <a:rPr lang="en-US" altLang="he-IL" sz="3200" kern="0" dirty="0"/>
              <a:t>Handshake, </a:t>
            </a:r>
          </a:p>
          <a:p>
            <a:pPr eaLnBrk="1" hangingPunct="1"/>
            <a:r>
              <a:rPr lang="en-US" altLang="he-IL" sz="3200" kern="0" dirty="0"/>
              <a:t>With </a:t>
            </a:r>
          </a:p>
          <a:p>
            <a:pPr eaLnBrk="1" hangingPunct="1"/>
            <a:r>
              <a:rPr lang="en-US" altLang="he-IL" sz="3200" kern="0" dirty="0"/>
              <a:t>Cipher-negotiation. </a:t>
            </a:r>
            <a:endParaRPr lang="he-IL" altLang="he-IL" sz="3200" kern="0" dirty="0"/>
          </a:p>
        </p:txBody>
      </p:sp>
    </p:spTree>
    <p:extLst>
      <p:ext uri="{BB962C8B-B14F-4D97-AF65-F5344CB8AC3E}">
        <p14:creationId xmlns:p14="http://schemas.microsoft.com/office/powerpoint/2010/main" val="251437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04B4-F21B-4879-96C6-07D99808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mode messages,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ADF3-7AD8-4830-9031-D46807B9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sends list of supported ciphers</a:t>
            </a:r>
          </a:p>
          <a:p>
            <a:r>
              <a:rPr lang="en-US" dirty="0"/>
              <a:t>VN sends choice in: CIPH</a:t>
            </a:r>
            <a:r>
              <a:rPr lang="en-US" dirty="0">
                <a:solidFill>
                  <a:srgbClr val="0070C0"/>
                </a:solidFill>
              </a:rPr>
              <a:t>MOD</a:t>
            </a:r>
            <a:r>
              <a:rPr lang="en-US" b="1" dirty="0"/>
              <a:t>CMD</a:t>
            </a:r>
          </a:p>
          <a:p>
            <a:pPr lvl="1"/>
            <a:r>
              <a:rPr lang="en-US" b="1" dirty="0"/>
              <a:t>Cipher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b="1" dirty="0"/>
              <a:t> Command</a:t>
            </a:r>
          </a:p>
          <a:p>
            <a:r>
              <a:rPr lang="en-US" dirty="0"/>
              <a:t>Mobile confirms by sending </a:t>
            </a:r>
            <a:r>
              <a:rPr lang="en-US" u="sng" dirty="0"/>
              <a:t>encrypted:</a:t>
            </a:r>
            <a:r>
              <a:rPr lang="en-US" dirty="0"/>
              <a:t> CIPH</a:t>
            </a:r>
            <a:r>
              <a:rPr lang="en-US" dirty="0">
                <a:solidFill>
                  <a:srgbClr val="0070C0"/>
                </a:solidFill>
              </a:rPr>
              <a:t>MOD</a:t>
            </a:r>
            <a:r>
              <a:rPr lang="en-US" b="1" dirty="0"/>
              <a:t>COM: cipher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b="1" dirty="0"/>
              <a:t> complete</a:t>
            </a:r>
          </a:p>
          <a:p>
            <a:pPr lvl="1"/>
            <a:r>
              <a:rPr lang="en-US" dirty="0"/>
              <a:t>If not received (in few msecs), VN disconnects</a:t>
            </a:r>
          </a:p>
          <a:p>
            <a:r>
              <a:rPr lang="en-US" dirty="0"/>
              <a:t>VN Acks: CIPH</a:t>
            </a:r>
            <a:r>
              <a:rPr lang="en-US" dirty="0">
                <a:solidFill>
                  <a:srgbClr val="0070C0"/>
                </a:solidFill>
              </a:rPr>
              <a:t>MOD</a:t>
            </a:r>
            <a:r>
              <a:rPr lang="en-US" b="1" dirty="0"/>
              <a:t>OK: cipher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b="1" dirty="0"/>
              <a:t> Ok</a:t>
            </a:r>
          </a:p>
          <a:p>
            <a:pPr lvl="1"/>
            <a:r>
              <a:rPr lang="en-US" dirty="0"/>
              <a:t>If not received, mobile resends CIPH</a:t>
            </a:r>
            <a:r>
              <a:rPr lang="en-US" dirty="0">
                <a:solidFill>
                  <a:srgbClr val="0070C0"/>
                </a:solidFill>
              </a:rPr>
              <a:t>MOD</a:t>
            </a:r>
            <a:r>
              <a:rPr lang="en-US" b="1" dirty="0"/>
              <a:t>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8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D91A-BCBA-4911-A346-69431EC9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GSM </a:t>
            </a:r>
            <a:r>
              <a:rPr lang="en-US" sz="4000" dirty="0" err="1"/>
              <a:t>ciphersuite</a:t>
            </a:r>
            <a:r>
              <a:rPr lang="en-US" sz="4000" dirty="0"/>
              <a:t> facts: for fun and profit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88535-E64F-427D-BDA3-37E4B4896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5688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GSM derives, uses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 for all ciphers</a:t>
                </a:r>
              </a:p>
              <a:p>
                <a:r>
                  <a:rPr lang="en-US" sz="2800" dirty="0"/>
                  <a:t>CTO attack on A5/2 requires 900 bits, 1 sec</a:t>
                </a:r>
              </a:p>
              <a:p>
                <a:pPr lvl="1"/>
                <a:r>
                  <a:rPr lang="en-US" sz="2400" dirty="0"/>
                  <a:t>If ciphertext is after GSM’s ECC, of course</a:t>
                </a:r>
              </a:p>
              <a:p>
                <a:pPr lvl="1"/>
                <a:r>
                  <a:rPr lang="en-US" sz="2400" dirty="0"/>
                  <a:t>Lots of redundancy</a:t>
                </a:r>
              </a:p>
              <a:p>
                <a:r>
                  <a:rPr lang="en-US" sz="2800" dirty="0"/>
                  <a:t>Visited networks don’t downgrade to A5/2</a:t>
                </a:r>
              </a:p>
              <a:p>
                <a:r>
                  <a:rPr lang="en-US" sz="2800" dirty="0"/>
                  <a:t>Mobile encrypts, sends CIPH</a:t>
                </a:r>
                <a:r>
                  <a:rPr lang="en-US" sz="2800" dirty="0">
                    <a:solidFill>
                      <a:srgbClr val="0070C0"/>
                    </a:solidFill>
                  </a:rPr>
                  <a:t>MOD</a:t>
                </a:r>
                <a:r>
                  <a:rPr lang="en-US" sz="2800" b="1" dirty="0"/>
                  <a:t>COM</a:t>
                </a:r>
              </a:p>
              <a:p>
                <a:pPr lvl="1"/>
                <a:r>
                  <a:rPr lang="en-US" sz="2400" dirty="0"/>
                  <a:t>Resends (in few msecs) if no CIPH</a:t>
                </a:r>
                <a:r>
                  <a:rPr lang="en-US" sz="2400" dirty="0">
                    <a:solidFill>
                      <a:srgbClr val="0070C0"/>
                    </a:solidFill>
                  </a:rPr>
                  <a:t>MOD</a:t>
                </a:r>
                <a:r>
                  <a:rPr lang="en-US" sz="2400" b="1" dirty="0"/>
                  <a:t>OK</a:t>
                </a:r>
              </a:p>
              <a:p>
                <a:pPr lvl="1"/>
                <a:r>
                  <a:rPr lang="en-US" sz="2400" dirty="0"/>
                  <a:t>New encryption each time (counter)</a:t>
                </a:r>
              </a:p>
              <a:p>
                <a:pPr lvl="1"/>
                <a:r>
                  <a:rPr lang="en-US" sz="2400" dirty="0"/>
                  <a:t>456bit message (after ECC)</a:t>
                </a:r>
              </a:p>
              <a:p>
                <a:r>
                  <a:rPr lang="en-US" sz="2800" dirty="0"/>
                  <a:t>Allow 12s delay for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message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88535-E64F-427D-BDA3-37E4B4896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5688"/>
                <a:ext cx="8228013" cy="4979988"/>
              </a:xfrm>
              <a:blipFill>
                <a:blip r:embed="rId2"/>
                <a:stretch>
                  <a:fillRect l="-1333" t="-1224" b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5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GSM:</a:t>
            </a:r>
            <a:r>
              <a:rPr lang="he-IL" altLang="he-IL"/>
              <a:t> </a:t>
            </a:r>
            <a:r>
              <a:rPr lang="en-US" altLang="he-IL"/>
              <a:t> Simplified</a:t>
            </a:r>
            <a:r>
              <a:rPr lang="en-US" altLang="he-IL">
                <a:solidFill>
                  <a:srgbClr val="FF0000"/>
                </a:solidFill>
              </a:rPr>
              <a:t>*</a:t>
            </a:r>
            <a:r>
              <a:rPr lang="en-US" altLang="he-IL"/>
              <a:t> </a:t>
            </a:r>
            <a:r>
              <a:rPr lang="en-US" altLang="he-IL">
                <a:solidFill>
                  <a:srgbClr val="FF0000"/>
                </a:solidFill>
              </a:rPr>
              <a:t>Downgrade Attack</a:t>
            </a:r>
            <a:endParaRPr lang="he-IL" altLang="he-IL">
              <a:solidFill>
                <a:srgbClr val="FF0000"/>
              </a:solidFill>
            </a:endParaRP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>
          <a:xfrm>
            <a:off x="463030" y="1055688"/>
            <a:ext cx="8228013" cy="4979988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he-IL" sz="2000" dirty="0">
                <a:solidFill>
                  <a:srgbClr val="7030A0"/>
                </a:solidFill>
              </a:rPr>
              <a:t>Efficient attack known only for A5/2; Client, Visited-net normally prefers A5/3 or A5/1, which are harder to break. Attack forces use of A5/2 !! </a:t>
            </a:r>
          </a:p>
        </p:txBody>
      </p:sp>
      <p:sp>
        <p:nvSpPr>
          <p:cNvPr id="133124" name="Straight Connector 3"/>
          <p:cNvSpPr>
            <a:spLocks noChangeShapeType="1"/>
          </p:cNvSpPr>
          <p:nvPr/>
        </p:nvSpPr>
        <p:spPr bwMode="auto">
          <a:xfrm flipV="1">
            <a:off x="755650" y="2380481"/>
            <a:ext cx="6048598" cy="711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5" name="Freeform 5"/>
          <p:cNvSpPr>
            <a:spLocks/>
          </p:cNvSpPr>
          <p:nvPr/>
        </p:nvSpPr>
        <p:spPr bwMode="auto">
          <a:xfrm>
            <a:off x="6062663" y="1798638"/>
            <a:ext cx="2264892" cy="463846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400" dirty="0"/>
              <a:t>Visited network</a:t>
            </a:r>
          </a:p>
        </p:txBody>
      </p:sp>
      <p:sp>
        <p:nvSpPr>
          <p:cNvPr id="133126" name="Straight Connector 6"/>
          <p:cNvSpPr>
            <a:spLocks noChangeShapeType="1"/>
          </p:cNvSpPr>
          <p:nvPr/>
        </p:nvSpPr>
        <p:spPr bwMode="auto">
          <a:xfrm flipV="1">
            <a:off x="962811" y="2387600"/>
            <a:ext cx="8739" cy="2634518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7" name="Freeform 7"/>
          <p:cNvSpPr>
            <a:spLocks/>
          </p:cNvSpPr>
          <p:nvPr/>
        </p:nvSpPr>
        <p:spPr bwMode="auto">
          <a:xfrm>
            <a:off x="528638" y="1830388"/>
            <a:ext cx="839787" cy="4016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/>
              <a:t>Client</a:t>
            </a:r>
          </a:p>
        </p:txBody>
      </p:sp>
      <p:sp>
        <p:nvSpPr>
          <p:cNvPr id="133128" name="Straight Connector 11"/>
          <p:cNvSpPr>
            <a:spLocks noChangeShapeType="1"/>
          </p:cNvSpPr>
          <p:nvPr/>
        </p:nvSpPr>
        <p:spPr bwMode="auto">
          <a:xfrm flipV="1">
            <a:off x="6433315" y="2387600"/>
            <a:ext cx="8738" cy="2634518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9" name="Straight Connector 16"/>
          <p:cNvSpPr>
            <a:spLocks noChangeShapeType="1"/>
          </p:cNvSpPr>
          <p:nvPr/>
        </p:nvSpPr>
        <p:spPr bwMode="auto">
          <a:xfrm flipH="1">
            <a:off x="3696494" y="3218681"/>
            <a:ext cx="2690813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0" name="Freeform 17"/>
          <p:cNvSpPr>
            <a:spLocks/>
          </p:cNvSpPr>
          <p:nvPr/>
        </p:nvSpPr>
        <p:spPr bwMode="auto">
          <a:xfrm>
            <a:off x="5201646" y="2866422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33132" name="Freeform 27"/>
          <p:cNvSpPr>
            <a:spLocks/>
          </p:cNvSpPr>
          <p:nvPr/>
        </p:nvSpPr>
        <p:spPr bwMode="auto">
          <a:xfrm>
            <a:off x="1468451" y="3368343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33133" name="Straight Connector 29"/>
          <p:cNvSpPr>
            <a:spLocks noChangeShapeType="1"/>
          </p:cNvSpPr>
          <p:nvPr/>
        </p:nvSpPr>
        <p:spPr bwMode="auto">
          <a:xfrm flipH="1">
            <a:off x="971550" y="4116388"/>
            <a:ext cx="2736850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4" name="Freeform 30"/>
          <p:cNvSpPr>
            <a:spLocks/>
          </p:cNvSpPr>
          <p:nvPr/>
        </p:nvSpPr>
        <p:spPr bwMode="auto">
          <a:xfrm>
            <a:off x="1223963" y="3756025"/>
            <a:ext cx="25670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lang="en-US" altLang="he-IL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he-IL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3135" name="Straight Connector 31"/>
          <p:cNvSpPr>
            <a:spLocks noChangeShapeType="1"/>
          </p:cNvSpPr>
          <p:nvPr/>
        </p:nvSpPr>
        <p:spPr bwMode="auto">
          <a:xfrm>
            <a:off x="971550" y="4651375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36" name="Freeform 32"/>
              <p:cNvSpPr>
                <a:spLocks/>
              </p:cNvSpPr>
              <p:nvPr/>
            </p:nvSpPr>
            <p:spPr bwMode="auto">
              <a:xfrm>
                <a:off x="1484452" y="4195414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Sup>
                      <m:sSubSup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5/2</m:t>
                        </m:r>
                      </m:sup>
                    </m:sSubSup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</m:t>
                    </m:r>
                  </m:oMath>
                </a14:m>
                <a:r>
                  <a:rPr lang="en-US" altLang="he-IL" sz="1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3136" name="Freeform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452" y="4195414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r="-2542" b="-150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7" name="Straight Connector 18"/>
          <p:cNvSpPr>
            <a:spLocks noChangeShapeType="1"/>
          </p:cNvSpPr>
          <p:nvPr/>
        </p:nvSpPr>
        <p:spPr bwMode="auto">
          <a:xfrm flipH="1" flipV="1">
            <a:off x="3708400" y="2349500"/>
            <a:ext cx="11906" cy="2672618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8" name="TextBox 4"/>
          <p:cNvSpPr txBox="1">
            <a:spLocks noChangeArrowheads="1"/>
          </p:cNvSpPr>
          <p:nvPr/>
        </p:nvSpPr>
        <p:spPr bwMode="auto">
          <a:xfrm>
            <a:off x="3365500" y="1893888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>
                <a:solidFill>
                  <a:srgbClr val="C00000"/>
                </a:solidFill>
              </a:rPr>
              <a:t>MitM</a:t>
            </a:r>
            <a:endParaRPr lang="he-IL" altLang="he-IL">
              <a:solidFill>
                <a:srgbClr val="C00000"/>
              </a:solidFill>
            </a:endParaRPr>
          </a:p>
        </p:txBody>
      </p:sp>
      <p:sp>
        <p:nvSpPr>
          <p:cNvPr id="133139" name="Straight Connector 22"/>
          <p:cNvSpPr>
            <a:spLocks noChangeShapeType="1"/>
          </p:cNvSpPr>
          <p:nvPr/>
        </p:nvSpPr>
        <p:spPr bwMode="auto">
          <a:xfrm>
            <a:off x="3724277" y="3752849"/>
            <a:ext cx="2709037" cy="22429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1" name="Straight Connector 24"/>
          <p:cNvSpPr>
            <a:spLocks noChangeShapeType="1"/>
          </p:cNvSpPr>
          <p:nvPr/>
        </p:nvSpPr>
        <p:spPr bwMode="auto">
          <a:xfrm flipH="1">
            <a:off x="3712370" y="4081873"/>
            <a:ext cx="26749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3" name="Straight Connector 28"/>
          <p:cNvSpPr>
            <a:spLocks noChangeShapeType="1"/>
          </p:cNvSpPr>
          <p:nvPr/>
        </p:nvSpPr>
        <p:spPr bwMode="auto">
          <a:xfrm>
            <a:off x="3711576" y="4725144"/>
            <a:ext cx="2721738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5" name="Straight Connector 36"/>
          <p:cNvSpPr>
            <a:spLocks noChangeShapeType="1"/>
          </p:cNvSpPr>
          <p:nvPr/>
        </p:nvSpPr>
        <p:spPr bwMode="auto">
          <a:xfrm flipH="1">
            <a:off x="944563" y="3353488"/>
            <a:ext cx="27638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6" name="Freeform 37"/>
          <p:cNvSpPr>
            <a:spLocks/>
          </p:cNvSpPr>
          <p:nvPr/>
        </p:nvSpPr>
        <p:spPr bwMode="auto">
          <a:xfrm>
            <a:off x="2535238" y="3032944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0" name="Straight Connector 26"/>
          <p:cNvSpPr>
            <a:spLocks noChangeShapeType="1"/>
          </p:cNvSpPr>
          <p:nvPr/>
        </p:nvSpPr>
        <p:spPr bwMode="auto">
          <a:xfrm>
            <a:off x="970727" y="2710905"/>
            <a:ext cx="2725738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1025536" y="2349499"/>
            <a:ext cx="2716747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IMSI, Ciphers {</a:t>
            </a:r>
            <a:r>
              <a:rPr lang="en-US" altLang="he-IL" sz="18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A5/1, 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2" name="Straight Connector 26"/>
          <p:cNvSpPr>
            <a:spLocks noChangeShapeType="1"/>
          </p:cNvSpPr>
          <p:nvPr/>
        </p:nvSpPr>
        <p:spPr bwMode="auto">
          <a:xfrm>
            <a:off x="3716316" y="2917824"/>
            <a:ext cx="2725738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3771125" y="2556418"/>
            <a:ext cx="2231421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IMSI, Ciphers {</a:t>
            </a:r>
            <a:r>
              <a:rPr lang="en-US" altLang="he-IL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4" name="Straight Connector 31"/>
          <p:cNvSpPr>
            <a:spLocks noChangeShapeType="1"/>
          </p:cNvSpPr>
          <p:nvPr/>
        </p:nvSpPr>
        <p:spPr bwMode="auto">
          <a:xfrm>
            <a:off x="983456" y="3752850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2" name="מלבן מעוגל 1"/>
          <p:cNvSpPr/>
          <p:nvPr/>
        </p:nvSpPr>
        <p:spPr bwMode="auto">
          <a:xfrm>
            <a:off x="755650" y="5177694"/>
            <a:ext cx="7020073" cy="914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Standard says Visited-nets should not agree to use A5/2, since all clients support A5/1 </a:t>
            </a:r>
            <a:r>
              <a:rPr lang="en-US" dirty="0">
                <a:sym typeface="Wingdings" panose="05000000000000000000" pitchFamily="2" charset="2"/>
              </a:rPr>
              <a:t> this attack fails for conforming VNs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9AFD8-082E-4F9F-AFB6-1B27CF0BEA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502" y="422780"/>
            <a:ext cx="2665143" cy="1762860"/>
          </a:xfrm>
        </p:spPr>
        <p:txBody>
          <a:bodyPr/>
          <a:lstStyle/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Simplified downgrade attack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DF233-D54A-4FAB-9B2D-BDFBBA8A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064" y="307575"/>
            <a:ext cx="4962292" cy="5954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B7646-9B35-43DE-BB63-1C309DA8B785}"/>
              </a:ext>
            </a:extLst>
          </p:cNvPr>
          <p:cNvSpPr txBox="1"/>
          <p:nvPr/>
        </p:nvSpPr>
        <p:spPr>
          <a:xfrm>
            <a:off x="241609" y="2407787"/>
            <a:ext cx="320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Fail in practice, since: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83345-1B20-4C3D-8A7E-1D8B782462B3}"/>
              </a:ext>
            </a:extLst>
          </p:cNvPr>
          <p:cNvSpPr txBox="1"/>
          <p:nvPr/>
        </p:nvSpPr>
        <p:spPr>
          <a:xfrm>
            <a:off x="241609" y="2967335"/>
            <a:ext cx="3204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VN would time-out since CIPH</a:t>
            </a:r>
            <a:r>
              <a:rPr lang="en-US" sz="2400" dirty="0">
                <a:solidFill>
                  <a:srgbClr val="0070C0"/>
                </a:solidFill>
              </a:rPr>
              <a:t>MOD</a:t>
            </a:r>
            <a:r>
              <a:rPr lang="en-US" sz="2400" b="1" dirty="0">
                <a:solidFill>
                  <a:schemeClr val="tx1"/>
                </a:solidFill>
              </a:rPr>
              <a:t>COM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 not received in few milliseconds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95940-3524-4138-81EC-D5C72CD9CB1A}"/>
              </a:ext>
            </a:extLst>
          </p:cNvPr>
          <p:cNvSpPr txBox="1"/>
          <p:nvPr/>
        </p:nvSpPr>
        <p:spPr>
          <a:xfrm>
            <a:off x="241608" y="4525708"/>
            <a:ext cx="329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2. And CIPH</a:t>
            </a:r>
            <a:r>
              <a:rPr lang="en-US" sz="2400" dirty="0">
                <a:solidFill>
                  <a:srgbClr val="0070C0"/>
                </a:solidFill>
              </a:rPr>
              <a:t>MOD</a:t>
            </a:r>
            <a:r>
              <a:rPr lang="en-US" sz="2400" b="1" dirty="0">
                <a:solidFill>
                  <a:schemeClr val="tx1"/>
                </a:solidFill>
              </a:rPr>
              <a:t>COM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 only 456 bits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	Attack needs 900!</a:t>
            </a:r>
          </a:p>
        </p:txBody>
      </p:sp>
    </p:spTree>
    <p:extLst>
      <p:ext uri="{BB962C8B-B14F-4D97-AF65-F5344CB8AC3E}">
        <p14:creationId xmlns:p14="http://schemas.microsoft.com/office/powerpoint/2010/main" val="390052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 bwMode="auto">
          <a:xfrm>
            <a:off x="6095789" y="3934249"/>
            <a:ext cx="557161" cy="118269"/>
          </a:xfrm>
          <a:custGeom>
            <a:avLst/>
            <a:gdLst>
              <a:gd name="connsiteX0" fmla="*/ 0 w 557161"/>
              <a:gd name="connsiteY0" fmla="*/ 103902 h 310548"/>
              <a:gd name="connsiteX1" fmla="*/ 147483 w 557161"/>
              <a:gd name="connsiteY1" fmla="*/ 663 h 310548"/>
              <a:gd name="connsiteX2" fmla="*/ 265470 w 557161"/>
              <a:gd name="connsiteY2" fmla="*/ 148147 h 310548"/>
              <a:gd name="connsiteX3" fmla="*/ 383458 w 557161"/>
              <a:gd name="connsiteY3" fmla="*/ 310379 h 310548"/>
              <a:gd name="connsiteX4" fmla="*/ 545690 w 557161"/>
              <a:gd name="connsiteY4" fmla="*/ 177644 h 310548"/>
              <a:gd name="connsiteX5" fmla="*/ 530941 w 557161"/>
              <a:gd name="connsiteY5" fmla="*/ 103902 h 31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161" h="310548">
                <a:moveTo>
                  <a:pt x="0" y="103902"/>
                </a:moveTo>
                <a:cubicBezTo>
                  <a:pt x="51619" y="48595"/>
                  <a:pt x="103238" y="-6711"/>
                  <a:pt x="147483" y="663"/>
                </a:cubicBezTo>
                <a:cubicBezTo>
                  <a:pt x="191728" y="8037"/>
                  <a:pt x="226141" y="96528"/>
                  <a:pt x="265470" y="148147"/>
                </a:cubicBezTo>
                <a:cubicBezTo>
                  <a:pt x="304799" y="199766"/>
                  <a:pt x="336755" y="305463"/>
                  <a:pt x="383458" y="310379"/>
                </a:cubicBezTo>
                <a:cubicBezTo>
                  <a:pt x="430161" y="315295"/>
                  <a:pt x="521110" y="212057"/>
                  <a:pt x="545690" y="177644"/>
                </a:cubicBezTo>
                <a:cubicBezTo>
                  <a:pt x="570271" y="143231"/>
                  <a:pt x="550606" y="123566"/>
                  <a:pt x="530941" y="1039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6064060" y="4096745"/>
            <a:ext cx="557161" cy="108655"/>
          </a:xfrm>
          <a:custGeom>
            <a:avLst/>
            <a:gdLst>
              <a:gd name="connsiteX0" fmla="*/ 0 w 557161"/>
              <a:gd name="connsiteY0" fmla="*/ 103902 h 310548"/>
              <a:gd name="connsiteX1" fmla="*/ 147483 w 557161"/>
              <a:gd name="connsiteY1" fmla="*/ 663 h 310548"/>
              <a:gd name="connsiteX2" fmla="*/ 265470 w 557161"/>
              <a:gd name="connsiteY2" fmla="*/ 148147 h 310548"/>
              <a:gd name="connsiteX3" fmla="*/ 383458 w 557161"/>
              <a:gd name="connsiteY3" fmla="*/ 310379 h 310548"/>
              <a:gd name="connsiteX4" fmla="*/ 545690 w 557161"/>
              <a:gd name="connsiteY4" fmla="*/ 177644 h 310548"/>
              <a:gd name="connsiteX5" fmla="*/ 530941 w 557161"/>
              <a:gd name="connsiteY5" fmla="*/ 103902 h 31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161" h="310548">
                <a:moveTo>
                  <a:pt x="0" y="103902"/>
                </a:moveTo>
                <a:cubicBezTo>
                  <a:pt x="51619" y="48595"/>
                  <a:pt x="103238" y="-6711"/>
                  <a:pt x="147483" y="663"/>
                </a:cubicBezTo>
                <a:cubicBezTo>
                  <a:pt x="191728" y="8037"/>
                  <a:pt x="226141" y="96528"/>
                  <a:pt x="265470" y="148147"/>
                </a:cubicBezTo>
                <a:cubicBezTo>
                  <a:pt x="304799" y="199766"/>
                  <a:pt x="336755" y="305463"/>
                  <a:pt x="383458" y="310379"/>
                </a:cubicBezTo>
                <a:cubicBezTo>
                  <a:pt x="430161" y="315295"/>
                  <a:pt x="521110" y="212057"/>
                  <a:pt x="545690" y="177644"/>
                </a:cubicBezTo>
                <a:cubicBezTo>
                  <a:pt x="570271" y="143231"/>
                  <a:pt x="550606" y="123566"/>
                  <a:pt x="530941" y="1039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418056" y="187759"/>
            <a:ext cx="8296275" cy="777875"/>
          </a:xfrm>
        </p:spPr>
        <p:txBody>
          <a:bodyPr/>
          <a:lstStyle/>
          <a:p>
            <a:pPr eaLnBrk="1" hangingPunct="1"/>
            <a:r>
              <a:rPr lang="en-US" altLang="he-IL"/>
              <a:t>GSM:</a:t>
            </a:r>
            <a:r>
              <a:rPr lang="he-IL" altLang="he-IL"/>
              <a:t> </a:t>
            </a:r>
            <a:r>
              <a:rPr lang="en-US" altLang="he-IL"/>
              <a:t> </a:t>
            </a:r>
            <a:r>
              <a:rPr lang="en-US" altLang="he-IL">
                <a:solidFill>
                  <a:srgbClr val="FF0000"/>
                </a:solidFill>
              </a:rPr>
              <a:t>‘Real’ Downgrade Attack</a:t>
            </a:r>
            <a:br>
              <a:rPr lang="he-IL" altLang="he-IL"/>
            </a:br>
            <a:endParaRPr lang="he-IL" altLang="he-IL"/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>
          <a:xfrm>
            <a:off x="418056" y="962301"/>
            <a:ext cx="8228013" cy="715524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he-IL" sz="2000" dirty="0">
                <a:solidFill>
                  <a:srgbClr val="7030A0"/>
                </a:solidFill>
              </a:rPr>
              <a:t>Works even if VN insists to use A5/1; attacker tricks client to use A5/2. That suffices, since GSM uses same key for all cryptosystems!</a:t>
            </a:r>
          </a:p>
        </p:txBody>
      </p:sp>
      <p:sp>
        <p:nvSpPr>
          <p:cNvPr id="133124" name="Straight Connector 3"/>
          <p:cNvSpPr>
            <a:spLocks noChangeShapeType="1"/>
          </p:cNvSpPr>
          <p:nvPr/>
        </p:nvSpPr>
        <p:spPr bwMode="auto">
          <a:xfrm>
            <a:off x="755650" y="2100039"/>
            <a:ext cx="789305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5" name="Freeform 5"/>
          <p:cNvSpPr>
            <a:spLocks/>
          </p:cNvSpPr>
          <p:nvPr/>
        </p:nvSpPr>
        <p:spPr bwMode="auto">
          <a:xfrm>
            <a:off x="6062663" y="1511077"/>
            <a:ext cx="2401148" cy="463846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400" dirty="0"/>
              <a:t>Visited-Net (VN)</a:t>
            </a:r>
          </a:p>
        </p:txBody>
      </p:sp>
      <p:sp>
        <p:nvSpPr>
          <p:cNvPr id="133126" name="Straight Connector 6"/>
          <p:cNvSpPr>
            <a:spLocks noChangeShapeType="1"/>
          </p:cNvSpPr>
          <p:nvPr/>
        </p:nvSpPr>
        <p:spPr bwMode="auto">
          <a:xfrm flipV="1">
            <a:off x="940616" y="2100037"/>
            <a:ext cx="30934" cy="202040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7" name="Freeform 7"/>
          <p:cNvSpPr>
            <a:spLocks/>
          </p:cNvSpPr>
          <p:nvPr/>
        </p:nvSpPr>
        <p:spPr bwMode="auto">
          <a:xfrm>
            <a:off x="528638" y="1542827"/>
            <a:ext cx="839787" cy="4016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/>
              <a:t>Client</a:t>
            </a:r>
          </a:p>
        </p:txBody>
      </p:sp>
      <p:sp>
        <p:nvSpPr>
          <p:cNvPr id="133128" name="Straight Connector 11"/>
          <p:cNvSpPr>
            <a:spLocks noChangeShapeType="1"/>
          </p:cNvSpPr>
          <p:nvPr/>
        </p:nvSpPr>
        <p:spPr bwMode="auto">
          <a:xfrm flipV="1">
            <a:off x="6383337" y="2100039"/>
            <a:ext cx="15876" cy="1881757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9" name="Straight Connector 16"/>
          <p:cNvSpPr>
            <a:spLocks noChangeShapeType="1"/>
          </p:cNvSpPr>
          <p:nvPr/>
        </p:nvSpPr>
        <p:spPr bwMode="auto">
          <a:xfrm flipH="1">
            <a:off x="3696494" y="2931120"/>
            <a:ext cx="2690813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0" name="Freeform 17"/>
          <p:cNvSpPr>
            <a:spLocks/>
          </p:cNvSpPr>
          <p:nvPr/>
        </p:nvSpPr>
        <p:spPr bwMode="auto">
          <a:xfrm>
            <a:off x="5201646" y="2578861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33132" name="Freeform 27"/>
          <p:cNvSpPr>
            <a:spLocks/>
          </p:cNvSpPr>
          <p:nvPr/>
        </p:nvSpPr>
        <p:spPr bwMode="auto">
          <a:xfrm>
            <a:off x="1468451" y="2862939"/>
            <a:ext cx="184652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33133" name="Straight Connector 29"/>
          <p:cNvSpPr>
            <a:spLocks noChangeShapeType="1"/>
          </p:cNvSpPr>
          <p:nvPr/>
        </p:nvSpPr>
        <p:spPr bwMode="auto">
          <a:xfrm flipH="1">
            <a:off x="971550" y="3537284"/>
            <a:ext cx="2736850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4" name="Freeform 30"/>
          <p:cNvSpPr>
            <a:spLocks/>
          </p:cNvSpPr>
          <p:nvPr/>
        </p:nvSpPr>
        <p:spPr bwMode="auto">
          <a:xfrm>
            <a:off x="1223963" y="3176921"/>
            <a:ext cx="25670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lang="en-US" altLang="he-IL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he-IL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3135" name="Straight Connector 31"/>
          <p:cNvSpPr>
            <a:spLocks noChangeShapeType="1"/>
          </p:cNvSpPr>
          <p:nvPr/>
        </p:nvSpPr>
        <p:spPr bwMode="auto">
          <a:xfrm>
            <a:off x="971550" y="3928293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36" name="Freeform 32"/>
              <p:cNvSpPr>
                <a:spLocks/>
              </p:cNvSpPr>
              <p:nvPr/>
            </p:nvSpPr>
            <p:spPr bwMode="auto">
              <a:xfrm>
                <a:off x="1497714" y="3501376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Sup>
                      <m:sSubSup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5/2</m:t>
                        </m:r>
                      </m:sup>
                    </m:sSubSup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</m:t>
                    </m:r>
                  </m:oMath>
                </a14:m>
                <a:r>
                  <a:rPr lang="en-US" altLang="he-IL" sz="1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3136" name="Freeform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7714" y="3501376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r="-2542" b="-164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7" name="Straight Connector 18"/>
          <p:cNvSpPr>
            <a:spLocks noChangeShapeType="1"/>
          </p:cNvSpPr>
          <p:nvPr/>
        </p:nvSpPr>
        <p:spPr bwMode="auto">
          <a:xfrm flipV="1">
            <a:off x="3704410" y="2098872"/>
            <a:ext cx="3990" cy="1906192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8" name="TextBox 4"/>
          <p:cNvSpPr txBox="1">
            <a:spLocks noChangeArrowheads="1"/>
          </p:cNvSpPr>
          <p:nvPr/>
        </p:nvSpPr>
        <p:spPr bwMode="auto">
          <a:xfrm>
            <a:off x="3365500" y="1606327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>
                <a:solidFill>
                  <a:srgbClr val="C00000"/>
                </a:solidFill>
              </a:rPr>
              <a:t>MitM</a:t>
            </a:r>
            <a:endParaRPr lang="he-IL" altLang="he-IL">
              <a:solidFill>
                <a:srgbClr val="C00000"/>
              </a:solidFill>
            </a:endParaRPr>
          </a:p>
        </p:txBody>
      </p:sp>
      <p:sp>
        <p:nvSpPr>
          <p:cNvPr id="133141" name="Straight Connector 24"/>
          <p:cNvSpPr>
            <a:spLocks noChangeShapeType="1"/>
          </p:cNvSpPr>
          <p:nvPr/>
        </p:nvSpPr>
        <p:spPr bwMode="auto">
          <a:xfrm flipH="1">
            <a:off x="3684588" y="5033342"/>
            <a:ext cx="26749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3" name="Straight Connector 28"/>
          <p:cNvSpPr>
            <a:spLocks noChangeShapeType="1"/>
          </p:cNvSpPr>
          <p:nvPr/>
        </p:nvSpPr>
        <p:spPr bwMode="auto">
          <a:xfrm>
            <a:off x="3711576" y="5589711"/>
            <a:ext cx="26876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5" name="Straight Connector 36"/>
          <p:cNvSpPr>
            <a:spLocks noChangeShapeType="1"/>
          </p:cNvSpPr>
          <p:nvPr/>
        </p:nvSpPr>
        <p:spPr bwMode="auto">
          <a:xfrm flipH="1">
            <a:off x="944563" y="2924944"/>
            <a:ext cx="27638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6" name="Freeform 37"/>
          <p:cNvSpPr>
            <a:spLocks/>
          </p:cNvSpPr>
          <p:nvPr/>
        </p:nvSpPr>
        <p:spPr bwMode="auto">
          <a:xfrm>
            <a:off x="2613592" y="2601125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7" name="Right Brace 33"/>
          <p:cNvSpPr>
            <a:spLocks/>
          </p:cNvSpPr>
          <p:nvPr/>
        </p:nvSpPr>
        <p:spPr bwMode="auto">
          <a:xfrm>
            <a:off x="6695249" y="2950374"/>
            <a:ext cx="115724" cy="1496759"/>
          </a:xfrm>
          <a:prstGeom prst="rightBrace">
            <a:avLst>
              <a:gd name="adj1" fmla="val 48246"/>
              <a:gd name="adj2" fmla="val 527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28" name="TextBox 34"/>
          <p:cNvSpPr txBox="1">
            <a:spLocks noChangeArrowheads="1"/>
          </p:cNvSpPr>
          <p:nvPr/>
        </p:nvSpPr>
        <p:spPr bwMode="auto">
          <a:xfrm>
            <a:off x="6782717" y="3564917"/>
            <a:ext cx="1627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>
                <a:solidFill>
                  <a:schemeClr val="tx1"/>
                </a:solidFill>
              </a:rPr>
              <a:t>Max1 ~ 10sec</a:t>
            </a:r>
            <a:endParaRPr lang="he-IL" altLang="he-IL">
              <a:solidFill>
                <a:schemeClr val="tx1"/>
              </a:solidFill>
            </a:endParaRPr>
          </a:p>
        </p:txBody>
      </p:sp>
      <p:sp>
        <p:nvSpPr>
          <p:cNvPr id="30" name="Straight Connector 26"/>
          <p:cNvSpPr>
            <a:spLocks noChangeShapeType="1"/>
          </p:cNvSpPr>
          <p:nvPr/>
        </p:nvSpPr>
        <p:spPr bwMode="auto">
          <a:xfrm>
            <a:off x="970727" y="2423344"/>
            <a:ext cx="2725738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1025536" y="2061938"/>
            <a:ext cx="2716747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IMSI, Ciphers {</a:t>
            </a:r>
            <a:r>
              <a:rPr lang="en-US" altLang="he-IL" sz="18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A5/1, 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2" name="Straight Connector 26"/>
          <p:cNvSpPr>
            <a:spLocks noChangeShapeType="1"/>
          </p:cNvSpPr>
          <p:nvPr/>
        </p:nvSpPr>
        <p:spPr bwMode="auto">
          <a:xfrm>
            <a:off x="3716316" y="2630263"/>
            <a:ext cx="2725738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3771125" y="2268857"/>
            <a:ext cx="2716747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IMSI, Ciphers {</a:t>
            </a:r>
            <a:r>
              <a:rPr lang="en-US" altLang="he-IL" sz="18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A5/1, 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4" name="Straight Connector 31"/>
          <p:cNvSpPr>
            <a:spLocks noChangeShapeType="1"/>
          </p:cNvSpPr>
          <p:nvPr/>
        </p:nvSpPr>
        <p:spPr bwMode="auto">
          <a:xfrm>
            <a:off x="983456" y="3173746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3981187" y="5158032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Sup>
                      <m:sSubSup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5/1</m:t>
                        </m:r>
                      </m:sup>
                    </m:sSubSup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</m:t>
                    </m:r>
                  </m:oMath>
                </a14:m>
                <a:r>
                  <a:rPr lang="en-US" altLang="he-IL" sz="1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Freeform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1187" y="5158032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r="-2110" b="-150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0"/>
          <p:cNvSpPr>
            <a:spLocks/>
          </p:cNvSpPr>
          <p:nvPr/>
        </p:nvSpPr>
        <p:spPr bwMode="auto">
          <a:xfrm>
            <a:off x="3886615" y="4699854"/>
            <a:ext cx="25670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lang="en-US" altLang="he-IL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he-IL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A5/1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Straight Connector 31"/>
          <p:cNvSpPr>
            <a:spLocks noChangeShapeType="1"/>
          </p:cNvSpPr>
          <p:nvPr/>
        </p:nvSpPr>
        <p:spPr bwMode="auto">
          <a:xfrm>
            <a:off x="3646487" y="4465799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5055394" y="4140198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7" name="Straight Connector 18"/>
          <p:cNvSpPr>
            <a:spLocks noChangeShapeType="1"/>
          </p:cNvSpPr>
          <p:nvPr/>
        </p:nvSpPr>
        <p:spPr bwMode="auto">
          <a:xfrm flipV="1">
            <a:off x="3665537" y="4314448"/>
            <a:ext cx="19050" cy="1774072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4" name="Freeform 3"/>
          <p:cNvSpPr/>
          <p:nvPr/>
        </p:nvSpPr>
        <p:spPr bwMode="auto">
          <a:xfrm>
            <a:off x="3388367" y="3981796"/>
            <a:ext cx="557161" cy="118269"/>
          </a:xfrm>
          <a:custGeom>
            <a:avLst/>
            <a:gdLst>
              <a:gd name="connsiteX0" fmla="*/ 0 w 557161"/>
              <a:gd name="connsiteY0" fmla="*/ 103902 h 310548"/>
              <a:gd name="connsiteX1" fmla="*/ 147483 w 557161"/>
              <a:gd name="connsiteY1" fmla="*/ 663 h 310548"/>
              <a:gd name="connsiteX2" fmla="*/ 265470 w 557161"/>
              <a:gd name="connsiteY2" fmla="*/ 148147 h 310548"/>
              <a:gd name="connsiteX3" fmla="*/ 383458 w 557161"/>
              <a:gd name="connsiteY3" fmla="*/ 310379 h 310548"/>
              <a:gd name="connsiteX4" fmla="*/ 545690 w 557161"/>
              <a:gd name="connsiteY4" fmla="*/ 177644 h 310548"/>
              <a:gd name="connsiteX5" fmla="*/ 530941 w 557161"/>
              <a:gd name="connsiteY5" fmla="*/ 103902 h 31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161" h="310548">
                <a:moveTo>
                  <a:pt x="0" y="103902"/>
                </a:moveTo>
                <a:cubicBezTo>
                  <a:pt x="51619" y="48595"/>
                  <a:pt x="103238" y="-6711"/>
                  <a:pt x="147483" y="663"/>
                </a:cubicBezTo>
                <a:cubicBezTo>
                  <a:pt x="191728" y="8037"/>
                  <a:pt x="226141" y="96528"/>
                  <a:pt x="265470" y="148147"/>
                </a:cubicBezTo>
                <a:cubicBezTo>
                  <a:pt x="304799" y="199766"/>
                  <a:pt x="336755" y="305463"/>
                  <a:pt x="383458" y="310379"/>
                </a:cubicBezTo>
                <a:cubicBezTo>
                  <a:pt x="430161" y="315295"/>
                  <a:pt x="521110" y="212057"/>
                  <a:pt x="545690" y="177644"/>
                </a:cubicBezTo>
                <a:cubicBezTo>
                  <a:pt x="570271" y="143231"/>
                  <a:pt x="550606" y="123566"/>
                  <a:pt x="530941" y="1039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3356638" y="4144292"/>
            <a:ext cx="557161" cy="108655"/>
          </a:xfrm>
          <a:custGeom>
            <a:avLst/>
            <a:gdLst>
              <a:gd name="connsiteX0" fmla="*/ 0 w 557161"/>
              <a:gd name="connsiteY0" fmla="*/ 103902 h 310548"/>
              <a:gd name="connsiteX1" fmla="*/ 147483 w 557161"/>
              <a:gd name="connsiteY1" fmla="*/ 663 h 310548"/>
              <a:gd name="connsiteX2" fmla="*/ 265470 w 557161"/>
              <a:gd name="connsiteY2" fmla="*/ 148147 h 310548"/>
              <a:gd name="connsiteX3" fmla="*/ 383458 w 557161"/>
              <a:gd name="connsiteY3" fmla="*/ 310379 h 310548"/>
              <a:gd name="connsiteX4" fmla="*/ 545690 w 557161"/>
              <a:gd name="connsiteY4" fmla="*/ 177644 h 310548"/>
              <a:gd name="connsiteX5" fmla="*/ 530941 w 557161"/>
              <a:gd name="connsiteY5" fmla="*/ 103902 h 31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161" h="310548">
                <a:moveTo>
                  <a:pt x="0" y="103902"/>
                </a:moveTo>
                <a:cubicBezTo>
                  <a:pt x="51619" y="48595"/>
                  <a:pt x="103238" y="-6711"/>
                  <a:pt x="147483" y="663"/>
                </a:cubicBezTo>
                <a:cubicBezTo>
                  <a:pt x="191728" y="8037"/>
                  <a:pt x="226141" y="96528"/>
                  <a:pt x="265470" y="148147"/>
                </a:cubicBezTo>
                <a:cubicBezTo>
                  <a:pt x="304799" y="199766"/>
                  <a:pt x="336755" y="305463"/>
                  <a:pt x="383458" y="310379"/>
                </a:cubicBezTo>
                <a:cubicBezTo>
                  <a:pt x="430161" y="315295"/>
                  <a:pt x="521110" y="212057"/>
                  <a:pt x="545690" y="177644"/>
                </a:cubicBezTo>
                <a:cubicBezTo>
                  <a:pt x="570271" y="143231"/>
                  <a:pt x="550606" y="123566"/>
                  <a:pt x="530941" y="1039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Straight Connector 11"/>
          <p:cNvSpPr>
            <a:spLocks noChangeShapeType="1"/>
          </p:cNvSpPr>
          <p:nvPr/>
        </p:nvSpPr>
        <p:spPr bwMode="auto">
          <a:xfrm flipV="1">
            <a:off x="6402388" y="4206763"/>
            <a:ext cx="15876" cy="1881757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5" name="Rounded Rectangle 4"/>
          <p:cNvSpPr/>
          <p:nvPr/>
        </p:nvSpPr>
        <p:spPr bwMode="auto">
          <a:xfrm>
            <a:off x="1830813" y="4012196"/>
            <a:ext cx="3203149" cy="34826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Cryptanalyze, find </a:t>
            </a:r>
            <a:r>
              <a:rPr kumimoji="0" lang="en-US" sz="18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k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(&lt;1sec)</a:t>
            </a:r>
          </a:p>
        </p:txBody>
      </p:sp>
      <p:sp>
        <p:nvSpPr>
          <p:cNvPr id="46" name="Right Brace 33"/>
          <p:cNvSpPr>
            <a:spLocks/>
          </p:cNvSpPr>
          <p:nvPr/>
        </p:nvSpPr>
        <p:spPr bwMode="auto">
          <a:xfrm>
            <a:off x="6698730" y="5033343"/>
            <a:ext cx="112243" cy="771922"/>
          </a:xfrm>
          <a:prstGeom prst="rightBrace">
            <a:avLst>
              <a:gd name="adj1" fmla="val 48246"/>
              <a:gd name="adj2" fmla="val 527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7" name="TextBox 34"/>
          <p:cNvSpPr txBox="1">
            <a:spLocks noChangeArrowheads="1"/>
          </p:cNvSpPr>
          <p:nvPr/>
        </p:nvSpPr>
        <p:spPr bwMode="auto">
          <a:xfrm>
            <a:off x="6899812" y="5147641"/>
            <a:ext cx="1746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>
                <a:solidFill>
                  <a:schemeClr val="tx1"/>
                </a:solidFill>
              </a:rPr>
              <a:t>Max2 &lt;&lt; 1sec</a:t>
            </a:r>
            <a:endParaRPr lang="he-IL" alt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91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1B61A-DA2C-4748-9E7D-A57F839C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63" y="478638"/>
            <a:ext cx="4982784" cy="56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Shared-Key Handshake and Record Protocols:</a:t>
            </a:r>
            <a:br>
              <a:rPr lang="en-US" sz="3200" dirty="0"/>
            </a:br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835"/>
            <a:ext cx="8228013" cy="4716562"/>
          </a:xfrm>
        </p:spPr>
        <p:txBody>
          <a:bodyPr/>
          <a:lstStyle/>
          <a:p>
            <a:r>
              <a:rPr lang="en-US" sz="2800" dirty="0"/>
              <a:t>Introduction to (shared key) crypto-protocols</a:t>
            </a:r>
          </a:p>
          <a:p>
            <a:r>
              <a:rPr lang="en-US" sz="2800" dirty="0"/>
              <a:t>Record protocols</a:t>
            </a:r>
          </a:p>
          <a:p>
            <a:r>
              <a:rPr lang="en-US" sz="2800" dirty="0"/>
              <a:t>Handshake protocols: entity authentication</a:t>
            </a:r>
          </a:p>
          <a:p>
            <a:r>
              <a:rPr lang="en-US" sz="2800" dirty="0"/>
              <a:t>Handshake: extensions</a:t>
            </a:r>
          </a:p>
          <a:p>
            <a:r>
              <a:rPr lang="en-US" sz="2800" dirty="0"/>
              <a:t>Key-setup handshakes</a:t>
            </a:r>
          </a:p>
          <a:p>
            <a:r>
              <a:rPr lang="en-US" sz="2800" dirty="0"/>
              <a:t>GSM handshake case study, and: </a:t>
            </a:r>
          </a:p>
          <a:p>
            <a:pPr lvl="1"/>
            <a:r>
              <a:rPr lang="en-US" sz="2400" dirty="0"/>
              <a:t>Key distribution</a:t>
            </a:r>
          </a:p>
          <a:p>
            <a:pPr lvl="1"/>
            <a:r>
              <a:rPr lang="en-US" sz="2400" dirty="0" err="1"/>
              <a:t>Ciphersuite</a:t>
            </a:r>
            <a:r>
              <a:rPr lang="en-US" sz="2400" dirty="0"/>
              <a:t> negotiation and downgrade attacks</a:t>
            </a:r>
          </a:p>
          <a:p>
            <a:r>
              <a:rPr lang="en-US" sz="2800" b="1" dirty="0"/>
              <a:t>Improving resiliency to key exposures</a:t>
            </a:r>
          </a:p>
        </p:txBody>
      </p:sp>
    </p:spTree>
    <p:extLst>
      <p:ext uri="{BB962C8B-B14F-4D97-AF65-F5344CB8AC3E}">
        <p14:creationId xmlns:p14="http://schemas.microsoft.com/office/powerpoint/2010/main" val="12901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>
                <a:solidFill>
                  <a:schemeClr val="accent2"/>
                </a:solidFill>
              </a:rPr>
              <a:t>Improve resiliency to key exposures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b="1" dirty="0">
                    <a:solidFill>
                      <a:schemeClr val="tx1"/>
                    </a:solidFill>
                  </a:rPr>
                  <a:t>So far: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session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</a:rPr>
                  <a:t>(expose no other keys)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And master key was fixed for all sessions</a:t>
                </a:r>
              </a:p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Idea: we can do better!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rgbClr val="FF0000"/>
                    </a:solidFill>
                  </a:rPr>
                  <a:t>Change the master key each session: </a:t>
                </a:r>
                <a:r>
                  <a:rPr lang="en-US" altLang="en-US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MK</a:t>
                </a:r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en-US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Forward Secrecy (FS)</a:t>
                </a:r>
                <a:r>
                  <a:rPr lang="en-US" altLang="en-US" sz="2800" dirty="0"/>
                  <a:t>: </a:t>
                </a:r>
                <a:r>
                  <a:rPr lang="en-US" altLang="en-US" sz="2800" u="sng" dirty="0"/>
                  <a:t>master</a:t>
                </a:r>
                <a:r>
                  <a:rPr lang="en-US" altLang="en-US" sz="2800" dirty="0"/>
                  <a:t> key </a:t>
                </a:r>
                <a:r>
                  <a:rPr lang="en-US" altLang="en-US" sz="28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sz="28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8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) don’t expose </a:t>
                </a:r>
                <a:r>
                  <a:rPr lang="en-US" altLang="en-US" sz="2400" dirty="0"/>
                  <a:t>keys, communication of </a:t>
                </a:r>
                <a:r>
                  <a:rPr lang="en-US" altLang="en-US" sz="2400" u="sng" dirty="0"/>
                  <a:t>previous</a:t>
                </a:r>
                <a:r>
                  <a:rPr lang="en-US" altLang="en-US" sz="2400" dirty="0"/>
                  <a:t> sessions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:endParaRPr lang="en-US" altLang="en-US" sz="2400" dirty="0"/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  <a:blipFill>
                <a:blip r:embed="rId3"/>
                <a:stretch>
                  <a:fillRect l="-498" t="-4899" b="-5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 bwMode="auto">
          <a:xfrm>
            <a:off x="609825" y="4292177"/>
            <a:ext cx="2016224" cy="86409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Secure</a:t>
            </a:r>
            <a:b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62153" y="4292177"/>
            <a:ext cx="2016224" cy="86409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Keys Exposed</a:t>
            </a: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he-IL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443187" y="4274410"/>
            <a:ext cx="2016224" cy="86409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Stays insecure</a:t>
            </a: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he-IL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 bwMode="auto">
          <a:xfrm>
            <a:off x="2626049" y="4724225"/>
            <a:ext cx="93610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 bwMode="auto">
          <a:xfrm flipV="1">
            <a:off x="5578377" y="4706458"/>
            <a:ext cx="864810" cy="177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9" idx="3"/>
          </p:cNvCxnSpPr>
          <p:nvPr/>
        </p:nvCxnSpPr>
        <p:spPr bwMode="auto">
          <a:xfrm>
            <a:off x="8459411" y="4706458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2"/>
          </p:cNvCxnSpPr>
          <p:nvPr/>
        </p:nvCxnSpPr>
        <p:spPr bwMode="auto">
          <a:xfrm>
            <a:off x="1617937" y="5156273"/>
            <a:ext cx="1152128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>
            <a:off x="4570265" y="5156273"/>
            <a:ext cx="1008112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25551" y="5622393"/>
                <a:ext cx="306712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1" y="5622393"/>
                <a:ext cx="3067126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77944" y="5628485"/>
                <a:ext cx="3071738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944" y="5628485"/>
                <a:ext cx="307173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>
            <a:off x="7449682" y="5138506"/>
            <a:ext cx="1008112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EF4F9-C781-4B8F-A68A-DD43728DFEA9}"/>
                  </a:ext>
                </a:extLst>
              </p:cNvPr>
              <p:cNvSpPr txBox="1"/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EF4F9-C781-4B8F-A68A-DD43728DF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982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>
                <a:solidFill>
                  <a:schemeClr val="accent2"/>
                </a:solidFill>
              </a:rPr>
              <a:t>Improve resiliency to key exposures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9512" y="1068099"/>
                <a:ext cx="8568952" cy="1568813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Forward Secrecy (FS)</a:t>
                </a:r>
                <a:r>
                  <a:rPr lang="en-US" altLang="en-US" sz="2800" dirty="0"/>
                  <a:t>: </a:t>
                </a:r>
                <a:r>
                  <a:rPr lang="en-US" altLang="en-US" sz="2800" u="sng" dirty="0"/>
                  <a:t>master</a:t>
                </a:r>
                <a:r>
                  <a:rPr lang="en-US" altLang="en-US" sz="2800" dirty="0"/>
                  <a:t> key </a:t>
                </a:r>
                <a:r>
                  <a:rPr lang="en-US" altLang="en-US" sz="28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sz="28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en-US" sz="28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Session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is secret even if any state of later sessions is exposed. 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Uni-directional: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  <a:endParaRPr lang="en-US" altLang="en-US" sz="2400" dirty="0">
                  <a:solidFill>
                    <a:schemeClr val="tx1"/>
                  </a:solidFill>
                </a:endParaRP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Like a ratchet…	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400" b="1" dirty="0">
                    <a:solidFill>
                      <a:srgbClr val="FF0000"/>
                    </a:solidFill>
                  </a:rPr>
                  <a:t>How?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One way function ? [no…]</a:t>
                </a:r>
                <a:endParaRPr lang="en-US" altLang="en-US" sz="2400" b="1" dirty="0">
                  <a:solidFill>
                    <a:srgbClr val="FF0000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Solution: PRF!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9512" y="1068099"/>
                <a:ext cx="8568952" cy="1568813"/>
              </a:xfrm>
              <a:blipFill>
                <a:blip r:embed="rId3"/>
                <a:stretch>
                  <a:fillRect l="-427" t="-6977" b="-8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38236" y="3471630"/>
                <a:ext cx="2230098" cy="4299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0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sz="20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</a:t>
                </a:r>
                <a:r>
                  <a:rPr lang="en-US" altLang="en-US" sz="20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36" y="3471630"/>
                <a:ext cx="2230098" cy="429926"/>
              </a:xfrm>
              <a:prstGeom prst="rect">
                <a:avLst/>
              </a:prstGeom>
              <a:blipFill>
                <a:blip r:embed="rId4"/>
                <a:stretch>
                  <a:fillRect l="-2725" t="-5479" r="-1635" b="-150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7/Ratchet_example.gif/100px-Ratchet_example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00" y="2030730"/>
            <a:ext cx="775059" cy="6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DA666E-0156-4F15-9542-381B8EA1FA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27180" y="2332304"/>
            <a:ext cx="309299" cy="309299"/>
          </a:xfrm>
          <a:prstGeom prst="rect">
            <a:avLst/>
          </a:prstGeom>
        </p:spPr>
      </p:pic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19CD4B3F-4F35-4566-98BE-C3630F6D40E4}"/>
              </a:ext>
            </a:extLst>
          </p:cNvPr>
          <p:cNvSpPr/>
          <p:nvPr/>
        </p:nvSpPr>
        <p:spPr bwMode="auto">
          <a:xfrm>
            <a:off x="609825" y="4292177"/>
            <a:ext cx="2016224" cy="86409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Secure</a:t>
            </a:r>
            <a:b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57E35F3C-3599-431F-9117-0CE7CB9B48E2}"/>
                  </a:ext>
                </a:extLst>
              </p:cNvPr>
              <p:cNvSpPr/>
              <p:nvPr/>
            </p:nvSpPr>
            <p:spPr bwMode="auto">
              <a:xfrm>
                <a:off x="3338236" y="4292177"/>
                <a:ext cx="2240141" cy="864096"/>
              </a:xfrm>
              <a:prstGeom prst="round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b="1" dirty="0"/>
                  <a:t>Keys Exposed</a:t>
                </a:r>
              </a:p>
              <a:p>
                <a:pPr algn="ctr"/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he-IL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</a:t>
                </a:r>
                <a:r>
                  <a:rPr lang="en-US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57E35F3C-3599-431F-9117-0CE7CB9B4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8236" y="4292177"/>
                <a:ext cx="2240141" cy="8640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8">
                <a:extLst>
                  <a:ext uri="{FF2B5EF4-FFF2-40B4-BE49-F238E27FC236}">
                    <a16:creationId xmlns:a16="http://schemas.microsoft.com/office/drawing/2014/main" id="{D95FE9DA-D36F-4A16-A1D2-D9677198F602}"/>
                  </a:ext>
                </a:extLst>
              </p:cNvPr>
              <p:cNvSpPr/>
              <p:nvPr/>
            </p:nvSpPr>
            <p:spPr bwMode="auto">
              <a:xfrm>
                <a:off x="6443187" y="4274410"/>
                <a:ext cx="2016224" cy="864096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b="1" dirty="0"/>
                  <a:t>Stays insecure</a:t>
                </a:r>
              </a:p>
              <a:p>
                <a:pPr algn="ctr"/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he-IL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</a:t>
                </a:r>
                <a:r>
                  <a:rPr lang="en-US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Rounded Rectangle 8">
                <a:extLst>
                  <a:ext uri="{FF2B5EF4-FFF2-40B4-BE49-F238E27FC236}">
                    <a16:creationId xmlns:a16="http://schemas.microsoft.com/office/drawing/2014/main" id="{D95FE9DA-D36F-4A16-A1D2-D9677198F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3187" y="4274410"/>
                <a:ext cx="2016224" cy="8640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1DD8A5-9DB1-4AD5-8B0E-604B0DF7C12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auto">
          <a:xfrm>
            <a:off x="2626049" y="4724225"/>
            <a:ext cx="71218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CE825-F61B-4F35-A833-1EF707EE45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 flipV="1">
            <a:off x="5578377" y="4706458"/>
            <a:ext cx="864810" cy="177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0C5A-A7CD-448B-A118-C7C082FF657B}"/>
              </a:ext>
            </a:extLst>
          </p:cNvPr>
          <p:cNvCxnSpPr>
            <a:stCxn id="22" idx="3"/>
          </p:cNvCxnSpPr>
          <p:nvPr/>
        </p:nvCxnSpPr>
        <p:spPr bwMode="auto">
          <a:xfrm>
            <a:off x="8459411" y="4706458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A9AA52-9BA0-4ACB-9F1B-CBC8A814726B}"/>
              </a:ext>
            </a:extLst>
          </p:cNvPr>
          <p:cNvCxnSpPr>
            <a:stCxn id="19" idx="2"/>
          </p:cNvCxnSpPr>
          <p:nvPr/>
        </p:nvCxnSpPr>
        <p:spPr bwMode="auto">
          <a:xfrm>
            <a:off x="1617937" y="5156273"/>
            <a:ext cx="1152128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6F7F25-DB16-4EA6-910D-C5FDFEDDA771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>
            <a:off x="4458307" y="5156273"/>
            <a:ext cx="1120070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C6ACB5-AE5E-4607-A160-84D5E4345C51}"/>
                  </a:ext>
                </a:extLst>
              </p:cNvPr>
              <p:cNvSpPr txBox="1"/>
              <p:nvPr/>
            </p:nvSpPr>
            <p:spPr>
              <a:xfrm>
                <a:off x="925551" y="5622393"/>
                <a:ext cx="306712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C6ACB5-AE5E-4607-A160-84D5E434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1" y="5622393"/>
                <a:ext cx="3067126" cy="400110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30DCDC-A11A-4D37-B0A1-FD4AA9183535}"/>
                  </a:ext>
                </a:extLst>
              </p:cNvPr>
              <p:cNvSpPr txBox="1"/>
              <p:nvPr/>
            </p:nvSpPr>
            <p:spPr>
              <a:xfrm>
                <a:off x="4377944" y="5628485"/>
                <a:ext cx="3071738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30DCDC-A11A-4D37-B0A1-FD4AA918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944" y="5628485"/>
                <a:ext cx="3071738" cy="400110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C679ED-8380-42DF-9B8B-1C858A29DBB7}"/>
              </a:ext>
            </a:extLst>
          </p:cNvPr>
          <p:cNvCxnSpPr/>
          <p:nvPr/>
        </p:nvCxnSpPr>
        <p:spPr bwMode="auto">
          <a:xfrm>
            <a:off x="7449682" y="5138506"/>
            <a:ext cx="1008112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01DAEB-3B24-4B86-8383-F44495CE09D9}"/>
                  </a:ext>
                </a:extLst>
              </p:cNvPr>
              <p:cNvSpPr txBox="1"/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01DAEB-3B24-4B86-8383-F44495CE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945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2" grpId="0" animBg="1"/>
      <p:bldP spid="28" grpId="0" animBg="1"/>
      <p:bldP spid="29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>
                <a:solidFill>
                  <a:schemeClr val="accent2"/>
                </a:solidFill>
              </a:rPr>
              <a:t>Improve resiliency to key exposures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b="1" dirty="0">
                    <a:solidFill>
                      <a:schemeClr val="tx1"/>
                    </a:solidFill>
                  </a:rPr>
                  <a:t>So far: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Session keys separation: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(expose no other keys)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Master key </a:t>
                </a:r>
                <a:r>
                  <a:rPr lang="en-US" alt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session key ratchet: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Master keys </a:t>
                </a:r>
                <a:r>
                  <a:rPr lang="en-US" alt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ratchet: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Can we also 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recover </a:t>
                </a:r>
                <a:r>
                  <a:rPr lang="en-US" altLang="en-US" sz="2800" dirty="0">
                    <a:solidFill>
                      <a:srgbClr val="FF0000"/>
                    </a:solidFill>
                  </a:rPr>
                  <a:t>security?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FF0000"/>
                    </a:solidFill>
                  </a:rPr>
                  <a:t> exposed, yet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,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en-US" sz="2400" dirty="0">
                    <a:solidFill>
                      <a:srgbClr val="FF0000"/>
                    </a:solidFill>
                  </a:rPr>
                  <a:t> secure ?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Idea: assume </a:t>
                </a:r>
                <a:r>
                  <a:rPr lang="en-US" altLang="en-US" sz="2400" b="1" dirty="0"/>
                  <a:t>no attack</a:t>
                </a:r>
                <a:r>
                  <a:rPr lang="en-US" altLang="en-US" sz="2400" dirty="0"/>
                  <a:t> during ‘recovery session’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  <a:blipFill>
                <a:blip r:embed="rId3"/>
                <a:stretch>
                  <a:fillRect l="-498" t="-4899" b="-5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 bwMode="auto">
          <a:xfrm>
            <a:off x="609825" y="4292177"/>
            <a:ext cx="2016224" cy="86409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Keys Exposed</a:t>
            </a:r>
            <a:endParaRPr lang="en-US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259350" y="4292177"/>
            <a:ext cx="2430537" cy="864096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No attack: recover </a:t>
            </a:r>
            <a:r>
              <a:rPr lang="en-US" altLang="en-US" sz="1400" b="1" dirty="0"/>
              <a:t>!</a:t>
            </a:r>
            <a:endParaRPr lang="en-US" altLang="en-US" sz="14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he-IL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517951" y="4292177"/>
            <a:ext cx="2016224" cy="864096"/>
          </a:xfrm>
          <a:prstGeom prst="roundRect">
            <a:avLst/>
          </a:prstGeom>
          <a:solidFill>
            <a:srgbClr val="00A2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Stays secure</a:t>
            </a:r>
            <a:endParaRPr lang="en-US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he-IL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 bwMode="auto">
          <a:xfrm>
            <a:off x="2626049" y="4724225"/>
            <a:ext cx="633301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 bwMode="auto">
          <a:xfrm>
            <a:off x="5689887" y="4724225"/>
            <a:ext cx="82806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9" idx="3"/>
          </p:cNvCxnSpPr>
          <p:nvPr/>
        </p:nvCxnSpPr>
        <p:spPr bwMode="auto">
          <a:xfrm>
            <a:off x="8534175" y="4724225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2"/>
          </p:cNvCxnSpPr>
          <p:nvPr/>
        </p:nvCxnSpPr>
        <p:spPr bwMode="auto">
          <a:xfrm>
            <a:off x="1617937" y="5156273"/>
            <a:ext cx="1152128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>
            <a:off x="4474619" y="5156273"/>
            <a:ext cx="1215268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67461" y="5622393"/>
                <a:ext cx="242521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61" y="5622393"/>
                <a:ext cx="2425216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1160" y="5625223"/>
                <a:ext cx="2430537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60" y="5625223"/>
                <a:ext cx="2430537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>
            <a:off x="7449682" y="5138506"/>
            <a:ext cx="1008112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EF4F9-C781-4B8F-A68A-DD43728DFEA9}"/>
                  </a:ext>
                </a:extLst>
              </p:cNvPr>
              <p:cNvSpPr txBox="1"/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EF4F9-C781-4B8F-A68A-DD43728DF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https://upload.wikimedia.org/wikipedia/commons/thumb/1/17/Ratchet_example.gif/100px-Ratchet_example.gif">
            <a:extLst>
              <a:ext uri="{FF2B5EF4-FFF2-40B4-BE49-F238E27FC236}">
                <a16:creationId xmlns:a16="http://schemas.microsoft.com/office/drawing/2014/main" id="{F046B490-A65D-4E75-8647-F77F1F4632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31" y="2126867"/>
            <a:ext cx="775059" cy="6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40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Shared-Key Handshake and Record Protocols:</a:t>
            </a:r>
            <a:br>
              <a:rPr lang="en-US" sz="3200" dirty="0"/>
            </a:br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835"/>
            <a:ext cx="8228013" cy="4716562"/>
          </a:xfrm>
        </p:spPr>
        <p:txBody>
          <a:bodyPr/>
          <a:lstStyle/>
          <a:p>
            <a:r>
              <a:rPr lang="en-US" sz="2800" dirty="0"/>
              <a:t>Introduction to (shared key) crypto-protocols</a:t>
            </a:r>
          </a:p>
          <a:p>
            <a:r>
              <a:rPr lang="en-US" sz="2800" dirty="0"/>
              <a:t>Record protocols</a:t>
            </a:r>
          </a:p>
          <a:p>
            <a:r>
              <a:rPr lang="en-US" sz="2800" dirty="0"/>
              <a:t>Handshake protocols: entity authentication</a:t>
            </a:r>
          </a:p>
          <a:p>
            <a:r>
              <a:rPr lang="en-US" sz="2800" b="1" dirty="0"/>
              <a:t>Handshake: extensions</a:t>
            </a:r>
          </a:p>
          <a:p>
            <a:r>
              <a:rPr lang="en-US" sz="2800" dirty="0"/>
              <a:t>Key-setup handshakes</a:t>
            </a:r>
          </a:p>
          <a:p>
            <a:r>
              <a:rPr lang="en-US" sz="2800" dirty="0"/>
              <a:t>GSM handshake case study, and: </a:t>
            </a:r>
          </a:p>
          <a:p>
            <a:pPr lvl="1"/>
            <a:r>
              <a:rPr lang="en-US" sz="2400" dirty="0"/>
              <a:t>Key distribution</a:t>
            </a:r>
          </a:p>
          <a:p>
            <a:pPr lvl="1"/>
            <a:r>
              <a:rPr lang="en-US" sz="2400" dirty="0" err="1"/>
              <a:t>Ciphersuite</a:t>
            </a:r>
            <a:r>
              <a:rPr lang="en-US" sz="2400" dirty="0"/>
              <a:t> negotiation and downgrade attacks</a:t>
            </a:r>
          </a:p>
          <a:p>
            <a:r>
              <a:rPr lang="en-US" sz="2800" dirty="0"/>
              <a:t>Improving resiliency to key exposures</a:t>
            </a:r>
          </a:p>
        </p:txBody>
      </p:sp>
    </p:spTree>
    <p:extLst>
      <p:ext uri="{BB962C8B-B14F-4D97-AF65-F5344CB8AC3E}">
        <p14:creationId xmlns:p14="http://schemas.microsoft.com/office/powerpoint/2010/main" val="3935993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90513"/>
            <a:ext cx="8495208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u="sng" dirty="0"/>
              <a:t>Recover Security (RS)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6403" y="958312"/>
                <a:ext cx="8521548" cy="1568813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400" dirty="0">
                    <a:solidFill>
                      <a:srgbClr val="FF00FF"/>
                    </a:solidFill>
                  </a:rPr>
                  <a:t>Recover security: </a:t>
                </a: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secure if :</a:t>
                </a:r>
                <a:endParaRPr lang="en-US" sz="2400" dirty="0">
                  <a:solidFill>
                    <a:srgbClr val="FF00FF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is secure if it’s keys are not given to attacker, and either session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2400" dirty="0"/>
                  <a:t> is secure, or there is no attack during 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kern="1200" dirty="0">
                  <a:solidFill>
                    <a:schemeClr val="tx1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How? The RS-Ratchet Protocol:</a:t>
                </a: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denote session’s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nonces</a:t>
                </a: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Then: </a:t>
                </a: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6403" y="958312"/>
                <a:ext cx="8521548" cy="1568813"/>
              </a:xfrm>
              <a:blipFill>
                <a:blip r:embed="rId3"/>
                <a:stretch>
                  <a:fillRect l="-286" t="-5426" b="-8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7/Ratchet_example.gif/100px-Ratchet_exampl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36" y="2611688"/>
            <a:ext cx="749994" cy="62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26852" y="3314792"/>
                <a:ext cx="4027641" cy="3965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i="1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MK</m:t>
                      </m:r>
                      <m:r>
                        <m:rPr>
                          <m:nor/>
                        </m:rPr>
                        <a:rPr lang="en-US" altLang="en-US" i="1" baseline="-250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52" y="3314792"/>
                <a:ext cx="4027641" cy="396519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0C5F3FE1-429A-408B-949C-02BE08C38F9E}"/>
              </a:ext>
            </a:extLst>
          </p:cNvPr>
          <p:cNvSpPr/>
          <p:nvPr/>
        </p:nvSpPr>
        <p:spPr bwMode="auto">
          <a:xfrm>
            <a:off x="359052" y="3898850"/>
            <a:ext cx="2016224" cy="127837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Keys Exposed</a:t>
            </a: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7">
                <a:extLst>
                  <a:ext uri="{FF2B5EF4-FFF2-40B4-BE49-F238E27FC236}">
                    <a16:creationId xmlns:a16="http://schemas.microsoft.com/office/drawing/2014/main" id="{AFA0FD0D-D4DE-47B8-BE7D-2E55AE560AF8}"/>
                  </a:ext>
                </a:extLst>
              </p:cNvPr>
              <p:cNvSpPr/>
              <p:nvPr/>
            </p:nvSpPr>
            <p:spPr bwMode="auto">
              <a:xfrm>
                <a:off x="3037424" y="3898850"/>
                <a:ext cx="2507152" cy="1278374"/>
              </a:xfrm>
              <a:prstGeom prst="roundRect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b="1" dirty="0"/>
                  <a:t>No attack: recover !</a:t>
                </a:r>
              </a:p>
              <a:p>
                <a:pPr algn="ctr"/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he-IL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)⊕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1" baseline="-250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ounded Rectangle 7">
                <a:extLst>
                  <a:ext uri="{FF2B5EF4-FFF2-40B4-BE49-F238E27FC236}">
                    <a16:creationId xmlns:a16="http://schemas.microsoft.com/office/drawing/2014/main" id="{AFA0FD0D-D4DE-47B8-BE7D-2E55AE560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424" y="3898850"/>
                <a:ext cx="2507152" cy="12783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8">
                <a:extLst>
                  <a:ext uri="{FF2B5EF4-FFF2-40B4-BE49-F238E27FC236}">
                    <a16:creationId xmlns:a16="http://schemas.microsoft.com/office/drawing/2014/main" id="{27A973BC-A8E3-443D-A1FF-CA4DAE1840E0}"/>
                  </a:ext>
                </a:extLst>
              </p:cNvPr>
              <p:cNvSpPr/>
              <p:nvPr/>
            </p:nvSpPr>
            <p:spPr bwMode="auto">
              <a:xfrm>
                <a:off x="6099717" y="3898850"/>
                <a:ext cx="2298168" cy="1278374"/>
              </a:xfrm>
              <a:prstGeom prst="roundRect">
                <a:avLst/>
              </a:prstGeom>
              <a:solidFill>
                <a:srgbClr val="00A24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b="1" dirty="0"/>
                  <a:t>Stays secure</a:t>
                </a:r>
                <a:endParaRPr lang="en-US" altLang="en-US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n-US" altLang="en-US" b="0" i="1" dirty="0">
                    <a:solidFill>
                      <a:srgbClr val="FFFF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i="1" baseline="-250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ounded Rectangle 8">
                <a:extLst>
                  <a:ext uri="{FF2B5EF4-FFF2-40B4-BE49-F238E27FC236}">
                    <a16:creationId xmlns:a16="http://schemas.microsoft.com/office/drawing/2014/main" id="{27A973BC-A8E3-443D-A1FF-CA4DAE184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9717" y="3898850"/>
                <a:ext cx="2298168" cy="127837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626DAE-2F7E-4D08-B0C3-2DA84102AF7D}"/>
              </a:ext>
            </a:extLst>
          </p:cNvPr>
          <p:cNvCxnSpPr>
            <a:stCxn id="20" idx="3"/>
            <a:endCxn id="23" idx="1"/>
          </p:cNvCxnSpPr>
          <p:nvPr/>
        </p:nvCxnSpPr>
        <p:spPr bwMode="auto">
          <a:xfrm>
            <a:off x="2375276" y="4538037"/>
            <a:ext cx="6621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98DE3C-6618-48B1-836D-BBAB9F1C832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 bwMode="auto">
          <a:xfrm>
            <a:off x="5544576" y="4538037"/>
            <a:ext cx="555141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8BD126-9E7E-423C-A256-F81DBE454310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8397885" y="4538037"/>
            <a:ext cx="38706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1D3311-6F2F-4C4B-90FA-17D0CFE5C029}"/>
              </a:ext>
            </a:extLst>
          </p:cNvPr>
          <p:cNvCxnSpPr>
            <a:stCxn id="20" idx="2"/>
          </p:cNvCxnSpPr>
          <p:nvPr/>
        </p:nvCxnSpPr>
        <p:spPr bwMode="auto">
          <a:xfrm>
            <a:off x="1367164" y="5177224"/>
            <a:ext cx="851929" cy="3203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B6B8C5-C44C-4E7A-ADA3-3E7993E1A44D}"/>
              </a:ext>
            </a:extLst>
          </p:cNvPr>
          <p:cNvCxnSpPr>
            <a:stCxn id="23" idx="2"/>
          </p:cNvCxnSpPr>
          <p:nvPr/>
        </p:nvCxnSpPr>
        <p:spPr bwMode="auto">
          <a:xfrm>
            <a:off x="4291000" y="5177224"/>
            <a:ext cx="779307" cy="3203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56614A-C816-470E-BEBA-359B5E6B9404}"/>
                  </a:ext>
                </a:extLst>
              </p:cNvPr>
              <p:cNvSpPr txBox="1"/>
              <p:nvPr/>
            </p:nvSpPr>
            <p:spPr>
              <a:xfrm>
                <a:off x="591015" y="5573035"/>
                <a:ext cx="2996869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56614A-C816-470E-BEBA-359B5E6B9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5573035"/>
                <a:ext cx="2996869" cy="400110"/>
              </a:xfrm>
              <a:prstGeom prst="rect">
                <a:avLst/>
              </a:prstGeom>
              <a:blipFill>
                <a:blip r:embed="rId8"/>
                <a:stretch>
                  <a:fillRect r="-20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F01826-85C3-4583-940A-E31EBFC5C988}"/>
                  </a:ext>
                </a:extLst>
              </p:cNvPr>
              <p:cNvSpPr txBox="1"/>
              <p:nvPr/>
            </p:nvSpPr>
            <p:spPr>
              <a:xfrm>
                <a:off x="3863743" y="5573035"/>
                <a:ext cx="3071738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F01826-85C3-4583-940A-E31EBFC5C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43" y="5573035"/>
                <a:ext cx="3071738" cy="400110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AA9A29-3780-42FE-A2EA-16AB6FCE6DF3}"/>
              </a:ext>
            </a:extLst>
          </p:cNvPr>
          <p:cNvCxnSpPr/>
          <p:nvPr/>
        </p:nvCxnSpPr>
        <p:spPr bwMode="auto">
          <a:xfrm>
            <a:off x="7270917" y="5188375"/>
            <a:ext cx="381864" cy="3091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9DD80B-53F9-4245-8C91-C20CFA09E803}"/>
                  </a:ext>
                </a:extLst>
              </p:cNvPr>
              <p:cNvSpPr txBox="1"/>
              <p:nvPr/>
            </p:nvSpPr>
            <p:spPr>
              <a:xfrm>
                <a:off x="7410179" y="5573035"/>
                <a:ext cx="98770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9DD80B-53F9-4245-8C91-C20CFA09E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79" y="5573035"/>
                <a:ext cx="98770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405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30" grpId="0" animBg="1"/>
      <p:bldP spid="31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>
                <a:solidFill>
                  <a:schemeClr val="accent2"/>
                </a:solidFill>
              </a:rPr>
              <a:t>Improve resiliency to key exposures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b="1" dirty="0">
                    <a:solidFill>
                      <a:schemeClr val="tx1"/>
                    </a:solidFill>
                  </a:rPr>
                  <a:t>So far: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Session keys separation: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(expose no other keys) </a:t>
                </a: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Master key </a:t>
                </a:r>
                <a:r>
                  <a:rPr lang="en-US" alt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session key ratchet: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Forward secrecy: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Master keys </a:t>
                </a:r>
                <a:r>
                  <a:rPr lang="en-US" alt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ratchet</a:t>
                </a:r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Recover security: </a:t>
                </a: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is secure if it’s keys are not given to attacker, and either session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2400" dirty="0"/>
                  <a:t> is secure, or there is no attack during 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kern="1200" dirty="0">
                  <a:solidFill>
                    <a:schemeClr val="tx1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Can we further improve resiliency?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dirty="0">
                    <a:solidFill>
                      <a:srgbClr val="FF00FF"/>
                    </a:solidFill>
                  </a:rPr>
                  <a:t>Perfect</a:t>
                </a:r>
                <a:r>
                  <a:rPr lang="en-US" altLang="en-US" sz="2400" dirty="0">
                    <a:solidFill>
                      <a:srgbClr val="FF00FF"/>
                    </a:solidFill>
                  </a:rPr>
                  <a:t> Forward Secrecy (PFS) and </a:t>
                </a:r>
                <a:br>
                  <a:rPr lang="en-US" altLang="en-US" sz="2400" dirty="0">
                    <a:solidFill>
                      <a:srgbClr val="FF00FF"/>
                    </a:solidFill>
                  </a:rPr>
                </a:br>
                <a:r>
                  <a:rPr lang="en-US" altLang="en-US" sz="2400" b="1" dirty="0">
                    <a:solidFill>
                      <a:srgbClr val="FF00FF"/>
                    </a:solidFill>
                  </a:rPr>
                  <a:t>Perfect </a:t>
                </a:r>
                <a:r>
                  <a:rPr lang="en-US" altLang="en-US" sz="2400" dirty="0">
                    <a:solidFill>
                      <a:srgbClr val="FF00FF"/>
                    </a:solidFill>
                  </a:rPr>
                  <a:t>Recover Security (PRS)  !</a:t>
                </a:r>
                <a:endParaRPr lang="en-US" altLang="en-US" sz="2800" dirty="0">
                  <a:solidFill>
                    <a:schemeClr val="accent2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  <a:blipFill>
                <a:blip r:embed="rId3"/>
                <a:stretch>
                  <a:fillRect l="-498" t="-4899" b="-11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https://upload.wikimedia.org/wikipedia/commons/thumb/1/17/Ratchet_example.gif/100px-Ratchet_example.gif">
            <a:extLst>
              <a:ext uri="{FF2B5EF4-FFF2-40B4-BE49-F238E27FC236}">
                <a16:creationId xmlns:a16="http://schemas.microsoft.com/office/drawing/2014/main" id="{F046B490-A65D-4E75-8647-F77F1F4632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31" y="2126867"/>
            <a:ext cx="775059" cy="6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741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37867"/>
            <a:ext cx="8496944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>
                <a:solidFill>
                  <a:srgbClr val="00B050"/>
                </a:solidFill>
              </a:rPr>
              <a:t>Perfect Forward, Recover Secrecy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4549" y="995089"/>
                <a:ext cx="8352928" cy="3129369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dirty="0">
                    <a:solidFill>
                      <a:srgbClr val="FF00FF"/>
                    </a:solidFill>
                  </a:rPr>
                  <a:t>Perfect</a:t>
                </a:r>
                <a:r>
                  <a:rPr lang="en-US" altLang="en-US" sz="2400" dirty="0">
                    <a:solidFill>
                      <a:srgbClr val="FF00FF"/>
                    </a:solidFill>
                  </a:rPr>
                  <a:t> Forward Secrecy (PFS):</a:t>
                </a:r>
                <a:r>
                  <a:rPr lang="en-US" altLang="en-US" sz="2000" dirty="0">
                    <a:solidFill>
                      <a:srgbClr val="FF00FF"/>
                    </a:solidFill>
                  </a:rPr>
                  <a:t> </a:t>
                </a: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is secure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even if attacker </a:t>
                </a:r>
                <a:r>
                  <a:rPr lang="en-US" altLang="en-US" sz="2400" kern="1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is </a:t>
                </a:r>
                <a:r>
                  <a:rPr lang="en-US" sz="2400" kern="1200" dirty="0">
                    <a:solidFill>
                      <a:schemeClr val="tx1"/>
                    </a:solidFill>
                  </a:rPr>
                  <a:t>given, only </a:t>
                </a:r>
                <a:r>
                  <a:rPr lang="en-US" altLang="en-US" sz="2400" b="1" u="sng" kern="1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after</a:t>
                </a:r>
                <a:r>
                  <a:rPr lang="en-US" altLang="en-US" sz="2400" kern="1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session </a:t>
                </a:r>
                <a14:m>
                  <m:oMath xmlns:m="http://schemas.openxmlformats.org/officeDocument/2006/math">
                    <m:r>
                      <a:rPr lang="en-US" alt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schemeClr val="accent2"/>
                    </a:solidFill>
                  </a:rPr>
                  <a:t> ends, </a:t>
                </a:r>
                <a:r>
                  <a:rPr lang="en-US" sz="2400" kern="1200" dirty="0">
                    <a:solidFill>
                      <a:schemeClr val="tx1"/>
                    </a:solidFill>
                  </a:rPr>
                  <a:t>all keys of 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all</a:t>
                </a:r>
                <a:r>
                  <a:rPr lang="en-US" sz="2400" kern="1200" dirty="0">
                    <a:solidFill>
                      <a:schemeClr val="tx1"/>
                    </a:solidFill>
                  </a:rPr>
                  <a:t> other sessions, 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kern="1200" dirty="0">
                    <a:solidFill>
                      <a:schemeClr val="tx1"/>
                    </a:solidFill>
                  </a:rPr>
                  <a:t> Master Key of 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br>
                  <a:rPr lang="en-US" altLang="en-US" sz="2400" dirty="0">
                    <a:solidFill>
                      <a:schemeClr val="accent2"/>
                    </a:solidFill>
                  </a:rPr>
                </a:br>
                <a:br>
                  <a:rPr lang="en-US" altLang="en-US" sz="2400" dirty="0">
                    <a:solidFill>
                      <a:schemeClr val="accent2"/>
                    </a:solidFill>
                  </a:rPr>
                </a:br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dirty="0">
                    <a:solidFill>
                      <a:srgbClr val="FF00FF"/>
                    </a:solidFill>
                  </a:rPr>
                  <a:t>Perfect</a:t>
                </a:r>
                <a:r>
                  <a:rPr lang="en-US" altLang="en-US" sz="2400" dirty="0">
                    <a:solidFill>
                      <a:srgbClr val="FF00FF"/>
                    </a:solidFill>
                  </a:rPr>
                  <a:t> Recover Security (PRS): </a:t>
                </a: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is secure if it’s keys are not given to attacker, and either session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2400" dirty="0"/>
                  <a:t> is secure, or there is no </a:t>
                </a:r>
                <a:r>
                  <a:rPr lang="en-US" altLang="en-US" sz="2400" dirty="0" err="1"/>
                  <a:t>MitM</a:t>
                </a:r>
                <a:r>
                  <a:rPr lang="en-US" altLang="en-US" sz="2400" dirty="0"/>
                  <a:t> attack during session </a:t>
                </a:r>
                <a:r>
                  <a:rPr lang="en-US" altLang="en-US" sz="2400" i="1" kern="12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sz="2400" i="1" kern="12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How? </a:t>
                </a:r>
                <a:r>
                  <a:rPr lang="en-US" altLang="en-US" sz="2000" b="1" u="sng" dirty="0"/>
                  <a:t>public-key</a:t>
                </a:r>
                <a:r>
                  <a:rPr lang="en-US" altLang="en-US" sz="2000" dirty="0"/>
                  <a:t> (key exchange) protocols – next topic!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Additional notions of resiliency – in crypto courses/books – e.g.: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1800" dirty="0">
                    <a:solidFill>
                      <a:srgbClr val="FF0000"/>
                    </a:solidFill>
                  </a:rPr>
                  <a:t>Leakage-resiliency</a:t>
                </a:r>
                <a:r>
                  <a:rPr lang="en-US" altLang="en-US" sz="1800" dirty="0"/>
                  <a:t> : resilient to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gradual</a:t>
                </a:r>
                <a:r>
                  <a:rPr lang="en-US" sz="1800" dirty="0"/>
                  <a:t> key ‘leakage’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1800" dirty="0"/>
                  <a:t>Threshold and Proactive security : attacker can break up to </a:t>
                </a:r>
                <a:r>
                  <a:rPr lang="en-US" sz="1800" i="1" dirty="0"/>
                  <a:t>n</a:t>
                </a:r>
                <a:r>
                  <a:rPr lang="en-US" sz="1800" dirty="0"/>
                  <a:t> entities (in same ‘epoch’) 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4549" y="995089"/>
                <a:ext cx="8352928" cy="3129369"/>
              </a:xfrm>
              <a:blipFill>
                <a:blip r:embed="rId3"/>
                <a:stretch>
                  <a:fillRect l="-292" t="-2724" r="-876" b="-7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795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Resiliency Notions: Shared + Public Key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4116310-0D19-4644-8F89-27968BE65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744400"/>
                  </p:ext>
                </p:extLst>
              </p:nvPr>
            </p:nvGraphicFramePr>
            <p:xfrm>
              <a:off x="388938" y="1097559"/>
              <a:ext cx="8296275" cy="3520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889">
                      <a:extLst>
                        <a:ext uri="{9D8B030D-6E8A-4147-A177-3AD203B41FA5}">
                          <a16:colId xmlns:a16="http://schemas.microsoft.com/office/drawing/2014/main" val="421064172"/>
                        </a:ext>
                      </a:extLst>
                    </a:gridCol>
                    <a:gridCol w="5020789">
                      <a:extLst>
                        <a:ext uri="{9D8B030D-6E8A-4147-A177-3AD203B41FA5}">
                          <a16:colId xmlns:a16="http://schemas.microsoft.com/office/drawing/2014/main" val="2855857659"/>
                        </a:ext>
                      </a:extLst>
                    </a:gridCol>
                    <a:gridCol w="1308597">
                      <a:extLst>
                        <a:ext uri="{9D8B030D-6E8A-4147-A177-3AD203B41FA5}">
                          <a16:colId xmlns:a16="http://schemas.microsoft.com/office/drawing/2014/main" val="2740830257"/>
                        </a:ext>
                      </a:extLst>
                    </a:gridCol>
                  </a:tblGrid>
                  <a:tr h="50405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/>
                            <a:t>Notion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r>
                            <a:rPr lang="en-US" sz="1600" baseline="0" dirty="0">
                              <a:solidFill>
                                <a:schemeClr val="bg1"/>
                              </a:solidFill>
                            </a:rPr>
                            <a:t>ession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 baseline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600" baseline="0" dirty="0">
                              <a:solidFill>
                                <a:schemeClr val="bg1"/>
                              </a:solidFill>
                            </a:rPr>
                            <a:t>is secure if keys not exposed, and…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Crypto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6470541"/>
                      </a:ext>
                    </a:extLst>
                  </a:tr>
                  <a:tr h="63867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/>
                            <a:t>Secure</a:t>
                          </a:r>
                          <a:br>
                            <a:rPr lang="en-US" sz="1600"/>
                          </a:br>
                          <a:r>
                            <a:rPr lang="en-US" sz="1600" baseline="0"/>
                            <a:t>key-setup</a:t>
                          </a:r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6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 attacker is given </a:t>
                          </a:r>
                          <a:r>
                            <a:rPr kumimoji="0" lang="en-US" altLang="en-US" sz="1600" b="0" i="0" u="sng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session key</a:t>
                          </a:r>
                          <a:r>
                            <a:rPr kumimoji="0" lang="en-US" altLang="en-US" sz="16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0" lang="en-US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𝑗</m:t>
                                  </m:r>
                                  <m:r>
                                    <a:rPr kumimoji="0" lang="en-US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≠</m:t>
                                  </m:r>
                                  <m:r>
                                    <a:rPr kumimoji="0" lang="en-US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Master key never exposed !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6535487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Forward secrecy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… attacker</a:t>
                          </a:r>
                          <a:r>
                            <a:rPr lang="en-US" sz="16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 given </a:t>
                          </a:r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all</a:t>
                          </a:r>
                          <a:r>
                            <a:rPr lang="en-US" sz="16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k</a:t>
                          </a:r>
                          <a:r>
                            <a:rPr lang="en-US" altLang="en-US" sz="160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eys</a:t>
                          </a:r>
                          <a:r>
                            <a:rPr lang="en-US" altLang="en-US" sz="1600" baseline="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 </a:t>
                          </a:r>
                          <a:br>
                            <a:rPr lang="en-US" altLang="en-US" sz="1600" baseline="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</a:br>
                          <a:r>
                            <a:rPr lang="en-US" altLang="en-US" sz="1600" baseline="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of </a:t>
                          </a:r>
                          <a:r>
                            <a:rPr lang="en-US" altLang="en-US" sz="1600" u="none" baseline="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sessions &gt;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9178282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altLang="en-US" sz="1600" dirty="0">
                              <a:solidFill>
                                <a:schemeClr val="tx1"/>
                              </a:solidFill>
                            </a:rPr>
                            <a:t>Perfect Forward Secrecy (PFS)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… is also given all keys of sessions &lt;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:b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altLang="en-US" sz="1600" b="0" i="0" u="sng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but  only  after </a:t>
                          </a: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session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kumimoji="0" lang="en-US" sz="1600" b="0" i="0" u="sng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ended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Public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747220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Recover</a:t>
                          </a:r>
                          <a:r>
                            <a:rPr lang="en-US" sz="1600" baseline="0" dirty="0"/>
                            <a:t> Security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… if no attack during session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or if previous session,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en-US" altLang="en-US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is secure</a:t>
                          </a: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230637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Perfect Recover</a:t>
                          </a:r>
                          <a:r>
                            <a:rPr lang="en-US" sz="1600" baseline="0" dirty="0"/>
                            <a:t> Security (PRS)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… if no </a:t>
                          </a:r>
                          <a:r>
                            <a:rPr kumimoji="0" lang="en-US" altLang="en-US" sz="16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MitM</a:t>
                          </a: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 attack during session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or if previous session,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en-US" altLang="en-US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is secure</a:t>
                          </a: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Public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5257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4116310-0D19-4644-8F89-27968BE65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744400"/>
                  </p:ext>
                </p:extLst>
              </p:nvPr>
            </p:nvGraphicFramePr>
            <p:xfrm>
              <a:off x="388938" y="1097559"/>
              <a:ext cx="8296275" cy="3520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889">
                      <a:extLst>
                        <a:ext uri="{9D8B030D-6E8A-4147-A177-3AD203B41FA5}">
                          <a16:colId xmlns:a16="http://schemas.microsoft.com/office/drawing/2014/main" val="421064172"/>
                        </a:ext>
                      </a:extLst>
                    </a:gridCol>
                    <a:gridCol w="5020789">
                      <a:extLst>
                        <a:ext uri="{9D8B030D-6E8A-4147-A177-3AD203B41FA5}">
                          <a16:colId xmlns:a16="http://schemas.microsoft.com/office/drawing/2014/main" val="2855857659"/>
                        </a:ext>
                      </a:extLst>
                    </a:gridCol>
                    <a:gridCol w="1308597">
                      <a:extLst>
                        <a:ext uri="{9D8B030D-6E8A-4147-A177-3AD203B41FA5}">
                          <a16:colId xmlns:a16="http://schemas.microsoft.com/office/drawing/2014/main" val="2740830257"/>
                        </a:ext>
                      </a:extLst>
                    </a:gridCol>
                  </a:tblGrid>
                  <a:tr h="50405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/>
                            <a:t>Notion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1205" r="-26578" b="-6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Crypto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6470541"/>
                      </a:ext>
                    </a:extLst>
                  </a:tr>
                  <a:tr h="63867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/>
                            <a:t>Secure</a:t>
                          </a:r>
                          <a:br>
                            <a:rPr lang="en-US" sz="1600"/>
                          </a:br>
                          <a:r>
                            <a:rPr lang="en-US" sz="1600" baseline="0"/>
                            <a:t>key-setup</a:t>
                          </a:r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80000" r="-26578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6535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Forward secrecy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180000" r="-26578" b="-2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917828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altLang="en-US" sz="1600" dirty="0">
                              <a:solidFill>
                                <a:schemeClr val="tx1"/>
                              </a:solidFill>
                            </a:rPr>
                            <a:t>Perfect Forward Secrecy (PFS)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309474" r="-26578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Public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7472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Recover</a:t>
                          </a:r>
                          <a:r>
                            <a:rPr lang="en-US" sz="1600" baseline="0" dirty="0"/>
                            <a:t> Security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20" t="-409474" r="-26578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23063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Perfect Recover</a:t>
                          </a:r>
                          <a:r>
                            <a:rPr lang="en-US" sz="1600" baseline="0" dirty="0"/>
                            <a:t> Security (PRS)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509474" r="-26578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Public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5257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Rounded Rectangle 2">
            <a:extLst>
              <a:ext uri="{FF2B5EF4-FFF2-40B4-BE49-F238E27FC236}">
                <a16:creationId xmlns:a16="http://schemas.microsoft.com/office/drawing/2014/main" id="{745483AD-5AD0-4FC4-BE09-0DD29B0CEE2E}"/>
              </a:ext>
            </a:extLst>
          </p:cNvPr>
          <p:cNvSpPr/>
          <p:nvPr/>
        </p:nvSpPr>
        <p:spPr bwMode="auto">
          <a:xfrm>
            <a:off x="1424774" y="5143060"/>
            <a:ext cx="1224136" cy="5760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Secure key setup</a:t>
            </a:r>
          </a:p>
        </p:txBody>
      </p:sp>
      <p:sp>
        <p:nvSpPr>
          <p:cNvPr id="84" name="Rounded Rectangle 6">
            <a:extLst>
              <a:ext uri="{FF2B5EF4-FFF2-40B4-BE49-F238E27FC236}">
                <a16:creationId xmlns:a16="http://schemas.microsoft.com/office/drawing/2014/main" id="{447EA854-3769-49B1-A418-2E8468D10CEB}"/>
              </a:ext>
            </a:extLst>
          </p:cNvPr>
          <p:cNvSpPr/>
          <p:nvPr/>
        </p:nvSpPr>
        <p:spPr bwMode="auto">
          <a:xfrm>
            <a:off x="3224974" y="5010778"/>
            <a:ext cx="1224136" cy="34830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FS</a:t>
            </a:r>
          </a:p>
        </p:txBody>
      </p:sp>
      <p:sp>
        <p:nvSpPr>
          <p:cNvPr id="85" name="Rounded Rectangle 7">
            <a:extLst>
              <a:ext uri="{FF2B5EF4-FFF2-40B4-BE49-F238E27FC236}">
                <a16:creationId xmlns:a16="http://schemas.microsoft.com/office/drawing/2014/main" id="{A65B7B30-0E59-4A78-916E-4B056661888C}"/>
              </a:ext>
            </a:extLst>
          </p:cNvPr>
          <p:cNvSpPr/>
          <p:nvPr/>
        </p:nvSpPr>
        <p:spPr bwMode="auto">
          <a:xfrm>
            <a:off x="3224974" y="5491365"/>
            <a:ext cx="1224136" cy="34830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RS</a:t>
            </a:r>
          </a:p>
        </p:txBody>
      </p:sp>
      <p:sp>
        <p:nvSpPr>
          <p:cNvPr id="86" name="Rounded Rectangle 8">
            <a:extLst>
              <a:ext uri="{FF2B5EF4-FFF2-40B4-BE49-F238E27FC236}">
                <a16:creationId xmlns:a16="http://schemas.microsoft.com/office/drawing/2014/main" id="{055ED4FB-5AB7-43DA-A36B-E3DC872ADAA3}"/>
              </a:ext>
            </a:extLst>
          </p:cNvPr>
          <p:cNvSpPr/>
          <p:nvPr/>
        </p:nvSpPr>
        <p:spPr bwMode="auto">
          <a:xfrm>
            <a:off x="4998944" y="5010778"/>
            <a:ext cx="1224136" cy="34830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/>
              <a:t>PFS</a:t>
            </a:r>
          </a:p>
        </p:txBody>
      </p:sp>
      <p:sp>
        <p:nvSpPr>
          <p:cNvPr id="87" name="Rounded Rectangle 10">
            <a:extLst>
              <a:ext uri="{FF2B5EF4-FFF2-40B4-BE49-F238E27FC236}">
                <a16:creationId xmlns:a16="http://schemas.microsoft.com/office/drawing/2014/main" id="{3F5E9CD2-352D-4E91-A42E-A30A2F1F6ABE}"/>
              </a:ext>
            </a:extLst>
          </p:cNvPr>
          <p:cNvSpPr/>
          <p:nvPr/>
        </p:nvSpPr>
        <p:spPr bwMode="auto">
          <a:xfrm>
            <a:off x="5025174" y="5474296"/>
            <a:ext cx="1224136" cy="36004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PRS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ED69A6-9100-47F1-A96E-64C936CDD982}"/>
              </a:ext>
            </a:extLst>
          </p:cNvPr>
          <p:cNvCxnSpPr>
            <a:stCxn id="84" idx="1"/>
            <a:endCxn id="83" idx="3"/>
          </p:cNvCxnSpPr>
          <p:nvPr/>
        </p:nvCxnSpPr>
        <p:spPr bwMode="auto">
          <a:xfrm flipH="1">
            <a:off x="2648910" y="5184931"/>
            <a:ext cx="576064" cy="2461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0A894B5-A9C9-4C0E-AB30-F5A3F163C42C}"/>
              </a:ext>
            </a:extLst>
          </p:cNvPr>
          <p:cNvCxnSpPr>
            <a:stCxn id="85" idx="1"/>
            <a:endCxn id="83" idx="3"/>
          </p:cNvCxnSpPr>
          <p:nvPr/>
        </p:nvCxnSpPr>
        <p:spPr bwMode="auto">
          <a:xfrm flipH="1" flipV="1">
            <a:off x="2648910" y="5431092"/>
            <a:ext cx="576064" cy="2344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C24354D-8B94-4DAE-9E08-4ADB713E3DAF}"/>
              </a:ext>
            </a:extLst>
          </p:cNvPr>
          <p:cNvCxnSpPr>
            <a:stCxn id="86" idx="1"/>
            <a:endCxn id="84" idx="3"/>
          </p:cNvCxnSpPr>
          <p:nvPr/>
        </p:nvCxnSpPr>
        <p:spPr bwMode="auto">
          <a:xfrm flipH="1">
            <a:off x="4449110" y="5184931"/>
            <a:ext cx="54983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AE2F7E7-A268-4C16-B02A-0380E32C5641}"/>
              </a:ext>
            </a:extLst>
          </p:cNvPr>
          <p:cNvCxnSpPr>
            <a:stCxn id="87" idx="1"/>
            <a:endCxn id="85" idx="3"/>
          </p:cNvCxnSpPr>
          <p:nvPr/>
        </p:nvCxnSpPr>
        <p:spPr bwMode="auto">
          <a:xfrm flipH="1">
            <a:off x="4449110" y="5654316"/>
            <a:ext cx="576064" cy="112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352795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Conclusion</a:t>
            </a:r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942975"/>
            <a:ext cx="8077200" cy="439896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Secure handshake protocols seem easy…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But are easy to get wrong!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Many vulnerable proposed, deployed systems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Precise definitions and proofs are not so simple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Also: many variants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Advanced features require public key crypto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Next: public key cryptology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Key Exchange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Encryption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Signatures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68099"/>
            <a:ext cx="8372475" cy="26543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>
                <a:solidFill>
                  <a:schemeClr val="accent2"/>
                </a:solidFill>
              </a:rPr>
              <a:t>Authenticate messages </a:t>
            </a:r>
            <a:r>
              <a:rPr lang="en-US" altLang="en-US" sz="2000" b="1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i="1" baseline="-2500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000"/>
              <a:t>include in MAC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/>
              <a:t>Note: also ensures freshness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/>
              <a:t>But: Bob sends `response’ before receiving ‘request’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solidFill>
                  <a:srgbClr val="FF0000"/>
                </a:solidFill>
              </a:rPr>
              <a:t>How to authenticated fresh request-response ? </a:t>
            </a:r>
            <a:endParaRPr lang="en-US" altLang="en-US"/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</p:txBody>
      </p:sp>
      <p:sp>
        <p:nvSpPr>
          <p:cNvPr id="33" name="Straight Connector 3"/>
          <p:cNvSpPr>
            <a:spLocks/>
          </p:cNvSpPr>
          <p:nvPr/>
        </p:nvSpPr>
        <p:spPr bwMode="auto">
          <a:xfrm>
            <a:off x="1630660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846559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274222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6" name="Straight Connector 14"/>
          <p:cNvSpPr>
            <a:spLocks/>
          </p:cNvSpPr>
          <p:nvPr/>
        </p:nvSpPr>
        <p:spPr bwMode="auto">
          <a:xfrm>
            <a:off x="1846560" y="46807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892278" y="4335831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aight Connector 16"/>
          <p:cNvSpPr>
            <a:spLocks/>
          </p:cNvSpPr>
          <p:nvPr/>
        </p:nvSpPr>
        <p:spPr bwMode="auto">
          <a:xfrm flipH="1">
            <a:off x="1835696" y="5157192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3395353" y="4794063"/>
            <a:ext cx="4046093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835696" y="566124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1824833" y="5279195"/>
            <a:ext cx="371536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m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6913859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1403648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uiExpand="1" build="p"/>
      <p:bldP spid="33" grpId="0" uiExpand="1" animBg="1"/>
      <p:bldP spid="34" grpId="0" uiExpand="1" animBg="1"/>
      <p:bldP spid="35" grpId="0" uiExpand="1" animBg="1"/>
      <p:bldP spid="36" grpId="0" uiExpand="1" animBg="1"/>
      <p:bldP spid="37" grpId="0" uiExpand="1"/>
      <p:bldP spid="38" grpId="0" uiExpand="1" animBg="1"/>
      <p:bldP spid="39" grpId="0" uiExpand="1"/>
      <p:bldP spid="40" grpId="0" uiExpand="1" animBg="1"/>
      <p:bldP spid="41" grpId="0" uiExpand="1"/>
      <p:bldP spid="42" grpId="0" uiExpand="1"/>
      <p:bldP spid="43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511" y="951587"/>
            <a:ext cx="8372475" cy="1757333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Authenticate messages </a:t>
            </a:r>
            <a:r>
              <a:rPr lang="en-US" altLang="en-US" sz="20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i="1" baseline="-2500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000"/>
              <a:t>include in MAC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>
                <a:solidFill>
                  <a:schemeClr val="accent2"/>
                </a:solidFill>
              </a:rPr>
              <a:t>Authenticated fresh request-response, V1: two rounds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>
                <a:solidFill>
                  <a:schemeClr val="accent2"/>
                </a:solidFill>
              </a:rPr>
              <a:t>‘Four-way handshake’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solidFill>
                  <a:schemeClr val="tx1"/>
                </a:solidFill>
              </a:rPr>
              <a:t>Can we ensure freshness but only in one round?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solidFill>
                <a:schemeClr val="bg1">
                  <a:lumMod val="50000"/>
                </a:schemeClr>
              </a:solidFill>
            </a:endParaRP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</p:txBody>
      </p:sp>
      <p:sp>
        <p:nvSpPr>
          <p:cNvPr id="33" name="Straight Connector 3"/>
          <p:cNvSpPr>
            <a:spLocks/>
          </p:cNvSpPr>
          <p:nvPr/>
        </p:nvSpPr>
        <p:spPr bwMode="auto">
          <a:xfrm>
            <a:off x="1630660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846559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274222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6" name="Straight Connector 14"/>
          <p:cNvSpPr>
            <a:spLocks/>
          </p:cNvSpPr>
          <p:nvPr/>
        </p:nvSpPr>
        <p:spPr bwMode="auto">
          <a:xfrm>
            <a:off x="1846560" y="46807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892278" y="4335831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aight Connector 16"/>
          <p:cNvSpPr>
            <a:spLocks/>
          </p:cNvSpPr>
          <p:nvPr/>
        </p:nvSpPr>
        <p:spPr bwMode="auto">
          <a:xfrm flipH="1">
            <a:off x="1835696" y="5085184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6710236" y="4720937"/>
            <a:ext cx="43023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835696" y="558924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1824833" y="5207187"/>
            <a:ext cx="3751589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6913859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1403648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35696" y="60129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3101877" y="5652130"/>
            <a:ext cx="3796473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" name="סוגר מסולסל ימני 1"/>
          <p:cNvSpPr/>
          <p:nvPr/>
        </p:nvSpPr>
        <p:spPr bwMode="auto">
          <a:xfrm>
            <a:off x="7319941" y="4680769"/>
            <a:ext cx="205036" cy="890147"/>
          </a:xfrm>
          <a:prstGeom prst="rightBrace">
            <a:avLst>
              <a:gd name="adj1" fmla="val 57564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7880" y="4802676"/>
            <a:ext cx="132600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Remember</a:t>
            </a:r>
          </a:p>
          <a:p>
            <a:r>
              <a:rPr lang="en-US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921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299" y="290513"/>
            <a:ext cx="8372475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Counter-Based Authenticated Request/Response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9512" y="1068099"/>
                <a:ext cx="8372475" cy="2654300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Authenticate </a:t>
                </a:r>
                <a:r>
                  <a:rPr lang="en-US" altLang="en-US" sz="2000" i="1" dirty="0">
                    <a:solidFill>
                      <a:srgbClr val="3B812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request, response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en-US" sz="2000" dirty="0"/>
                  <a:t>include in MAC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b="1" dirty="0">
                    <a:solidFill>
                      <a:schemeClr val="tx1"/>
                    </a:solidFill>
                  </a:rPr>
                  <a:t>Simple stateful (counter) solution, requiring only one round: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Unidirectional (run once for each direction if both are needed)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Parties maintain synchronized counter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</a:rPr>
                  <a:t> of requests (and responses)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Recipient (e.g. Bob) validates counter received is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Both parties must remember counter </a:t>
                </a:r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rgbClr val="FF0000"/>
                    </a:solidFill>
                  </a:rPr>
                  <a:t>Alternative: use timestamp instead of counter</a:t>
                </a:r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9512" y="1068099"/>
                <a:ext cx="8372475" cy="2654300"/>
              </a:xfrm>
              <a:blipFill>
                <a:blip r:embed="rId3"/>
                <a:stretch>
                  <a:fillRect t="-2294" b="-1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traight Connector 3"/>
          <p:cNvSpPr>
            <a:spLocks/>
          </p:cNvSpPr>
          <p:nvPr/>
        </p:nvSpPr>
        <p:spPr bwMode="auto">
          <a:xfrm>
            <a:off x="1708715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601233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028896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590370" y="486916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1579507" y="4487107"/>
                <a:ext cx="3466961" cy="371509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</a:pP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req, </a:t>
                </a:r>
                <a:r>
                  <a:rPr lang="en-US" altLang="en-US" sz="1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Mac</a:t>
                </a:r>
                <a:r>
                  <a:rPr lang="en-US" altLang="en-US" sz="18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|| A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B 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 req)</a:t>
                </a:r>
              </a:p>
            </p:txBody>
          </p:sp>
        </mc:Choice>
        <mc:Fallback xmlns="">
          <p:sp>
            <p:nvSpPr>
              <p:cNvPr id="41" name="Freeform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9507" y="4487107"/>
                <a:ext cx="3466961" cy="371509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-1582" t="-8197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5"/>
          <p:cNvSpPr>
            <a:spLocks/>
          </p:cNvSpPr>
          <p:nvPr/>
        </p:nvSpPr>
        <p:spPr bwMode="auto">
          <a:xfrm>
            <a:off x="6646227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1136016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590370" y="5880361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3150027" y="5517232"/>
                <a:ext cx="3598470" cy="371509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</a:pP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resp, </a:t>
                </a:r>
                <a:r>
                  <a:rPr lang="en-US" altLang="en-US" sz="1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Mac</a:t>
                </a:r>
                <a:r>
                  <a:rPr lang="en-US" altLang="en-US" sz="18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 || A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B 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en-US" sz="1800" b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||resp )</a:t>
                </a:r>
              </a:p>
            </p:txBody>
          </p:sp>
        </mc:Choice>
        <mc:Fallback xmlns="">
          <p:sp>
            <p:nvSpPr>
              <p:cNvPr id="16" name="Freeform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0027" y="5517232"/>
                <a:ext cx="3598470" cy="371509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-1525" t="-8197" r="-50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014858" y="4894023"/>
                <a:ext cx="1954381" cy="92333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+1…</m:t>
                    </m:r>
                  </m:oMath>
                </a14:m>
                <a:endParaRPr lang="en-US" altLang="en-US" sz="1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and respond…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58" y="4894023"/>
                <a:ext cx="1954381" cy="923330"/>
              </a:xfrm>
              <a:prstGeom prst="rect">
                <a:avLst/>
              </a:prstGeom>
              <a:blipFill>
                <a:blip r:embed="rId6"/>
                <a:stretch>
                  <a:fillRect l="-2813" t="-3974" r="-218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282144-E6BD-4E33-B5CF-BFF37820DD78}"/>
                  </a:ext>
                </a:extLst>
              </p:cNvPr>
              <p:cNvSpPr txBox="1"/>
              <p:nvPr/>
            </p:nvSpPr>
            <p:spPr>
              <a:xfrm>
                <a:off x="393074" y="5479525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en-US" altLang="en-US" sz="1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282144-E6BD-4E33-B5CF-BFF37820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4" y="5479525"/>
                <a:ext cx="1277273" cy="369332"/>
              </a:xfrm>
              <a:prstGeom prst="rect">
                <a:avLst/>
              </a:prstGeom>
              <a:blipFill>
                <a:blip r:embed="rId7"/>
                <a:stretch>
                  <a:fillRect l="-38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496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Time-Based Authenticated Request/Response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9512" y="1068099"/>
                <a:ext cx="8372475" cy="2654300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Use local clocks </a:t>
                </a:r>
                <a:r>
                  <a:rPr lang="en-US" alt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altLang="en-US" sz="20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</a:t>
                </a:r>
                <a:r>
                  <a:rPr lang="en-US" altLang="en-US" sz="2000" dirty="0"/>
                  <a:t>instead of counters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Responder (Bob):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Rejects request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𝑀𝑎𝑥𝐷𝑒𝑙𝑎𝑦</m:t>
                    </m:r>
                  </m:oMath>
                </a14:m>
                <a:r>
                  <a:rPr lang="en-US" altLang="en-US" sz="2000" dirty="0"/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Or if he received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000" dirty="0"/>
                  <a:t> already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Maintains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000" dirty="0"/>
                  <a:t> received,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𝑀𝑎𝑥𝐷𝑒𝑙𝑎𝑦</m:t>
                    </m:r>
                  </m:oMath>
                </a14:m>
                <a:r>
                  <a:rPr lang="en-US" altLang="en-US" sz="2000" dirty="0"/>
                  <a:t> </a:t>
                </a:r>
                <a:endParaRPr lang="en-US" altLang="en-US" sz="2800" dirty="0"/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Initiator (Alice) does not need </a:t>
                </a:r>
                <a:r>
                  <a:rPr lang="en-US" altLang="en-US" sz="2000" b="1" dirty="0"/>
                  <a:t>any</a:t>
                </a:r>
                <a:r>
                  <a:rPr lang="en-US" altLang="en-US" sz="2000" dirty="0"/>
                  <a:t> state</a:t>
                </a:r>
                <a:endParaRPr lang="en-US" altLang="en-US" sz="1600" b="1" dirty="0">
                  <a:solidFill>
                    <a:schemeClr val="tx1"/>
                  </a:solidFill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rgbClr val="FF0000"/>
                    </a:solidFill>
                  </a:rPr>
                  <a:t>Can we support many messages (in order – a session)? </a:t>
                </a:r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9512" y="1068099"/>
                <a:ext cx="8372475" cy="2654300"/>
              </a:xfrm>
              <a:blipFill>
                <a:blip r:embed="rId3"/>
                <a:stretch>
                  <a:fillRect t="-2294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traight Connector 3"/>
          <p:cNvSpPr>
            <a:spLocks/>
          </p:cNvSpPr>
          <p:nvPr/>
        </p:nvSpPr>
        <p:spPr bwMode="auto">
          <a:xfrm>
            <a:off x="1630660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846559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274222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835696" y="486916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1824833" y="4487107"/>
            <a:ext cx="3403161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req, T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req)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6913859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1403648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35696" y="5880361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3395353" y="5517232"/>
            <a:ext cx="3261583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||T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0223" y="5009457"/>
            <a:ext cx="12917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Validate </a:t>
            </a:r>
            <a:r>
              <a:rPr lang="en-US" i="1">
                <a:solidFill>
                  <a:schemeClr val="tx1"/>
                </a:solidFill>
              </a:rPr>
              <a:t>T</a:t>
            </a:r>
            <a:r>
              <a:rPr lang="en-US" i="1" baseline="-25000">
                <a:solidFill>
                  <a:schemeClr val="tx1"/>
                </a:solidFill>
              </a:rPr>
              <a:t>A</a:t>
            </a:r>
          </a:p>
          <a:p>
            <a:r>
              <a:rPr lang="en-US">
                <a:solidFill>
                  <a:schemeClr val="tx1"/>
                </a:solidFill>
              </a:rPr>
              <a:t>is new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0804" y="5777792"/>
            <a:ext cx="16336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Remember </a:t>
            </a:r>
            <a:r>
              <a:rPr lang="en-US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984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68099"/>
            <a:ext cx="8372475" cy="26543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solidFill>
                  <a:schemeClr val="tx1"/>
                </a:solidFill>
              </a:rPr>
              <a:t>Authenticate </a:t>
            </a:r>
            <a:r>
              <a:rPr lang="en-US" altLang="en-US" sz="2000" b="1" dirty="0">
                <a:solidFill>
                  <a:schemeClr val="accent2"/>
                </a:solidFill>
              </a:rPr>
              <a:t>session</a:t>
            </a:r>
            <a:r>
              <a:rPr lang="en-US" altLang="en-US" sz="2000" b="1" dirty="0">
                <a:solidFill>
                  <a:schemeClr val="tx1"/>
                </a:solidFill>
              </a:rPr>
              <a:t>: add sequence numbers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chemeClr val="tx1"/>
                </a:solidFill>
              </a:rPr>
              <a:t>Combine handshake and record protocols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Can we also use the key to protect confidentiality, too? </a:t>
            </a:r>
            <a:r>
              <a:rPr lang="en-US" altLang="en-US" sz="2000" b="1" dirty="0">
                <a:solidFill>
                  <a:schemeClr val="tx1"/>
                </a:solidFill>
              </a:rPr>
              <a:t>How?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Straight Connector 3"/>
          <p:cNvSpPr>
            <a:spLocks/>
          </p:cNvSpPr>
          <p:nvPr/>
        </p:nvSpPr>
        <p:spPr bwMode="auto">
          <a:xfrm>
            <a:off x="1586056" y="2969281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801955" y="2969280"/>
            <a:ext cx="45719" cy="2530817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229618" y="2969281"/>
            <a:ext cx="45719" cy="2530816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6" name="Straight Connector 14"/>
          <p:cNvSpPr>
            <a:spLocks/>
          </p:cNvSpPr>
          <p:nvPr/>
        </p:nvSpPr>
        <p:spPr bwMode="auto">
          <a:xfrm>
            <a:off x="1801956" y="3293132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847674" y="2948194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aight Connector 16"/>
          <p:cNvSpPr>
            <a:spLocks/>
          </p:cNvSpPr>
          <p:nvPr/>
        </p:nvSpPr>
        <p:spPr bwMode="auto">
          <a:xfrm flipH="1">
            <a:off x="1791092" y="3697547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6665632" y="3333300"/>
            <a:ext cx="43023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791092" y="420160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1780229" y="3819550"/>
            <a:ext cx="398242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req1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req1 )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7392340" y="2719740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735837" y="2716273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791092" y="4625271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2890625" y="4240544"/>
            <a:ext cx="402730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resp1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||resp1 )</a:t>
            </a:r>
          </a:p>
        </p:txBody>
      </p:sp>
      <p:sp>
        <p:nvSpPr>
          <p:cNvPr id="17" name="Straight Connector 26"/>
          <p:cNvSpPr>
            <a:spLocks/>
          </p:cNvSpPr>
          <p:nvPr/>
        </p:nvSpPr>
        <p:spPr bwMode="auto">
          <a:xfrm>
            <a:off x="1801955" y="5116282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1840600" y="4683646"/>
            <a:ext cx="398242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req2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req2 )</a:t>
            </a:r>
          </a:p>
        </p:txBody>
      </p:sp>
      <p:sp>
        <p:nvSpPr>
          <p:cNvPr id="19" name="Straight Connector 16"/>
          <p:cNvSpPr>
            <a:spLocks/>
          </p:cNvSpPr>
          <p:nvPr/>
        </p:nvSpPr>
        <p:spPr bwMode="auto">
          <a:xfrm flipH="1">
            <a:off x="1801955" y="5500097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2890625" y="5116109"/>
            <a:ext cx="444889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resp2 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||resp2 )</a:t>
            </a:r>
          </a:p>
        </p:txBody>
      </p:sp>
    </p:spTree>
    <p:extLst>
      <p:ext uri="{BB962C8B-B14F-4D97-AF65-F5344CB8AC3E}">
        <p14:creationId xmlns:p14="http://schemas.microsoft.com/office/powerpoint/2010/main" val="1468096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68099"/>
            <a:ext cx="8372475" cy="26543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solidFill>
                  <a:schemeClr val="tx1"/>
                </a:solidFill>
              </a:rPr>
              <a:t>Secure connection: authentication, freshness, </a:t>
            </a:r>
            <a:r>
              <a:rPr lang="en-US" altLang="en-US" sz="2000" b="1" dirty="0">
                <a:solidFill>
                  <a:schemeClr val="accent6"/>
                </a:solidFill>
              </a:rPr>
              <a:t>secrecy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Independent keys: for encryption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2000" dirty="0">
                <a:solidFill>
                  <a:schemeClr val="tx1"/>
                </a:solidFill>
              </a:rPr>
              <a:t>, for authentication: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How can we derive them both from a single key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1"/>
                </a:solidFill>
              </a:rPr>
              <a:t> ?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PRP</a:t>
            </a:r>
            <a:r>
              <a:rPr 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(“Encrypt”),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PRP</a:t>
            </a:r>
            <a:r>
              <a:rPr 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(“MAC”)</a:t>
            </a:r>
            <a:endParaRPr lang="he-IL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Hmm… same key encrypts all messages, in all sessions </a:t>
            </a:r>
            <a:r>
              <a:rPr lang="en-US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Can we improve security, by changing keys, e.g., btw sessions ? 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Straight Connector 3"/>
          <p:cNvSpPr>
            <a:spLocks/>
          </p:cNvSpPr>
          <p:nvPr/>
        </p:nvSpPr>
        <p:spPr bwMode="auto">
          <a:xfrm>
            <a:off x="1630660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6"/>
          <p:cNvSpPr>
            <a:spLocks/>
          </p:cNvSpPr>
          <p:nvPr/>
        </p:nvSpPr>
        <p:spPr bwMode="auto">
          <a:xfrm flipV="1">
            <a:off x="1846559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Straight Connector 11"/>
          <p:cNvSpPr>
            <a:spLocks/>
          </p:cNvSpPr>
          <p:nvPr/>
        </p:nvSpPr>
        <p:spPr bwMode="auto">
          <a:xfrm flipV="1">
            <a:off x="7274222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4" name="Straight Connector 14"/>
          <p:cNvSpPr>
            <a:spLocks/>
          </p:cNvSpPr>
          <p:nvPr/>
        </p:nvSpPr>
        <p:spPr bwMode="auto">
          <a:xfrm>
            <a:off x="1846560" y="46807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5"/>
          <p:cNvSpPr>
            <a:spLocks/>
          </p:cNvSpPr>
          <p:nvPr/>
        </p:nvSpPr>
        <p:spPr bwMode="auto">
          <a:xfrm>
            <a:off x="1892278" y="4335831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traight Connector 16"/>
          <p:cNvSpPr>
            <a:spLocks/>
          </p:cNvSpPr>
          <p:nvPr/>
        </p:nvSpPr>
        <p:spPr bwMode="auto">
          <a:xfrm flipH="1">
            <a:off x="1835696" y="5085184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6710236" y="4720937"/>
            <a:ext cx="43023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traight Connector 26"/>
          <p:cNvSpPr>
            <a:spLocks/>
          </p:cNvSpPr>
          <p:nvPr/>
        </p:nvSpPr>
        <p:spPr bwMode="auto">
          <a:xfrm>
            <a:off x="1835696" y="558924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1824833" y="5207187"/>
            <a:ext cx="4809571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6913859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403648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32" name="Straight Connector 16"/>
          <p:cNvSpPr>
            <a:spLocks/>
          </p:cNvSpPr>
          <p:nvPr/>
        </p:nvSpPr>
        <p:spPr bwMode="auto">
          <a:xfrm flipH="1">
            <a:off x="1835696" y="60129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4" name="Freeform 17"/>
          <p:cNvSpPr>
            <a:spLocks/>
          </p:cNvSpPr>
          <p:nvPr/>
        </p:nvSpPr>
        <p:spPr bwMode="auto">
          <a:xfrm>
            <a:off x="2021702" y="5652130"/>
            <a:ext cx="4854455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31471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7989</TotalTime>
  <Words>3337</Words>
  <Application>Microsoft Macintosh PowerPoint</Application>
  <PresentationFormat>On-screen Show (4:3)</PresentationFormat>
  <Paragraphs>480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Cambria Math</vt:lpstr>
      <vt:lpstr>Garamond</vt:lpstr>
      <vt:lpstr>Symbol</vt:lpstr>
      <vt:lpstr>Times New Roman</vt:lpstr>
      <vt:lpstr>Wingdings</vt:lpstr>
      <vt:lpstr>Office Theme</vt:lpstr>
      <vt:lpstr>CSE 3400 - Introduction to Computer &amp; Network Security  (aka: Introduction to Cybersecurity)  Lecture 9 Shared Key Protocols – Part II </vt:lpstr>
      <vt:lpstr>Outline</vt:lpstr>
      <vt:lpstr>Shared-Key Handshake and Record Protocols: Topics</vt:lpstr>
      <vt:lpstr>2PP: Extensions and Variants </vt:lpstr>
      <vt:lpstr>2PP: Extensions and Variants </vt:lpstr>
      <vt:lpstr>Counter-Based Authenticated Request/Response</vt:lpstr>
      <vt:lpstr>Time-Based Authenticated Request/Response</vt:lpstr>
      <vt:lpstr>2PP: Extensions and Variants </vt:lpstr>
      <vt:lpstr>2PP: Extensions and Variants </vt:lpstr>
      <vt:lpstr>Shared-Key Handshake and Record Protocols: Topics</vt:lpstr>
      <vt:lpstr>2PP: Extensions and Variants </vt:lpstr>
      <vt:lpstr>Shared-Key Handshake and Record Protocols: Topics</vt:lpstr>
      <vt:lpstr>Key Distribution Center (KDC)</vt:lpstr>
      <vt:lpstr>KDC Protocol</vt:lpstr>
      <vt:lpstr>The GSM Handshake Protocol</vt:lpstr>
      <vt:lpstr>PowerPoint Presentation</vt:lpstr>
      <vt:lpstr>Visited-net Impersonation Attack</vt:lpstr>
      <vt:lpstr>GSM: Cipher Suites </vt:lpstr>
      <vt:lpstr>PowerPoint Presentation</vt:lpstr>
      <vt:lpstr>Cipher mode messages, negotiation</vt:lpstr>
      <vt:lpstr>GSM ciphersuite facts: for fun and profit</vt:lpstr>
      <vt:lpstr>GSM:  Simplified* Downgrade Attack</vt:lpstr>
      <vt:lpstr>2nd Simplified downgrade attack</vt:lpstr>
      <vt:lpstr>GSM:  ‘Real’ Downgrade Attack </vt:lpstr>
      <vt:lpstr>PowerPoint Presentation</vt:lpstr>
      <vt:lpstr>Shared-Key Handshake and Record Protocols: Topics</vt:lpstr>
      <vt:lpstr>Improve resiliency to key exposures</vt:lpstr>
      <vt:lpstr>Improve resiliency to key exposures</vt:lpstr>
      <vt:lpstr>Improve resiliency to key exposures</vt:lpstr>
      <vt:lpstr>Recover Security (RS)</vt:lpstr>
      <vt:lpstr>Improve resiliency to key exposures</vt:lpstr>
      <vt:lpstr>Perfect Forward, Recover Secrecy</vt:lpstr>
      <vt:lpstr>Resiliency Notions: Shared + Public Key</vt:lpstr>
      <vt:lpstr>Conclusion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Ghada Almashaqbeh</cp:lastModifiedBy>
  <cp:revision>11</cp:revision>
  <cp:lastPrinted>1601-01-01T00:00:00Z</cp:lastPrinted>
  <dcterms:created xsi:type="dcterms:W3CDTF">2003-03-23T06:19:47Z</dcterms:created>
  <dcterms:modified xsi:type="dcterms:W3CDTF">2021-03-06T23:48:11Z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