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sldIdLst>
    <p:sldId id="1009" r:id="rId2"/>
    <p:sldId id="591" r:id="rId3"/>
    <p:sldId id="520" r:id="rId4"/>
    <p:sldId id="1014" r:id="rId5"/>
    <p:sldId id="518" r:id="rId6"/>
    <p:sldId id="525" r:id="rId7"/>
    <p:sldId id="533" r:id="rId8"/>
    <p:sldId id="1019" r:id="rId9"/>
    <p:sldId id="1015" r:id="rId10"/>
    <p:sldId id="1016" r:id="rId11"/>
    <p:sldId id="529" r:id="rId12"/>
    <p:sldId id="373" r:id="rId13"/>
    <p:sldId id="374" r:id="rId14"/>
    <p:sldId id="295" r:id="rId15"/>
    <p:sldId id="379" r:id="rId16"/>
    <p:sldId id="601" r:id="rId17"/>
    <p:sldId id="592" r:id="rId18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 autoAdjust="0"/>
    <p:restoredTop sz="94658"/>
  </p:normalViewPr>
  <p:slideViewPr>
    <p:cSldViewPr snapToGrid="0">
      <p:cViewPr varScale="1">
        <p:scale>
          <a:sx n="120" d="100"/>
          <a:sy n="120" d="100"/>
        </p:scale>
        <p:origin x="1712" y="184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10/21/25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12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12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10/21/25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10/21/25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13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10/21/25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15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3400/5850 - Introduction to Cryptography and Cybersecurity </a:t>
            </a:r>
            <a:br>
              <a:rPr lang="en-US" altLang="en-US" sz="2800" dirty="0"/>
            </a:br>
            <a:r>
              <a:rPr lang="en-US" altLang="en-US" sz="2800" dirty="0"/>
              <a:t>/ Introduction to Cybersecurity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Adapted from the Textbook Slides</a:t>
            </a:r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communication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Alice/Bob open a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sends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𝑅𝑒𝑐𝑒𝑖𝑣𝑒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the network channel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400" dirty="0"/>
                  <a:t>(and received messages).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b="-4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12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13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625702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Bob,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 ones.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14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Secure Two-Party Handshake Protocol (2PP) </a:t>
            </a:r>
            <a:br>
              <a:rPr lang="en-US" altLang="en-US" sz="3200" dirty="0"/>
            </a:br>
            <a:r>
              <a:rPr lang="en-US" altLang="en-US" sz="3200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to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Provably secure [formal proof is out of scope]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029309" y="1555625"/>
            <a:ext cx="342297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311955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15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 or algorithms</a:t>
            </a:r>
          </a:p>
          <a:p>
            <a:pPr lvl="1"/>
            <a:r>
              <a:rPr lang="en-US" sz="2000" dirty="0"/>
              <a:t>Each receiving (input), outputting (output)</a:t>
            </a:r>
          </a:p>
          <a:p>
            <a:pPr lvl="2"/>
            <a:r>
              <a:rPr lang="en-US" sz="2000" dirty="0"/>
              <a:t>Stateful protocols will have current state as additional input, and updated state as an additional output</a:t>
            </a:r>
          </a:p>
          <a:p>
            <a:pPr lvl="1"/>
            <a:r>
              <a:rPr lang="en-US" sz="2000" dirty="0"/>
              <a:t>Two (or more) parties (each has its own state)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 (short for initialize)</a:t>
            </a:r>
            <a:endParaRPr lang="en-US" sz="2400" dirty="0"/>
          </a:p>
          <a:p>
            <a:pPr lvl="1"/>
            <a:r>
              <a:rPr lang="en-US" sz="2000" dirty="0"/>
              <a:t>Set the initial state of a party.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focused</a:t>
            </a:r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on shared-key, two-party protocols, (man in the middle) MitM adversary.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1800" dirty="0"/>
                  <a:t>Simplest – yet applied – protocol</a:t>
                </a:r>
              </a:p>
              <a:p>
                <a:pPr lvl="1"/>
                <a:r>
                  <a:rPr lang="en-US" sz="1800" dirty="0"/>
                  <a:t>Simplify: only-authentication for what Alice sends to Bob</a:t>
                </a:r>
              </a:p>
              <a:p>
                <a:pPr lvl="2"/>
                <a:r>
                  <a:rPr lang="en-US" sz="1800" dirty="0"/>
                  <a:t>Goal: Bob outputs </a:t>
                </a:r>
                <a:r>
                  <a:rPr lang="en-US" sz="1800" i="1" dirty="0"/>
                  <a:t>m</a:t>
                </a:r>
                <a:r>
                  <a:rPr lang="en-US" sz="1800" i="1" baseline="-25000" dirty="0"/>
                  <a:t> </a:t>
                </a:r>
                <a:r>
                  <a:rPr lang="en-US" sz="1800" dirty="0"/>
                  <a:t>only if Alice had </a:t>
                </a:r>
                <a:r>
                  <a:rPr lang="en-US" sz="1800" i="1" dirty="0"/>
                  <a:t>Send(m)</a:t>
                </a:r>
                <a:r>
                  <a:rPr lang="en-US" sz="1800" dirty="0"/>
                  <a:t> </a:t>
                </a: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protocol! </a:t>
                </a:r>
                <a:r>
                  <a:rPr lang="en-US" dirty="0"/>
                  <a:t>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and </a:t>
                </a:r>
                <a:r>
                  <a:rPr lang="en-US" dirty="0"/>
                  <a:t>a tag over</a:t>
                </a:r>
                <a:r>
                  <a:rPr lang="en-US" i="1" dirty="0"/>
                  <a:t> m </a:t>
                </a:r>
                <a:r>
                  <a:rPr lang="en-US" dirty="0"/>
                  <a:t>(to Bob)</a:t>
                </a:r>
              </a:p>
              <a:p>
                <a:pPr lvl="1"/>
                <a:r>
                  <a:rPr lang="en-US" i="1" dirty="0"/>
                  <a:t>Receive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(</a:t>
                </a:r>
                <a:r>
                  <a:rPr lang="en-US" i="1" dirty="0"/>
                  <a:t>m, tag) and accepts m </a:t>
                </a:r>
                <a:r>
                  <a:rPr lang="en-US" dirty="0"/>
                  <a:t>is the</a:t>
                </a:r>
                <a:r>
                  <a:rPr lang="en-US" i="1" dirty="0"/>
                  <a:t> tag </a:t>
                </a:r>
                <a:r>
                  <a:rPr lang="en-US" dirty="0"/>
                  <a:t>is valid.</a:t>
                </a:r>
                <a:endParaRPr lang="en-US" sz="2800" dirty="0"/>
              </a:p>
              <a:p>
                <a:endParaRPr lang="en-US" sz="2800" i="1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387" t="-1272" r="-1233" b="-81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Does not address duplication, out-of-order, `stale’ messages, losses</a:t>
            </a:r>
          </a:p>
          <a:p>
            <a:r>
              <a:rPr lang="en-US" sz="2800" dirty="0"/>
              <a:t>To add confidentiality: use encryption</a:t>
            </a:r>
          </a:p>
          <a:p>
            <a:pPr lvl="1"/>
            <a:r>
              <a:rPr lang="en-US" sz="2400" dirty="0"/>
              <a:t>Namely, employ </a:t>
            </a:r>
            <a:r>
              <a:rPr lang="en-US" sz="2400" dirty="0" err="1"/>
              <a:t>EtA</a:t>
            </a:r>
            <a:r>
              <a:rPr lang="en-US" sz="2400" dirty="0"/>
              <a:t> (encrypt then authenticate).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:r>
                  <a:rPr lang="en-US" dirty="0"/>
                  <a:t>Generate keys for encryption and MAC </a:t>
                </a:r>
                <a14:m/>
              </a:p>
              <a:p>
                <a:pPr marL="914400" lvl="2" indent="0">
                  <a:buNone/>
                </a:pPr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𝑅𝑒𝑐𝑒𝑖𝑣𝑒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the network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𝑡𝑎𝑔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So, security guarantees …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95885"/>
            <a:ext cx="8228013" cy="1362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dirty="0"/>
              <a:t>What does a secure shared-key two-party record protocol mean? </a:t>
            </a:r>
          </a:p>
          <a:p>
            <a:pPr marL="0" indent="0" algn="ctr">
              <a:buNone/>
            </a:pPr>
            <a:endParaRPr lang="en-US" sz="3200" dirty="0"/>
          </a:p>
          <a:p>
            <a:pPr marL="0" indent="0" algn="ctr">
              <a:buNone/>
            </a:pPr>
            <a:r>
              <a:rPr lang="en-US" sz="3200" dirty="0"/>
              <a:t>How about the security of the one with confidentially?</a:t>
            </a:r>
          </a:p>
        </p:txBody>
      </p:sp>
    </p:spTree>
    <p:extLst>
      <p:ext uri="{BB962C8B-B14F-4D97-AF65-F5344CB8AC3E}">
        <p14:creationId xmlns:p14="http://schemas.microsoft.com/office/powerpoint/2010/main" val="1452320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Shared-key 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10764</TotalTime>
  <Words>1181</Words>
  <Application>Microsoft Macintosh PowerPoint</Application>
  <PresentationFormat>On-screen Show (4:3)</PresentationFormat>
  <Paragraphs>166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Garamond</vt:lpstr>
      <vt:lpstr>Times New Roman</vt:lpstr>
      <vt:lpstr>Wingdings</vt:lpstr>
      <vt:lpstr>Office Theme</vt:lpstr>
      <vt:lpstr>CSE 3400/5850 - Introduction to Cryptography and Cybersecurity  / Introduction to Cybersecurity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Two-party, shared-key Record protocol</vt:lpstr>
      <vt:lpstr>Two-party record protocol with Confidentiality</vt:lpstr>
      <vt:lpstr>So, security guarantees …</vt:lpstr>
      <vt:lpstr>   Shared-key Entity Authentication Protocols  Ensure the identity of an entity (or a peer) involved in communication.</vt:lpstr>
      <vt:lpstr>Mutual Authentication Protocols</vt:lpstr>
      <vt:lpstr>Handshake Entity-Authentication protocol</vt:lpstr>
      <vt:lpstr>Example : IBM’s SNA Handshake</vt:lpstr>
      <vt:lpstr>Attack on SNA’s Handshake</vt:lpstr>
      <vt:lpstr>Fixing Mutual Authentication</vt:lpstr>
      <vt:lpstr>Secure 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41</cp:revision>
  <cp:lastPrinted>2025-10-22T19:12:38Z</cp:lastPrinted>
  <dcterms:created xsi:type="dcterms:W3CDTF">2003-03-23T06:19:47Z</dcterms:created>
  <dcterms:modified xsi:type="dcterms:W3CDTF">2025-10-22T19:13:06Z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