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6"/>
  </p:notesMasterIdLst>
  <p:handoutMasterIdLst>
    <p:handoutMasterId r:id="rId37"/>
  </p:handoutMasterIdLst>
  <p:sldIdLst>
    <p:sldId id="1009" r:id="rId2"/>
    <p:sldId id="591" r:id="rId3"/>
    <p:sldId id="1199" r:id="rId4"/>
    <p:sldId id="1167" r:id="rId5"/>
    <p:sldId id="1275" r:id="rId6"/>
    <p:sldId id="1221" r:id="rId7"/>
    <p:sldId id="1303" r:id="rId8"/>
    <p:sldId id="1268" r:id="rId9"/>
    <p:sldId id="1274" r:id="rId10"/>
    <p:sldId id="1014" r:id="rId11"/>
    <p:sldId id="1168" r:id="rId12"/>
    <p:sldId id="1175" r:id="rId13"/>
    <p:sldId id="1176" r:id="rId14"/>
    <p:sldId id="1171" r:id="rId15"/>
    <p:sldId id="1172" r:id="rId16"/>
    <p:sldId id="1201" r:id="rId17"/>
    <p:sldId id="1202" r:id="rId18"/>
    <p:sldId id="1179" r:id="rId19"/>
    <p:sldId id="1180" r:id="rId20"/>
    <p:sldId id="1218" r:id="rId21"/>
    <p:sldId id="1304" r:id="rId22"/>
    <p:sldId id="1305" r:id="rId23"/>
    <p:sldId id="1208" r:id="rId24"/>
    <p:sldId id="1223" r:id="rId25"/>
    <p:sldId id="1192" r:id="rId26"/>
    <p:sldId id="1281" r:id="rId27"/>
    <p:sldId id="1282" r:id="rId28"/>
    <p:sldId id="1306" r:id="rId29"/>
    <p:sldId id="1307" r:id="rId30"/>
    <p:sldId id="1077" r:id="rId31"/>
    <p:sldId id="1308" r:id="rId32"/>
    <p:sldId id="1247" r:id="rId33"/>
    <p:sldId id="601" r:id="rId34"/>
    <p:sldId id="59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4181ED"/>
    <a:srgbClr val="F2BE10"/>
    <a:srgbClr val="0000FF"/>
    <a:srgbClr val="FFCCFF"/>
    <a:srgbClr val="F6FEAE"/>
    <a:srgbClr val="FFF0C2"/>
    <a:srgbClr val="FFFF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7" autoAdjust="0"/>
    <p:restoredTop sz="93265" autoAdjust="0"/>
  </p:normalViewPr>
  <p:slideViewPr>
    <p:cSldViewPr snapToGrid="0">
      <p:cViewPr varScale="1">
        <p:scale>
          <a:sx n="119" d="100"/>
          <a:sy n="119" d="100"/>
        </p:scale>
        <p:origin x="2256" y="184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7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453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265559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763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1391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75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3711A-C081-4981-861E-46A818EC32B3}" type="slidenum">
              <a:rPr lang="he-IL" altLang="en-US" b="0"/>
              <a:pPr eaLnBrk="1" hangingPunct="1"/>
              <a:t>25</a:t>
            </a:fld>
            <a:endParaRPr lang="en-US" altLang="en-US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2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29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4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30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653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E339-84FD-41C2-A20F-AD784F6AA6D0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0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11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4/22/22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X.500 Global Directory Standard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dirty="0"/>
              <a:t>X.500: an ITU standard, first issued 1988 </a:t>
            </a:r>
          </a:p>
          <a:p>
            <a:pPr lvl="1"/>
            <a:r>
              <a:rPr lang="en-US" altLang="en-US" dirty="0"/>
              <a:t>ITU: International Telecommunication Union</a:t>
            </a:r>
          </a:p>
          <a:p>
            <a:r>
              <a:rPr lang="en-US" altLang="en-US" dirty="0"/>
              <a:t>Idea: trusted global directory</a:t>
            </a:r>
          </a:p>
          <a:p>
            <a:pPr lvl="1"/>
            <a:r>
              <a:rPr lang="en-US" altLang="en-US" dirty="0"/>
              <a:t>Operated by hierarchy of trustworthy </a:t>
            </a:r>
            <a:r>
              <a:rPr lang="en-US" altLang="en-US" dirty="0" err="1"/>
              <a:t>telcos</a:t>
            </a:r>
            <a:r>
              <a:rPr lang="en-US" altLang="en-US" dirty="0"/>
              <a:t> companies and providers.</a:t>
            </a:r>
          </a:p>
          <a:p>
            <a:pPr lvl="1"/>
            <a:r>
              <a:rPr lang="en-US" altLang="en-US" dirty="0"/>
              <a:t>Never happened</a:t>
            </a:r>
          </a:p>
          <a:p>
            <a:pPr lvl="2"/>
            <a:r>
              <a:rPr lang="en-US" altLang="en-US" dirty="0"/>
              <a:t>Too complex, too revealing, too trusting of </a:t>
            </a:r>
            <a:r>
              <a:rPr lang="en-US" altLang="en-US" dirty="0" err="1"/>
              <a:t>telcos</a:t>
            </a:r>
            <a:endParaRPr lang="en-US" altLang="en-US" dirty="0"/>
          </a:p>
          <a:p>
            <a:r>
              <a:rPr lang="en-US" altLang="en-US" dirty="0"/>
              <a:t>Directory binds identifiers to attributes</a:t>
            </a:r>
          </a:p>
          <a:p>
            <a:pPr lvl="1"/>
            <a:r>
              <a:rPr lang="en-US" altLang="en-US" dirty="0"/>
              <a:t>Standard attributes (including public key)</a:t>
            </a:r>
          </a:p>
          <a:p>
            <a:pPr lvl="1"/>
            <a:r>
              <a:rPr lang="en-US" altLang="en-US" dirty="0"/>
              <a:t>Standard identifiers: Distinguished Names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 or Identifiers in Certificates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pPr lvl="1"/>
            <a:r>
              <a:rPr lang="en-US" altLang="en-US" dirty="0"/>
              <a:t>Aka identity-certificates</a:t>
            </a:r>
          </a:p>
          <a:p>
            <a:r>
              <a:rPr lang="en-US" altLang="en-US" dirty="0"/>
              <a:t>Basic goals of identifiers: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1"/>
            <a:r>
              <a:rPr lang="en-US" altLang="en-US" dirty="0"/>
              <a:t>Memorable, reputation, off-net, legal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trusted (certificate) authorities</a:t>
            </a:r>
          </a:p>
          <a:p>
            <a:pPr lvl="1"/>
            <a:r>
              <a:rPr lang="en-US" altLang="en-US" dirty="0"/>
              <a:t>Accountability: identification of the signing authority</a:t>
            </a:r>
            <a:endParaRPr lang="he-IL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95979" y="49404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98463" y="4003675"/>
            <a:ext cx="40703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Comments: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Other keywords Ok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No strict usage rules (hierarchy)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z="4400"/>
              <a:t>X.509 public key certificates</a:t>
            </a:r>
            <a:endParaRPr lang="en-US" altLang="en-US"/>
          </a:p>
        </p:txBody>
      </p:sp>
      <p:sp>
        <p:nvSpPr>
          <p:cNvPr id="137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89322"/>
            <a:ext cx="8597153" cy="5343525"/>
          </a:xfrm>
        </p:spPr>
        <p:txBody>
          <a:bodyPr/>
          <a:lstStyle/>
          <a:p>
            <a:pPr marL="130175" indent="0" eaLnBrk="1" hangingPunct="1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X.509: authentication mechanisms of X.500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Initially: Authenticate to Directory (Password-based authentication)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To maintain entity’s record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Later (and now): </a:t>
            </a:r>
            <a:r>
              <a:rPr lang="en-US" altLang="en-US" sz="2800" b="1" dirty="0"/>
              <a:t>X.509 public key certificate 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marL="1143000" lvl="2" indent="-228600" eaLnBrk="1" hangingPunct="1">
              <a:lnSpc>
                <a:spcPct val="80000"/>
              </a:lnSpc>
              <a:defRPr/>
            </a:pPr>
            <a:r>
              <a:rPr lang="en-US" altLang="en-US" sz="2000" dirty="0"/>
              <a:t>Some defined in X.509 standard, others in `extensions`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Used widely in spite of complaints about its complexity.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174467F-45CC-3046-B00B-E231444A465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85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Original (V1) X.509 Certs Format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526530" y="2254885"/>
            <a:ext cx="28463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0" dirty="0"/>
              <a:t>Object Identifiers (OID):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Global, unique identifiers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Sequence of numbers, </a:t>
            </a:r>
            <a:br>
              <a:rPr lang="en-US" altLang="en-US" sz="1600" b="0" dirty="0"/>
            </a:br>
            <a:r>
              <a:rPr lang="en-US" altLang="en-US" sz="1600" b="0" dirty="0"/>
              <a:t>e.g.: 1.16.840.1.45.33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 Hierarchical</a:t>
            </a:r>
          </a:p>
          <a:p>
            <a:pPr eaLnBrk="1" hangingPunct="1"/>
            <a:endParaRPr lang="en-US" altLang="en-US" sz="14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79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pPr lvl="1"/>
            <a:r>
              <a:rPr lang="en-US" altLang="en-US" sz="2400" dirty="0"/>
              <a:t>PKIX: IETF standard extensions profile</a:t>
            </a:r>
          </a:p>
          <a:p>
            <a:pPr lvl="2"/>
            <a:r>
              <a:rPr lang="en-US" altLang="en-US" sz="2000" dirty="0"/>
              <a:t>Widely adopted, including in SSL/TLS (&amp; https)</a:t>
            </a:r>
          </a:p>
          <a:p>
            <a:pPr lvl="1"/>
            <a:r>
              <a:rPr lang="en-US" altLang="en-US" sz="2400" dirty="0"/>
              <a:t>Example: </a:t>
            </a:r>
            <a:r>
              <a:rPr lang="en-US" altLang="en-US" sz="2400" dirty="0" err="1"/>
              <a:t>SubjectAltName</a:t>
            </a:r>
            <a:r>
              <a:rPr lang="en-US" altLang="en-US" sz="2400" dirty="0"/>
              <a:t> extension</a:t>
            </a:r>
          </a:p>
          <a:p>
            <a:pPr lvl="2"/>
            <a:r>
              <a:rPr lang="en-US" altLang="en-US" sz="2000" dirty="0"/>
              <a:t>Including </a:t>
            </a:r>
            <a:r>
              <a:rPr lang="en-US" altLang="en-US" sz="2000" dirty="0" err="1"/>
              <a:t>DNSname</a:t>
            </a:r>
            <a:r>
              <a:rPr lang="en-US" altLang="en-US" sz="2000" dirty="0"/>
              <a:t>: identify website by domain name</a:t>
            </a:r>
          </a:p>
          <a:p>
            <a:r>
              <a:rPr lang="en-US" altLang="en-US" sz="2800" dirty="0"/>
              <a:t>[V4: not covered, not widely deployed]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583728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X.509 Public Key Certificates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042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Certificate revocation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critical known? </a:t>
            </a:r>
          </a:p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710841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a trust anchor.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Trust 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r>
              <a:rPr lang="en-US" sz="2800" dirty="0"/>
              <a:t>PGP’s friends-based Web-of-Trust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/>
              <a:t>Everyone is subject, CA and relying party</a:t>
            </a:r>
          </a:p>
          <a:p>
            <a:pPr lvl="1"/>
            <a:r>
              <a:rPr lang="en-US" sz="2400" dirty="0"/>
              <a:t>As a CA, certify (pk, name) for `friends’</a:t>
            </a:r>
          </a:p>
          <a:p>
            <a:pPr lvl="1"/>
            <a:r>
              <a:rPr lang="en-US" sz="2400" dirty="0"/>
              <a:t>As a subject, ask friends to sign for you</a:t>
            </a:r>
          </a:p>
          <a:p>
            <a:pPr lvl="1"/>
            <a:r>
              <a:rPr lang="en-US" sz="2400" dirty="0"/>
              <a:t>As a relying party, trust certificates from friends</a:t>
            </a:r>
          </a:p>
          <a:p>
            <a:pPr lvl="2"/>
            <a:r>
              <a:rPr lang="en-US" sz="2000" dirty="0"/>
              <a:t>Or also from friends-of-friends? Your policy…. </a:t>
            </a:r>
          </a:p>
          <a:p>
            <a:pPr lvl="2"/>
            <a:r>
              <a:rPr lang="en-US" sz="2000" dirty="0"/>
              <a:t>Should you trust all your friends (equally)?</a:t>
            </a: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2737821" y="5062733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Alice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4140143" y="5064337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Bob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5550311" y="5062874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Don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2734271" y="4362073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Ken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4866284" y="4347159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Sue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3127131" y="4739898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4600145" y="4669653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5536937" y="4669653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3519990" y="4536072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3523540" y="5251646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5060147" y="5251787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75B942F-1F89-7948-9008-AE3A951C57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18436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8393113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Certificate-Path Constraints Extensions</a:t>
            </a:r>
            <a:endParaRPr lang="en-US" altLang="en-US" sz="3800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123950"/>
            <a:ext cx="8702266" cy="5118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Basic constraints: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Is the subject a CA? (default: FALSE)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Maximal length of additional CAs in 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/>
              <a:t>pathLengthConstraint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Policy constraints: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Require certificate-policies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Allow/forbid `policy mappings’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Details in textbook (or RFC)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Name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Constraints on DN and </a:t>
            </a:r>
            <a:r>
              <a:rPr lang="en-US" altLang="en-US" sz="2200" dirty="0" err="1"/>
              <a:t>SubjectAltName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- in certs </a:t>
            </a:r>
            <a:r>
              <a:rPr lang="en-US" altLang="en-US" sz="2200" dirty="0">
                <a:solidFill>
                  <a:srgbClr val="CC00CC"/>
                </a:solidFill>
              </a:rPr>
              <a:t>issued by subject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Only relevant when subject is a CA 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‘Permit’ and ‘Exclude’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B24731-4F1F-E048-BB27-60ECDAB9372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830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317-5077-493B-9C45-AFD65A7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31A7E3-37FC-854C-B707-1D6D6D3EB9D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ECAA8-5D52-6941-8CA0-E78A920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4" y="1480456"/>
            <a:ext cx="8987247" cy="326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F6400-A255-7148-9270-ADA6E3D36B9D}"/>
              </a:ext>
            </a:extLst>
          </p:cNvPr>
          <p:cNvSpPr txBox="1"/>
          <p:nvPr/>
        </p:nvSpPr>
        <p:spPr>
          <a:xfrm>
            <a:off x="6261463" y="4801613"/>
            <a:ext cx="184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no policy extensions.</a:t>
            </a:r>
          </a:p>
        </p:txBody>
      </p:sp>
    </p:spTree>
    <p:extLst>
      <p:ext uri="{BB962C8B-B14F-4D97-AF65-F5344CB8AC3E}">
        <p14:creationId xmlns:p14="http://schemas.microsoft.com/office/powerpoint/2010/main" val="418066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1FF-EA61-4548-BF01-B8E679C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29364BF-2D41-1549-B4FD-419CBE3BB0A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9F43C-4C82-9C42-8FE7-16B2753B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057275"/>
            <a:ext cx="6409509" cy="5106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D6319-DCF1-FB4E-98EA-90FF5343FCD7}"/>
              </a:ext>
            </a:extLst>
          </p:cNvPr>
          <p:cNvSpPr txBox="1"/>
          <p:nvPr/>
        </p:nvSpPr>
        <p:spPr>
          <a:xfrm>
            <a:off x="7256508" y="3429000"/>
            <a:ext cx="184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no policy extensions. And all ICAs have CA flag true.</a:t>
            </a:r>
          </a:p>
        </p:txBody>
      </p:sp>
    </p:spTree>
    <p:extLst>
      <p:ext uri="{BB962C8B-B14F-4D97-AF65-F5344CB8AC3E}">
        <p14:creationId xmlns:p14="http://schemas.microsoft.com/office/powerpoint/2010/main" val="336364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Certificate Revocation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22223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Certificate Revocation 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49"/>
            <a:ext cx="7772400" cy="47852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Reasons for revoking certificates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Security issues: 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Key compromise, CA compromise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Administrative issues: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Affiliation changed (changing DN or other attribute), public key has been replaced, subject has ceased operation (company dissolving).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How to inform relying parties? Few options usually under three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Prefetch: have revocation info in advance.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As-needed: ask for this info when a receiving a certificate and want to validate.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Neither: does not fall under any of the above, usually called network-assisted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69CE-AF88-9F43-9C1B-8E351173E0A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12186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Secure web connections </a:t>
            </a:r>
          </a:p>
          <a:p>
            <a:r>
              <a:rPr lang="en-US" sz="2800" dirty="0"/>
              <a:t>Software signing (against malware)</a:t>
            </a:r>
          </a:p>
          <a:p>
            <a:r>
              <a:rPr lang="en-US" sz="2800" dirty="0"/>
              <a:t>Secure messaging, email</a:t>
            </a:r>
          </a:p>
          <a:p>
            <a:r>
              <a:rPr lang="en-US" sz="2800" dirty="0"/>
              <a:t>Cryptocurrency and blockchains.</a:t>
            </a:r>
            <a:endParaRPr lang="en-US" sz="1800" dirty="0"/>
          </a:p>
          <a:p>
            <a:r>
              <a:rPr lang="en-US" sz="2800" dirty="0"/>
              <a:t>But …</a:t>
            </a:r>
          </a:p>
          <a:p>
            <a:pPr lvl="1"/>
            <a:r>
              <a:rPr lang="en-US" sz="2400" dirty="0"/>
              <a:t>How do we know the PK of an entity?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>
                <a:solidFill>
                  <a:srgbClr val="0000FF"/>
                </a:solidFill>
              </a:rPr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pPr lvl="2"/>
            <a:r>
              <a:rPr lang="en-US" sz="2400" dirty="0"/>
              <a:t>E.g., in TLS, browsers maintain list of ‘root CAs’</a:t>
            </a: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Certificate Revocation Techniques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50"/>
            <a:ext cx="7772400" cy="47964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Prefetch: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storage and communication overhead,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response delay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As needed: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response delays, reliability issues, privacy concerns.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storage and communication overhead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We will start with studying two techniques</a:t>
            </a:r>
            <a:r>
              <a:rPr lang="en-US" altLang="en-US" sz="2200" dirty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Distribute </a:t>
            </a:r>
            <a:r>
              <a:rPr lang="en-US" altLang="en-US" sz="2200" b="1" i="1" dirty="0"/>
              <a:t>Certificate Revocation List (CRL) -- </a:t>
            </a:r>
            <a:r>
              <a:rPr lang="en-US" altLang="en-US" sz="2200" i="1" dirty="0">
                <a:solidFill>
                  <a:srgbClr val="CC00CC"/>
                </a:solidFill>
              </a:rPr>
              <a:t>Prefetch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800" dirty="0"/>
              <a:t>This is part of the X.509 standard.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Ask - </a:t>
            </a:r>
            <a:r>
              <a:rPr lang="en-US" altLang="en-US" sz="2200" b="1" i="1" dirty="0"/>
              <a:t>Online Certificate Status Protocol (OCSP) </a:t>
            </a:r>
            <a:r>
              <a:rPr lang="en-US" altLang="en-US" sz="2200" b="1" dirty="0"/>
              <a:t>– </a:t>
            </a:r>
            <a:r>
              <a:rPr lang="en-US" altLang="en-US" sz="2200" i="1" dirty="0">
                <a:solidFill>
                  <a:srgbClr val="CC00CC"/>
                </a:solidFill>
              </a:rPr>
              <a:t>As needed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8B09E5-1A74-F140-9B13-7A693FB104B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74567054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2088"/>
            <a:ext cx="7772400" cy="950912"/>
          </a:xfrm>
        </p:spPr>
        <p:txBody>
          <a:bodyPr/>
          <a:lstStyle/>
          <a:p>
            <a:pPr eaLnBrk="1" hangingPunct="1"/>
            <a:r>
              <a:rPr lang="en-US" altLang="en-US" dirty="0"/>
              <a:t>CRLs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080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certificate revocation list (CRL) is simply a list of revoked certificates.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Distributed periodically by CAs.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See next slide for its format.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If CRLs contain all revoked certificates (which did not expire)… it may be huge!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Yes, large storage and communication overhead.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CRLs are not immediate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Who is responsible until CRL is distributed?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Frequent CRLs </a:t>
            </a:r>
            <a:r>
              <a:rPr lang="en-US" altLang="en-US" sz="2200" dirty="0">
                <a:sym typeface="Wingdings" panose="05000000000000000000" pitchFamily="2" charset="2"/>
              </a:rPr>
              <a:t> even more overhead!</a:t>
            </a:r>
            <a:endParaRPr lang="en-US" altLang="en-US" sz="2200" dirty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A17F-FC13-6E41-AC2A-182D1DF305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9708886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Online Certificate Status Protocol (OCSP)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Improve efficiency and freshness compared to CRLs</a:t>
            </a:r>
          </a:p>
          <a:p>
            <a:r>
              <a:rPr lang="en-US" sz="2800" dirty="0"/>
              <a:t>Client asks CA about cert during handshake</a:t>
            </a:r>
          </a:p>
          <a:p>
            <a:r>
              <a:rPr lang="en-US" sz="2800" dirty="0"/>
              <a:t>CA signs response (real-time)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8" y="3429000"/>
            <a:ext cx="7673744" cy="2592481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A31B693-617C-3442-8A09-3F05F9AA6B4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8385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8.2 </a:t>
            </a:r>
            <a:r>
              <a:rPr lang="en-US" altLang="he-IL" sz="2400">
                <a:sym typeface="Wingdings" panose="05000000000000000000" pitchFamily="2" charset="2"/>
              </a:rPr>
              <a:t>(only </a:t>
            </a:r>
            <a:r>
              <a:rPr lang="en-US" altLang="he-IL" sz="2400" dirty="0">
                <a:sym typeface="Wingdings" panose="05000000000000000000" pitchFamily="2" charset="2"/>
              </a:rPr>
              <a:t>8.2.1 – 8.2.3), and 8.3 (only the topics we covered), 8.4 (the introduction part of it only)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15936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FF"/>
                </a:solidFill>
              </a:rPr>
              <a:t>Certificate</a:t>
            </a:r>
            <a:r>
              <a:rPr lang="en-US" altLang="en-US" sz="2100" i="1" dirty="0"/>
              <a:t>:</a:t>
            </a:r>
            <a:r>
              <a:rPr lang="en-US" altLang="en-US" sz="2100" dirty="0"/>
              <a:t> signature by </a:t>
            </a:r>
            <a:r>
              <a:rPr lang="en-US" altLang="en-US" sz="2100" dirty="0">
                <a:solidFill>
                  <a:srgbClr val="0000FF"/>
                </a:solidFill>
              </a:rPr>
              <a:t>Issuer / Certificate Authority (CA) </a:t>
            </a:r>
            <a:r>
              <a:rPr lang="en-US" altLang="en-US" sz="2100" dirty="0"/>
              <a:t>over  </a:t>
            </a:r>
            <a:r>
              <a:rPr lang="en-US" altLang="en-US" sz="2100" dirty="0">
                <a:solidFill>
                  <a:srgbClr val="0000FF"/>
                </a:solidFill>
              </a:rPr>
              <a:t>subject</a:t>
            </a:r>
            <a:r>
              <a:rPr lang="en-US" altLang="en-US" sz="2100" dirty="0"/>
              <a:t>’s public key and </a:t>
            </a:r>
            <a:r>
              <a:rPr lang="en-US" altLang="en-US" sz="2100" dirty="0">
                <a:solidFill>
                  <a:srgbClr val="0000FF"/>
                </a:solidFill>
              </a:rPr>
              <a:t>attributes</a:t>
            </a:r>
            <a:endParaRPr lang="en-US" altLang="en-US" sz="2100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Attributes: </a:t>
            </a:r>
            <a:r>
              <a:rPr lang="en-US" altLang="en-US" sz="2100" dirty="0"/>
              <a:t>identity (ID) and others…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Validated by CA (liability?)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Used by </a:t>
            </a:r>
            <a:r>
              <a:rPr lang="en-US" altLang="en-US" sz="20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2000" dirty="0"/>
              <a:t>for decisions (e.g., use this website?)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2F6AD-AD4B-6C43-BC69-7E28C380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2743743"/>
            <a:ext cx="5745136" cy="285586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CA attests that Bob’s public key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 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 (‘cybersquatting’):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hash function used in the </a:t>
            </a:r>
            <a:r>
              <a:rPr lang="en-US" dirty="0" err="1"/>
              <a:t>HtS</a:t>
            </a:r>
            <a:r>
              <a:rPr lang="en-US" dirty="0"/>
              <a:t> paradigm, </a:t>
            </a:r>
          </a:p>
          <a:p>
            <a:pPr lvl="2"/>
            <a:r>
              <a:rPr lang="en-US" dirty="0"/>
              <a:t>or exploit some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EA499-D6C3-6842-8AF1-0A2FB01F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9" y="943311"/>
            <a:ext cx="6205947" cy="50963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7162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1809</Words>
  <Application>Microsoft Macintosh PowerPoint</Application>
  <PresentationFormat>On-screen Show (4:3)</PresentationFormat>
  <Paragraphs>315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Cambria Math</vt:lpstr>
      <vt:lpstr>Garamond</vt:lpstr>
      <vt:lpstr>Times New Roman</vt:lpstr>
      <vt:lpstr>Wingdings</vt:lpstr>
      <vt:lpstr>Edge</vt:lpstr>
      <vt:lpstr>CSE 3400 - Introduction to Computer &amp; Network Security  (aka: Introduction to Cybersecurity)  Lecture 12 Public Key Infrastructure – Part I </vt:lpstr>
      <vt:lpstr>Outline</vt:lpstr>
      <vt:lpstr>Public keys are very useful…</vt:lpstr>
      <vt:lpstr>Public Key Certificates &amp; Authorities</vt:lpstr>
      <vt:lpstr>Certificates are all about Trust </vt:lpstr>
      <vt:lpstr>Rogue Certificates</vt:lpstr>
      <vt:lpstr>PKI Failures</vt:lpstr>
      <vt:lpstr>Some Infamous PKI Failures</vt:lpstr>
      <vt:lpstr>PKI Goals/Requirements</vt:lpstr>
      <vt:lpstr>   X.509 Certificates  Part of the X.500 Global Directory Standard  </vt:lpstr>
      <vt:lpstr>The X.500 Global Directory Standard</vt:lpstr>
      <vt:lpstr>Distinguished Names or Identifiers in Certificates</vt:lpstr>
      <vt:lpstr>The Identifiers Trilemma</vt:lpstr>
      <vt:lpstr>X.500 Distinguished Names (DN)</vt:lpstr>
      <vt:lpstr>Distinguished Name (DN) Hierarchy </vt:lpstr>
      <vt:lpstr>X.509 public key certificates</vt:lpstr>
      <vt:lpstr>Original (V1) X.509 Certs Format</vt:lpstr>
      <vt:lpstr>X.509 Certs &amp; Subject Identifiers</vt:lpstr>
      <vt:lpstr>X.509 Public Key Certificates </vt:lpstr>
      <vt:lpstr>X.509 Certificate Validation (simplified)</vt:lpstr>
      <vt:lpstr>   Intermediate CAs and Path Verification  </vt:lpstr>
      <vt:lpstr>Why Intermediate CAs?</vt:lpstr>
      <vt:lpstr>Certificate paths in different PKIs</vt:lpstr>
      <vt:lpstr>Web of Trust PKI</vt:lpstr>
      <vt:lpstr>Certificate-Path Constraints Extensions</vt:lpstr>
      <vt:lpstr>Certificate-Path Constraints - Example</vt:lpstr>
      <vt:lpstr>Certificate-Path Constraints - Example</vt:lpstr>
      <vt:lpstr>   Certificate Revocation  </vt:lpstr>
      <vt:lpstr>Certificate Revocation </vt:lpstr>
      <vt:lpstr>Certificate Revocation Techniques</vt:lpstr>
      <vt:lpstr>CRLs</vt:lpstr>
      <vt:lpstr>Online Certificate Status Protocol (OCSP)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Almashaqbeh, Ghada</cp:lastModifiedBy>
  <cp:revision>57</cp:revision>
  <cp:lastPrinted>2021-04-06T00:15:55Z</cp:lastPrinted>
  <dcterms:created xsi:type="dcterms:W3CDTF">2020-11-10T11:59:27Z</dcterms:created>
  <dcterms:modified xsi:type="dcterms:W3CDTF">2022-04-22T17:14:57Z</dcterms:modified>
</cp:coreProperties>
</file>