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1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9"/>
  </p:notesMasterIdLst>
  <p:sldIdLst>
    <p:sldId id="590" r:id="rId2"/>
    <p:sldId id="591" r:id="rId3"/>
    <p:sldId id="368" r:id="rId4"/>
    <p:sldId id="369" r:id="rId5"/>
    <p:sldId id="420" r:id="rId6"/>
    <p:sldId id="272" r:id="rId7"/>
    <p:sldId id="269" r:id="rId8"/>
    <p:sldId id="448" r:id="rId9"/>
    <p:sldId id="602" r:id="rId10"/>
    <p:sldId id="275" r:id="rId11"/>
    <p:sldId id="464" r:id="rId12"/>
    <p:sldId id="278" r:id="rId13"/>
    <p:sldId id="603" r:id="rId14"/>
    <p:sldId id="474" r:id="rId15"/>
    <p:sldId id="475" r:id="rId16"/>
    <p:sldId id="279" r:id="rId17"/>
    <p:sldId id="280" r:id="rId18"/>
    <p:sldId id="281" r:id="rId19"/>
    <p:sldId id="466" r:id="rId20"/>
    <p:sldId id="457" r:id="rId21"/>
    <p:sldId id="458" r:id="rId22"/>
    <p:sldId id="461" r:id="rId23"/>
    <p:sldId id="463" r:id="rId24"/>
    <p:sldId id="306" r:id="rId25"/>
    <p:sldId id="604" r:id="rId26"/>
    <p:sldId id="601" r:id="rId27"/>
    <p:sldId id="592" r:id="rId28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5422D-8674-4C6F-9783-9A9A3B247F4D}" v="982" dt="2020-09-24T13:57:50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>
        <p:guide orient="horz" pos="388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812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9-24T13:54:15.47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12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909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909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817D5EF-263E-4619-8E1C-1CF53E59E3E8}" type="slidenum">
              <a:rPr lang="he-IL" altLang="en-US"/>
              <a:pPr eaLnBrk="1" hangingPunct="1"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8909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793456BE-3113-4FAA-BA07-8B839EBE0D2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909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909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704359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2566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606899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0301496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011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011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C4F65446-8CA9-4C3B-A72F-7F887666EC8F}" type="slidenum">
              <a:rPr lang="he-IL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90117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9079B8A-67F8-45F2-8F84-66EDC57D1385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8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19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0120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0121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2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876782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113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114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18472E2-37C8-4125-9E52-2D71070AC4E1}" type="slidenum">
              <a:rPr lang="he-IL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9114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54A5DED-4BBF-41F8-9174-B6501BCEE8F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114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114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Parallel mode – see</a:t>
            </a:r>
            <a:r>
              <a:rPr lang="en-US" altLang="en-US" baseline="0"/>
              <a:t> [BR02]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120665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216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216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A611CC6-5764-4617-858D-2F449D643B39}" type="slidenum">
              <a:rPr lang="he-IL" altLang="en-US"/>
              <a:pPr eaLnBrk="1" hangingPunct="1"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9216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99A9682-D8C4-4C49-9D02-B5DFFA3346AE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6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216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70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88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Corollary follows from </a:t>
            </a:r>
            <a:r>
              <a:rPr lang="en-US" altLang="en-US" sz="1300">
                <a:latin typeface="Arial" panose="020B0604020202020204" pitchFamily="34" charset="0"/>
                <a:cs typeface="Arial" panose="020B0604020202020204" pitchFamily="34" charset="0"/>
              </a:rPr>
              <a:t>`FIL-PRF is FIL-MAC` theorem</a:t>
            </a:r>
          </a:p>
        </p:txBody>
      </p:sp>
    </p:spTree>
    <p:extLst>
      <p:ext uri="{BB962C8B-B14F-4D97-AF65-F5344CB8AC3E}">
        <p14:creationId xmlns:p14="http://schemas.microsoft.com/office/powerpoint/2010/main" val="2781800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31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31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0A49A9B-1821-46BB-996A-2732D53EB8B5}" type="slidenum">
              <a:rPr lang="he-IL" altLang="en-US"/>
              <a:pPr eaLnBrk="1" hangingPunct="1"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931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8E5619B0-4329-4BDF-B6E2-2EFEDBA52D2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31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31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94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KR</a:t>
            </a:r>
          </a:p>
        </p:txBody>
      </p:sp>
    </p:spTree>
    <p:extLst>
      <p:ext uri="{BB962C8B-B14F-4D97-AF65-F5344CB8AC3E}">
        <p14:creationId xmlns:p14="http://schemas.microsoft.com/office/powerpoint/2010/main" val="2557992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625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626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CA940D3-28FD-4954-9641-5C5733000CA1}" type="slidenum">
              <a:rPr lang="he-IL" altLang="en-US"/>
              <a:pPr eaLnBrk="1" hangingPunct="1"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9626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1EE931A8-2C16-4855-9272-911439CA28C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626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626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7668319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3430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985322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81054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728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728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F717BEE-D5D9-44FA-B07B-7EAD56AE66B9}" type="slidenum">
              <a:rPr lang="he-IL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9728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CE340E8-093C-43EA-8357-D90E86EA775D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728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728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9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5750488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9933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9933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510F581-0CCC-4834-A4B4-ADF94AA34870}" type="slidenum">
              <a:rPr lang="he-IL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9933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012B9C0-4D65-48FD-B4E8-4A9787EEC896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933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9933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1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lang="en-US" altLang="en-US"/>
              <a:t>Attack on </a:t>
            </a:r>
            <a:r>
              <a:rPr lang="en-US" altLang="en-US" err="1"/>
              <a:t>auth</a:t>
            </a:r>
            <a:r>
              <a:rPr lang="en-US" altLang="en-US" baseline="0"/>
              <a:t> using </a:t>
            </a:r>
            <a:r>
              <a:rPr lang="en-US" altLang="en-US" baseline="0" err="1"/>
              <a:t>EtA</a:t>
            </a:r>
            <a:r>
              <a:rPr lang="en-US" altLang="en-US" baseline="0"/>
              <a:t>, works also for different keys: </a:t>
            </a:r>
            <a:r>
              <a:rPr lang="en-US" altLang="en-US" sz="3100">
                <a:solidFill>
                  <a:srgbClr val="FF3300"/>
                </a:solidFill>
              </a:rPr>
              <a:t>Forge: Let 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3100" i="1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3100" i="1" baseline="-25000" err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3100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(m+1)</a:t>
            </a:r>
            <a:r>
              <a:rPr lang="en-US" altLang="en-US" sz="1200" i="0" baseline="0">
                <a:solidFill>
                  <a:srgbClr val="000000"/>
                </a:solidFill>
                <a:latin typeface="Times New Roman" pitchFamily="18" charset="0"/>
                <a:cs typeface="+mn-cs"/>
              </a:rPr>
              <a:t> </a:t>
            </a:r>
            <a:endParaRPr lang="en-US" altLang="en-US" sz="3100" i="1">
              <a:solidFill>
                <a:srgbClr val="FF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537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0CD13D-0632-4304-A203-96E1ABEEF5BA}" type="slidenum">
              <a:rPr lang="he-IL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1187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551D8D7-1ED4-46CD-B979-4D7B9D3BB1AA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187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6974806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4502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1946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4505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F2C770BE-29AC-4C3F-AD71-03AE56B6517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45060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23C3C69-883B-4912-A991-3591F3DE4B50}" type="slidenum">
              <a:rPr lang="he-IL" altLang="he-IL" sz="1300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1" name="Text Box 2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2" name="Text Box 3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he-IL" sz="1300">
              <a:latin typeface="Arial" panose="020B0604020202020204" pitchFamily="34" charset="0"/>
            </a:endParaRPr>
          </a:p>
        </p:txBody>
      </p:sp>
      <p:sp>
        <p:nvSpPr>
          <p:cNvPr id="45063" name="Text Box 4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300">
                <a:latin typeface="Arial" panose="020B0604020202020204" pitchFamily="34" charset="0"/>
              </a:rPr>
              <a:t>10/30/11</a:t>
            </a:r>
          </a:p>
        </p:txBody>
      </p:sp>
      <p:sp>
        <p:nvSpPr>
          <p:cNvPr id="45064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5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36265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A7AB24D-294E-43B5-A171-136CA35513EA}" type="datetime1">
              <a:rPr lang="en-US" altLang="en-US" smtClean="0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2/21/22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defTabSz="952500"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9525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B4AF251-9FF8-412D-BC95-B9499BDF9097}" type="slidenum">
              <a:rPr lang="he-IL" altLang="en-US">
                <a:latin typeface="Arial" panose="020B0604020202020204" pitchFamily="34" charset="0"/>
                <a:cs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9175" y="711200"/>
            <a:ext cx="4738688" cy="3554413"/>
          </a:xfrm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3288" y="4502150"/>
            <a:ext cx="4972050" cy="42656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662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AC9CE58-4F76-42F6-AE8C-BB3C3CE69485}" type="slidenum">
              <a:rPr lang="he-IL" altLang="en-US"/>
              <a:pPr eaLnBrk="1" hangingPunct="1"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83973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AEFEAA72-16AD-422F-B56B-C8316EE381C3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4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5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3976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3977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4732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93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3759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47D0AA5-B163-4BB3-9941-7D469D3A5240}" type="slidenum">
              <a:rPr lang="he-IL" altLang="en-US"/>
              <a:pPr eaLnBrk="1" hangingPunct="1"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80901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B1B3766E-FD1B-43DD-9075-196007BECDDC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2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3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0904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0905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6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Message sent together with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Received message, tag are valid </a:t>
            </a: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iff </a:t>
            </a:r>
            <a:r>
              <a:rPr lang="en-US" altLang="en-US" i="1">
                <a:cs typeface="Times New Roman" panose="02020603050405020304" pitchFamily="18" charset="0"/>
              </a:rPr>
              <a:t>Tag=MAC</a:t>
            </a:r>
            <a:r>
              <a:rPr lang="en-US" altLang="en-US" i="1" baseline="-25000">
                <a:cs typeface="Times New Roman" panose="02020603050405020304" pitchFamily="18" charset="0"/>
              </a:rPr>
              <a:t>k</a:t>
            </a:r>
            <a:r>
              <a:rPr lang="en-US" altLang="en-US" i="1">
                <a:cs typeface="Times New Roman" panose="02020603050405020304" pitchFamily="18" charset="0"/>
              </a:rPr>
              <a:t>(m)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Efficient (often even more than shared-key encryption)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>
                <a:latin typeface="Arial" panose="020B0604020202020204" pitchFamily="34" charset="0"/>
                <a:cs typeface="Times New Roman" panose="02020603050405020304" pitchFamily="18" charset="0"/>
              </a:rPr>
              <a:t>But: Alice can later deny having sent m to Bob (why?)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44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8704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8704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2DA3E96-4A6E-41D0-9F7E-AF66AA8B07F6}" type="slidenum">
              <a:rPr lang="he-IL" altLang="en-US"/>
              <a:pPr eaLnBrk="1" hangingPunct="1"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8704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B475AC9-4A56-4951-8890-977A7F7B15B1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704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8704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5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33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420414"/>
            <a:ext cx="8922774" cy="3254177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5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Message Authentication Codes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325942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On the Use of MACs</a:t>
            </a:r>
          </a:p>
        </p:txBody>
      </p:sp>
      <p:sp>
        <p:nvSpPr>
          <p:cNvPr id="2867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1228" y="1266825"/>
            <a:ext cx="8660524" cy="2810247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may expose information about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200" i="1" dirty="0"/>
              <a:t>!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Example: Let </a:t>
            </a:r>
            <a:r>
              <a:rPr lang="en-US" altLang="en-US" sz="2200" i="1" dirty="0"/>
              <a:t>MAC </a:t>
            </a:r>
            <a:r>
              <a:rPr lang="en-US" altLang="en-US" sz="2200" dirty="0"/>
              <a:t>be any secure MAC. Define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dirty="0"/>
              <a:t>where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LSb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is least significant bit.</a:t>
            </a:r>
            <a:r>
              <a:rPr lang="en-US" altLang="en-US" sz="2200" i="1" dirty="0"/>
              <a:t>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MAC shows a key-holder computed it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Could be any key holder (even recipient)… 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Replay attacks: an old message (and its tag) is being resent.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Need to Ensure freshness (more about this later).</a:t>
            </a:r>
            <a:br>
              <a:rPr lang="en-US" altLang="en-US" sz="2200" dirty="0"/>
            </a:br>
            <a:endParaRPr lang="en-US" altLang="en-US" sz="2200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960709" y="5639600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732164" y="5595862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024135" y="5381793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093786" y="4835274"/>
            <a:ext cx="2701085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885485" y="5614707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pic>
        <p:nvPicPr>
          <p:cNvPr id="9" name="Picture 8" descr="Clipart - The &lt;strong&gt;Cheshire cat&lt;/strong&gt; from Alice in wonderlan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24" y="4823387"/>
            <a:ext cx="666122" cy="619139"/>
          </a:xfrm>
          <a:prstGeom prst="rect">
            <a:avLst/>
          </a:prstGeom>
        </p:spPr>
      </p:pic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6621164" y="4196965"/>
            <a:ext cx="2511972" cy="1556059"/>
          </a:xfrm>
          <a:prstGeom prst="wedgeEllipseCallout">
            <a:avLst>
              <a:gd name="adj1" fmla="val -58147"/>
              <a:gd name="adj2" fmla="val -10642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Cat, Sponge (or I)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</a:p>
        </p:txBody>
      </p:sp>
      <p:pic>
        <p:nvPicPr>
          <p:cNvPr id="12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871" y="44010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2">
            <a:extLst>
              <a:ext uri="{FF2B5EF4-FFF2-40B4-BE49-F238E27FC236}">
                <a16:creationId xmlns:a16="http://schemas.microsoft.com/office/drawing/2014/main" id="{08A9FAA1-4856-714B-AC21-77FF66006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225" y="474640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AE62F78-8458-7E45-8AA5-DE67135D6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Constructing MAC: Three Approaches</a:t>
            </a: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85411" y="1057274"/>
            <a:ext cx="7983538" cy="5028215"/>
          </a:xfrm>
        </p:spPr>
        <p:txBody>
          <a:bodyPr/>
          <a:lstStyle/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Design `from scratch`, validate security by failure to cryptanalyze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Huge effort, risk </a:t>
            </a:r>
            <a:r>
              <a:rPr lang="en-US" altLang="en-US" sz="2200" dirty="0">
                <a:latin typeface="Wingdings" panose="05000000000000000000" pitchFamily="2" charset="2"/>
              </a:rPr>
              <a:t></a:t>
            </a:r>
            <a:r>
              <a:rPr lang="en-US" altLang="en-US" sz="2200" dirty="0"/>
              <a:t> do only for few `building blocks`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Maybe from EDC (Error Detection Code), but it is not secure for every EDC.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Robust combiner of (two) MAC candidates:</a:t>
            </a:r>
          </a:p>
          <a:p>
            <a:pPr marL="874713" lvl="1" indent="-417513" eaLnBrk="1" hangingPunct="1">
              <a:lnSpc>
                <a:spcPct val="15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(m)||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(m), 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k,k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(m)=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2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 </a:t>
            </a:r>
            <a:r>
              <a:rPr lang="en-US" altLang="en-US" sz="2200" dirty="0"/>
              <a:t> are secure MAC, if </a:t>
            </a:r>
            <a:r>
              <a:rPr lang="en-US" altLang="en-US" sz="2200" i="1" dirty="0"/>
              <a:t>either</a:t>
            </a:r>
            <a:r>
              <a:rPr lang="en-US" altLang="en-US" sz="2200" dirty="0"/>
              <a:t>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/>
              <a:t> </a:t>
            </a:r>
            <a:r>
              <a:rPr lang="en-US" altLang="en-US" sz="2200" u="sng" dirty="0"/>
              <a:t>or </a:t>
            </a:r>
            <a:r>
              <a:rPr lang="en-US" alt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f’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sz="2200" dirty="0"/>
              <a:t>is a secure MAC. </a:t>
            </a:r>
          </a:p>
          <a:p>
            <a:pPr marL="493713" indent="-4937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Arial" panose="020B0604020202020204" pitchFamily="34" charset="0"/>
              <a:buAutoNum type="arabicPeriod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600" dirty="0"/>
              <a:t>Provable-secure constructions from: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PRF/PRP/Block ciphers (next)</a:t>
            </a:r>
          </a:p>
          <a:p>
            <a:pPr marL="1217613" lvl="2" indent="-417513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1800" dirty="0"/>
              <a:t>First: PRF/PRP </a:t>
            </a:r>
            <a:r>
              <a:rPr lang="en-US" altLang="en-US" sz="1800" dirty="0">
                <a:sym typeface="Wingdings" panose="05000000000000000000" pitchFamily="2" charset="2"/>
              </a:rPr>
              <a:t> </a:t>
            </a:r>
            <a:r>
              <a:rPr lang="en-US" altLang="en-US" sz="1800" dirty="0"/>
              <a:t>Fixed-Input-Length (FIL) MAC</a:t>
            </a:r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r>
              <a:rPr lang="en-US" altLang="en-US" sz="2200" dirty="0"/>
              <a:t>Hash functions (later) – even more efficient. </a:t>
            </a:r>
            <a:endParaRPr lang="en-US" altLang="en-US" sz="1400" dirty="0"/>
          </a:p>
          <a:p>
            <a:pPr marL="874713" lvl="1" indent="-41751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063625" algn="l"/>
                <a:tab pos="1978025" algn="l"/>
                <a:tab pos="2892425" algn="l"/>
                <a:tab pos="3806825" algn="l"/>
                <a:tab pos="4721225" algn="l"/>
                <a:tab pos="5635625" algn="l"/>
                <a:tab pos="6550025" algn="l"/>
                <a:tab pos="7464425" algn="l"/>
                <a:tab pos="8378825" algn="l"/>
                <a:tab pos="9293225" algn="l"/>
                <a:tab pos="10207625" algn="l"/>
              </a:tabLst>
            </a:pPr>
            <a:endParaRPr lang="en-US" alt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1B868-12DC-DA49-98E2-A6C1F06A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491624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Theorem: every PRF is also a 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50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spcBef>
                    <a:spcPts val="800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latin typeface="American Typewriter" panose="02090604020004020304" pitchFamily="18" charset="77"/>
                  </a:rPr>
                  <a:t>Let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be a PRF from domain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 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to range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. Then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F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 is also an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en-US" sz="2800" dirty="0">
                    <a:latin typeface="American Typewriter" panose="02090604020004020304" pitchFamily="18" charset="77"/>
                  </a:rPr>
                  <a:t>-bit MAC for </a:t>
                </a:r>
                <a:r>
                  <a:rPr lang="en-US" altLang="en-US" sz="2800" i="1" dirty="0">
                    <a:latin typeface="American Typewriter" panose="02090604020004020304" pitchFamily="18" charset="77"/>
                  </a:rPr>
                  <a:t>D</a:t>
                </a:r>
                <a:r>
                  <a:rPr lang="en-US" altLang="en-US" sz="2800" dirty="0">
                    <a:latin typeface="American Typewriter" panose="02090604020004020304" pitchFamily="18" charset="77"/>
                  </a:rPr>
                  <a:t>. </a:t>
                </a:r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dirty="0"/>
              </a:p>
              <a:p>
                <a:pPr marL="741363" lvl="1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Proof sketch: construct an attacker against PRF using the attacker against the MAC.</a:t>
                </a:r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For a random function, the outcome of any `new’ value is random.</a:t>
                </a:r>
              </a:p>
              <a:p>
                <a:pPr marL="1541463" lvl="3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So, probability of guessing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  <a:p>
                <a:pPr marL="1084263" lvl="2" indent="-284163" eaLnBrk="1" hangingPunct="1">
                  <a:lnSpc>
                    <a:spcPct val="90000"/>
                  </a:lnSpc>
                  <a:spcBef>
                    <a:spcPts val="7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If a `new’ outcome of a PRF can be guessed with significantly higher probability (which is the MAC over a new message), then we can distinguish between it and a random function!  █</a:t>
                </a:r>
              </a:p>
            </p:txBody>
          </p:sp>
        </mc:Choice>
        <mc:Fallback xmlns="">
          <p:sp>
            <p:nvSpPr>
              <p:cNvPr id="317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51520" y="1085956"/>
                <a:ext cx="8435280" cy="4711700"/>
              </a:xfrm>
              <a:blipFill>
                <a:blip r:embed="rId3"/>
                <a:stretch>
                  <a:fillRect l="-1504" t="-1882" b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AE04E-3559-AE4F-AC0E-1BEB8578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355600"/>
            <a:ext cx="82978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Every PRF is also a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085956"/>
            <a:ext cx="8435280" cy="4711700"/>
          </a:xfrm>
        </p:spPr>
        <p:txBody>
          <a:bodyPr/>
          <a:lstStyle/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A PRF is a MAC for 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l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-bit messages.</a:t>
            </a:r>
          </a:p>
          <a:p>
            <a:pPr marL="3413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(</a:t>
            </a:r>
            <a:r>
              <a:rPr lang="en-US" altLang="en-US" sz="3200" i="1" dirty="0" err="1">
                <a:solidFill>
                  <a:schemeClr val="tx1"/>
                </a:solidFill>
                <a:latin typeface="Garamond"/>
              </a:rPr>
              <a:t>l.n</a:t>
            </a:r>
            <a:r>
              <a:rPr lang="en-US" altLang="en-US" sz="3200" i="1" dirty="0">
                <a:solidFill>
                  <a:schemeClr val="tx1"/>
                </a:solidFill>
                <a:latin typeface="Garamond"/>
              </a:rPr>
              <a:t>)-</a:t>
            </a:r>
            <a:r>
              <a:rPr lang="en-US" altLang="en-US" sz="3200" dirty="0">
                <a:solidFill>
                  <a:schemeClr val="tx1"/>
                </a:solidFill>
                <a:latin typeface="Garamond"/>
              </a:rPr>
              <a:t>bit FIL MAC from n-bit PRP (block cipher): use CBC-MAC – a variant of CBC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</a:rPr>
              <a:t>What standard crypto function can we use as a PRF? </a:t>
            </a:r>
          </a:p>
          <a:p>
            <a:pPr marL="6842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olidFill>
                  <a:schemeClr val="tx1"/>
                </a:solidFill>
                <a:latin typeface="Garamond"/>
                <a:sym typeface="Wingdings" panose="05000000000000000000" pitchFamily="2" charset="2"/>
              </a:rPr>
              <a:t>A block cipher ? But …</a:t>
            </a:r>
            <a:endParaRPr lang="en-US" altLang="en-US" sz="2800" dirty="0">
              <a:solidFill>
                <a:schemeClr val="tx1"/>
              </a:solidFill>
              <a:latin typeface="Garamond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8C69D-0B07-FE4F-A35F-CB5F7C82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90138359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1: </a:t>
            </a:r>
            <a:r>
              <a:rPr lang="en-US" altLang="en-US" sz="3200" dirty="0"/>
              <a:t>block cipher is PRP, not PRF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Solution: the switching lemma says that a PRP is also a PRF !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Note: PRP</a:t>
            </a:r>
            <a:r>
              <a:rPr lang="en-US" altLang="en-US" sz="2800" dirty="0">
                <a:sym typeface="Wingdings" panose="05000000000000000000" pitchFamily="2" charset="2"/>
              </a:rPr>
              <a:t>PRF reduction involves loss in concrete security (larger advantage):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br>
              <a:rPr lang="en-US" altLang="en-US" sz="2800" dirty="0">
                <a:sym typeface="Wingdings" panose="05000000000000000000" pitchFamily="2" charset="2"/>
              </a:rPr>
            </a:br>
            <a:br>
              <a:rPr lang="en-US" altLang="en-US" sz="2800" dirty="0">
                <a:sym typeface="Wingdings" panose="05000000000000000000" pitchFamily="2" charset="2"/>
              </a:rPr>
            </a:br>
            <a:endParaRPr lang="en-US" altLang="en-US" sz="2800" dirty="0">
              <a:sym typeface="Wingdings" panose="05000000000000000000" pitchFamily="2" charset="2"/>
            </a:endParaRP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>
                <a:sym typeface="Wingdings" panose="05000000000000000000" pitchFamily="2" charset="2"/>
              </a:rPr>
              <a:t>Some other constructions reduce this loss but we will not discuss them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1372399-4A30-0E42-ACFF-A10D84ECA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8625" y="3593880"/>
            <a:ext cx="4289751" cy="8099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407ABE01-6DC3-0E4B-B966-C6B4CA3AA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877812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Using a Block Cipher for MAC</a:t>
            </a:r>
          </a:p>
        </p:txBody>
      </p:sp>
      <p:sp>
        <p:nvSpPr>
          <p:cNvPr id="317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3200" b="1" dirty="0"/>
              <a:t>Problem 2: </a:t>
            </a:r>
            <a:r>
              <a:rPr lang="en-US" altLang="en-US" sz="3200" dirty="0"/>
              <a:t>block ciphers are defined only for (short) fixed input length (FIL)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Ideally a MAC should work for any input string (Variable Input Length – VIL)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already had a similar problem… where?</a:t>
            </a:r>
          </a:p>
          <a:p>
            <a:pPr marL="1141413" lvl="2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Block ciphers.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We solved by using various encryption modes of operation.</a:t>
            </a:r>
          </a:p>
          <a:p>
            <a:pPr marL="798513" lvl="1" indent="-341313" eaLnBrk="1" hangingPunct="1">
              <a:lnSpc>
                <a:spcPct val="90000"/>
              </a:lnSpc>
              <a:spcBef>
                <a:spcPts val="80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solution for MACs: the CBC-MAC mode of operation! </a:t>
            </a:r>
            <a:endParaRPr lang="en-US" altLang="en-US" sz="2400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38FCF-5297-9D41-A53C-C9C15575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246431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7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800" dirty="0"/>
              <a:t>Cipher Block Chaining MAC: CBC-MAC</a:t>
            </a:r>
          </a:p>
        </p:txBody>
      </p:sp>
      <p:sp>
        <p:nvSpPr>
          <p:cNvPr id="32809" name="Text Box 43"/>
          <p:cNvSpPr txBox="1">
            <a:spLocks noChangeArrowheads="1"/>
          </p:cNvSpPr>
          <p:nvPr/>
        </p:nvSpPr>
        <p:spPr bwMode="auto">
          <a:xfrm>
            <a:off x="228600" y="1551960"/>
            <a:ext cx="3217863" cy="833178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plaintext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in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blocks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11" name="Text Box 45"/>
          <p:cNvSpPr txBox="1">
            <a:spLocks noChangeArrowheads="1"/>
          </p:cNvSpPr>
          <p:nvPr/>
        </p:nvSpPr>
        <p:spPr bwMode="auto">
          <a:xfrm>
            <a:off x="228600" y="2650551"/>
            <a:ext cx="3217863" cy="1190625"/>
          </a:xfrm>
          <a:prstGeom prst="rect">
            <a:avLst/>
          </a:prstGeom>
          <a:noFill/>
          <a:ln w="936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Fixed, known (zero)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 Vector 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14:cNvPr>
              <p14:cNvContentPartPr/>
              <p14:nvPr/>
            </p14:nvContentPartPr>
            <p14:xfrm>
              <a:off x="-1397880" y="283771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D73CA72-4D8A-4B6F-9D57-9A034EA59BD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406880" y="282907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Folded Corner 2">
            <a:extLst>
              <a:ext uri="{FF2B5EF4-FFF2-40B4-BE49-F238E27FC236}">
                <a16:creationId xmlns:a16="http://schemas.microsoft.com/office/drawing/2014/main" id="{752D1DD1-AF90-0544-AA54-E9E9FF85F95E}"/>
              </a:ext>
            </a:extLst>
          </p:cNvPr>
          <p:cNvSpPr/>
          <p:nvPr/>
        </p:nvSpPr>
        <p:spPr bwMode="auto">
          <a:xfrm>
            <a:off x="3013842" y="5768459"/>
            <a:ext cx="2871952" cy="851338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Recall: MACs are deterministic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294AC-2737-B54E-AAD5-837A1A1F6D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7198" y="1664168"/>
            <a:ext cx="5398202" cy="1972765"/>
          </a:xfrm>
          <a:prstGeom prst="rect">
            <a:avLst/>
          </a:prstGeom>
        </p:spPr>
      </p:pic>
      <p:sp>
        <p:nvSpPr>
          <p:cNvPr id="36" name="Text Box 43">
            <a:extLst>
              <a:ext uri="{FF2B5EF4-FFF2-40B4-BE49-F238E27FC236}">
                <a16:creationId xmlns:a16="http://schemas.microsoft.com/office/drawing/2014/main" id="{DF412532-799F-044D-97EB-41C84EEFD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423502"/>
            <a:ext cx="4816366" cy="463846"/>
          </a:xfrm>
          <a:prstGeom prst="rect">
            <a:avLst/>
          </a:prstGeom>
          <a:noFill/>
          <a:ln w="9360">
            <a:solidFill>
              <a:srgbClr val="3B812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tag is the cipher of the last block</a:t>
            </a: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48">
            <a:extLst>
              <a:ext uri="{FF2B5EF4-FFF2-40B4-BE49-F238E27FC236}">
                <a16:creationId xmlns:a16="http://schemas.microsoft.com/office/drawing/2014/main" id="{E94F76EA-CD71-BB4A-B974-220CFDA8D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5043339"/>
            <a:ext cx="8915400" cy="525401"/>
          </a:xfrm>
          <a:prstGeom prst="rect">
            <a:avLst/>
          </a:prstGeom>
          <a:solidFill>
            <a:srgbClr val="FFCCFF">
              <a:alpha val="52940"/>
            </a:srgbClr>
          </a:solidFill>
          <a:ln w="936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ctr" eaLnBrk="1" hangingPunct="1"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CBC</a:t>
            </a:r>
            <a:r>
              <a:rPr lang="he-IL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800" i="1" baseline="3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||..||m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sz="2800" i="1" dirty="0" err="1">
                <a:solidFill>
                  <a:schemeClr val="accent2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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(…</a:t>
            </a:r>
            <a:r>
              <a:rPr lang="en-US" altLang="en-US" sz="2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</a:t>
            </a:r>
            <a:r>
              <a:rPr lang="en-US" altLang="en-US" sz="2800" i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))))</a:t>
            </a:r>
          </a:p>
        </p:txBody>
      </p:sp>
      <p:sp>
        <p:nvSpPr>
          <p:cNvPr id="38" name="Slide Number Placeholder 3">
            <a:extLst>
              <a:ext uri="{FF2B5EF4-FFF2-40B4-BE49-F238E27FC236}">
                <a16:creationId xmlns:a16="http://schemas.microsoft.com/office/drawing/2014/main" id="{DF244B35-0B98-624E-8C88-B5DC61A7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3048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CBC-MAC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</p:spPr>
            <p:txBody>
              <a:bodyPr/>
              <a:lstStyle/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Widely deployed standard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More efficient ‘modes’ exist</a:t>
                </a:r>
              </a:p>
              <a:p>
                <a:pPr marL="800100" lvl="2">
                  <a:spcBef>
                    <a:spcPts val="750"/>
                  </a:spcBef>
                </a:pPr>
                <a:r>
                  <a:rPr lang="en-US" altLang="en-US" sz="2400" dirty="0"/>
                  <a:t>E.g., allow for parallel computation.</a:t>
                </a:r>
              </a:p>
              <a:p>
                <a:pPr marL="457200" lvl="1">
                  <a:spcBef>
                    <a:spcPts val="750"/>
                  </a:spcBef>
                </a:pPr>
                <a:r>
                  <a:rPr lang="en-US" altLang="en-US" dirty="0"/>
                  <a:t>It is also provably secure.</a:t>
                </a: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1000" dirty="0">
                  <a:latin typeface="American Typewriter" panose="02090604020004020304" pitchFamily="18" charset="77"/>
                </a:endParaRPr>
              </a:p>
              <a:p>
                <a:pPr marL="0" indent="0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latin typeface="American Typewriter" panose="02090604020004020304" pitchFamily="18" charset="77"/>
                  </a:rPr>
                  <a:t>Theorem [BKR94]: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if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</a:t>
                </a:r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FIL-PRF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,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then 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solidFill>
                      <a:schemeClr val="tx1"/>
                    </a:solidFill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is a PRF for domain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i="1" dirty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l</m:t>
                    </m:r>
                    <m:r>
                      <m:rPr>
                        <m:nor/>
                      </m:rPr>
                      <a:rPr lang="en-US" altLang="en-US" sz="2400" b="0" i="1" dirty="0" smtClean="0">
                        <a:solidFill>
                          <a:schemeClr val="tx1"/>
                        </a:solidFill>
                        <a:latin typeface="American Typewriter" panose="02090604020004020304" pitchFamily="18" charset="77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). </a:t>
                </a:r>
                <a:endParaRPr lang="en-US" altLang="en-US" sz="2400" dirty="0">
                  <a:latin typeface="American Typewriter" panose="02090604020004020304" pitchFamily="18" charset="77"/>
                </a:endParaRP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Corollary: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merican Typewriter" panose="02090604020004020304" pitchFamily="18" charset="77"/>
                  </a:rPr>
                  <a:t>… then 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CBC-MAC</a:t>
                </a:r>
                <a:r>
                  <a:rPr lang="en-US" altLang="en-US" sz="2400" i="1" baseline="30000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dirty="0">
                    <a:latin typeface="American Typewriter" panose="02090604020004020304" pitchFamily="18" charset="77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latin typeface="American Typewriter" panose="02090604020004020304" pitchFamily="18" charset="77"/>
                  </a:rPr>
                  <a:t>is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𝑙𝑛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merican Typewriter" panose="02090604020004020304" pitchFamily="18" charset="77"/>
                  </a:rPr>
                  <a:t>-MAC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i="1" dirty="0">
                  <a:solidFill>
                    <a:schemeClr val="accent2"/>
                  </a:solidFill>
                  <a:latin typeface="American Typewriter" panose="02090604020004020304" pitchFamily="18" charset="77"/>
                </a:endParaRPr>
              </a:p>
              <a:p>
                <a:pPr marL="457200" lvl="1" indent="0" algn="ctr" eaLnBrk="1" hangingPunct="1"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i="1" dirty="0">
                    <a:solidFill>
                      <a:schemeClr val="accent2"/>
                    </a:solidFill>
                  </a:rPr>
                  <a:t>But what of VIL (variable-length input) MAC? </a:t>
                </a:r>
              </a:p>
            </p:txBody>
          </p:sp>
        </mc:Choice>
        <mc:Fallback xmlns="">
          <p:sp>
            <p:nvSpPr>
              <p:cNvPr id="3379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54012" y="1145629"/>
                <a:ext cx="8435975" cy="5019676"/>
              </a:xfrm>
              <a:blipFill>
                <a:blip r:embed="rId3"/>
                <a:stretch>
                  <a:fillRect l="-1051" t="-1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C6FF7-D253-8E4C-8AD0-AC06D2A62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49" y="228600"/>
            <a:ext cx="8145623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000" dirty="0"/>
              <a:t>CBC-MAC-based VIL-MAC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2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</p:spPr>
            <p:txBody>
              <a:bodyPr/>
              <a:lstStyle/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Is CBC-MAC</a:t>
                </a:r>
                <a:r>
                  <a:rPr lang="en-US" altLang="en-US" sz="2800" baseline="30000" dirty="0"/>
                  <a:t>E</a:t>
                </a:r>
                <a:r>
                  <a:rPr lang="en-US" altLang="en-US" sz="2800" dirty="0"/>
                  <a:t> a VIL-MAC?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i="1" dirty="0">
                    <a:solidFill>
                      <a:srgbClr val="FF0000"/>
                    </a:solidFill>
                    <a:latin typeface="+mj-lt"/>
                    <a:cs typeface="Times New Roman" panose="02020603050405020304" pitchFamily="18" charset="0"/>
                  </a:rPr>
                  <a:t>No!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Ask for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b=CBC-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</a:t>
                </a:r>
                <a:r>
                  <a:rPr lang="en-US" altLang="en-US" sz="2000" i="1" dirty="0"/>
                  <a:t>;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then output (ac, b) so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ac 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tag = b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dirty="0"/>
                  <a:t>where 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/>
                  <a:t>. 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This is valid,</a:t>
                </a:r>
                <a:r>
                  <a:rPr lang="en-US" altLang="en-US" sz="2000" i="1" dirty="0"/>
                  <a:t> </a:t>
                </a:r>
                <a:r>
                  <a:rPr lang="en-US" altLang="en-US" sz="2000" dirty="0"/>
                  <a:t>since the attacker did not ask the oracle for a tag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and </a:t>
                </a:r>
                <a:r>
                  <a:rPr lang="en-US" altLang="en-US" sz="2000" i="1" dirty="0"/>
                  <a:t>b</a:t>
                </a:r>
                <a:r>
                  <a:rPr lang="en-US" altLang="en-US" sz="2000" dirty="0"/>
                  <a:t> for </a:t>
                </a:r>
                <a:r>
                  <a:rPr lang="en-US" altLang="en-US" sz="2000" i="1" dirty="0"/>
                  <a:t>ac</a:t>
                </a:r>
                <a:r>
                  <a:rPr lang="en-US" altLang="en-US" sz="2000" dirty="0"/>
                  <a:t> is a valid tag since </a:t>
                </a:r>
                <a:br>
                  <a:rPr lang="en-US" altLang="en-US" sz="2000" dirty="0"/>
                </a:b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CBC-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0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(a))=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 err="1">
                    <a:latin typeface="Symbol" panose="05050102010706020507" pitchFamily="18" charset="2"/>
                    <a:cs typeface="Times New Roman" panose="02020603050405020304" pitchFamily="18" charset="0"/>
                  </a:rPr>
                  <a:t>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 </a:t>
                </a:r>
                <a:r>
                  <a:rPr lang="en-US" altLang="en-US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0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(a)= b</a:t>
                </a:r>
                <a:r>
                  <a:rPr lang="en-US" altLang="en-US" sz="2000" i="1" dirty="0"/>
                  <a:t>.</a:t>
                </a:r>
              </a:p>
              <a:p>
                <a:pPr marL="341313" indent="-341313" eaLnBrk="1" hangingPunct="1"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/>
                  <a:t>Solution: prepend message length (called CMAC)</a:t>
                </a:r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Let 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(m)=CBC-</a:t>
                </a:r>
                <a:r>
                  <a:rPr lang="en-US" altLang="en-US" sz="24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</a:t>
                </a:r>
                <a:r>
                  <a:rPr lang="en-US" altLang="en-US" sz="2400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en-US" sz="2400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(L(m)||m)</a:t>
                </a:r>
              </a:p>
              <a:p>
                <a:pPr marL="1141413" lvl="2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Where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en-US" sz="2000" dirty="0"/>
                  <a:t> is a 1-block encoding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en-US" sz="2000" dirty="0"/>
              </a:p>
              <a:p>
                <a:pPr marL="798513" lvl="1" indent="-341313" eaLnBrk="1" hangingPunct="1"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CMAC is a secure VIL MAC construction!</a:t>
                </a:r>
              </a:p>
            </p:txBody>
          </p:sp>
        </mc:Choice>
        <mc:Fallback xmlns="">
          <p:sp>
            <p:nvSpPr>
              <p:cNvPr id="3482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9951" y="1026289"/>
                <a:ext cx="8518847" cy="5269407"/>
              </a:xfrm>
              <a:blipFill>
                <a:blip r:embed="rId3"/>
                <a:stretch>
                  <a:fillRect l="-446" t="-1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lide Number Placeholder 3">
            <a:extLst>
              <a:ext uri="{FF2B5EF4-FFF2-40B4-BE49-F238E27FC236}">
                <a16:creationId xmlns:a16="http://schemas.microsoft.com/office/drawing/2014/main" id="{9EBF8014-6EEC-FE48-B838-3799F3A5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402762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Combining Authentication and Encryption</a:t>
            </a:r>
          </a:p>
        </p:txBody>
      </p:sp>
      <p:sp>
        <p:nvSpPr>
          <p:cNvPr id="3789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196752"/>
            <a:ext cx="8680450" cy="4956175"/>
          </a:xfrm>
        </p:spPr>
        <p:txBody>
          <a:bodyPr/>
          <a:lstStyle/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confidentiality, use encryption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authentication, use MAC </a:t>
            </a:r>
          </a:p>
          <a:p>
            <a:pPr marL="531813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/>
              <a:t>For </a:t>
            </a:r>
            <a:r>
              <a:rPr lang="en-US" altLang="en-US" sz="2600" u="sng" dirty="0"/>
              <a:t>both</a:t>
            </a:r>
            <a:r>
              <a:rPr lang="en-US" altLang="en-US" sz="2600" dirty="0"/>
              <a:t> confidentiality </a:t>
            </a:r>
            <a:r>
              <a:rPr lang="en-US" altLang="en-US" sz="2600" u="sng" dirty="0"/>
              <a:t>and</a:t>
            </a:r>
            <a:r>
              <a:rPr lang="en-US" altLang="en-US" sz="2600" dirty="0"/>
              <a:t> authentication?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1: Combine MAC and encryption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Possible pitfalls (vulnerabilities)</a:t>
            </a:r>
          </a:p>
          <a:p>
            <a:pPr marL="989013" lvl="1" indent="-53181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Option 2: authenticated-encryption schemes (or modes)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Easier to deploy (securely)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rgbClr val="7030A0"/>
                </a:solidFill>
              </a:rPr>
              <a:t>Generic combination of MAC and Encryption schemes</a:t>
            </a:r>
          </a:p>
          <a:p>
            <a:pPr marL="1331913" lvl="2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Or direct combined constructions (can be more efficient)</a:t>
            </a:r>
          </a:p>
          <a:p>
            <a:pPr marL="1789113" lvl="3" indent="-53181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/>
              <a:t>Might be ad-hoc or rely on complex or less-tested security assumptions.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041CF-636F-7A49-8243-310EC686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732197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Motivation.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Message authentication codes (MACs)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 security definition.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MAC constructions.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Combining message authentication and encryption.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25273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/>
              <a:t>Generic MAC and Encryption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908572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dirty="0">
                <a:solidFill>
                  <a:schemeClr val="tx1"/>
                </a:solidFill>
              </a:rPr>
              <a:t>Three standards, three ways… 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and encrypt (A&amp;E):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MAC(m),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Authenticate then encrypt (</a:t>
            </a:r>
            <a:r>
              <a:rPr lang="en-US" altLang="en-US" sz="2400" dirty="0" err="1"/>
              <a:t>AtE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= MAC(m), c = Enc(m, tag),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/>
              <a:t>Encrypt then authenticate (</a:t>
            </a:r>
            <a:r>
              <a:rPr lang="en-US" altLang="en-US" sz="2400" dirty="0" err="1"/>
              <a:t>EtA</a:t>
            </a:r>
            <a:r>
              <a:rPr lang="en-US" altLang="en-US" sz="2400" dirty="0"/>
              <a:t>):</a:t>
            </a:r>
          </a:p>
          <a:p>
            <a:pPr marL="1143000" lvl="2" eaLnBrk="1" hangingPunct="1">
              <a:lnSpc>
                <a:spcPct val="80000"/>
              </a:lnSpc>
              <a:buClr>
                <a:srgbClr val="3B812F"/>
              </a:buClr>
              <a:buSzPct val="60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Enc(m), tag = MAC(c), </a:t>
            </a:r>
            <a:r>
              <a:rPr lang="en-US" altLang="en-US" sz="2400" dirty="0"/>
              <a:t>send</a:t>
            </a:r>
            <a:r>
              <a:rPr lang="en-US" altLang="en-US" sz="2400" i="1" dirty="0"/>
              <a:t>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(c, tag)</a:t>
            </a: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6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650"/>
              </a:spcBef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600" dirty="0">
                <a:solidFill>
                  <a:schemeClr val="tx1"/>
                </a:solidFill>
              </a:rPr>
              <a:t>Some of these may be vulnerable even when combining some </a:t>
            </a:r>
            <a:r>
              <a:rPr lang="en-US" altLang="en-US" sz="2600" u="sng" dirty="0">
                <a:solidFill>
                  <a:schemeClr val="tx1"/>
                </a:solidFill>
              </a:rPr>
              <a:t>secure</a:t>
            </a:r>
            <a:r>
              <a:rPr lang="en-US" altLang="en-US" sz="2600" dirty="0">
                <a:solidFill>
                  <a:schemeClr val="tx1"/>
                </a:solidFill>
              </a:rPr>
              <a:t> encryption and MAC schemes!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E1078-3516-6346-B6E2-540615FD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93578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A&amp;E may be vulnerable!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200" dirty="0">
                <a:solidFill>
                  <a:schemeClr val="tx1"/>
                </a:solidFill>
              </a:rPr>
              <a:t>Example: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MAC be any secure MAC scheme</a:t>
            </a:r>
          </a:p>
          <a:p>
            <a:pPr marL="1085850" lvl="2" indent="-285750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1800" dirty="0">
                <a:solidFill>
                  <a:schemeClr val="tx1"/>
                </a:solidFill>
              </a:rPr>
              <a:t>Let </a:t>
            </a:r>
            <a:r>
              <a:rPr lang="en-US" altLang="en-US" sz="2000" dirty="0" err="1">
                <a:solidFill>
                  <a:schemeClr val="tx1"/>
                </a:solidFill>
              </a:rPr>
              <a:t>MAC’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(m)=</a:t>
            </a:r>
            <a:r>
              <a:rPr lang="en-US" altLang="en-US" sz="2000" dirty="0" err="1">
                <a:solidFill>
                  <a:schemeClr val="tx1"/>
                </a:solidFill>
              </a:rPr>
              <a:t>MAC</a:t>
            </a:r>
            <a:r>
              <a:rPr lang="en-US" altLang="en-US" sz="2000" baseline="-25000" dirty="0" err="1">
                <a:solidFill>
                  <a:schemeClr val="tx1"/>
                </a:solidFill>
              </a:rPr>
              <a:t>k</a:t>
            </a:r>
            <a:r>
              <a:rPr lang="en-US" altLang="en-US" sz="2000" baseline="-25000" dirty="0">
                <a:solidFill>
                  <a:schemeClr val="tx1"/>
                </a:solidFill>
              </a:rPr>
              <a:t>’</a:t>
            </a:r>
            <a:r>
              <a:rPr lang="en-US" altLang="en-US" sz="2000" dirty="0">
                <a:solidFill>
                  <a:schemeClr val="tx1"/>
                </a:solidFill>
              </a:rPr>
              <a:t>(m)|| </a:t>
            </a:r>
            <a:r>
              <a:rPr lang="en-US" altLang="en-US" sz="2000" dirty="0" err="1">
                <a:solidFill>
                  <a:schemeClr val="tx1"/>
                </a:solidFill>
              </a:rPr>
              <a:t>lsb</a:t>
            </a:r>
            <a:r>
              <a:rPr lang="en-US" altLang="en-US" sz="2000" dirty="0">
                <a:solidFill>
                  <a:schemeClr val="tx1"/>
                </a:solidFill>
              </a:rPr>
              <a:t>(m)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MAC’ is a secure MAC.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But A&amp;E(m) leaks least significant bit of m (even if the encryption scheme is secure!!!).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Recall that the security guarantee of a MAC is about integrity (or preventing forgery)!</a:t>
            </a:r>
          </a:p>
          <a:p>
            <a:pPr marL="1143000" lvl="2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It has nothing to do with confidentiality!</a:t>
            </a: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endParaRPr lang="en-US" altLang="en-US" sz="2800" dirty="0">
              <a:solidFill>
                <a:schemeClr val="tx1"/>
              </a:solidFill>
            </a:endParaRPr>
          </a:p>
          <a:p>
            <a:pPr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What about </a:t>
            </a:r>
            <a:r>
              <a:rPr lang="en-US" altLang="en-US" sz="2800" dirty="0" err="1">
                <a:solidFill>
                  <a:schemeClr val="tx1"/>
                </a:solidFill>
              </a:rPr>
              <a:t>AtE</a:t>
            </a:r>
            <a:r>
              <a:rPr lang="en-US" altLang="en-US" sz="2800" dirty="0">
                <a:solidFill>
                  <a:schemeClr val="tx1"/>
                </a:solidFill>
              </a:rPr>
              <a:t>,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</a:p>
          <a:p>
            <a:pPr lvl="1" eaLnBrk="1" hangingPunct="1">
              <a:lnSpc>
                <a:spcPct val="80000"/>
              </a:lnSpc>
              <a:buClr>
                <a:srgbClr val="CC9900"/>
              </a:buClr>
              <a:buSzPct val="6500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 err="1">
                <a:solidFill>
                  <a:srgbClr val="C00000"/>
                </a:solidFill>
              </a:rPr>
              <a:t>AtE</a:t>
            </a:r>
            <a:r>
              <a:rPr lang="en-US" altLang="en-US" sz="2400" dirty="0">
                <a:solidFill>
                  <a:srgbClr val="C00000"/>
                </a:solidFill>
              </a:rPr>
              <a:t>: also may be vulnerable (not IND-CPA)!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4C8C-1147-E14B-83BD-89F80E92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66175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9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9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67544" y="304800"/>
            <a:ext cx="842493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500" dirty="0"/>
              <a:t>Security of Generic MAC/Enc Combinations</a:t>
            </a:r>
          </a:p>
        </p:txBody>
      </p:sp>
      <p:sp>
        <p:nvSpPr>
          <p:cNvPr id="3891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235428" y="1175375"/>
            <a:ext cx="8680450" cy="4956175"/>
          </a:xfrm>
        </p:spPr>
        <p:txBody>
          <a:bodyPr/>
          <a:lstStyle/>
          <a:p>
            <a:pPr marL="6080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800" dirty="0">
                <a:solidFill>
                  <a:schemeClr val="tx1"/>
                </a:solidFill>
              </a:rPr>
              <a:t>How about </a:t>
            </a:r>
            <a:r>
              <a:rPr lang="en-US" altLang="en-US" sz="2800" dirty="0" err="1">
                <a:solidFill>
                  <a:schemeClr val="tx1"/>
                </a:solidFill>
              </a:rPr>
              <a:t>EtA</a:t>
            </a:r>
            <a:r>
              <a:rPr lang="en-US" altLang="en-US" sz="2800" dirty="0">
                <a:solidFill>
                  <a:schemeClr val="tx1"/>
                </a:solidFill>
              </a:rPr>
              <a:t> ? </a:t>
            </a:r>
            <a:r>
              <a:rPr lang="en-US" altLang="en-US" sz="2800" b="1" dirty="0">
                <a:solidFill>
                  <a:schemeClr val="tx1"/>
                </a:solidFill>
              </a:rPr>
              <a:t>Provably CCA-Secure </a:t>
            </a:r>
            <a:r>
              <a:rPr lang="en-US" altLang="en-US" sz="2800" dirty="0">
                <a:solidFill>
                  <a:schemeClr val="tx1"/>
                </a:solidFill>
              </a:rPr>
              <a:t>[CK01]!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encryption; otherwise attack Enc(m) by appending MAC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Secure authentication, since any change in (c, MAC(c)) is detected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Also: reject fake messages w/o decryption </a:t>
            </a:r>
            <a:br>
              <a:rPr lang="en-US" altLang="en-US" sz="2400" dirty="0">
                <a:solidFill>
                  <a:schemeClr val="tx1"/>
                </a:solidFill>
              </a:rPr>
            </a:b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 efficiency and</a:t>
            </a:r>
            <a:r>
              <a:rPr lang="en-US" altLang="en-US" sz="2400" dirty="0">
                <a:solidFill>
                  <a:schemeClr val="tx1"/>
                </a:solidFill>
              </a:rPr>
              <a:t> foil Denial of Service (DoS), CCA attacks</a:t>
            </a:r>
          </a:p>
          <a:p>
            <a:pPr marL="1065213" lvl="1" indent="-608013" eaLnBrk="1" hangingPunct="1">
              <a:lnSpc>
                <a:spcPct val="8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</a:pPr>
            <a:r>
              <a:rPr lang="en-US" altLang="en-US" sz="2400" dirty="0">
                <a:solidFill>
                  <a:schemeClr val="tx1"/>
                </a:solidFill>
              </a:rPr>
              <a:t>Note: using separate keys for Enc and MAC; what if we use </a:t>
            </a:r>
            <a:r>
              <a:rPr lang="en-US" altLang="en-US" sz="2400" dirty="0">
                <a:solidFill>
                  <a:schemeClr val="tx1"/>
                </a:solidFill>
                <a:sym typeface="Wingdings" panose="05000000000000000000" pitchFamily="2" charset="2"/>
              </a:rPr>
              <a:t>same key?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34A3104-52B3-9D46-B229-DB9DC79A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027702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9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04800"/>
            <a:ext cx="836295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Keys for MAC and Encryption?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80000"/>
                  </a:lnSpc>
                  <a:spcBef>
                    <a:spcPts val="675"/>
                  </a:spcBef>
                  <a:buClr>
                    <a:srgbClr val="CC9900"/>
                  </a:buClr>
                  <a:buSzPct val="65000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Using same key for </a:t>
                </a:r>
                <a:r>
                  <a:rPr lang="en-US" altLang="en-US" sz="2700" dirty="0" err="1"/>
                  <a:t>MAC+Encryption</a:t>
                </a:r>
                <a:r>
                  <a:rPr lang="en-US" altLang="en-US" sz="2700" dirty="0"/>
                  <a:t>? Insecure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show (contrived) examples vulnerabilities: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A&amp;E: both vulnerable… </a:t>
                </a:r>
                <a:br>
                  <a:rPr lang="en-US" altLang="en-US" sz="23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br>
                  <a:rPr lang="en-US" altLang="en-US" sz="23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 err="1"/>
                  <a:t>AtE</a:t>
                </a:r>
                <a:r>
                  <a:rPr lang="en-US" altLang="en-US" sz="2300" dirty="0"/>
                  <a:t>: vulnerable authentication (is encryption vulnerable?)</a:t>
                </a:r>
                <a:br>
                  <a:rPr lang="en-US" altLang="en-US" sz="2300" dirty="0"/>
                </a:br>
                <a:r>
                  <a:rPr lang="en-US" altLang="en-US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endParaRPr lang="en-US" altLang="en-US" sz="1900" dirty="0"/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 err="1"/>
                  <a:t>EtA</a:t>
                </a:r>
                <a:r>
                  <a:rPr lang="en-US" altLang="en-US" sz="2300" dirty="0"/>
                  <a:t>: both vulnerable (exercise: attack on authentication)</a:t>
                </a:r>
                <a:br>
                  <a:rPr lang="en-US" altLang="en-US" sz="2300" dirty="0"/>
                </a:br>
                <a:r>
                  <a:rPr lang="en-US" altLang="en-US" sz="23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𝑀𝐴𝐶</m:t>
                        </m:r>
                      </m:e>
                      <m:sub>
                        <m:sSup>
                          <m:sSupPr>
                            <m:ctrlPr>
                              <a:rPr lang="en-US" alt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en-US" sz="2300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3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en-US" sz="2300" i="1">
                        <a:latin typeface="Cambria Math" panose="02040503050406030204" pitchFamily="18" charset="0"/>
                      </a:rPr>
                      <m:t> ||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en-US" sz="23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br>
                  <a:rPr lang="en-US" altLang="en-US" sz="2300" dirty="0"/>
                </a:br>
                <a:endParaRPr lang="en-US" altLang="en-US" sz="2300" dirty="0"/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So: should we use two independent keys? </a:t>
                </a:r>
              </a:p>
              <a:p>
                <a:pPr marL="741363" lvl="1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300" dirty="0"/>
                  <a:t>Overhead: key generation, transmission, storage</a:t>
                </a:r>
              </a:p>
              <a:p>
                <a:pPr marL="284163" indent="-284163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700" dirty="0"/>
                  <a:t>Exercise: secure </a:t>
                </a:r>
                <a:r>
                  <a:rPr lang="en-US" altLang="en-US" sz="2700" dirty="0" err="1"/>
                  <a:t>enc+MAC</a:t>
                </a:r>
                <a:r>
                  <a:rPr lang="en-US" altLang="en-US" sz="2700" dirty="0"/>
                  <a:t> – using a single key!</a:t>
                </a:r>
              </a:p>
              <a:p>
                <a:pPr lvl="2" eaLnBrk="1" hangingPunct="1">
                  <a:lnSpc>
                    <a:spcPct val="80000"/>
                  </a:lnSpc>
                  <a:spcBef>
                    <a:spcPts val="57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None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300" dirty="0"/>
              </a:p>
            </p:txBody>
          </p:sp>
        </mc:Choice>
        <mc:Fallback xmlns="">
          <p:sp>
            <p:nvSpPr>
              <p:cNvPr id="3584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27038" y="1120775"/>
                <a:ext cx="8393112" cy="5281613"/>
              </a:xfrm>
              <a:blipFill>
                <a:blip r:embed="rId3"/>
                <a:stretch>
                  <a:fillRect l="-1360" t="-2638" r="-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971600" y="5661248"/>
            <a:ext cx="7632848" cy="50405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57200" lvl="1" indent="0" eaLnBrk="1" hangingPunct="1">
              <a:lnSpc>
                <a:spcPct val="80000"/>
              </a:lnSpc>
              <a:spcBef>
                <a:spcPts val="575"/>
              </a:spcBef>
              <a:buClr>
                <a:srgbClr val="3B812F"/>
              </a:buClr>
              <a:buSzPct val="60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Solution: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(`MAC’),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:= </a:t>
            </a:r>
            <a:r>
              <a:rPr lang="en-US" altLang="en-US" sz="2300" b="1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PRF</a:t>
            </a:r>
            <a:r>
              <a:rPr lang="en-US" altLang="en-US" sz="2300" b="1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3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(‘Encrypt’)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71B706-2C6B-1147-B0ED-BA384A13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743288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Conclusion</a:t>
            </a:r>
          </a:p>
        </p:txBody>
      </p:sp>
      <p:sp>
        <p:nvSpPr>
          <p:cNvPr id="624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35396" y="836712"/>
            <a:ext cx="8077200" cy="439896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MAC –Message Authentication Code</a:t>
            </a:r>
          </a:p>
          <a:p>
            <a:pPr marL="741363" lvl="1" indent="-284163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Sender appends `tag` (MAC) to message, recipient verifies tag using shared secret key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Construction from block cipher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Next: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Crypto-hash functions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Constructing MAC from hash function</a:t>
            </a:r>
            <a:r>
              <a:rPr lang="en-US" altLang="en-US"/>
              <a:t>: HMAC</a:t>
            </a:r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5DF71-3B63-4A4E-A4B9-4F474B4D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40714" y="6243638"/>
            <a:ext cx="444500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Examples of MAC Constructions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On the whiteboard.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15906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3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All except sections 3.7.2 and 3.7.5 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3811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12226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Encryption Ensures Confidentiality 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416198" y="3815758"/>
            <a:ext cx="8476282" cy="2559364"/>
          </a:xfrm>
        </p:spPr>
        <p:txBody>
          <a:bodyPr/>
          <a:lstStyle/>
          <a:p>
            <a:r>
              <a:rPr lang="en-US" dirty="0"/>
              <a:t>Man-in-the-Middle attacker</a:t>
            </a:r>
            <a:br>
              <a:rPr lang="en-US" dirty="0"/>
            </a:br>
            <a:r>
              <a:rPr lang="en-US" dirty="0"/>
              <a:t>‘learns nothing’ about message</a:t>
            </a:r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45214" y="6243638"/>
            <a:ext cx="339999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89548" y="1442524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49496" y="1901708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24" y="1230772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6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6685198" y="2486842"/>
            <a:ext cx="38053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92809" y="2728467"/>
            <a:ext cx="3132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246" y="1304480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59647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1"/>
          <p:cNvSpPr>
            <a:spLocks noGrp="1" noChangeArrowheads="1"/>
          </p:cNvSpPr>
          <p:nvPr>
            <p:ph type="title"/>
          </p:nvPr>
        </p:nvSpPr>
        <p:spPr>
          <a:xfrm>
            <a:off x="382067" y="233426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3800" dirty="0"/>
              <a:t>Integrity and Authentication?</a:t>
            </a:r>
          </a:p>
        </p:txBody>
      </p:sp>
      <p:sp>
        <p:nvSpPr>
          <p:cNvPr id="2" name="מציין מיקום תוכן 1"/>
          <p:cNvSpPr>
            <a:spLocks noGrp="1"/>
          </p:cNvSpPr>
          <p:nvPr>
            <p:ph idx="1"/>
          </p:nvPr>
        </p:nvSpPr>
        <p:spPr>
          <a:xfrm>
            <a:off x="334407" y="3666666"/>
            <a:ext cx="8229600" cy="2862138"/>
          </a:xfrm>
        </p:spPr>
        <p:txBody>
          <a:bodyPr/>
          <a:lstStyle/>
          <a:p>
            <a:r>
              <a:rPr lang="en-US" sz="2600" dirty="0"/>
              <a:t>How can the recipient know that the message was not tampered with and it is the original one sent by the sender?</a:t>
            </a:r>
            <a:r>
              <a:rPr lang="en-US" sz="2200" dirty="0"/>
              <a:t> </a:t>
            </a:r>
            <a:endParaRPr lang="en-US" altLang="en-US" sz="2200" dirty="0"/>
          </a:p>
        </p:txBody>
      </p:sp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44039" name="Text Box 5"/>
          <p:cNvSpPr txBox="1">
            <a:spLocks noChangeArrowheads="1"/>
          </p:cNvSpPr>
          <p:nvPr/>
        </p:nvSpPr>
        <p:spPr bwMode="auto">
          <a:xfrm>
            <a:off x="2576365" y="1484790"/>
            <a:ext cx="348470" cy="4638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 dirty="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endParaRPr lang="en-US" altLang="he-IL" sz="2400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040" name="Rectangle 6"/>
          <p:cNvSpPr>
            <a:spLocks noChangeArrowheads="1"/>
          </p:cNvSpPr>
          <p:nvPr/>
        </p:nvSpPr>
        <p:spPr bwMode="auto">
          <a:xfrm>
            <a:off x="2332774" y="2278919"/>
            <a:ext cx="833437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1" name="Text Box 7"/>
          <p:cNvSpPr txBox="1">
            <a:spLocks noChangeArrowheads="1"/>
          </p:cNvSpPr>
          <p:nvPr/>
        </p:nvSpPr>
        <p:spPr bwMode="auto">
          <a:xfrm>
            <a:off x="2575661" y="2490523"/>
            <a:ext cx="342058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E</a:t>
            </a:r>
          </a:p>
        </p:txBody>
      </p:sp>
      <p:sp>
        <p:nvSpPr>
          <p:cNvPr id="44042" name="Rectangle 8"/>
          <p:cNvSpPr>
            <a:spLocks noChangeArrowheads="1"/>
          </p:cNvSpPr>
          <p:nvPr/>
        </p:nvSpPr>
        <p:spPr bwMode="auto">
          <a:xfrm>
            <a:off x="5154613" y="2316514"/>
            <a:ext cx="764670" cy="80327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4043" name="Text Box 9"/>
          <p:cNvSpPr txBox="1">
            <a:spLocks noChangeArrowheads="1"/>
          </p:cNvSpPr>
          <p:nvPr/>
        </p:nvSpPr>
        <p:spPr bwMode="auto">
          <a:xfrm>
            <a:off x="5370617" y="2514335"/>
            <a:ext cx="36610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FFFF"/>
                </a:solidFill>
                <a:latin typeface="Comic Sans MS" panose="030F0702030302020204" pitchFamily="66" charset="0"/>
              </a:rPr>
              <a:t>D</a:t>
            </a:r>
          </a:p>
        </p:txBody>
      </p:sp>
      <p:sp>
        <p:nvSpPr>
          <p:cNvPr id="44044" name="Line 10"/>
          <p:cNvSpPr>
            <a:spLocks noChangeShapeType="1"/>
          </p:cNvSpPr>
          <p:nvPr/>
        </p:nvSpPr>
        <p:spPr bwMode="auto">
          <a:xfrm flipV="1">
            <a:off x="3148746" y="268640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5" name="Line 11"/>
          <p:cNvSpPr>
            <a:spLocks noChangeShapeType="1"/>
          </p:cNvSpPr>
          <p:nvPr/>
        </p:nvSpPr>
        <p:spPr bwMode="auto">
          <a:xfrm flipH="1">
            <a:off x="2739546" y="1909030"/>
            <a:ext cx="14287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2"/>
          <p:cNvSpPr>
            <a:spLocks noChangeShapeType="1"/>
          </p:cNvSpPr>
          <p:nvPr/>
        </p:nvSpPr>
        <p:spPr bwMode="auto">
          <a:xfrm>
            <a:off x="1948094" y="2686401"/>
            <a:ext cx="37753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Line 13"/>
          <p:cNvSpPr>
            <a:spLocks noChangeShapeType="1"/>
          </p:cNvSpPr>
          <p:nvPr/>
        </p:nvSpPr>
        <p:spPr bwMode="auto">
          <a:xfrm>
            <a:off x="5927726" y="2699606"/>
            <a:ext cx="674687" cy="1587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pic>
        <p:nvPicPr>
          <p:cNvPr id="4404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642" y="1243490"/>
            <a:ext cx="465137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4049" name="Line 15"/>
          <p:cNvSpPr>
            <a:spLocks noChangeShapeType="1"/>
          </p:cNvSpPr>
          <p:nvPr/>
        </p:nvSpPr>
        <p:spPr bwMode="auto">
          <a:xfrm flipH="1">
            <a:off x="5607050" y="1848706"/>
            <a:ext cx="14288" cy="392113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1" name="Text Box 17"/>
          <p:cNvSpPr txBox="1">
            <a:spLocks noChangeArrowheads="1"/>
          </p:cNvSpPr>
          <p:nvPr/>
        </p:nvSpPr>
        <p:spPr bwMode="auto">
          <a:xfrm>
            <a:off x="399545" y="2445891"/>
            <a:ext cx="1327905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m=“Hello”</a:t>
            </a:r>
          </a:p>
        </p:txBody>
      </p:sp>
      <p:sp>
        <p:nvSpPr>
          <p:cNvPr id="44052" name="Text Box 18"/>
          <p:cNvSpPr txBox="1">
            <a:spLocks noChangeArrowheads="1"/>
          </p:cNvSpPr>
          <p:nvPr/>
        </p:nvSpPr>
        <p:spPr bwMode="auto">
          <a:xfrm>
            <a:off x="3148335" y="2778784"/>
            <a:ext cx="1063625" cy="44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E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(m)</a:t>
            </a:r>
          </a:p>
        </p:txBody>
      </p:sp>
      <p:sp>
        <p:nvSpPr>
          <p:cNvPr id="44054" name="Text Box 20"/>
          <p:cNvSpPr txBox="1">
            <a:spLocks noChangeArrowheads="1"/>
          </p:cNvSpPr>
          <p:nvPr/>
        </p:nvSpPr>
        <p:spPr bwMode="auto">
          <a:xfrm>
            <a:off x="5467350" y="1462944"/>
            <a:ext cx="344488" cy="4603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</a:p>
        </p:txBody>
      </p:sp>
      <p:pic>
        <p:nvPicPr>
          <p:cNvPr id="4405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459" y="1156070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405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513" y="2342534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5916096" y="2778719"/>
            <a:ext cx="120287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m‘=</a:t>
            </a:r>
            <a:r>
              <a:rPr lang="en-US" altLang="he-IL" sz="2000" err="1">
                <a:solidFill>
                  <a:srgbClr val="FF0000"/>
                </a:solidFill>
                <a:latin typeface="Comic Sans MS" panose="030F0702030302020204" pitchFamily="66" charset="0"/>
              </a:rPr>
              <a:t>D</a:t>
            </a:r>
            <a:r>
              <a:rPr lang="en-US" altLang="he-IL" sz="2000" baseline="-25000" err="1">
                <a:solidFill>
                  <a:srgbClr val="FF0000"/>
                </a:solidFill>
                <a:latin typeface="Comic Sans MS" panose="030F0702030302020204" pitchFamily="66" charset="0"/>
              </a:rPr>
              <a:t>k</a:t>
            </a: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(c’)</a:t>
            </a:r>
          </a:p>
        </p:txBody>
      </p:sp>
      <p:pic>
        <p:nvPicPr>
          <p:cNvPr id="3" name="תמונה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807" y="2078673"/>
            <a:ext cx="901192" cy="901192"/>
          </a:xfrm>
          <a:prstGeom prst="rect">
            <a:avLst/>
          </a:prstGeom>
        </p:spPr>
      </p:pic>
      <p:sp>
        <p:nvSpPr>
          <p:cNvPr id="26" name="Line 10"/>
          <p:cNvSpPr>
            <a:spLocks noChangeShapeType="1"/>
          </p:cNvSpPr>
          <p:nvPr/>
        </p:nvSpPr>
        <p:spPr bwMode="auto">
          <a:xfrm flipV="1">
            <a:off x="4449207" y="2677922"/>
            <a:ext cx="742035" cy="5268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4743116" y="2728467"/>
            <a:ext cx="41259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>
                <a:solidFill>
                  <a:srgbClr val="FF0000"/>
                </a:solidFill>
                <a:latin typeface="Comic Sans MS" panose="030F0702030302020204" pitchFamily="66" charset="0"/>
              </a:rPr>
              <a:t>c'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6303087" y="3130758"/>
            <a:ext cx="1196459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m’=“Bye”</a:t>
            </a:r>
          </a:p>
        </p:txBody>
      </p:sp>
      <p:pic>
        <p:nvPicPr>
          <p:cNvPr id="44050" name="Picture 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0958" y="1236318"/>
            <a:ext cx="465138" cy="24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63824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503542" cy="777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4400"/>
              <a:t>Does Encryption Prevent Forgery?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idx="1"/>
          </p:nvPr>
        </p:nvSpPr>
        <p:spPr>
          <a:xfrm>
            <a:off x="457993" y="1055688"/>
            <a:ext cx="8228013" cy="541868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Cannot be guaranteed.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Several secure encryption schemes are malleable (an attacker might be able to alter the ciphertext, and hence, the decrypted plaintext will be different).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Clearly not for bitwise stream ciphers (&amp; OTP).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Given c=</a:t>
            </a:r>
            <a:r>
              <a:rPr lang="en-US" altLang="en-US" sz="2200" dirty="0" err="1"/>
              <a:t>m</a:t>
            </a:r>
            <a:r>
              <a:rPr lang="en-US" altLang="en-US" sz="2200" dirty="0" err="1">
                <a:sym typeface="Symbol" panose="05050102010706020507" pitchFamily="18" charset="2"/>
              </a:rPr>
              <a:t>k</a:t>
            </a:r>
            <a:r>
              <a:rPr lang="en-US" altLang="en-US" sz="2200" dirty="0">
                <a:sym typeface="Symbol" panose="05050102010706020507" pitchFamily="18" charset="2"/>
              </a:rPr>
              <a:t>, attacker can send </a:t>
            </a:r>
            <a:r>
              <a:rPr lang="en-US" altLang="en-US" sz="2200" dirty="0" err="1"/>
              <a:t>c</a:t>
            </a:r>
            <a:r>
              <a:rPr lang="en-US" altLang="en-US" sz="2200" dirty="0" err="1">
                <a:sym typeface="Symbol" panose="05050102010706020507" pitchFamily="18" charset="2"/>
              </a:rPr>
              <a:t>mask</a:t>
            </a:r>
            <a:r>
              <a:rPr lang="en-US" altLang="en-US" sz="2200" dirty="0">
                <a:sym typeface="Symbol" panose="05050102010706020507" pitchFamily="18" charset="2"/>
              </a:rPr>
              <a:t>, to invert any bit in decrypted message.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Example, send “Pay Bob $100” encrypted using OTP.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Eve can change it to “Pay Eve $100” (note that this is a KPA attacker). How?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/>
              <a:t>Take the ciphertext of the letter “B” above, denote it as c[4].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Note that c[4]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“B” (note that we do know the key!)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Compute a mask that does the following: c[4]  mask </a:t>
            </a:r>
            <a:r>
              <a:rPr lang="en-US" altLang="en-US" sz="1800" dirty="0"/>
              <a:t>= k[4] </a:t>
            </a:r>
            <a:r>
              <a:rPr lang="en-US" altLang="en-US" sz="1800" dirty="0">
                <a:sym typeface="Symbol" panose="05050102010706020507" pitchFamily="18" charset="2"/>
              </a:rPr>
              <a:t> “E” (this boils down to computing “B”  mask </a:t>
            </a:r>
            <a:r>
              <a:rPr lang="en-US" altLang="en-US" sz="1800" dirty="0"/>
              <a:t>= </a:t>
            </a:r>
            <a:r>
              <a:rPr lang="en-US" altLang="en-US" sz="1800" dirty="0">
                <a:sym typeface="Symbol" panose="05050102010706020507" pitchFamily="18" charset="2"/>
              </a:rPr>
              <a:t>“E” 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 dirty="0">
                <a:sym typeface="Symbol" panose="05050102010706020507" pitchFamily="18" charset="2"/>
              </a:rPr>
              <a:t>Repeat that for the rest of the letters.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2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C2707738-BD09-7446-BC0E-D06A2EFD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8249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399" y="304800"/>
            <a:ext cx="8526517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5606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68413"/>
            <a:ext cx="7772400" cy="118623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 MAC allows a recipient to </a:t>
            </a:r>
            <a:r>
              <a:rPr lang="en-US" altLang="en-US" sz="2400" b="1" i="1" dirty="0"/>
              <a:t>validate</a:t>
            </a:r>
            <a:r>
              <a:rPr lang="en-US" altLang="en-US" sz="2400" dirty="0"/>
              <a:t> that a message was </a:t>
            </a:r>
            <a:r>
              <a:rPr lang="en-US" altLang="en-US" sz="2400" b="1" i="1" dirty="0"/>
              <a:t>not tampered </a:t>
            </a:r>
            <a:r>
              <a:rPr lang="en-US" altLang="en-US" sz="2400" dirty="0"/>
              <a:t>with and that it was sent by a </a:t>
            </a:r>
            <a:r>
              <a:rPr lang="en-US" altLang="en-US" sz="2400" b="1" i="1" dirty="0"/>
              <a:t>key holder</a:t>
            </a:r>
          </a:p>
        </p:txBody>
      </p:sp>
      <p:sp>
        <p:nvSpPr>
          <p:cNvPr id="25609" name="Rectangle 5"/>
          <p:cNvSpPr>
            <a:spLocks noChangeArrowheads="1"/>
          </p:cNvSpPr>
          <p:nvPr/>
        </p:nvSpPr>
        <p:spPr bwMode="auto">
          <a:xfrm>
            <a:off x="1093292" y="5408613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0" name="Rectangle 6"/>
          <p:cNvSpPr>
            <a:spLocks noChangeArrowheads="1"/>
          </p:cNvSpPr>
          <p:nvPr/>
        </p:nvSpPr>
        <p:spPr bwMode="auto">
          <a:xfrm>
            <a:off x="5302250" y="5094288"/>
            <a:ext cx="889000" cy="314325"/>
          </a:xfrm>
          <a:prstGeom prst="rect">
            <a:avLst/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5611" name="Line 7"/>
          <p:cNvSpPr>
            <a:spLocks noChangeShapeType="1"/>
          </p:cNvSpPr>
          <p:nvPr/>
        </p:nvSpPr>
        <p:spPr bwMode="auto">
          <a:xfrm flipV="1">
            <a:off x="2411760" y="4635499"/>
            <a:ext cx="2734915" cy="1763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5612" name="Text Box 8"/>
          <p:cNvSpPr txBox="1">
            <a:spLocks noChangeArrowheads="1"/>
          </p:cNvSpPr>
          <p:nvPr/>
        </p:nvSpPr>
        <p:spPr bwMode="auto">
          <a:xfrm>
            <a:off x="1948806" y="4679868"/>
            <a:ext cx="3055242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m=“Hi”,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</p:txBody>
      </p:sp>
      <p:sp>
        <p:nvSpPr>
          <p:cNvPr id="25615" name="AutoShape 11"/>
          <p:cNvSpPr>
            <a:spLocks noChangeArrowheads="1"/>
          </p:cNvSpPr>
          <p:nvPr/>
        </p:nvSpPr>
        <p:spPr bwMode="auto">
          <a:xfrm>
            <a:off x="3846786" y="2222501"/>
            <a:ext cx="5297214" cy="1455366"/>
          </a:xfrm>
          <a:prstGeom prst="wedgeEllipseCallout">
            <a:avLst>
              <a:gd name="adj1" fmla="val -13016"/>
              <a:gd name="adj2" fmla="val 76583"/>
            </a:avLst>
          </a:prstGeom>
          <a:solidFill>
            <a:srgbClr val="CC990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 MAC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Sponge and I know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he sent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en-US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7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64" y="3961421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1" name="Picture 22">
            <a:extLst>
              <a:ext uri="{FF2B5EF4-FFF2-40B4-BE49-F238E27FC236}">
                <a16:creationId xmlns:a16="http://schemas.microsoft.com/office/drawing/2014/main" id="{4BD7922A-29C1-F24A-8DDA-3994B1064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223" y="4293311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7D386A9-45CA-4D45-8A93-79B66546F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he-IL" sz="1800" dirty="0"/>
          </a:p>
        </p:txBody>
      </p:sp>
      <p:sp>
        <p:nvSpPr>
          <p:cNvPr id="2" name="Folded Corner 1">
            <a:extLst>
              <a:ext uri="{FF2B5EF4-FFF2-40B4-BE49-F238E27FC236}">
                <a16:creationId xmlns:a16="http://schemas.microsoft.com/office/drawing/2014/main" id="{BFB71238-4CB3-DD48-81D1-2BC54C23EECD}"/>
              </a:ext>
            </a:extLst>
          </p:cNvPr>
          <p:cNvSpPr/>
          <p:nvPr/>
        </p:nvSpPr>
        <p:spPr bwMode="auto">
          <a:xfrm>
            <a:off x="409903" y="2711669"/>
            <a:ext cx="2259725" cy="717331"/>
          </a:xfrm>
          <a:prstGeom prst="foldedCorner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It is a symmetric key setup!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3737" y="243681"/>
            <a:ext cx="8484476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Message Authentication Codes (MACs)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039813"/>
            <a:ext cx="7232652" cy="3015276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Use shared key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/>
              <a:t> </a:t>
            </a:r>
            <a:r>
              <a:rPr lang="en-US" altLang="en-US" sz="2600" dirty="0"/>
              <a:t>to authenticate messages</a:t>
            </a:r>
          </a:p>
          <a:p>
            <a:pPr marL="284163" indent="-284163" eaLnBrk="1" hangingPunct="1">
              <a:lnSpc>
                <a:spcPct val="90000"/>
              </a:lnSpc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(tag , m) </a:t>
            </a:r>
            <a:r>
              <a:rPr lang="en-US" altLang="en-US" sz="2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altLang="en-US" sz="2600" u="sng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 err="1">
                <a:solidFill>
                  <a:srgbClr val="FF00FF"/>
                </a:solidFill>
              </a:rPr>
              <a:t>iff</a:t>
            </a:r>
            <a:r>
              <a:rPr lang="en-US" altLang="en-US" sz="2600" i="1" dirty="0">
                <a:solidFill>
                  <a:srgbClr val="FF00FF"/>
                </a:solidFill>
              </a:rPr>
              <a:t> 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tag=</a:t>
            </a:r>
            <a:r>
              <a:rPr lang="en-US" altLang="en-US" sz="2600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2600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(m)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Very efficient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Does not support non-repudiation!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Sponge may say that the key k has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been stolen. Someone else sent </a:t>
            </a:r>
          </a:p>
          <a:p>
            <a:pPr marL="457200" lvl="1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the message.</a:t>
            </a:r>
          </a:p>
        </p:txBody>
      </p:sp>
      <p:sp>
        <p:nvSpPr>
          <p:cNvPr id="22535" name="Rectangle 3"/>
          <p:cNvSpPr>
            <a:spLocks noChangeArrowheads="1"/>
          </p:cNvSpPr>
          <p:nvPr/>
        </p:nvSpPr>
        <p:spPr bwMode="auto">
          <a:xfrm>
            <a:off x="7439025" y="5057777"/>
            <a:ext cx="5508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Alice</a:t>
            </a:r>
          </a:p>
        </p:txBody>
      </p:sp>
      <p:sp>
        <p:nvSpPr>
          <p:cNvPr id="22538" name="Freeform 6"/>
          <p:cNvSpPr>
            <a:spLocks noChangeArrowheads="1"/>
          </p:cNvSpPr>
          <p:nvPr/>
        </p:nvSpPr>
        <p:spPr bwMode="auto">
          <a:xfrm>
            <a:off x="4125913" y="4011613"/>
            <a:ext cx="1379537" cy="1223962"/>
          </a:xfrm>
          <a:custGeom>
            <a:avLst/>
            <a:gdLst>
              <a:gd name="T0" fmla="*/ 2147483647 w 8955"/>
              <a:gd name="T1" fmla="*/ 2147483647 h 7937"/>
              <a:gd name="T2" fmla="*/ 2147483647 w 8955"/>
              <a:gd name="T3" fmla="*/ 2147483647 h 7937"/>
              <a:gd name="T4" fmla="*/ 2147483647 w 8955"/>
              <a:gd name="T5" fmla="*/ 2147483647 h 7937"/>
              <a:gd name="T6" fmla="*/ 2147483647 w 8955"/>
              <a:gd name="T7" fmla="*/ 2147483647 h 7937"/>
              <a:gd name="T8" fmla="*/ 2147483647 w 8955"/>
              <a:gd name="T9" fmla="*/ 2147483647 h 7937"/>
              <a:gd name="T10" fmla="*/ 2147483647 w 8955"/>
              <a:gd name="T11" fmla="*/ 2147483647 h 7937"/>
              <a:gd name="T12" fmla="*/ 2147483647 w 8955"/>
              <a:gd name="T13" fmla="*/ 2147483647 h 7937"/>
              <a:gd name="T14" fmla="*/ 2147483647 w 8955"/>
              <a:gd name="T15" fmla="*/ 2147483647 h 7937"/>
              <a:gd name="T16" fmla="*/ 2147483647 w 8955"/>
              <a:gd name="T17" fmla="*/ 2147483647 h 7937"/>
              <a:gd name="T18" fmla="*/ 2147483647 w 8955"/>
              <a:gd name="T19" fmla="*/ 2147483647 h 7937"/>
              <a:gd name="T20" fmla="*/ 2147483647 w 8955"/>
              <a:gd name="T21" fmla="*/ 2147483647 h 7937"/>
              <a:gd name="T22" fmla="*/ 2147483647 w 8955"/>
              <a:gd name="T23" fmla="*/ 2147483647 h 7937"/>
              <a:gd name="T24" fmla="*/ 2147483647 w 8955"/>
              <a:gd name="T25" fmla="*/ 2147483647 h 7937"/>
              <a:gd name="T26" fmla="*/ 2147483647 w 8955"/>
              <a:gd name="T27" fmla="*/ 2147483647 h 7937"/>
              <a:gd name="T28" fmla="*/ 2147483647 w 8955"/>
              <a:gd name="T29" fmla="*/ 2147483647 h 7937"/>
              <a:gd name="T30" fmla="*/ 2147483647 w 8955"/>
              <a:gd name="T31" fmla="*/ 2147483647 h 7937"/>
              <a:gd name="T32" fmla="*/ 2147483647 w 8955"/>
              <a:gd name="T33" fmla="*/ 2147483647 h 7937"/>
              <a:gd name="T34" fmla="*/ 2147483647 w 8955"/>
              <a:gd name="T35" fmla="*/ 2147483647 h 7937"/>
              <a:gd name="T36" fmla="*/ 2147483647 w 8955"/>
              <a:gd name="T37" fmla="*/ 2147483647 h 7937"/>
              <a:gd name="T38" fmla="*/ 2147483647 w 8955"/>
              <a:gd name="T39" fmla="*/ 2147483647 h 7937"/>
              <a:gd name="T40" fmla="*/ 2147483647 w 8955"/>
              <a:gd name="T41" fmla="*/ 2147483647 h 7937"/>
              <a:gd name="T42" fmla="*/ 2147483647 w 8955"/>
              <a:gd name="T43" fmla="*/ 2147483647 h 7937"/>
              <a:gd name="T44" fmla="*/ 2147483647 w 8955"/>
              <a:gd name="T45" fmla="*/ 2147483647 h 7937"/>
              <a:gd name="T46" fmla="*/ 2147483647 w 8955"/>
              <a:gd name="T47" fmla="*/ 2147483647 h 7937"/>
              <a:gd name="T48" fmla="*/ 2147483647 w 8955"/>
              <a:gd name="T49" fmla="*/ 2147483647 h 7937"/>
              <a:gd name="T50" fmla="*/ 2147483647 w 8955"/>
              <a:gd name="T51" fmla="*/ 2147483647 h 7937"/>
              <a:gd name="T52" fmla="*/ 2147483647 w 8955"/>
              <a:gd name="T53" fmla="*/ 2147483647 h 7937"/>
              <a:gd name="T54" fmla="*/ 2147483647 w 8955"/>
              <a:gd name="T55" fmla="*/ 2147483647 h 7937"/>
              <a:gd name="T56" fmla="*/ 2147483647 w 8955"/>
              <a:gd name="T57" fmla="*/ 2147483647 h 7937"/>
              <a:gd name="T58" fmla="*/ 2147483647 w 8955"/>
              <a:gd name="T59" fmla="*/ 2147483647 h 7937"/>
              <a:gd name="T60" fmla="*/ 2147483647 w 8955"/>
              <a:gd name="T61" fmla="*/ 2147483647 h 7937"/>
              <a:gd name="T62" fmla="*/ 2147483647 w 8955"/>
              <a:gd name="T63" fmla="*/ 2147483647 h 7937"/>
              <a:gd name="T64" fmla="*/ 2147483647 w 8955"/>
              <a:gd name="T65" fmla="*/ 2147483647 h 7937"/>
              <a:gd name="T66" fmla="*/ 2147483647 w 8955"/>
              <a:gd name="T67" fmla="*/ 2147483647 h 7937"/>
              <a:gd name="T68" fmla="*/ 2147483647 w 8955"/>
              <a:gd name="T69" fmla="*/ 2147483647 h 7937"/>
              <a:gd name="T70" fmla="*/ 2147483647 w 8955"/>
              <a:gd name="T71" fmla="*/ 2147483647 h 7937"/>
              <a:gd name="T72" fmla="*/ 2147483647 w 8955"/>
              <a:gd name="T73" fmla="*/ 2147483647 h 7937"/>
              <a:gd name="T74" fmla="*/ 2147483647 w 8955"/>
              <a:gd name="T75" fmla="*/ 2147483647 h 7937"/>
              <a:gd name="T76" fmla="*/ 2147483647 w 8955"/>
              <a:gd name="T77" fmla="*/ 2147483647 h 7937"/>
              <a:gd name="T78" fmla="*/ 2147483647 w 8955"/>
              <a:gd name="T79" fmla="*/ 2147483647 h 7937"/>
              <a:gd name="T80" fmla="*/ 2147483647 w 8955"/>
              <a:gd name="T81" fmla="*/ 2147483647 h 7937"/>
              <a:gd name="T82" fmla="*/ 2147483647 w 8955"/>
              <a:gd name="T83" fmla="*/ 2147483647 h 7937"/>
              <a:gd name="T84" fmla="*/ 2147483647 w 8955"/>
              <a:gd name="T85" fmla="*/ 2147483647 h 7937"/>
              <a:gd name="T86" fmla="*/ 0 w 8955"/>
              <a:gd name="T87" fmla="*/ 2147483647 h 7937"/>
              <a:gd name="T88" fmla="*/ 2147483647 w 8955"/>
              <a:gd name="T89" fmla="*/ 2147483647 h 7937"/>
              <a:gd name="T90" fmla="*/ 2147483647 w 8955"/>
              <a:gd name="T91" fmla="*/ 2147483647 h 7937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8955" h="7937">
                <a:moveTo>
                  <a:pt x="24" y="7886"/>
                </a:moveTo>
                <a:lnTo>
                  <a:pt x="1033" y="7846"/>
                </a:lnTo>
                <a:lnTo>
                  <a:pt x="1533" y="7822"/>
                </a:lnTo>
                <a:lnTo>
                  <a:pt x="2028" y="7793"/>
                </a:lnTo>
                <a:lnTo>
                  <a:pt x="2515" y="7756"/>
                </a:lnTo>
                <a:lnTo>
                  <a:pt x="2992" y="7710"/>
                </a:lnTo>
                <a:lnTo>
                  <a:pt x="3459" y="7654"/>
                </a:lnTo>
                <a:lnTo>
                  <a:pt x="3914" y="7585"/>
                </a:lnTo>
                <a:lnTo>
                  <a:pt x="4353" y="7501"/>
                </a:lnTo>
                <a:lnTo>
                  <a:pt x="4777" y="7402"/>
                </a:lnTo>
                <a:lnTo>
                  <a:pt x="5182" y="7285"/>
                </a:lnTo>
                <a:lnTo>
                  <a:pt x="5567" y="7149"/>
                </a:lnTo>
                <a:lnTo>
                  <a:pt x="5931" y="6992"/>
                </a:lnTo>
                <a:lnTo>
                  <a:pt x="6103" y="6904"/>
                </a:lnTo>
                <a:lnTo>
                  <a:pt x="6269" y="6812"/>
                </a:lnTo>
                <a:lnTo>
                  <a:pt x="6430" y="6712"/>
                </a:lnTo>
                <a:lnTo>
                  <a:pt x="6584" y="6606"/>
                </a:lnTo>
                <a:lnTo>
                  <a:pt x="6731" y="6494"/>
                </a:lnTo>
                <a:lnTo>
                  <a:pt x="6871" y="6374"/>
                </a:lnTo>
                <a:lnTo>
                  <a:pt x="7004" y="6245"/>
                </a:lnTo>
                <a:lnTo>
                  <a:pt x="7130" y="6099"/>
                </a:lnTo>
                <a:lnTo>
                  <a:pt x="7248" y="5940"/>
                </a:lnTo>
                <a:lnTo>
                  <a:pt x="7362" y="5770"/>
                </a:lnTo>
                <a:lnTo>
                  <a:pt x="7468" y="5586"/>
                </a:lnTo>
                <a:lnTo>
                  <a:pt x="7568" y="5392"/>
                </a:lnTo>
                <a:lnTo>
                  <a:pt x="7664" y="5188"/>
                </a:lnTo>
                <a:lnTo>
                  <a:pt x="7752" y="4976"/>
                </a:lnTo>
                <a:lnTo>
                  <a:pt x="7837" y="4755"/>
                </a:lnTo>
                <a:lnTo>
                  <a:pt x="7916" y="4529"/>
                </a:lnTo>
                <a:lnTo>
                  <a:pt x="8059" y="4060"/>
                </a:lnTo>
                <a:lnTo>
                  <a:pt x="8184" y="3578"/>
                </a:lnTo>
                <a:lnTo>
                  <a:pt x="8293" y="3090"/>
                </a:lnTo>
                <a:lnTo>
                  <a:pt x="8388" y="2606"/>
                </a:lnTo>
                <a:lnTo>
                  <a:pt x="8471" y="2132"/>
                </a:lnTo>
                <a:lnTo>
                  <a:pt x="8508" y="1902"/>
                </a:lnTo>
                <a:lnTo>
                  <a:pt x="8543" y="1679"/>
                </a:lnTo>
                <a:lnTo>
                  <a:pt x="8575" y="1462"/>
                </a:lnTo>
                <a:lnTo>
                  <a:pt x="8606" y="1253"/>
                </a:lnTo>
                <a:lnTo>
                  <a:pt x="8635" y="1053"/>
                </a:lnTo>
                <a:lnTo>
                  <a:pt x="8662" y="863"/>
                </a:lnTo>
                <a:lnTo>
                  <a:pt x="8688" y="685"/>
                </a:lnTo>
                <a:lnTo>
                  <a:pt x="8713" y="519"/>
                </a:lnTo>
                <a:lnTo>
                  <a:pt x="8746" y="324"/>
                </a:lnTo>
                <a:cubicBezTo>
                  <a:pt x="8749" y="310"/>
                  <a:pt x="8761" y="301"/>
                  <a:pt x="8775" y="303"/>
                </a:cubicBezTo>
                <a:cubicBezTo>
                  <a:pt x="8789" y="306"/>
                  <a:pt x="8798" y="319"/>
                  <a:pt x="8795" y="332"/>
                </a:cubicBezTo>
                <a:lnTo>
                  <a:pt x="8762" y="526"/>
                </a:lnTo>
                <a:lnTo>
                  <a:pt x="8737" y="692"/>
                </a:lnTo>
                <a:lnTo>
                  <a:pt x="8711" y="870"/>
                </a:lnTo>
                <a:lnTo>
                  <a:pt x="8684" y="1060"/>
                </a:lnTo>
                <a:lnTo>
                  <a:pt x="8655" y="1260"/>
                </a:lnTo>
                <a:lnTo>
                  <a:pt x="8624" y="1469"/>
                </a:lnTo>
                <a:lnTo>
                  <a:pt x="8592" y="1686"/>
                </a:lnTo>
                <a:lnTo>
                  <a:pt x="8557" y="1910"/>
                </a:lnTo>
                <a:lnTo>
                  <a:pt x="8520" y="2141"/>
                </a:lnTo>
                <a:lnTo>
                  <a:pt x="8437" y="2615"/>
                </a:lnTo>
                <a:lnTo>
                  <a:pt x="8342" y="3101"/>
                </a:lnTo>
                <a:lnTo>
                  <a:pt x="8233" y="3591"/>
                </a:lnTo>
                <a:lnTo>
                  <a:pt x="8106" y="4075"/>
                </a:lnTo>
                <a:lnTo>
                  <a:pt x="7963" y="4546"/>
                </a:lnTo>
                <a:lnTo>
                  <a:pt x="7884" y="4773"/>
                </a:lnTo>
                <a:lnTo>
                  <a:pt x="7799" y="4995"/>
                </a:lnTo>
                <a:lnTo>
                  <a:pt x="7709" y="5209"/>
                </a:lnTo>
                <a:lnTo>
                  <a:pt x="7613" y="5415"/>
                </a:lnTo>
                <a:lnTo>
                  <a:pt x="7511" y="5611"/>
                </a:lnTo>
                <a:lnTo>
                  <a:pt x="7403" y="5797"/>
                </a:lnTo>
                <a:lnTo>
                  <a:pt x="7288" y="5970"/>
                </a:lnTo>
                <a:lnTo>
                  <a:pt x="7167" y="6132"/>
                </a:lnTo>
                <a:lnTo>
                  <a:pt x="7039" y="6280"/>
                </a:lnTo>
                <a:lnTo>
                  <a:pt x="6904" y="6413"/>
                </a:lnTo>
                <a:lnTo>
                  <a:pt x="6762" y="6533"/>
                </a:lnTo>
                <a:lnTo>
                  <a:pt x="6613" y="6647"/>
                </a:lnTo>
                <a:lnTo>
                  <a:pt x="6457" y="6755"/>
                </a:lnTo>
                <a:lnTo>
                  <a:pt x="6294" y="6855"/>
                </a:lnTo>
                <a:lnTo>
                  <a:pt x="6126" y="6949"/>
                </a:lnTo>
                <a:lnTo>
                  <a:pt x="5950" y="7037"/>
                </a:lnTo>
                <a:lnTo>
                  <a:pt x="5584" y="7196"/>
                </a:lnTo>
                <a:lnTo>
                  <a:pt x="5195" y="7333"/>
                </a:lnTo>
                <a:lnTo>
                  <a:pt x="4788" y="7451"/>
                </a:lnTo>
                <a:lnTo>
                  <a:pt x="4362" y="7550"/>
                </a:lnTo>
                <a:lnTo>
                  <a:pt x="3921" y="7634"/>
                </a:lnTo>
                <a:lnTo>
                  <a:pt x="3465" y="7703"/>
                </a:lnTo>
                <a:lnTo>
                  <a:pt x="2997" y="7759"/>
                </a:lnTo>
                <a:lnTo>
                  <a:pt x="2518" y="7805"/>
                </a:lnTo>
                <a:lnTo>
                  <a:pt x="2031" y="7842"/>
                </a:lnTo>
                <a:lnTo>
                  <a:pt x="1536" y="7872"/>
                </a:lnTo>
                <a:lnTo>
                  <a:pt x="1035" y="7896"/>
                </a:lnTo>
                <a:lnTo>
                  <a:pt x="26" y="7936"/>
                </a:lnTo>
                <a:cubicBezTo>
                  <a:pt x="13" y="7937"/>
                  <a:pt x="1" y="7926"/>
                  <a:pt x="0" y="7912"/>
                </a:cubicBezTo>
                <a:cubicBezTo>
                  <a:pt x="0" y="7899"/>
                  <a:pt x="11" y="7887"/>
                  <a:pt x="24" y="7886"/>
                </a:cubicBezTo>
                <a:close/>
                <a:moveTo>
                  <a:pt x="8562" y="357"/>
                </a:moveTo>
                <a:lnTo>
                  <a:pt x="8832" y="0"/>
                </a:lnTo>
                <a:lnTo>
                  <a:pt x="8955" y="431"/>
                </a:lnTo>
                <a:lnTo>
                  <a:pt x="8562" y="357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2539" name="Freeform 7"/>
          <p:cNvSpPr>
            <a:spLocks noChangeArrowheads="1"/>
          </p:cNvSpPr>
          <p:nvPr/>
        </p:nvSpPr>
        <p:spPr bwMode="auto">
          <a:xfrm>
            <a:off x="5643563" y="4041775"/>
            <a:ext cx="1362075" cy="1252538"/>
          </a:xfrm>
          <a:custGeom>
            <a:avLst/>
            <a:gdLst>
              <a:gd name="T0" fmla="*/ 2147483647 w 4417"/>
              <a:gd name="T1" fmla="*/ 2147483647 h 4061"/>
              <a:gd name="T2" fmla="*/ 2147483647 w 4417"/>
              <a:gd name="T3" fmla="*/ 2147483647 h 4061"/>
              <a:gd name="T4" fmla="*/ 2147483647 w 4417"/>
              <a:gd name="T5" fmla="*/ 2147483647 h 4061"/>
              <a:gd name="T6" fmla="*/ 2147483647 w 4417"/>
              <a:gd name="T7" fmla="*/ 2147483647 h 4061"/>
              <a:gd name="T8" fmla="*/ 2147483647 w 4417"/>
              <a:gd name="T9" fmla="*/ 2147483647 h 4061"/>
              <a:gd name="T10" fmla="*/ 2147483647 w 4417"/>
              <a:gd name="T11" fmla="*/ 2147483647 h 4061"/>
              <a:gd name="T12" fmla="*/ 2147483647 w 4417"/>
              <a:gd name="T13" fmla="*/ 2147483647 h 4061"/>
              <a:gd name="T14" fmla="*/ 2147483647 w 4417"/>
              <a:gd name="T15" fmla="*/ 2147483647 h 4061"/>
              <a:gd name="T16" fmla="*/ 2147483647 w 4417"/>
              <a:gd name="T17" fmla="*/ 2147483647 h 4061"/>
              <a:gd name="T18" fmla="*/ 2147483647 w 4417"/>
              <a:gd name="T19" fmla="*/ 2147483647 h 4061"/>
              <a:gd name="T20" fmla="*/ 2147483647 w 4417"/>
              <a:gd name="T21" fmla="*/ 2147483647 h 4061"/>
              <a:gd name="T22" fmla="*/ 2147483647 w 4417"/>
              <a:gd name="T23" fmla="*/ 2147483647 h 4061"/>
              <a:gd name="T24" fmla="*/ 2147483647 w 4417"/>
              <a:gd name="T25" fmla="*/ 2147483647 h 4061"/>
              <a:gd name="T26" fmla="*/ 2147483647 w 4417"/>
              <a:gd name="T27" fmla="*/ 2147483647 h 4061"/>
              <a:gd name="T28" fmla="*/ 2147483647 w 4417"/>
              <a:gd name="T29" fmla="*/ 2147483647 h 4061"/>
              <a:gd name="T30" fmla="*/ 2147483647 w 4417"/>
              <a:gd name="T31" fmla="*/ 2147483647 h 4061"/>
              <a:gd name="T32" fmla="*/ 2147483647 w 4417"/>
              <a:gd name="T33" fmla="*/ 2147483647 h 4061"/>
              <a:gd name="T34" fmla="*/ 2147483647 w 4417"/>
              <a:gd name="T35" fmla="*/ 2147483647 h 4061"/>
              <a:gd name="T36" fmla="*/ 2147483647 w 4417"/>
              <a:gd name="T37" fmla="*/ 2147483647 h 4061"/>
              <a:gd name="T38" fmla="*/ 2147483647 w 4417"/>
              <a:gd name="T39" fmla="*/ 2147483647 h 4061"/>
              <a:gd name="T40" fmla="*/ 2147483647 w 4417"/>
              <a:gd name="T41" fmla="*/ 2147483647 h 4061"/>
              <a:gd name="T42" fmla="*/ 2147483647 w 4417"/>
              <a:gd name="T43" fmla="*/ 2147483647 h 4061"/>
              <a:gd name="T44" fmla="*/ 2147483647 w 4417"/>
              <a:gd name="T45" fmla="*/ 2147483647 h 4061"/>
              <a:gd name="T46" fmla="*/ 2147483647 w 4417"/>
              <a:gd name="T47" fmla="*/ 2147483647 h 4061"/>
              <a:gd name="T48" fmla="*/ 2147483647 w 4417"/>
              <a:gd name="T49" fmla="*/ 2147483647 h 4061"/>
              <a:gd name="T50" fmla="*/ 2147483647 w 4417"/>
              <a:gd name="T51" fmla="*/ 2147483647 h 4061"/>
              <a:gd name="T52" fmla="*/ 2147483647 w 4417"/>
              <a:gd name="T53" fmla="*/ 2147483647 h 4061"/>
              <a:gd name="T54" fmla="*/ 2147483647 w 4417"/>
              <a:gd name="T55" fmla="*/ 2147483647 h 4061"/>
              <a:gd name="T56" fmla="*/ 2147483647 w 4417"/>
              <a:gd name="T57" fmla="*/ 2147483647 h 4061"/>
              <a:gd name="T58" fmla="*/ 2147483647 w 4417"/>
              <a:gd name="T59" fmla="*/ 2147483647 h 4061"/>
              <a:gd name="T60" fmla="*/ 2147483647 w 4417"/>
              <a:gd name="T61" fmla="*/ 2147483647 h 4061"/>
              <a:gd name="T62" fmla="*/ 2147483647 w 4417"/>
              <a:gd name="T63" fmla="*/ 2147483647 h 4061"/>
              <a:gd name="T64" fmla="*/ 2147483647 w 4417"/>
              <a:gd name="T65" fmla="*/ 2147483647 h 4061"/>
              <a:gd name="T66" fmla="*/ 2147483647 w 4417"/>
              <a:gd name="T67" fmla="*/ 2147483647 h 4061"/>
              <a:gd name="T68" fmla="*/ 2147483647 w 4417"/>
              <a:gd name="T69" fmla="*/ 2147483647 h 4061"/>
              <a:gd name="T70" fmla="*/ 2147483647 w 4417"/>
              <a:gd name="T71" fmla="*/ 2147483647 h 4061"/>
              <a:gd name="T72" fmla="*/ 2147483647 w 4417"/>
              <a:gd name="T73" fmla="*/ 2147483647 h 4061"/>
              <a:gd name="T74" fmla="*/ 2147483647 w 4417"/>
              <a:gd name="T75" fmla="*/ 2147483647 h 4061"/>
              <a:gd name="T76" fmla="*/ 2147483647 w 4417"/>
              <a:gd name="T77" fmla="*/ 2147483647 h 4061"/>
              <a:gd name="T78" fmla="*/ 2147483647 w 4417"/>
              <a:gd name="T79" fmla="*/ 2147483647 h 4061"/>
              <a:gd name="T80" fmla="*/ 2147483647 w 4417"/>
              <a:gd name="T81" fmla="*/ 2147483647 h 4061"/>
              <a:gd name="T82" fmla="*/ 2147483647 w 4417"/>
              <a:gd name="T83" fmla="*/ 2147483647 h 4061"/>
              <a:gd name="T84" fmla="*/ 2147483647 w 4417"/>
              <a:gd name="T85" fmla="*/ 2147483647 h 4061"/>
              <a:gd name="T86" fmla="*/ 2147483647 w 4417"/>
              <a:gd name="T87" fmla="*/ 2147483647 h 4061"/>
              <a:gd name="T88" fmla="*/ 2147483647 w 4417"/>
              <a:gd name="T89" fmla="*/ 2147483647 h 4061"/>
              <a:gd name="T90" fmla="*/ 2147483647 w 4417"/>
              <a:gd name="T91" fmla="*/ 2147483647 h 4061"/>
              <a:gd name="T92" fmla="*/ 2147483647 w 4417"/>
              <a:gd name="T93" fmla="*/ 2147483647 h 4061"/>
              <a:gd name="T94" fmla="*/ 2147483647 w 4417"/>
              <a:gd name="T95" fmla="*/ 2147483647 h 4061"/>
              <a:gd name="T96" fmla="*/ 2147483647 w 4417"/>
              <a:gd name="T97" fmla="*/ 2147483647 h 406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4417" h="4061">
                <a:moveTo>
                  <a:pt x="4250" y="3975"/>
                </a:moveTo>
                <a:lnTo>
                  <a:pt x="3912" y="3962"/>
                </a:lnTo>
                <a:lnTo>
                  <a:pt x="3662" y="3950"/>
                </a:lnTo>
                <a:lnTo>
                  <a:pt x="3414" y="3935"/>
                </a:lnTo>
                <a:lnTo>
                  <a:pt x="3171" y="3916"/>
                </a:lnTo>
                <a:lnTo>
                  <a:pt x="2931" y="3893"/>
                </a:lnTo>
                <a:lnTo>
                  <a:pt x="2697" y="3865"/>
                </a:lnTo>
                <a:lnTo>
                  <a:pt x="2469" y="3831"/>
                </a:lnTo>
                <a:lnTo>
                  <a:pt x="2248" y="3789"/>
                </a:lnTo>
                <a:lnTo>
                  <a:pt x="2036" y="3739"/>
                </a:lnTo>
                <a:lnTo>
                  <a:pt x="1832" y="3680"/>
                </a:lnTo>
                <a:lnTo>
                  <a:pt x="1638" y="3612"/>
                </a:lnTo>
                <a:lnTo>
                  <a:pt x="1455" y="3532"/>
                </a:lnTo>
                <a:lnTo>
                  <a:pt x="1367" y="3488"/>
                </a:lnTo>
                <a:lnTo>
                  <a:pt x="1282" y="3441"/>
                </a:lnTo>
                <a:lnTo>
                  <a:pt x="1201" y="3391"/>
                </a:lnTo>
                <a:lnTo>
                  <a:pt x="1123" y="3337"/>
                </a:lnTo>
                <a:lnTo>
                  <a:pt x="1049" y="3280"/>
                </a:lnTo>
                <a:lnTo>
                  <a:pt x="978" y="3220"/>
                </a:lnTo>
                <a:lnTo>
                  <a:pt x="910" y="3154"/>
                </a:lnTo>
                <a:lnTo>
                  <a:pt x="846" y="3080"/>
                </a:lnTo>
                <a:lnTo>
                  <a:pt x="785" y="2999"/>
                </a:lnTo>
                <a:lnTo>
                  <a:pt x="728" y="2912"/>
                </a:lnTo>
                <a:lnTo>
                  <a:pt x="674" y="2819"/>
                </a:lnTo>
                <a:lnTo>
                  <a:pt x="623" y="2721"/>
                </a:lnTo>
                <a:lnTo>
                  <a:pt x="575" y="2618"/>
                </a:lnTo>
                <a:lnTo>
                  <a:pt x="530" y="2511"/>
                </a:lnTo>
                <a:lnTo>
                  <a:pt x="488" y="2400"/>
                </a:lnTo>
                <a:lnTo>
                  <a:pt x="448" y="2287"/>
                </a:lnTo>
                <a:lnTo>
                  <a:pt x="377" y="2051"/>
                </a:lnTo>
                <a:lnTo>
                  <a:pt x="313" y="1809"/>
                </a:lnTo>
                <a:lnTo>
                  <a:pt x="259" y="1564"/>
                </a:lnTo>
                <a:lnTo>
                  <a:pt x="211" y="1321"/>
                </a:lnTo>
                <a:lnTo>
                  <a:pt x="170" y="1084"/>
                </a:lnTo>
                <a:lnTo>
                  <a:pt x="151" y="969"/>
                </a:lnTo>
                <a:lnTo>
                  <a:pt x="134" y="857"/>
                </a:lnTo>
                <a:lnTo>
                  <a:pt x="118" y="748"/>
                </a:lnTo>
                <a:lnTo>
                  <a:pt x="102" y="644"/>
                </a:lnTo>
                <a:lnTo>
                  <a:pt x="88" y="544"/>
                </a:lnTo>
                <a:lnTo>
                  <a:pt x="74" y="449"/>
                </a:lnTo>
                <a:lnTo>
                  <a:pt x="61" y="360"/>
                </a:lnTo>
                <a:lnTo>
                  <a:pt x="49" y="277"/>
                </a:lnTo>
                <a:lnTo>
                  <a:pt x="36" y="200"/>
                </a:lnTo>
                <a:lnTo>
                  <a:pt x="25" y="131"/>
                </a:lnTo>
                <a:lnTo>
                  <a:pt x="13" y="70"/>
                </a:lnTo>
                <a:lnTo>
                  <a:pt x="1" y="17"/>
                </a:lnTo>
                <a:cubicBezTo>
                  <a:pt x="0" y="10"/>
                  <a:pt x="4" y="3"/>
                  <a:pt x="11" y="2"/>
                </a:cubicBezTo>
                <a:cubicBezTo>
                  <a:pt x="18" y="0"/>
                  <a:pt x="24" y="5"/>
                  <a:pt x="26" y="11"/>
                </a:cubicBezTo>
                <a:lnTo>
                  <a:pt x="37" y="65"/>
                </a:lnTo>
                <a:lnTo>
                  <a:pt x="49" y="127"/>
                </a:lnTo>
                <a:lnTo>
                  <a:pt x="61" y="196"/>
                </a:lnTo>
                <a:lnTo>
                  <a:pt x="73" y="273"/>
                </a:lnTo>
                <a:lnTo>
                  <a:pt x="86" y="356"/>
                </a:lnTo>
                <a:lnTo>
                  <a:pt x="99" y="445"/>
                </a:lnTo>
                <a:lnTo>
                  <a:pt x="112" y="540"/>
                </a:lnTo>
                <a:lnTo>
                  <a:pt x="127" y="640"/>
                </a:lnTo>
                <a:lnTo>
                  <a:pt x="142" y="745"/>
                </a:lnTo>
                <a:lnTo>
                  <a:pt x="158" y="853"/>
                </a:lnTo>
                <a:lnTo>
                  <a:pt x="176" y="965"/>
                </a:lnTo>
                <a:lnTo>
                  <a:pt x="194" y="1080"/>
                </a:lnTo>
                <a:lnTo>
                  <a:pt x="236" y="1317"/>
                </a:lnTo>
                <a:lnTo>
                  <a:pt x="283" y="1559"/>
                </a:lnTo>
                <a:lnTo>
                  <a:pt x="338" y="1803"/>
                </a:lnTo>
                <a:lnTo>
                  <a:pt x="400" y="2044"/>
                </a:lnTo>
                <a:lnTo>
                  <a:pt x="472" y="2278"/>
                </a:lnTo>
                <a:lnTo>
                  <a:pt x="511" y="2391"/>
                </a:lnTo>
                <a:lnTo>
                  <a:pt x="554" y="2502"/>
                </a:lnTo>
                <a:lnTo>
                  <a:pt x="598" y="2608"/>
                </a:lnTo>
                <a:lnTo>
                  <a:pt x="646" y="2710"/>
                </a:lnTo>
                <a:lnTo>
                  <a:pt x="696" y="2807"/>
                </a:lnTo>
                <a:lnTo>
                  <a:pt x="749" y="2899"/>
                </a:lnTo>
                <a:lnTo>
                  <a:pt x="805" y="2984"/>
                </a:lnTo>
                <a:lnTo>
                  <a:pt x="865" y="3063"/>
                </a:lnTo>
                <a:lnTo>
                  <a:pt x="928" y="3136"/>
                </a:lnTo>
                <a:lnTo>
                  <a:pt x="994" y="3201"/>
                </a:lnTo>
                <a:lnTo>
                  <a:pt x="1064" y="3261"/>
                </a:lnTo>
                <a:lnTo>
                  <a:pt x="1138" y="3317"/>
                </a:lnTo>
                <a:lnTo>
                  <a:pt x="1215" y="3370"/>
                </a:lnTo>
                <a:lnTo>
                  <a:pt x="1295" y="3420"/>
                </a:lnTo>
                <a:lnTo>
                  <a:pt x="1378" y="3466"/>
                </a:lnTo>
                <a:lnTo>
                  <a:pt x="1464" y="3509"/>
                </a:lnTo>
                <a:lnTo>
                  <a:pt x="1646" y="3588"/>
                </a:lnTo>
                <a:lnTo>
                  <a:pt x="1838" y="3656"/>
                </a:lnTo>
                <a:lnTo>
                  <a:pt x="2041" y="3715"/>
                </a:lnTo>
                <a:lnTo>
                  <a:pt x="2253" y="3764"/>
                </a:lnTo>
                <a:lnTo>
                  <a:pt x="2473" y="3806"/>
                </a:lnTo>
                <a:lnTo>
                  <a:pt x="2700" y="3841"/>
                </a:lnTo>
                <a:lnTo>
                  <a:pt x="2933" y="3869"/>
                </a:lnTo>
                <a:lnTo>
                  <a:pt x="3172" y="3892"/>
                </a:lnTo>
                <a:lnTo>
                  <a:pt x="3416" y="3910"/>
                </a:lnTo>
                <a:lnTo>
                  <a:pt x="3663" y="3925"/>
                </a:lnTo>
                <a:lnTo>
                  <a:pt x="3913" y="3937"/>
                </a:lnTo>
                <a:lnTo>
                  <a:pt x="4251" y="3950"/>
                </a:lnTo>
                <a:cubicBezTo>
                  <a:pt x="4258" y="3951"/>
                  <a:pt x="4263" y="3956"/>
                  <a:pt x="4263" y="3963"/>
                </a:cubicBezTo>
                <a:cubicBezTo>
                  <a:pt x="4263" y="3970"/>
                  <a:pt x="4257" y="3976"/>
                  <a:pt x="4250" y="3975"/>
                </a:cubicBezTo>
                <a:close/>
                <a:moveTo>
                  <a:pt x="4221" y="3862"/>
                </a:moveTo>
                <a:lnTo>
                  <a:pt x="4417" y="3969"/>
                </a:lnTo>
                <a:lnTo>
                  <a:pt x="4213" y="4061"/>
                </a:lnTo>
                <a:lnTo>
                  <a:pt x="4221" y="3862"/>
                </a:lnTo>
                <a:close/>
              </a:path>
            </a:pathLst>
          </a:custGeom>
          <a:solidFill>
            <a:srgbClr val="000000"/>
          </a:solidFill>
          <a:ln w="3240">
            <a:solidFill>
              <a:srgbClr val="000000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grpSp>
        <p:nvGrpSpPr>
          <p:cNvPr id="22540" name="Group 8"/>
          <p:cNvGrpSpPr>
            <a:grpSpLocks/>
          </p:cNvGrpSpPr>
          <p:nvPr/>
        </p:nvGrpSpPr>
        <p:grpSpPr bwMode="auto">
          <a:xfrm>
            <a:off x="4343400" y="4019550"/>
            <a:ext cx="739775" cy="369888"/>
            <a:chOff x="2736" y="2532"/>
            <a:chExt cx="466" cy="233"/>
          </a:xfrm>
        </p:grpSpPr>
        <p:sp>
          <p:nvSpPr>
            <p:cNvPr id="22601" name="Freeform 9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2" name="Freeform 10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00A47B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3" name="Freeform 11"/>
            <p:cNvSpPr>
              <a:spLocks noChangeArrowheads="1"/>
            </p:cNvSpPr>
            <p:nvPr/>
          </p:nvSpPr>
          <p:spPr bwMode="auto">
            <a:xfrm>
              <a:off x="2736" y="2532"/>
              <a:ext cx="466" cy="233"/>
            </a:xfrm>
            <a:custGeom>
              <a:avLst/>
              <a:gdLst>
                <a:gd name="T0" fmla="*/ 0 w 467"/>
                <a:gd name="T1" fmla="*/ 0 h 234"/>
                <a:gd name="T2" fmla="*/ 0 w 467"/>
                <a:gd name="T3" fmla="*/ 229 h 234"/>
                <a:gd name="T4" fmla="*/ 403 w 467"/>
                <a:gd name="T5" fmla="*/ 229 h 234"/>
                <a:gd name="T6" fmla="*/ 462 w 467"/>
                <a:gd name="T7" fmla="*/ 200 h 234"/>
                <a:gd name="T8" fmla="*/ 462 w 467"/>
                <a:gd name="T9" fmla="*/ 0 h 234"/>
                <a:gd name="T10" fmla="*/ 0 w 467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7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7" y="205"/>
                  </a:lnTo>
                  <a:lnTo>
                    <a:pt x="467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4" name="Freeform 12"/>
            <p:cNvSpPr>
              <a:spLocks noChangeArrowheads="1"/>
            </p:cNvSpPr>
            <p:nvPr/>
          </p:nvSpPr>
          <p:spPr bwMode="auto">
            <a:xfrm>
              <a:off x="3144" y="2737"/>
              <a:ext cx="58" cy="28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428017" y="4060825"/>
            <a:ext cx="7397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“Hi”</a:t>
            </a:r>
          </a:p>
        </p:txBody>
      </p:sp>
      <p:grpSp>
        <p:nvGrpSpPr>
          <p:cNvPr id="22542" name="Group 14"/>
          <p:cNvGrpSpPr>
            <a:grpSpLocks/>
          </p:cNvGrpSpPr>
          <p:nvPr/>
        </p:nvGrpSpPr>
        <p:grpSpPr bwMode="auto">
          <a:xfrm>
            <a:off x="6070600" y="4081463"/>
            <a:ext cx="738188" cy="369887"/>
            <a:chOff x="3824" y="2571"/>
            <a:chExt cx="465" cy="233"/>
          </a:xfrm>
        </p:grpSpPr>
        <p:sp>
          <p:nvSpPr>
            <p:cNvPr id="22597" name="Freeform 15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8" name="Freeform 16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solidFill>
              <a:srgbClr val="CD29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99" name="Freeform 17"/>
            <p:cNvSpPr>
              <a:spLocks noChangeArrowheads="1"/>
            </p:cNvSpPr>
            <p:nvPr/>
          </p:nvSpPr>
          <p:spPr bwMode="auto">
            <a:xfrm>
              <a:off x="3824" y="2571"/>
              <a:ext cx="465" cy="233"/>
            </a:xfrm>
            <a:custGeom>
              <a:avLst/>
              <a:gdLst>
                <a:gd name="T0" fmla="*/ 0 w 466"/>
                <a:gd name="T1" fmla="*/ 0 h 234"/>
                <a:gd name="T2" fmla="*/ 0 w 466"/>
                <a:gd name="T3" fmla="*/ 229 h 234"/>
                <a:gd name="T4" fmla="*/ 403 w 466"/>
                <a:gd name="T5" fmla="*/ 229 h 234"/>
                <a:gd name="T6" fmla="*/ 461 w 466"/>
                <a:gd name="T7" fmla="*/ 199 h 234"/>
                <a:gd name="T8" fmla="*/ 461 w 466"/>
                <a:gd name="T9" fmla="*/ 0 h 234"/>
                <a:gd name="T10" fmla="*/ 0 w 466"/>
                <a:gd name="T11" fmla="*/ 0 h 23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66" h="234">
                  <a:moveTo>
                    <a:pt x="0" y="0"/>
                  </a:moveTo>
                  <a:lnTo>
                    <a:pt x="0" y="234"/>
                  </a:lnTo>
                  <a:lnTo>
                    <a:pt x="408" y="234"/>
                  </a:lnTo>
                  <a:lnTo>
                    <a:pt x="466" y="204"/>
                  </a:lnTo>
                  <a:lnTo>
                    <a:pt x="46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600" name="Freeform 18"/>
            <p:cNvSpPr>
              <a:spLocks noChangeArrowheads="1"/>
            </p:cNvSpPr>
            <p:nvPr/>
          </p:nvSpPr>
          <p:spPr bwMode="auto">
            <a:xfrm>
              <a:off x="4232" y="2775"/>
              <a:ext cx="57" cy="29"/>
            </a:xfrm>
            <a:custGeom>
              <a:avLst/>
              <a:gdLst>
                <a:gd name="T0" fmla="*/ 0 w 600"/>
                <a:gd name="T1" fmla="*/ 0 h 300"/>
                <a:gd name="T2" fmla="*/ 0 w 600"/>
                <a:gd name="T3" fmla="*/ 0 h 300"/>
                <a:gd name="T4" fmla="*/ 0 w 600"/>
                <a:gd name="T5" fmla="*/ 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00" h="300">
                  <a:moveTo>
                    <a:pt x="0" y="300"/>
                  </a:moveTo>
                  <a:lnTo>
                    <a:pt x="156" y="11"/>
                  </a:lnTo>
                  <a:cubicBezTo>
                    <a:pt x="216" y="57"/>
                    <a:pt x="376" y="57"/>
                    <a:pt x="60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22543" name="Rectangle 19"/>
          <p:cNvSpPr>
            <a:spLocks noChangeArrowheads="1"/>
          </p:cNvSpPr>
          <p:nvPr/>
        </p:nvSpPr>
        <p:spPr bwMode="auto">
          <a:xfrm>
            <a:off x="6080060" y="4103786"/>
            <a:ext cx="6700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“Bye”</a:t>
            </a:r>
          </a:p>
        </p:txBody>
      </p:sp>
      <p:grpSp>
        <p:nvGrpSpPr>
          <p:cNvPr id="22545" name="Group 21"/>
          <p:cNvGrpSpPr>
            <a:grpSpLocks/>
          </p:cNvGrpSpPr>
          <p:nvPr/>
        </p:nvGrpSpPr>
        <p:grpSpPr bwMode="auto">
          <a:xfrm>
            <a:off x="3111500" y="5562600"/>
            <a:ext cx="676275" cy="307975"/>
            <a:chOff x="1960" y="3504"/>
            <a:chExt cx="426" cy="194"/>
          </a:xfrm>
        </p:grpSpPr>
        <p:sp>
          <p:nvSpPr>
            <p:cNvPr id="22595" name="Rectangle 22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6" name="Rectangle 23"/>
            <p:cNvSpPr>
              <a:spLocks noChangeArrowheads="1"/>
            </p:cNvSpPr>
            <p:nvPr/>
          </p:nvSpPr>
          <p:spPr bwMode="auto">
            <a:xfrm>
              <a:off x="1960" y="3504"/>
              <a:ext cx="426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6" name="Rectangle 24"/>
          <p:cNvSpPr>
            <a:spLocks noChangeArrowheads="1"/>
          </p:cNvSpPr>
          <p:nvPr/>
        </p:nvSpPr>
        <p:spPr bwMode="auto">
          <a:xfrm>
            <a:off x="3152775" y="5581650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47" name="Rectangle 25"/>
          <p:cNvSpPr>
            <a:spLocks noChangeArrowheads="1"/>
          </p:cNvSpPr>
          <p:nvPr/>
        </p:nvSpPr>
        <p:spPr bwMode="auto">
          <a:xfrm>
            <a:off x="3636963" y="5586413"/>
            <a:ext cx="112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48" name="Group 26"/>
          <p:cNvGrpSpPr>
            <a:grpSpLocks/>
          </p:cNvGrpSpPr>
          <p:nvPr/>
        </p:nvGrpSpPr>
        <p:grpSpPr bwMode="auto">
          <a:xfrm>
            <a:off x="7366000" y="5624513"/>
            <a:ext cx="738188" cy="307975"/>
            <a:chOff x="4640" y="3543"/>
            <a:chExt cx="465" cy="194"/>
          </a:xfrm>
        </p:grpSpPr>
        <p:sp>
          <p:nvSpPr>
            <p:cNvPr id="22593" name="Rectangle 27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4" name="Rectangle 28"/>
            <p:cNvSpPr>
              <a:spLocks noChangeArrowheads="1"/>
            </p:cNvSpPr>
            <p:nvPr/>
          </p:nvSpPr>
          <p:spPr bwMode="auto">
            <a:xfrm>
              <a:off x="4640" y="3543"/>
              <a:ext cx="465" cy="19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49" name="Rectangle 29"/>
          <p:cNvSpPr>
            <a:spLocks noChangeArrowheads="1"/>
          </p:cNvSpPr>
          <p:nvPr/>
        </p:nvSpPr>
        <p:spPr bwMode="auto">
          <a:xfrm>
            <a:off x="7439025" y="5643563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b="1">
                <a:latin typeface="Times New Roman" panose="02020603050405020304" pitchFamily="18" charset="0"/>
              </a:rPr>
              <a:t>Key </a:t>
            </a:r>
          </a:p>
        </p:txBody>
      </p:sp>
      <p:sp>
        <p:nvSpPr>
          <p:cNvPr id="22550" name="Rectangle 30"/>
          <p:cNvSpPr>
            <a:spLocks noChangeArrowheads="1"/>
          </p:cNvSpPr>
          <p:nvPr/>
        </p:nvSpPr>
        <p:spPr bwMode="auto">
          <a:xfrm>
            <a:off x="7924800" y="5648325"/>
            <a:ext cx="112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latin typeface="Times New Roman" panose="02020603050405020304" pitchFamily="18" charset="0"/>
              </a:rPr>
              <a:t>k</a:t>
            </a:r>
          </a:p>
        </p:txBody>
      </p:sp>
      <p:grpSp>
        <p:nvGrpSpPr>
          <p:cNvPr id="22551" name="Group 31"/>
          <p:cNvGrpSpPr>
            <a:grpSpLocks/>
          </p:cNvGrpSpPr>
          <p:nvPr/>
        </p:nvGrpSpPr>
        <p:grpSpPr bwMode="auto">
          <a:xfrm>
            <a:off x="4011612" y="4698999"/>
            <a:ext cx="1501775" cy="371475"/>
            <a:chOff x="2659" y="2960"/>
            <a:chExt cx="659" cy="193"/>
          </a:xfrm>
        </p:grpSpPr>
        <p:sp>
          <p:nvSpPr>
            <p:cNvPr id="22591" name="Rectangle 32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2" name="Rectangle 33"/>
            <p:cNvSpPr>
              <a:spLocks noChangeArrowheads="1"/>
            </p:cNvSpPr>
            <p:nvPr/>
          </p:nvSpPr>
          <p:spPr bwMode="auto">
            <a:xfrm>
              <a:off x="2659" y="2960"/>
              <a:ext cx="659" cy="193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2" name="Rectangle 34"/>
          <p:cNvSpPr>
            <a:spLocks noChangeArrowheads="1"/>
          </p:cNvSpPr>
          <p:nvPr/>
        </p:nvSpPr>
        <p:spPr bwMode="auto">
          <a:xfrm>
            <a:off x="4136232" y="4739300"/>
            <a:ext cx="536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53" name="Rectangle 35"/>
          <p:cNvSpPr>
            <a:spLocks noChangeArrowheads="1"/>
          </p:cNvSpPr>
          <p:nvPr/>
        </p:nvSpPr>
        <p:spPr bwMode="auto">
          <a:xfrm>
            <a:off x="4680643" y="4857191"/>
            <a:ext cx="968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500" b="1" i="1" dirty="0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54" name="Rectangle 36"/>
          <p:cNvSpPr>
            <a:spLocks noChangeArrowheads="1"/>
          </p:cNvSpPr>
          <p:nvPr/>
        </p:nvSpPr>
        <p:spPr bwMode="auto">
          <a:xfrm>
            <a:off x="4790542" y="4699018"/>
            <a:ext cx="7117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(“Hi”)</a:t>
            </a:r>
          </a:p>
        </p:txBody>
      </p:sp>
      <p:grpSp>
        <p:nvGrpSpPr>
          <p:cNvPr id="22556" name="Group 38"/>
          <p:cNvGrpSpPr>
            <a:grpSpLocks/>
          </p:cNvGrpSpPr>
          <p:nvPr/>
        </p:nvGrpSpPr>
        <p:grpSpPr bwMode="auto">
          <a:xfrm>
            <a:off x="5948363" y="4760913"/>
            <a:ext cx="1046162" cy="276225"/>
            <a:chOff x="3747" y="2999"/>
            <a:chExt cx="659" cy="174"/>
          </a:xfrm>
        </p:grpSpPr>
        <p:sp>
          <p:nvSpPr>
            <p:cNvPr id="22589" name="Rectangle 39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90" name="Rectangle 40"/>
            <p:cNvSpPr>
              <a:spLocks noChangeArrowheads="1"/>
            </p:cNvSpPr>
            <p:nvPr/>
          </p:nvSpPr>
          <p:spPr bwMode="auto">
            <a:xfrm>
              <a:off x="3747" y="2999"/>
              <a:ext cx="659" cy="174"/>
            </a:xfrm>
            <a:prstGeom prst="rect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57" name="Rectangle 41"/>
          <p:cNvSpPr>
            <a:spLocks noChangeArrowheads="1"/>
          </p:cNvSpPr>
          <p:nvPr/>
        </p:nvSpPr>
        <p:spPr bwMode="auto">
          <a:xfrm>
            <a:off x="6122988" y="4768850"/>
            <a:ext cx="64761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000" i="1" dirty="0">
                <a:latin typeface="Times New Roman" panose="02020603050405020304" pitchFamily="18" charset="0"/>
              </a:rPr>
              <a:t>tag ??</a:t>
            </a:r>
          </a:p>
        </p:txBody>
      </p:sp>
      <p:sp>
        <p:nvSpPr>
          <p:cNvPr id="22558" name="Rectangle 42"/>
          <p:cNvSpPr>
            <a:spLocks noChangeArrowheads="1"/>
          </p:cNvSpPr>
          <p:nvPr/>
        </p:nvSpPr>
        <p:spPr bwMode="auto">
          <a:xfrm>
            <a:off x="6392863" y="4445000"/>
            <a:ext cx="166687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22559" name="Rectangle 43"/>
          <p:cNvSpPr>
            <a:spLocks noChangeArrowheads="1"/>
          </p:cNvSpPr>
          <p:nvPr/>
        </p:nvSpPr>
        <p:spPr bwMode="auto">
          <a:xfrm>
            <a:off x="4603750" y="4419600"/>
            <a:ext cx="16668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2300" b="1">
                <a:latin typeface="Times New Roman" panose="02020603050405020304" pitchFamily="18" charset="0"/>
              </a:rPr>
              <a:t>+</a:t>
            </a:r>
          </a:p>
        </p:txBody>
      </p:sp>
      <p:grpSp>
        <p:nvGrpSpPr>
          <p:cNvPr id="22560" name="Group 44"/>
          <p:cNvGrpSpPr>
            <a:grpSpLocks/>
          </p:cNvGrpSpPr>
          <p:nvPr/>
        </p:nvGrpSpPr>
        <p:grpSpPr bwMode="auto">
          <a:xfrm>
            <a:off x="6167438" y="2552700"/>
            <a:ext cx="2212975" cy="1062038"/>
            <a:chOff x="3885" y="1608"/>
            <a:chExt cx="1394" cy="669"/>
          </a:xfrm>
        </p:grpSpPr>
        <p:sp>
          <p:nvSpPr>
            <p:cNvPr id="22570" name="Freeform 45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solidFill>
              <a:srgbClr val="FF33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dirty="0"/>
            </a:p>
          </p:txBody>
        </p:sp>
        <p:sp>
          <p:nvSpPr>
            <p:cNvPr id="22571" name="Freeform 46"/>
            <p:cNvSpPr>
              <a:spLocks noChangeArrowheads="1"/>
            </p:cNvSpPr>
            <p:nvPr/>
          </p:nvSpPr>
          <p:spPr bwMode="auto">
            <a:xfrm>
              <a:off x="3885" y="1608"/>
              <a:ext cx="1394" cy="631"/>
            </a:xfrm>
            <a:custGeom>
              <a:avLst/>
              <a:gdLst>
                <a:gd name="T0" fmla="*/ 0 w 7182"/>
                <a:gd name="T1" fmla="*/ 0 h 3254"/>
                <a:gd name="T2" fmla="*/ 0 w 7182"/>
                <a:gd name="T3" fmla="*/ 0 h 3254"/>
                <a:gd name="T4" fmla="*/ 0 w 7182"/>
                <a:gd name="T5" fmla="*/ 1 h 3254"/>
                <a:gd name="T6" fmla="*/ 0 w 7182"/>
                <a:gd name="T7" fmla="*/ 1 h 3254"/>
                <a:gd name="T8" fmla="*/ 0 w 7182"/>
                <a:gd name="T9" fmla="*/ 1 h 3254"/>
                <a:gd name="T10" fmla="*/ 0 w 7182"/>
                <a:gd name="T11" fmla="*/ 1 h 3254"/>
                <a:gd name="T12" fmla="*/ 0 w 7182"/>
                <a:gd name="T13" fmla="*/ 1 h 3254"/>
                <a:gd name="T14" fmla="*/ 0 w 7182"/>
                <a:gd name="T15" fmla="*/ 1 h 3254"/>
                <a:gd name="T16" fmla="*/ 1 w 7182"/>
                <a:gd name="T17" fmla="*/ 1 h 3254"/>
                <a:gd name="T18" fmla="*/ 1 w 7182"/>
                <a:gd name="T19" fmla="*/ 1 h 3254"/>
                <a:gd name="T20" fmla="*/ 1 w 7182"/>
                <a:gd name="T21" fmla="*/ 1 h 3254"/>
                <a:gd name="T22" fmla="*/ 1 w 7182"/>
                <a:gd name="T23" fmla="*/ 1 h 3254"/>
                <a:gd name="T24" fmla="*/ 1 w 7182"/>
                <a:gd name="T25" fmla="*/ 1 h 3254"/>
                <a:gd name="T26" fmla="*/ 1 w 7182"/>
                <a:gd name="T27" fmla="*/ 1 h 3254"/>
                <a:gd name="T28" fmla="*/ 1 w 7182"/>
                <a:gd name="T29" fmla="*/ 1 h 3254"/>
                <a:gd name="T30" fmla="*/ 2 w 7182"/>
                <a:gd name="T31" fmla="*/ 1 h 3254"/>
                <a:gd name="T32" fmla="*/ 2 w 7182"/>
                <a:gd name="T33" fmla="*/ 1 h 3254"/>
                <a:gd name="T34" fmla="*/ 2 w 7182"/>
                <a:gd name="T35" fmla="*/ 0 h 3254"/>
                <a:gd name="T36" fmla="*/ 2 w 7182"/>
                <a:gd name="T37" fmla="*/ 0 h 3254"/>
                <a:gd name="T38" fmla="*/ 2 w 7182"/>
                <a:gd name="T39" fmla="*/ 0 h 3254"/>
                <a:gd name="T40" fmla="*/ 2 w 7182"/>
                <a:gd name="T41" fmla="*/ 0 h 3254"/>
                <a:gd name="T42" fmla="*/ 2 w 7182"/>
                <a:gd name="T43" fmla="*/ 0 h 3254"/>
                <a:gd name="T44" fmla="*/ 2 w 7182"/>
                <a:gd name="T45" fmla="*/ 0 h 3254"/>
                <a:gd name="T46" fmla="*/ 2 w 7182"/>
                <a:gd name="T47" fmla="*/ 0 h 3254"/>
                <a:gd name="T48" fmla="*/ 1 w 7182"/>
                <a:gd name="T49" fmla="*/ 0 h 3254"/>
                <a:gd name="T50" fmla="*/ 1 w 7182"/>
                <a:gd name="T51" fmla="*/ 0 h 3254"/>
                <a:gd name="T52" fmla="*/ 1 w 7182"/>
                <a:gd name="T53" fmla="*/ 0 h 3254"/>
                <a:gd name="T54" fmla="*/ 1 w 7182"/>
                <a:gd name="T55" fmla="*/ 0 h 3254"/>
                <a:gd name="T56" fmla="*/ 1 w 7182"/>
                <a:gd name="T57" fmla="*/ 0 h 3254"/>
                <a:gd name="T58" fmla="*/ 1 w 7182"/>
                <a:gd name="T59" fmla="*/ 0 h 3254"/>
                <a:gd name="T60" fmla="*/ 1 w 7182"/>
                <a:gd name="T61" fmla="*/ 0 h 3254"/>
                <a:gd name="T62" fmla="*/ 1 w 7182"/>
                <a:gd name="T63" fmla="*/ 0 h 3254"/>
                <a:gd name="T64" fmla="*/ 1 w 7182"/>
                <a:gd name="T65" fmla="*/ 0 h 3254"/>
                <a:gd name="T66" fmla="*/ 0 w 7182"/>
                <a:gd name="T67" fmla="*/ 0 h 3254"/>
                <a:gd name="T68" fmla="*/ 0 w 7182"/>
                <a:gd name="T69" fmla="*/ 0 h 3254"/>
                <a:gd name="T70" fmla="*/ 0 w 7182"/>
                <a:gd name="T71" fmla="*/ 0 h 325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7182" h="3254">
                  <a:moveTo>
                    <a:pt x="648" y="1082"/>
                  </a:moveTo>
                  <a:cubicBezTo>
                    <a:pt x="280" y="1105"/>
                    <a:pt x="0" y="1298"/>
                    <a:pt x="0" y="1527"/>
                  </a:cubicBezTo>
                  <a:cubicBezTo>
                    <a:pt x="0" y="1686"/>
                    <a:pt x="136" y="1833"/>
                    <a:pt x="357" y="1914"/>
                  </a:cubicBezTo>
                  <a:lnTo>
                    <a:pt x="353" y="1909"/>
                  </a:lnTo>
                  <a:cubicBezTo>
                    <a:pt x="228" y="1991"/>
                    <a:pt x="158" y="2100"/>
                    <a:pt x="158" y="2213"/>
                  </a:cubicBezTo>
                  <a:cubicBezTo>
                    <a:pt x="158" y="2460"/>
                    <a:pt x="483" y="2659"/>
                    <a:pt x="883" y="2659"/>
                  </a:cubicBezTo>
                  <a:cubicBezTo>
                    <a:pt x="911" y="2659"/>
                    <a:pt x="939" y="2658"/>
                    <a:pt x="967" y="2656"/>
                  </a:cubicBezTo>
                  <a:lnTo>
                    <a:pt x="963" y="2659"/>
                  </a:lnTo>
                  <a:cubicBezTo>
                    <a:pt x="1192" y="2906"/>
                    <a:pt x="1617" y="3058"/>
                    <a:pt x="2077" y="3058"/>
                  </a:cubicBezTo>
                  <a:cubicBezTo>
                    <a:pt x="2310" y="3058"/>
                    <a:pt x="2539" y="3019"/>
                    <a:pt x="2739" y="2945"/>
                  </a:cubicBezTo>
                  <a:lnTo>
                    <a:pt x="2737" y="2945"/>
                  </a:lnTo>
                  <a:cubicBezTo>
                    <a:pt x="2945" y="3138"/>
                    <a:pt x="3295" y="3254"/>
                    <a:pt x="3670" y="3254"/>
                  </a:cubicBezTo>
                  <a:cubicBezTo>
                    <a:pt x="4165" y="3254"/>
                    <a:pt x="4601" y="3053"/>
                    <a:pt x="4745" y="2761"/>
                  </a:cubicBezTo>
                  <a:lnTo>
                    <a:pt x="4746" y="2765"/>
                  </a:lnTo>
                  <a:cubicBezTo>
                    <a:pt x="4899" y="2823"/>
                    <a:pt x="5075" y="2854"/>
                    <a:pt x="5255" y="2854"/>
                  </a:cubicBezTo>
                  <a:cubicBezTo>
                    <a:pt x="5783" y="2854"/>
                    <a:pt x="6213" y="2592"/>
                    <a:pt x="6217" y="2267"/>
                  </a:cubicBezTo>
                  <a:lnTo>
                    <a:pt x="6215" y="2265"/>
                  </a:lnTo>
                  <a:cubicBezTo>
                    <a:pt x="6770" y="2216"/>
                    <a:pt x="7182" y="1923"/>
                    <a:pt x="7182" y="1578"/>
                  </a:cubicBezTo>
                  <a:cubicBezTo>
                    <a:pt x="7182" y="1425"/>
                    <a:pt x="7100" y="1276"/>
                    <a:pt x="6949" y="1155"/>
                  </a:cubicBezTo>
                  <a:lnTo>
                    <a:pt x="6947" y="1154"/>
                  </a:lnTo>
                  <a:cubicBezTo>
                    <a:pt x="6994" y="1086"/>
                    <a:pt x="7019" y="1013"/>
                    <a:pt x="7019" y="938"/>
                  </a:cubicBezTo>
                  <a:cubicBezTo>
                    <a:pt x="7019" y="691"/>
                    <a:pt x="6751" y="475"/>
                    <a:pt x="6365" y="410"/>
                  </a:cubicBezTo>
                  <a:lnTo>
                    <a:pt x="6368" y="409"/>
                  </a:lnTo>
                  <a:cubicBezTo>
                    <a:pt x="6299" y="172"/>
                    <a:pt x="5964" y="0"/>
                    <a:pt x="5573" y="0"/>
                  </a:cubicBezTo>
                  <a:cubicBezTo>
                    <a:pt x="5336" y="0"/>
                    <a:pt x="5110" y="64"/>
                    <a:pt x="4957" y="176"/>
                  </a:cubicBezTo>
                  <a:lnTo>
                    <a:pt x="4958" y="176"/>
                  </a:lnTo>
                  <a:cubicBezTo>
                    <a:pt x="4821" y="65"/>
                    <a:pt x="4608" y="0"/>
                    <a:pt x="4381" y="0"/>
                  </a:cubicBezTo>
                  <a:cubicBezTo>
                    <a:pt x="4106" y="0"/>
                    <a:pt x="3854" y="96"/>
                    <a:pt x="3732" y="248"/>
                  </a:cubicBezTo>
                  <a:lnTo>
                    <a:pt x="3734" y="255"/>
                  </a:lnTo>
                  <a:cubicBezTo>
                    <a:pt x="3568" y="154"/>
                    <a:pt x="3345" y="98"/>
                    <a:pt x="3112" y="98"/>
                  </a:cubicBezTo>
                  <a:cubicBezTo>
                    <a:pt x="2784" y="98"/>
                    <a:pt x="2483" y="210"/>
                    <a:pt x="2329" y="389"/>
                  </a:cubicBezTo>
                  <a:lnTo>
                    <a:pt x="2326" y="392"/>
                  </a:lnTo>
                  <a:cubicBezTo>
                    <a:pt x="2154" y="330"/>
                    <a:pt x="1958" y="297"/>
                    <a:pt x="1759" y="297"/>
                  </a:cubicBezTo>
                  <a:cubicBezTo>
                    <a:pt x="1138" y="297"/>
                    <a:pt x="636" y="607"/>
                    <a:pt x="636" y="989"/>
                  </a:cubicBezTo>
                  <a:cubicBezTo>
                    <a:pt x="635" y="1021"/>
                    <a:pt x="639" y="1052"/>
                    <a:pt x="646" y="1083"/>
                  </a:cubicBezTo>
                  <a:lnTo>
                    <a:pt x="648" y="1082"/>
                  </a:lnTo>
                  <a:close/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2" name="Freeform 47"/>
            <p:cNvSpPr>
              <a:spLocks noChangeArrowheads="1"/>
            </p:cNvSpPr>
            <p:nvPr/>
          </p:nvSpPr>
          <p:spPr bwMode="auto">
            <a:xfrm>
              <a:off x="3954" y="1979"/>
              <a:ext cx="81" cy="11"/>
            </a:xfrm>
            <a:custGeom>
              <a:avLst/>
              <a:gdLst>
                <a:gd name="T0" fmla="*/ 0 w 82"/>
                <a:gd name="T1" fmla="*/ 0 h 12"/>
                <a:gd name="T2" fmla="*/ 66 w 82"/>
                <a:gd name="T3" fmla="*/ 7 h 12"/>
                <a:gd name="T4" fmla="*/ 77 w 82"/>
                <a:gd name="T5" fmla="*/ 7 h 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2" h="12">
                  <a:moveTo>
                    <a:pt x="0" y="0"/>
                  </a:moveTo>
                  <a:cubicBezTo>
                    <a:pt x="22" y="8"/>
                    <a:pt x="46" y="12"/>
                    <a:pt x="71" y="12"/>
                  </a:cubicBezTo>
                  <a:cubicBezTo>
                    <a:pt x="75" y="12"/>
                    <a:pt x="79" y="12"/>
                    <a:pt x="82" y="12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3" name="Freeform 48"/>
            <p:cNvSpPr>
              <a:spLocks noChangeArrowheads="1"/>
            </p:cNvSpPr>
            <p:nvPr/>
          </p:nvSpPr>
          <p:spPr bwMode="auto">
            <a:xfrm>
              <a:off x="4073" y="2118"/>
              <a:ext cx="35" cy="5"/>
            </a:xfrm>
            <a:custGeom>
              <a:avLst/>
              <a:gdLst>
                <a:gd name="T0" fmla="*/ 0 w 36"/>
                <a:gd name="T1" fmla="*/ 3 h 6"/>
                <a:gd name="T2" fmla="*/ 31 w 36"/>
                <a:gd name="T3" fmla="*/ 0 h 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" h="6">
                  <a:moveTo>
                    <a:pt x="0" y="6"/>
                  </a:moveTo>
                  <a:cubicBezTo>
                    <a:pt x="12" y="5"/>
                    <a:pt x="24" y="3"/>
                    <a:pt x="3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4" name="Freeform 49"/>
            <p:cNvSpPr>
              <a:spLocks noChangeArrowheads="1"/>
            </p:cNvSpPr>
            <p:nvPr/>
          </p:nvSpPr>
          <p:spPr bwMode="auto">
            <a:xfrm>
              <a:off x="4395" y="2155"/>
              <a:ext cx="21" cy="24"/>
            </a:xfrm>
            <a:custGeom>
              <a:avLst/>
              <a:gdLst>
                <a:gd name="T0" fmla="*/ 0 w 22"/>
                <a:gd name="T1" fmla="*/ 0 h 25"/>
                <a:gd name="T2" fmla="*/ 17 w 22"/>
                <a:gd name="T3" fmla="*/ 20 h 2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2" h="25">
                  <a:moveTo>
                    <a:pt x="0" y="0"/>
                  </a:moveTo>
                  <a:cubicBezTo>
                    <a:pt x="6" y="8"/>
                    <a:pt x="13" y="17"/>
                    <a:pt x="22" y="25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5" name="Freeform 50"/>
            <p:cNvSpPr>
              <a:spLocks noChangeArrowheads="1"/>
            </p:cNvSpPr>
            <p:nvPr/>
          </p:nvSpPr>
          <p:spPr bwMode="auto">
            <a:xfrm>
              <a:off x="4807" y="2116"/>
              <a:ext cx="7" cy="27"/>
            </a:xfrm>
            <a:custGeom>
              <a:avLst/>
              <a:gdLst>
                <a:gd name="T0" fmla="*/ 0 w 8"/>
                <a:gd name="T1" fmla="*/ 23 h 28"/>
                <a:gd name="T2" fmla="*/ 4 w 8"/>
                <a:gd name="T3" fmla="*/ 0 h 2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8">
                  <a:moveTo>
                    <a:pt x="0" y="28"/>
                  </a:moveTo>
                  <a:cubicBezTo>
                    <a:pt x="4" y="19"/>
                    <a:pt x="7" y="10"/>
                    <a:pt x="8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6" name="Freeform 51"/>
            <p:cNvSpPr>
              <a:spLocks noChangeArrowheads="1"/>
            </p:cNvSpPr>
            <p:nvPr/>
          </p:nvSpPr>
          <p:spPr bwMode="auto">
            <a:xfrm>
              <a:off x="4988" y="1944"/>
              <a:ext cx="104" cy="103"/>
            </a:xfrm>
            <a:custGeom>
              <a:avLst/>
              <a:gdLst>
                <a:gd name="T0" fmla="*/ 100 w 105"/>
                <a:gd name="T1" fmla="*/ 99 h 104"/>
                <a:gd name="T2" fmla="*/ 100 w 105"/>
                <a:gd name="T3" fmla="*/ 98 h 104"/>
                <a:gd name="T4" fmla="*/ 0 w 105"/>
                <a:gd name="T5" fmla="*/ 0 h 10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5" h="104">
                  <a:moveTo>
                    <a:pt x="105" y="104"/>
                  </a:moveTo>
                  <a:cubicBezTo>
                    <a:pt x="105" y="104"/>
                    <a:pt x="105" y="104"/>
                    <a:pt x="105" y="103"/>
                  </a:cubicBezTo>
                  <a:cubicBezTo>
                    <a:pt x="105" y="59"/>
                    <a:pt x="64" y="19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7" name="Freeform 52"/>
            <p:cNvSpPr>
              <a:spLocks noChangeArrowheads="1"/>
            </p:cNvSpPr>
            <p:nvPr/>
          </p:nvSpPr>
          <p:spPr bwMode="auto">
            <a:xfrm>
              <a:off x="5188" y="1832"/>
              <a:ext cx="45" cy="38"/>
            </a:xfrm>
            <a:custGeom>
              <a:avLst/>
              <a:gdLst>
                <a:gd name="T0" fmla="*/ 0 w 46"/>
                <a:gd name="T1" fmla="*/ 34 h 39"/>
                <a:gd name="T2" fmla="*/ 41 w 46"/>
                <a:gd name="T3" fmla="*/ 0 h 3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6" h="39">
                  <a:moveTo>
                    <a:pt x="0" y="39"/>
                  </a:moveTo>
                  <a:cubicBezTo>
                    <a:pt x="20" y="28"/>
                    <a:pt x="36" y="15"/>
                    <a:pt x="46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8" name="Freeform 53"/>
            <p:cNvSpPr>
              <a:spLocks noChangeArrowheads="1"/>
            </p:cNvSpPr>
            <p:nvPr/>
          </p:nvSpPr>
          <p:spPr bwMode="auto">
            <a:xfrm>
              <a:off x="5122" y="1687"/>
              <a:ext cx="2" cy="18"/>
            </a:xfrm>
            <a:custGeom>
              <a:avLst/>
              <a:gdLst>
                <a:gd name="T0" fmla="*/ 1 w 3"/>
                <a:gd name="T1" fmla="*/ 14 h 19"/>
                <a:gd name="T2" fmla="*/ 1 w 3"/>
                <a:gd name="T3" fmla="*/ 12 h 19"/>
                <a:gd name="T4" fmla="*/ 0 w 3"/>
                <a:gd name="T5" fmla="*/ 0 h 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" h="19">
                  <a:moveTo>
                    <a:pt x="2" y="19"/>
                  </a:moveTo>
                  <a:cubicBezTo>
                    <a:pt x="2" y="18"/>
                    <a:pt x="3" y="18"/>
                    <a:pt x="3" y="17"/>
                  </a:cubicBezTo>
                  <a:cubicBezTo>
                    <a:pt x="3" y="11"/>
                    <a:pt x="2" y="6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79" name="Freeform 54"/>
            <p:cNvSpPr>
              <a:spLocks noChangeArrowheads="1"/>
            </p:cNvSpPr>
            <p:nvPr/>
          </p:nvSpPr>
          <p:spPr bwMode="auto">
            <a:xfrm>
              <a:off x="4824" y="1642"/>
              <a:ext cx="23" cy="22"/>
            </a:xfrm>
            <a:custGeom>
              <a:avLst/>
              <a:gdLst>
                <a:gd name="T0" fmla="*/ 19 w 24"/>
                <a:gd name="T1" fmla="*/ 0 h 23"/>
                <a:gd name="T2" fmla="*/ 0 w 24"/>
                <a:gd name="T3" fmla="*/ 18 h 2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24" h="23">
                  <a:moveTo>
                    <a:pt x="24" y="0"/>
                  </a:moveTo>
                  <a:cubicBezTo>
                    <a:pt x="14" y="7"/>
                    <a:pt x="6" y="15"/>
                    <a:pt x="0" y="23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0" name="Freeform 55"/>
            <p:cNvSpPr>
              <a:spLocks noChangeArrowheads="1"/>
            </p:cNvSpPr>
            <p:nvPr/>
          </p:nvSpPr>
          <p:spPr bwMode="auto">
            <a:xfrm>
              <a:off x="4598" y="1656"/>
              <a:ext cx="11" cy="19"/>
            </a:xfrm>
            <a:custGeom>
              <a:avLst/>
              <a:gdLst>
                <a:gd name="T0" fmla="*/ 7 w 12"/>
                <a:gd name="T1" fmla="*/ 0 h 20"/>
                <a:gd name="T2" fmla="*/ 0 w 12"/>
                <a:gd name="T3" fmla="*/ 15 h 2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2" h="20">
                  <a:moveTo>
                    <a:pt x="12" y="0"/>
                  </a:moveTo>
                  <a:cubicBezTo>
                    <a:pt x="7" y="6"/>
                    <a:pt x="3" y="13"/>
                    <a:pt x="0" y="2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1" name="Freeform 56"/>
            <p:cNvSpPr>
              <a:spLocks noChangeArrowheads="1"/>
            </p:cNvSpPr>
            <p:nvPr/>
          </p:nvSpPr>
          <p:spPr bwMode="auto">
            <a:xfrm>
              <a:off x="4337" y="1684"/>
              <a:ext cx="41" cy="18"/>
            </a:xfrm>
            <a:custGeom>
              <a:avLst/>
              <a:gdLst>
                <a:gd name="T0" fmla="*/ 37 w 42"/>
                <a:gd name="T1" fmla="*/ 14 h 19"/>
                <a:gd name="T2" fmla="*/ 0 w 42"/>
                <a:gd name="T3" fmla="*/ 0 h 1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2" h="19">
                  <a:moveTo>
                    <a:pt x="42" y="19"/>
                  </a:moveTo>
                  <a:cubicBezTo>
                    <a:pt x="29" y="12"/>
                    <a:pt x="15" y="5"/>
                    <a:pt x="0" y="0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2" name="Freeform 57"/>
            <p:cNvSpPr>
              <a:spLocks noChangeArrowheads="1"/>
            </p:cNvSpPr>
            <p:nvPr/>
          </p:nvSpPr>
          <p:spPr bwMode="auto">
            <a:xfrm>
              <a:off x="4010" y="1818"/>
              <a:ext cx="7" cy="20"/>
            </a:xfrm>
            <a:custGeom>
              <a:avLst/>
              <a:gdLst>
                <a:gd name="T0" fmla="*/ 0 w 8"/>
                <a:gd name="T1" fmla="*/ 0 h 21"/>
                <a:gd name="T2" fmla="*/ 4 w 8"/>
                <a:gd name="T3" fmla="*/ 16 h 2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8" h="21">
                  <a:moveTo>
                    <a:pt x="0" y="0"/>
                  </a:moveTo>
                  <a:cubicBezTo>
                    <a:pt x="2" y="7"/>
                    <a:pt x="4" y="14"/>
                    <a:pt x="8" y="21"/>
                  </a:cubicBezTo>
                </a:path>
              </a:pathLst>
            </a:custGeom>
            <a:noFill/>
            <a:ln w="792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2583" name="Oval 58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4" name="Oval 59"/>
            <p:cNvSpPr>
              <a:spLocks noChangeArrowheads="1"/>
            </p:cNvSpPr>
            <p:nvPr/>
          </p:nvSpPr>
          <p:spPr bwMode="auto">
            <a:xfrm>
              <a:off x="3990" y="2138"/>
              <a:ext cx="231" cy="10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5" name="Oval 60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6" name="Oval 61"/>
            <p:cNvSpPr>
              <a:spLocks noChangeArrowheads="1"/>
            </p:cNvSpPr>
            <p:nvPr/>
          </p:nvSpPr>
          <p:spPr bwMode="auto">
            <a:xfrm>
              <a:off x="3942" y="2204"/>
              <a:ext cx="154" cy="69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7" name="Oval 62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  <p:sp>
          <p:nvSpPr>
            <p:cNvPr id="22588" name="Oval 63"/>
            <p:cNvSpPr>
              <a:spLocks noChangeArrowheads="1"/>
            </p:cNvSpPr>
            <p:nvPr/>
          </p:nvSpPr>
          <p:spPr bwMode="auto">
            <a:xfrm>
              <a:off x="3943" y="2243"/>
              <a:ext cx="77" cy="34"/>
            </a:xfrm>
            <a:prstGeom prst="ellipse">
              <a:avLst/>
            </a:prstGeom>
            <a:noFill/>
            <a:ln w="792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 altLang="en-US"/>
            </a:p>
          </p:txBody>
        </p:sp>
      </p:grpSp>
      <p:sp>
        <p:nvSpPr>
          <p:cNvPr id="22561" name="Rectangle 64"/>
          <p:cNvSpPr>
            <a:spLocks noChangeArrowheads="1"/>
          </p:cNvSpPr>
          <p:nvPr/>
        </p:nvSpPr>
        <p:spPr bwMode="auto">
          <a:xfrm>
            <a:off x="6937375" y="2798763"/>
            <a:ext cx="5238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k = ??</a:t>
            </a:r>
          </a:p>
        </p:txBody>
      </p:sp>
      <p:sp>
        <p:nvSpPr>
          <p:cNvPr id="22562" name="Rectangle 65"/>
          <p:cNvSpPr>
            <a:spLocks noChangeArrowheads="1"/>
          </p:cNvSpPr>
          <p:nvPr/>
        </p:nvSpPr>
        <p:spPr bwMode="auto">
          <a:xfrm>
            <a:off x="6538913" y="3046413"/>
            <a:ext cx="4524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MAC</a:t>
            </a:r>
          </a:p>
        </p:txBody>
      </p:sp>
      <p:sp>
        <p:nvSpPr>
          <p:cNvPr id="22563" name="Rectangle 66"/>
          <p:cNvSpPr>
            <a:spLocks noChangeArrowheads="1"/>
          </p:cNvSpPr>
          <p:nvPr/>
        </p:nvSpPr>
        <p:spPr bwMode="auto">
          <a:xfrm>
            <a:off x="6992938" y="3144838"/>
            <a:ext cx="825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300" b="1" i="1">
                <a:latin typeface="Times New Roman" panose="02020603050405020304" pitchFamily="18" charset="0"/>
              </a:rPr>
              <a:t>k</a:t>
            </a:r>
          </a:p>
        </p:txBody>
      </p:sp>
      <p:sp>
        <p:nvSpPr>
          <p:cNvPr id="22564" name="Rectangle 67"/>
          <p:cNvSpPr>
            <a:spLocks noChangeArrowheads="1"/>
          </p:cNvSpPr>
          <p:nvPr/>
        </p:nvSpPr>
        <p:spPr bwMode="auto">
          <a:xfrm>
            <a:off x="7077075" y="3046413"/>
            <a:ext cx="68930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 dirty="0">
                <a:latin typeface="Times New Roman" panose="02020603050405020304" pitchFamily="18" charset="0"/>
              </a:rPr>
              <a:t>(</a:t>
            </a:r>
          </a:p>
        </p:txBody>
      </p:sp>
      <p:sp>
        <p:nvSpPr>
          <p:cNvPr id="22566" name="Rectangle 69"/>
          <p:cNvSpPr>
            <a:spLocks noChangeArrowheads="1"/>
          </p:cNvSpPr>
          <p:nvPr/>
        </p:nvSpPr>
        <p:spPr bwMode="auto">
          <a:xfrm>
            <a:off x="7375525" y="3046413"/>
            <a:ext cx="4889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600" b="1" i="1">
                <a:latin typeface="Times New Roman" panose="02020603050405020304" pitchFamily="18" charset="0"/>
              </a:rPr>
              <a:t>) = ??</a:t>
            </a:r>
          </a:p>
        </p:txBody>
      </p:sp>
      <p:pic>
        <p:nvPicPr>
          <p:cNvPr id="77" name="תמונה 7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897" y="3193000"/>
            <a:ext cx="901192" cy="901192"/>
          </a:xfrm>
          <a:prstGeom prst="rect">
            <a:avLst/>
          </a:prstGeom>
        </p:spPr>
      </p:pic>
      <p:pic>
        <p:nvPicPr>
          <p:cNvPr id="74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850" y="3800476"/>
            <a:ext cx="763587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3" name="Picture 22">
            <a:extLst>
              <a:ext uri="{FF2B5EF4-FFF2-40B4-BE49-F238E27FC236}">
                <a16:creationId xmlns:a16="http://schemas.microsoft.com/office/drawing/2014/main" id="{F48C7549-F89E-0446-8EE7-93D1B78A3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06" y="4512468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6" name="Rectangle 13">
            <a:extLst>
              <a:ext uri="{FF2B5EF4-FFF2-40B4-BE49-F238E27FC236}">
                <a16:creationId xmlns:a16="http://schemas.microsoft.com/office/drawing/2014/main" id="{63A8D602-FF29-F34C-B9AC-0EFCD9C8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678" y="3090605"/>
            <a:ext cx="57171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200" i="1" dirty="0">
                <a:latin typeface="Times New Roman" panose="02020603050405020304" pitchFamily="18" charset="0"/>
              </a:rPr>
              <a:t>“Bye”</a:t>
            </a:r>
          </a:p>
        </p:txBody>
      </p:sp>
      <p:sp>
        <p:nvSpPr>
          <p:cNvPr id="78" name="Slide Number Placeholder 3">
            <a:extLst>
              <a:ext uri="{FF2B5EF4-FFF2-40B4-BE49-F238E27FC236}">
                <a16:creationId xmlns:a16="http://schemas.microsoft.com/office/drawing/2014/main" id="{29B93037-CA56-FB42-9F0C-771213ADF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he-IL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Defining MAC Security</a:t>
            </a:r>
          </a:p>
        </p:txBody>
      </p:sp>
      <p:sp>
        <p:nvSpPr>
          <p:cNvPr id="2253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52425" y="1345324"/>
            <a:ext cx="8077200" cy="36576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Following the `conservative design principle’: 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Consider most powerful attacker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Let attacker receive tag for every message it wants (so it has an oracle access to </a:t>
            </a:r>
            <a:r>
              <a:rPr lang="en-US" altLang="en-US" sz="2200" i="1" dirty="0" err="1"/>
              <a:t>MAC</a:t>
            </a:r>
            <a:r>
              <a:rPr lang="en-US" altLang="en-US" sz="2200" i="1" baseline="-25000" dirty="0" err="1"/>
              <a:t>k</a:t>
            </a:r>
            <a:r>
              <a:rPr lang="en-US" altLang="en-US" sz="2200" dirty="0"/>
              <a:t>).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 dirty="0"/>
              <a:t>And `easiest’ attacker-success criteria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dirty="0"/>
              <a:t>Attacker wins if it can produce a valid tag for any message</a:t>
            </a:r>
          </a:p>
          <a:p>
            <a:pPr marL="1141413" lvl="2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 dirty="0"/>
              <a:t>Except for these that the attacker asked to authenticate</a:t>
            </a:r>
          </a:p>
          <a:p>
            <a:pPr marL="341313" indent="-341313" eaLnBrk="1" hangingPunct="1">
              <a:lnSpc>
                <a:spcPct val="90000"/>
              </a:lnSpc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600" dirty="0"/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01BFCDB0-B2A0-F446-9B06-06F7E00F1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102866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MAC Security Definition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D28917-E231-0945-99A7-5FB6E1974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73" y="1374884"/>
            <a:ext cx="8205204" cy="21802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B99047-CE1C-804D-8EB3-AA46A1A01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43" y="3940502"/>
            <a:ext cx="7689659" cy="70506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3CE0B78-C29B-6D4A-9DD6-C5EB777EA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766" y="6243638"/>
            <a:ext cx="287447" cy="455612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663ECA1-547E-4378-B5C6-E848FFDA72C3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879077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2804</Words>
  <Application>Microsoft Macintosh PowerPoint</Application>
  <PresentationFormat>On-screen Show (4:3)</PresentationFormat>
  <Paragraphs>395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American Typewriter</vt:lpstr>
      <vt:lpstr>Arial</vt:lpstr>
      <vt:lpstr>Cambria Math</vt:lpstr>
      <vt:lpstr>Comic Sans MS</vt:lpstr>
      <vt:lpstr>Garamond</vt:lpstr>
      <vt:lpstr>Symbol</vt:lpstr>
      <vt:lpstr>Times New Roman</vt:lpstr>
      <vt:lpstr>Wingdings</vt:lpstr>
      <vt:lpstr>Office Theme</vt:lpstr>
      <vt:lpstr>CSE 3400 - Introduction to Computer &amp; Network Security  (aka: Introduction to Cybersecurity)  Lecture 5 Message Authentication Codes </vt:lpstr>
      <vt:lpstr>Outline</vt:lpstr>
      <vt:lpstr>Encryption Ensures Confidentiality </vt:lpstr>
      <vt:lpstr>Integrity and Authentication?</vt:lpstr>
      <vt:lpstr>Does Encryption Prevent Forgery?</vt:lpstr>
      <vt:lpstr>Message Authentication Codes (MACs)</vt:lpstr>
      <vt:lpstr>Message Authentication Codes (MACs)</vt:lpstr>
      <vt:lpstr>Defining MAC Security</vt:lpstr>
      <vt:lpstr>MAC Security Definition</vt:lpstr>
      <vt:lpstr>On the Use of MACs</vt:lpstr>
      <vt:lpstr>Constructing MAC: Three Approaches</vt:lpstr>
      <vt:lpstr>Theorem: every PRF is also a MAC</vt:lpstr>
      <vt:lpstr>Every PRF is also a MAC</vt:lpstr>
      <vt:lpstr>Using a Block Cipher for MAC</vt:lpstr>
      <vt:lpstr>Using a Block Cipher for MAC</vt:lpstr>
      <vt:lpstr>Cipher Block Chaining MAC: CBC-MAC</vt:lpstr>
      <vt:lpstr>CBC-MAC</vt:lpstr>
      <vt:lpstr>CBC-MAC-based VIL-MAC</vt:lpstr>
      <vt:lpstr>Combining Authentication and Encryption</vt:lpstr>
      <vt:lpstr>Generic MAC and Encryption Combinations</vt:lpstr>
      <vt:lpstr>Security of Generic MAC/Enc Combinations</vt:lpstr>
      <vt:lpstr>Security of Generic MAC/Enc Combinations</vt:lpstr>
      <vt:lpstr>Keys for MAC and Encryption?</vt:lpstr>
      <vt:lpstr>Conclusion</vt:lpstr>
      <vt:lpstr>Examples of MAC Constructions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Almashaqbeh, Ghada</cp:lastModifiedBy>
  <cp:revision>37</cp:revision>
  <cp:lastPrinted>1601-01-01T00:00:00Z</cp:lastPrinted>
  <dcterms:created xsi:type="dcterms:W3CDTF">2003-03-23T06:19:47Z</dcterms:created>
  <dcterms:modified xsi:type="dcterms:W3CDTF">2022-02-21T23:57:40Z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