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2"/>
  </p:notesMasterIdLst>
  <p:handoutMasterIdLst>
    <p:handoutMasterId r:id="rId23"/>
  </p:handoutMasterIdLst>
  <p:sldIdLst>
    <p:sldId id="1009" r:id="rId2"/>
    <p:sldId id="591" r:id="rId3"/>
    <p:sldId id="821" r:id="rId4"/>
    <p:sldId id="823" r:id="rId5"/>
    <p:sldId id="934" r:id="rId6"/>
    <p:sldId id="1008" r:id="rId7"/>
    <p:sldId id="1003" r:id="rId8"/>
    <p:sldId id="1011" r:id="rId9"/>
    <p:sldId id="958" r:id="rId10"/>
    <p:sldId id="960" r:id="rId11"/>
    <p:sldId id="998" r:id="rId12"/>
    <p:sldId id="999" r:id="rId13"/>
    <p:sldId id="936" r:id="rId14"/>
    <p:sldId id="876" r:id="rId15"/>
    <p:sldId id="976" r:id="rId16"/>
    <p:sldId id="954" r:id="rId17"/>
    <p:sldId id="1005" r:id="rId18"/>
    <p:sldId id="1010" r:id="rId19"/>
    <p:sldId id="601" r:id="rId20"/>
    <p:sldId id="592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4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FF"/>
    <a:srgbClr val="0000FF"/>
    <a:srgbClr val="CCFFFF"/>
    <a:srgbClr val="EE1222"/>
    <a:srgbClr val="FF0000"/>
    <a:srgbClr val="FFCCFF"/>
    <a:srgbClr val="02F6D9"/>
    <a:srgbClr val="EC9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38B82-5BE3-4A67-8CF0-88361BB4048E}" v="3" dt="2020-12-14T10:31:04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5"/>
    <p:restoredTop sz="94658"/>
  </p:normalViewPr>
  <p:slideViewPr>
    <p:cSldViewPr snapToGrid="0">
      <p:cViewPr varScale="1">
        <p:scale>
          <a:sx n="120" d="100"/>
          <a:sy n="120" d="100"/>
        </p:scale>
        <p:origin x="2112" y="184"/>
      </p:cViewPr>
      <p:guideLst>
        <p:guide orient="horz" pos="314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7" d="100"/>
        <a:sy n="57" d="100"/>
      </p:scale>
      <p:origin x="0" y="-7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8928CA-6634-4F28-8EFB-F889CCCB4F4C}" type="datetime1">
              <a:rPr lang="en-US"/>
              <a:pPr>
                <a:defRPr/>
              </a:pPr>
              <a:t>10/15/25</a:t>
            </a:fld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FFF652-52D6-4256-AB60-3207A6F9EF9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47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6325071-32EE-4A93-980C-5A1A144375BC}" type="datetime1">
              <a:rPr lang="en-US"/>
              <a:pPr>
                <a:defRPr/>
              </a:pPr>
              <a:t>10/15/25</a:t>
            </a:fld>
            <a:endParaRPr lang="en-US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687F4F-F059-432C-A1F8-B98095E8E93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5511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2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26390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75DFCDD-57D9-4D80-9D1C-148B7CE5AE5B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10/15/25</a:t>
            </a:fld>
            <a:endParaRPr lang="en-US" altLang="en-US" sz="1300"/>
          </a:p>
        </p:txBody>
      </p:sp>
      <p:sp>
        <p:nvSpPr>
          <p:cNvPr id="163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63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1C508DE-D597-4F17-970C-E7212B58D587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63845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DFF20395-451C-4374-B6ED-9C89A9375785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3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3846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3847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3848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63849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63850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0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12CA12-B66F-42AB-80CB-BEF8EC8C0814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10/15/25</a:t>
            </a:fld>
            <a:endParaRPr lang="en-US" altLang="en-US" sz="1300"/>
          </a:p>
        </p:txBody>
      </p:sp>
      <p:sp>
        <p:nvSpPr>
          <p:cNvPr id="164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64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107F5C-D148-47FA-A509-A54116C5D5BC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64869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4BC9C25C-2768-4010-A794-600BB0D8A4B3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4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4870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4871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4872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64873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64874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he-IL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70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7B7C7E-BB07-40AF-823E-FE8349A978A2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10/15/25</a:t>
            </a:fld>
            <a:endParaRPr lang="en-US" altLang="en-US" sz="1300"/>
          </a:p>
        </p:txBody>
      </p:sp>
      <p:sp>
        <p:nvSpPr>
          <p:cNvPr id="156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56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746B80A-6B25-4F7A-8AD1-EA4E6408D6AA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156677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000467A7-2B0F-4852-A0A1-B4ED886638C0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9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6678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6679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6680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56681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56682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82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DA3CE42-9751-4667-B3B9-EF6B37ACC6CA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10/15/25</a:t>
            </a:fld>
            <a:endParaRPr lang="en-US" altLang="en-US" sz="1300"/>
          </a:p>
        </p:txBody>
      </p:sp>
      <p:sp>
        <p:nvSpPr>
          <p:cNvPr id="159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59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EEFF929-6AFC-4B07-ADCA-57FF8625615A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159749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1BA75A56-1842-4105-A7CC-8595103F0768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10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9750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9751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9752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59753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59754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00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7B7C7E-BB07-40AF-823E-FE8349A978A2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10/15/25</a:t>
            </a:fld>
            <a:endParaRPr lang="en-US" altLang="en-US" sz="1300"/>
          </a:p>
        </p:txBody>
      </p:sp>
      <p:sp>
        <p:nvSpPr>
          <p:cNvPr id="156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56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746B80A-6B25-4F7A-8AD1-EA4E6408D6AA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156677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000467A7-2B0F-4852-A0A1-B4ED886638C0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12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6678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6679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6680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56681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56682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848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1F7813-D684-4300-B5B8-A5BD54A73510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10/15/25</a:t>
            </a:fld>
            <a:endParaRPr lang="en-US" altLang="en-US" sz="1300"/>
          </a:p>
        </p:txBody>
      </p:sp>
      <p:sp>
        <p:nvSpPr>
          <p:cNvPr id="162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62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2A21B7-D798-44A5-87E2-1CA8A4644B9D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162821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C2DBF905-B206-412C-9AF3-F0BE5562EA1A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16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2822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2823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2824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62825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62826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79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1F7813-D684-4300-B5B8-A5BD54A73510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10/15/25</a:t>
            </a:fld>
            <a:endParaRPr lang="en-US" altLang="en-US" sz="1300"/>
          </a:p>
        </p:txBody>
      </p:sp>
      <p:sp>
        <p:nvSpPr>
          <p:cNvPr id="162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62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2A21B7-D798-44A5-87E2-1CA8A4644B9D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162821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C2DBF905-B206-412C-9AF3-F0BE5562EA1A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17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2822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2823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2824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62825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62826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18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1319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he-IL" altLang="en-US" noProof="0"/>
              <a:t>לחץ כדי לערוך סגנון כותרת של תבנית בסיס</a:t>
            </a:r>
            <a:endParaRPr lang="en-US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he-IL" altLang="en-US" noProof="0"/>
              <a:t>לחץ כדי לערוך סגנון כותרת משנה של תבנית בסיס</a:t>
            </a:r>
            <a:endParaRPr lang="en-US" altLang="en-US" noProof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6273C-1F2F-431C-BD1C-8546A1EE5701}" type="datetime1">
              <a:rPr lang="en-US"/>
              <a:pPr>
                <a:defRPr/>
              </a:pPr>
              <a:t>10/15/25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Amir Herzberg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D2AF0-3F4E-4C7F-A3D1-E59385A618C6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95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9600" cy="498157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E378D-2C51-41A9-9CFC-B518BF0268F9}" type="datetime1">
              <a:rPr lang="en-US"/>
              <a:pPr>
                <a:defRPr/>
              </a:pPr>
              <a:t>10/15/25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9DABF-7902-413D-B4B9-3F3633F3E25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93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32241-6740-49EA-AE42-455120AF158B}" type="datetime1">
              <a:rPr lang="en-US"/>
              <a:pPr>
                <a:defRPr/>
              </a:pPr>
              <a:t>10/15/25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Amir Herzberg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9758C-9635-4B51-971E-0EBA745E228E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67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9AF81-86C8-42BE-9FE7-8344B2A8D9CC}" type="datetime1">
              <a:rPr lang="en-US"/>
              <a:pPr>
                <a:defRPr/>
              </a:pPr>
              <a:t>10/15/25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8934D-7EC5-4767-94BA-6AA41C7401E4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71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80A02-5BF8-49EE-ACB8-4FCBBE7AAC2D}" type="datetime1">
              <a:rPr lang="en-US"/>
              <a:pPr>
                <a:defRPr/>
              </a:pPr>
              <a:t>10/15/25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A7237-B055-4510-921E-0537365C473F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9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35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6DCD2-7BB4-46F5-8D0E-79586276701E}" type="datetime1">
              <a:rPr lang="en-US"/>
              <a:pPr>
                <a:defRPr/>
              </a:pPr>
              <a:t>10/15/25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31635-4FA1-4FE9-9842-F993DD48D53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18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71FFC-C336-4731-B7DB-BD9DFC5634B0}" type="datetime1">
              <a:rPr lang="en-US"/>
              <a:pPr>
                <a:defRPr/>
              </a:pPr>
              <a:t>10/15/25</a:t>
            </a:fld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96C21-4B9F-4129-9CE0-7BA49FFB824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88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1DA6C-CB3E-4F55-BF7C-F65BC845CBC9}" type="datetime1">
              <a:rPr lang="en-US"/>
              <a:pPr>
                <a:defRPr/>
              </a:pPr>
              <a:t>10/15/25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BC885-442D-4533-A036-89E169523CA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03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A66FA-166B-454F-AF3E-C6BD5A86277D}" type="datetime1">
              <a:rPr lang="en-US"/>
              <a:pPr>
                <a:defRPr/>
              </a:pPr>
              <a:t>10/15/25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A6FC6-FE3D-4F44-AA45-B28E60E0E1E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26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622C-CAF7-43CD-8B73-AFAE8D85458C}" type="datetime1">
              <a:rPr lang="en-US"/>
              <a:pPr>
                <a:defRPr/>
              </a:pPr>
              <a:t>10/15/25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04E54-6371-4D36-BCD1-5A684FF0EC6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15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84D76-0910-4B1A-A748-C610C65F09D1}" type="datetime1">
              <a:rPr lang="en-US"/>
              <a:pPr>
                <a:defRPr/>
              </a:pPr>
              <a:t>10/15/25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BE311-231C-44B9-8789-693B6D40C0E9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86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786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סגנון כותרת של תבנית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96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סגנונות טקסט של תבנית בסיס</a:t>
            </a:r>
            <a:endParaRPr lang="en-US" altLang="en-US"/>
          </a:p>
          <a:p>
            <a:pPr lvl="1"/>
            <a:r>
              <a:rPr lang="he-IL" altLang="en-US"/>
              <a:t>רמה שנייה</a:t>
            </a:r>
            <a:endParaRPr lang="en-US" altLang="en-US"/>
          </a:p>
          <a:p>
            <a:pPr lvl="2"/>
            <a:r>
              <a:rPr lang="he-IL" altLang="en-US"/>
              <a:t>רמה שלישית</a:t>
            </a:r>
            <a:endParaRPr lang="en-US" altLang="en-US"/>
          </a:p>
          <a:p>
            <a:pPr lvl="3"/>
            <a:r>
              <a:rPr lang="he-IL" altLang="en-US"/>
              <a:t>רמה רביעית</a:t>
            </a:r>
            <a:endParaRPr lang="en-US" altLang="en-US"/>
          </a:p>
          <a:p>
            <a:pPr lvl="4"/>
            <a:r>
              <a:rPr lang="he-IL" altLang="en-US"/>
              <a:t>רמה חמישית</a:t>
            </a:r>
            <a:endParaRPr lang="en-US" altLang="en-US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fld id="{32D4F0DF-62AB-489C-ADD9-BC5D8394659D}" type="datetime1">
              <a:rPr lang="en-US"/>
              <a:pPr>
                <a:defRPr/>
              </a:pPr>
              <a:t>10/15/25</a:t>
            </a:fld>
            <a:endParaRPr lang="en-US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he-IL" altLang="en-US"/>
              <a:t>http://AmirHerzberg.com</a:t>
            </a:r>
            <a:endParaRPr lang="en-US" alt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fld id="{50696B61-880C-40B0-92F8-D00C8B9FE61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2" r:id="rId10"/>
    <p:sldLayoutId id="214748373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27.png"/><Relationship Id="rId7" Type="http://schemas.openxmlformats.org/officeDocument/2006/relationships/image" Target="../media/image1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emf"/><Relationship Id="rId5" Type="http://schemas.openxmlformats.org/officeDocument/2006/relationships/image" Target="../media/image7.png"/><Relationship Id="rId10" Type="http://schemas.openxmlformats.org/officeDocument/2006/relationships/image" Target="../media/image1340.png"/><Relationship Id="rId4" Type="http://schemas.openxmlformats.org/officeDocument/2006/relationships/image" Target="../media/image128.png"/><Relationship Id="rId9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13" Type="http://schemas.openxmlformats.org/officeDocument/2006/relationships/image" Target="../media/image81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2" Type="http://schemas.openxmlformats.org/officeDocument/2006/relationships/image" Target="../media/image800.png"/><Relationship Id="rId2" Type="http://schemas.openxmlformats.org/officeDocument/2006/relationships/image" Target="../media/image1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1" Type="http://schemas.openxmlformats.org/officeDocument/2006/relationships/image" Target="../media/image60.png"/><Relationship Id="rId5" Type="http://schemas.openxmlformats.org/officeDocument/2006/relationships/image" Target="../media/image750.png"/><Relationship Id="rId15" Type="http://schemas.openxmlformats.org/officeDocument/2006/relationships/image" Target="../media/image830.png"/><Relationship Id="rId10" Type="http://schemas.openxmlformats.org/officeDocument/2006/relationships/image" Target="../media/image790.png"/><Relationship Id="rId4" Type="http://schemas.openxmlformats.org/officeDocument/2006/relationships/image" Target="../media/image740.png"/><Relationship Id="rId9" Type="http://schemas.openxmlformats.org/officeDocument/2006/relationships/image" Target="../media/image100.png"/><Relationship Id="rId14" Type="http://schemas.openxmlformats.org/officeDocument/2006/relationships/image" Target="../media/image8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image" Target="../media/image10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0.png"/><Relationship Id="rId13" Type="http://schemas.openxmlformats.org/officeDocument/2006/relationships/image" Target="../media/image11.png"/><Relationship Id="rId3" Type="http://schemas.openxmlformats.org/officeDocument/2006/relationships/image" Target="../media/image930.png"/><Relationship Id="rId7" Type="http://schemas.openxmlformats.org/officeDocument/2006/relationships/image" Target="../media/image1050.png"/><Relationship Id="rId12" Type="http://schemas.openxmlformats.org/officeDocument/2006/relationships/image" Target="../media/image1140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69.png"/><Relationship Id="rId5" Type="http://schemas.openxmlformats.org/officeDocument/2006/relationships/image" Target="../media/image168.png"/><Relationship Id="rId10" Type="http://schemas.openxmlformats.org/officeDocument/2006/relationships/image" Target="../media/image1130.png"/><Relationship Id="rId4" Type="http://schemas.openxmlformats.org/officeDocument/2006/relationships/image" Target="../media/image167.png"/><Relationship Id="rId9" Type="http://schemas.openxmlformats.org/officeDocument/2006/relationships/image" Target="../media/image10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3254375"/>
          </a:xfrm>
        </p:spPr>
        <p:txBody>
          <a:bodyPr/>
          <a:lstStyle/>
          <a:p>
            <a:pPr algn="ctr"/>
            <a:r>
              <a:rPr lang="en-US" altLang="en-US" sz="2800" dirty="0"/>
              <a:t>CSE 3400/CSE 5850 - Introduction to Cryptography &amp; Cybersecurity / Introduction to Cybersecurity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7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Hash Functions – Part II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40175"/>
            <a:ext cx="9144000" cy="6000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Adapted from textbook slides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53289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9CF7D4-185B-4BF5-8D6F-9B5BCCF6422D}" type="slidenum">
              <a:rPr lang="he-IL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9878" name="Rectangle 16"/>
          <p:cNvSpPr>
            <a:spLocks noGrp="1" noChangeArrowheads="1"/>
          </p:cNvSpPr>
          <p:nvPr>
            <p:ph type="title"/>
          </p:nvPr>
        </p:nvSpPr>
        <p:spPr>
          <a:xfrm>
            <a:off x="533400" y="342900"/>
            <a:ext cx="7773988" cy="67929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800" dirty="0"/>
              <a:t>Merkle-</a:t>
            </a:r>
            <a:r>
              <a:rPr lang="en-GB" altLang="en-US" sz="3800" dirty="0" err="1"/>
              <a:t>Damgard</a:t>
            </a:r>
            <a:r>
              <a:rPr lang="en-GB" altLang="en-US" sz="3800" dirty="0"/>
              <a:t> Length-Padding</a:t>
            </a:r>
          </a:p>
        </p:txBody>
      </p:sp>
      <p:sp>
        <p:nvSpPr>
          <p:cNvPr id="7987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276225" y="1362833"/>
            <a:ext cx="8591550" cy="25413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41313" indent="-341313" defTabSz="449263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Aka Merkle - </a:t>
            </a:r>
            <a:r>
              <a:rPr lang="en-GB" altLang="en-US" sz="2400" dirty="0" err="1"/>
              <a:t>Damgard</a:t>
            </a:r>
            <a:r>
              <a:rPr lang="en-GB" altLang="en-US" sz="2400" dirty="0"/>
              <a:t> Strengthening </a:t>
            </a:r>
          </a:p>
          <a:p>
            <a:pPr marL="341313" indent="-341313" defTabSz="449263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300" dirty="0"/>
              <a:t>Let </a:t>
            </a:r>
            <a:r>
              <a:rPr lang="en-GB" altLang="en-US" sz="2300" i="1" dirty="0">
                <a:latin typeface="Times New Roman" pitchFamily="18" charset="0"/>
                <a:cs typeface="Times New Roman" pitchFamily="18" charset="0"/>
              </a:rPr>
              <a:t>pad(x)=1||0</a:t>
            </a:r>
            <a:r>
              <a:rPr lang="en-GB" altLang="en-US" sz="2300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altLang="en-US" sz="2300" i="1" dirty="0"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GB" altLang="en-US" sz="2300" dirty="0">
                <a:latin typeface="Times New Roman" pitchFamily="18" charset="0"/>
                <a:cs typeface="Times New Roman" pitchFamily="18" charset="0"/>
              </a:rPr>
              <a:t>bin</a:t>
            </a:r>
            <a:r>
              <a:rPr lang="en-GB" altLang="en-US" sz="23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sz="2300" i="1" dirty="0">
                <a:latin typeface="Times New Roman" pitchFamily="18" charset="0"/>
                <a:cs typeface="Times New Roman" pitchFamily="18" charset="0"/>
              </a:rPr>
              <a:t>(|x|) ; x’=x||pad(x)</a:t>
            </a:r>
            <a:endParaRPr lang="en-GB" altLang="en-US" sz="2300" dirty="0"/>
          </a:p>
          <a:p>
            <a:pPr marL="741363" lvl="1" indent="-284163" defTabSz="449263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300" dirty="0"/>
              <a:t>Where </a:t>
            </a:r>
            <a:r>
              <a:rPr lang="en-GB" altLang="en-US" sz="2300" i="1" dirty="0">
                <a:latin typeface="Times New Roman" pitchFamily="18" charset="0"/>
                <a:cs typeface="Times New Roman" pitchFamily="18" charset="0"/>
              </a:rPr>
              <a:t>bin</a:t>
            </a:r>
            <a:r>
              <a:rPr lang="en-GB" altLang="en-US" sz="23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sz="2300" i="1" dirty="0">
                <a:latin typeface="Times New Roman" pitchFamily="18" charset="0"/>
                <a:cs typeface="Times New Roman" pitchFamily="18" charset="0"/>
              </a:rPr>
              <a:t>(|x|) </a:t>
            </a:r>
            <a:r>
              <a:rPr lang="en-GB" altLang="en-US" sz="2300" dirty="0"/>
              <a:t>is the </a:t>
            </a:r>
            <a:r>
              <a:rPr lang="en-GB" altLang="en-US" sz="23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altLang="en-US" sz="2300" dirty="0"/>
              <a:t>–bit binary representation of </a:t>
            </a:r>
            <a:r>
              <a:rPr lang="en-GB" altLang="en-US" sz="2300" i="1" dirty="0">
                <a:latin typeface="Times New Roman" pitchFamily="18" charset="0"/>
                <a:cs typeface="Times New Roman" pitchFamily="18" charset="0"/>
              </a:rPr>
              <a:t>|x|</a:t>
            </a:r>
          </a:p>
          <a:p>
            <a:pPr marL="341313" indent="-341313" defTabSz="449263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300" dirty="0"/>
              <a:t>For </a:t>
            </a:r>
            <a:r>
              <a:rPr lang="en-GB" altLang="en-US" sz="23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2300" i="1" dirty="0">
                <a:latin typeface="Times New Roman" pitchFamily="18" charset="0"/>
                <a:cs typeface="Times New Roman" pitchFamily="18" charset="0"/>
              </a:rPr>
              <a:t>=1, ..., l, </a:t>
            </a:r>
            <a:r>
              <a:rPr lang="en-GB" altLang="en-US" sz="2300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GB" altLang="en-US" sz="2300" i="1" dirty="0">
                <a:latin typeface="Times New Roman" pitchFamily="18" charset="0"/>
                <a:cs typeface="Times New Roman" pitchFamily="18" charset="0"/>
              </a:rPr>
              <a:t> l = |x’|/n,  </a:t>
            </a:r>
            <a:r>
              <a:rPr lang="en-GB" altLang="en-US" sz="2300" dirty="0">
                <a:latin typeface="Times New Roman" pitchFamily="18" charset="0"/>
                <a:cs typeface="Times New Roman" pitchFamily="18" charset="0"/>
              </a:rPr>
              <a:t>and let</a:t>
            </a:r>
            <a:r>
              <a:rPr lang="en-GB" altLang="en-US" sz="2300" dirty="0"/>
              <a:t> </a:t>
            </a:r>
            <a:r>
              <a:rPr lang="en-GB" altLang="en-US" sz="2300" i="1" dirty="0" err="1">
                <a:latin typeface="Times New Roman" pitchFamily="18" charset="0"/>
                <a:cs typeface="Times New Roman" pitchFamily="18" charset="0"/>
              </a:rPr>
              <a:t>x’</a:t>
            </a:r>
            <a:r>
              <a:rPr lang="en-GB" altLang="en-US" sz="23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23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sz="2300" i="1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GB" altLang="en-US" sz="23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2300" i="1" baseline="300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GB" altLang="en-US" sz="2300" i="1" dirty="0">
                <a:latin typeface="Times New Roman" pitchFamily="18" charset="0"/>
                <a:cs typeface="Times New Roman" pitchFamily="18" charset="0"/>
              </a:rPr>
              <a:t> n-</a:t>
            </a:r>
            <a:r>
              <a:rPr lang="en-GB" altLang="en-US" sz="2300" dirty="0">
                <a:latin typeface="Times New Roman" pitchFamily="18" charset="0"/>
                <a:cs typeface="Times New Roman" pitchFamily="18" charset="0"/>
              </a:rPr>
              <a:t>bit block of </a:t>
            </a:r>
            <a:r>
              <a:rPr lang="en-GB" altLang="en-US" sz="2300" i="1" dirty="0">
                <a:latin typeface="Times New Roman" pitchFamily="18" charset="0"/>
                <a:cs typeface="Times New Roman" pitchFamily="18" charset="0"/>
              </a:rPr>
              <a:t>x’</a:t>
            </a:r>
            <a:r>
              <a:rPr lang="en-GB" altLang="en-US" sz="2300" i="1" baseline="-25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GB" altLang="en-US" sz="2300" i="1" dirty="0">
              <a:latin typeface="Times New Roman" pitchFamily="18" charset="0"/>
              <a:cs typeface="Times New Roman" pitchFamily="18" charset="0"/>
            </a:endParaRPr>
          </a:p>
          <a:p>
            <a:pPr marL="341313" indent="-341313" defTabSz="449263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300" dirty="0"/>
              <a:t>Apply the construction in the prior slide to obtain the digest of </a:t>
            </a:r>
            <a:r>
              <a:rPr lang="en-GB" altLang="en-US" sz="2300" i="1" dirty="0">
                <a:latin typeface="Times New Roman" pitchFamily="18" charset="0"/>
                <a:cs typeface="Times New Roman" pitchFamily="18" charset="0"/>
              </a:rPr>
              <a:t>x’</a:t>
            </a:r>
            <a:endParaRPr lang="en-GB" altLang="en-US" sz="23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899" name="Text Box 37"/>
          <p:cNvSpPr txBox="1">
            <a:spLocks noChangeArrowheads="1"/>
          </p:cNvSpPr>
          <p:nvPr/>
        </p:nvSpPr>
        <p:spPr bwMode="auto">
          <a:xfrm>
            <a:off x="5006975" y="54569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/>
          </a:p>
        </p:txBody>
      </p:sp>
      <p:sp>
        <p:nvSpPr>
          <p:cNvPr id="1378343" name="Text Box 39"/>
          <p:cNvSpPr txBox="1">
            <a:spLocks noChangeArrowheads="1"/>
          </p:cNvSpPr>
          <p:nvPr/>
        </p:nvSpPr>
        <p:spPr bwMode="auto">
          <a:xfrm>
            <a:off x="372140" y="4332159"/>
            <a:ext cx="8481348" cy="79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FF00FF"/>
              </a:buClr>
              <a:buSzPct val="100000"/>
              <a:buFont typeface="Tahoma" pitchFamily="34" charset="0"/>
              <a:buNone/>
            </a:pPr>
            <a:r>
              <a:rPr lang="en-GB" altLang="en-US" sz="2400" dirty="0">
                <a:solidFill>
                  <a:srgbClr val="FF00FF"/>
                </a:solidFill>
                <a:latin typeface="Tahoma" pitchFamily="34" charset="0"/>
                <a:cs typeface="Times New Roman" pitchFamily="18" charset="0"/>
              </a:rPr>
              <a:t>This is just a high level idea, care needed to avoid collisions</a:t>
            </a:r>
            <a:endParaRPr lang="en-GB" altLang="en-US" sz="2400" dirty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>
                <a:srgbClr val="FF00FF"/>
              </a:buClr>
              <a:buSzPct val="100000"/>
              <a:buFont typeface="Times New Roman" pitchFamily="18" charset="0"/>
              <a:buNone/>
            </a:pPr>
            <a:endParaRPr lang="en-GB" altLang="en-US" sz="2400" dirty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26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B51B-44BA-4F83-BAA4-3CD31626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Digest-Chain Extend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C10C-F92D-4F9E-A2A5-3FEAAE32F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Beyond digest and collision resistance: sequence-related integrity mechanisms</a:t>
            </a:r>
          </a:p>
          <a:p>
            <a:r>
              <a:rPr lang="en-US" sz="2400" dirty="0"/>
              <a:t>For digest-chain, the </a:t>
            </a:r>
            <a:r>
              <a:rPr lang="en-US" sz="2400" b="1" dirty="0"/>
              <a:t>extend function:</a:t>
            </a:r>
          </a:p>
          <a:p>
            <a:pPr lvl="1"/>
            <a:r>
              <a:rPr lang="en-US" sz="2400" dirty="0"/>
              <a:t>Input: digest and ‘next’ sequence</a:t>
            </a:r>
          </a:p>
          <a:p>
            <a:pPr lvl="1"/>
            <a:r>
              <a:rPr lang="en-US" sz="2400" dirty="0"/>
              <a:t>Output: digest (of entire sequence)</a:t>
            </a:r>
          </a:p>
          <a:p>
            <a:pPr lvl="1"/>
            <a:r>
              <a:rPr lang="en-US" sz="2400" dirty="0"/>
              <a:t>Correctness requirement: </a:t>
            </a:r>
            <a:br>
              <a:rPr lang="en-US" sz="2400" dirty="0"/>
            </a:br>
            <a:endParaRPr lang="en-US" sz="2400" dirty="0"/>
          </a:p>
          <a:p>
            <a:pPr marL="344487" lvl="1" indent="0"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BAE03-85D6-46E0-87E5-6618076C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265AE-CA02-5A47-85CD-DB664124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77" y="3739820"/>
            <a:ext cx="5520415" cy="6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9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AC5389-A415-4063-AB31-783C30B6E145}" type="slidenum">
              <a:rPr lang="he-IL" altLang="en-US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76805" name="Group 2"/>
          <p:cNvGrpSpPr>
            <a:grpSpLocks/>
          </p:cNvGrpSpPr>
          <p:nvPr/>
        </p:nvGrpSpPr>
        <p:grpSpPr bwMode="auto">
          <a:xfrm>
            <a:off x="2196874" y="4155172"/>
            <a:ext cx="4240529" cy="503854"/>
            <a:chOff x="1054" y="2795"/>
            <a:chExt cx="1928" cy="277"/>
          </a:xfrm>
        </p:grpSpPr>
        <p:sp>
          <p:nvSpPr>
            <p:cNvPr id="76825" name="Rectangle 3"/>
            <p:cNvSpPr>
              <a:spLocks noChangeArrowheads="1"/>
            </p:cNvSpPr>
            <p:nvPr/>
          </p:nvSpPr>
          <p:spPr bwMode="auto">
            <a:xfrm>
              <a:off x="1469" y="2795"/>
              <a:ext cx="1142" cy="2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ts val="425"/>
                </a:spcBef>
                <a:buClr>
                  <a:srgbClr val="CC9900"/>
                </a:buClr>
                <a:buFont typeface="Wingdings" pitchFamily="2" charset="2"/>
                <a:buNone/>
              </a:pPr>
              <a:r>
                <a:rPr lang="en-GB" alt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26" name="Rectangle 4"/>
                <p:cNvSpPr>
                  <a:spLocks noChangeArrowheads="1"/>
                </p:cNvSpPr>
                <p:nvPr/>
              </p:nvSpPr>
              <p:spPr bwMode="auto">
                <a:xfrm>
                  <a:off x="2243" y="2795"/>
                  <a:ext cx="728" cy="271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 defTabSz="449263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defTabSz="4492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defTabSz="449263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defTabSz="4492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defTabSz="449263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ts val="425"/>
                    </a:spcBef>
                    <a:buClr>
                      <a:srgbClr val="CC9900"/>
                    </a:buClr>
                    <a:buFont typeface="Wingdings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en-US" sz="18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GB" altLang="en-US" sz="17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6826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43" y="2795"/>
                  <a:ext cx="728" cy="27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827" name="Rectangle 5"/>
            <p:cNvSpPr>
              <a:spLocks noChangeArrowheads="1"/>
            </p:cNvSpPr>
            <p:nvPr/>
          </p:nvSpPr>
          <p:spPr bwMode="auto">
            <a:xfrm>
              <a:off x="1459" y="2795"/>
              <a:ext cx="428" cy="2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425"/>
                </a:spcBef>
                <a:buClr>
                  <a:srgbClr val="CC9900"/>
                </a:buClr>
                <a:buFont typeface="Wingdings" pitchFamily="2" charset="2"/>
                <a:buNone/>
              </a:pPr>
              <a:endParaRPr lang="en-GB" altLang="en-US" sz="17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28" name="Rectangle 6"/>
                <p:cNvSpPr>
                  <a:spLocks noChangeArrowheads="1"/>
                </p:cNvSpPr>
                <p:nvPr/>
              </p:nvSpPr>
              <p:spPr bwMode="auto">
                <a:xfrm>
                  <a:off x="1054" y="2795"/>
                  <a:ext cx="405" cy="271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 defTabSz="449263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defTabSz="4492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defTabSz="449263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defTabSz="4492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defTabSz="449263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ts val="425"/>
                    </a:spcBef>
                    <a:buClr>
                      <a:srgbClr val="CC9900"/>
                    </a:buClr>
                    <a:buFont typeface="Wingdings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en-US" sz="18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altLang="en-US" sz="17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6828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4" y="2795"/>
                  <a:ext cx="405" cy="27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829" name="Line 7"/>
            <p:cNvSpPr>
              <a:spLocks noChangeShapeType="1"/>
            </p:cNvSpPr>
            <p:nvPr/>
          </p:nvSpPr>
          <p:spPr bwMode="auto">
            <a:xfrm>
              <a:off x="1054" y="2795"/>
              <a:ext cx="1917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0" name="Line 8"/>
            <p:cNvSpPr>
              <a:spLocks noChangeShapeType="1"/>
            </p:cNvSpPr>
            <p:nvPr/>
          </p:nvSpPr>
          <p:spPr bwMode="auto">
            <a:xfrm>
              <a:off x="1065" y="3052"/>
              <a:ext cx="1917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1" name="Line 9"/>
            <p:cNvSpPr>
              <a:spLocks noChangeShapeType="1"/>
            </p:cNvSpPr>
            <p:nvPr/>
          </p:nvSpPr>
          <p:spPr bwMode="auto">
            <a:xfrm>
              <a:off x="1054" y="2795"/>
              <a:ext cx="1" cy="27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2" name="Line 10"/>
            <p:cNvSpPr>
              <a:spLocks noChangeShapeType="1"/>
            </p:cNvSpPr>
            <p:nvPr/>
          </p:nvSpPr>
          <p:spPr bwMode="auto">
            <a:xfrm>
              <a:off x="1459" y="2795"/>
              <a:ext cx="1" cy="2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Line 12"/>
            <p:cNvSpPr>
              <a:spLocks noChangeShapeType="1"/>
            </p:cNvSpPr>
            <p:nvPr/>
          </p:nvSpPr>
          <p:spPr bwMode="auto">
            <a:xfrm>
              <a:off x="2971" y="2795"/>
              <a:ext cx="1" cy="27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5" name="Line 13"/>
            <p:cNvSpPr>
              <a:spLocks noChangeShapeType="1"/>
            </p:cNvSpPr>
            <p:nvPr/>
          </p:nvSpPr>
          <p:spPr bwMode="auto">
            <a:xfrm>
              <a:off x="2415" y="2801"/>
              <a:ext cx="1" cy="2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06" name="Rectangle 14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181975" cy="67929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800" dirty="0"/>
              <a:t> The Merkle-</a:t>
            </a:r>
            <a:r>
              <a:rPr lang="en-GB" altLang="en-US" sz="3800" dirty="0" err="1"/>
              <a:t>Damgard</a:t>
            </a:r>
            <a:r>
              <a:rPr lang="en-GB" altLang="en-US" sz="3800" dirty="0"/>
              <a:t> Extend Function</a:t>
            </a:r>
          </a:p>
        </p:txBody>
      </p:sp>
      <p:sp>
        <p:nvSpPr>
          <p:cNvPr id="7680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236538" y="1044575"/>
            <a:ext cx="8591550" cy="266444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41313" indent="-341313" defTabSz="449263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We can define Extend for Merkle-</a:t>
            </a:r>
            <a:r>
              <a:rPr lang="en-GB" altLang="en-US" sz="2200" dirty="0" err="1"/>
              <a:t>Damgard</a:t>
            </a:r>
            <a:r>
              <a:rPr lang="en-GB" altLang="en-US" sz="2200" dirty="0"/>
              <a:t>:</a:t>
            </a:r>
            <a:endParaRPr lang="en-GB" altLang="en-US" sz="1400" dirty="0"/>
          </a:p>
          <a:p>
            <a:pPr marL="668338" lvl="1" indent="-341313" defTabSz="449263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Idea: Just continue last digest!</a:t>
            </a:r>
          </a:p>
          <a:p>
            <a:pPr marL="0" indent="0" defTabSz="449263" eaLnBrk="1" hangingPunct="1">
              <a:spcBef>
                <a:spcPts val="5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defTabSz="449263" eaLnBrk="1" hangingPunct="1">
              <a:spcBef>
                <a:spcPts val="5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defTabSz="449263" eaLnBrk="1" hangingPunct="1">
              <a:spcBef>
                <a:spcPts val="5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b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</a:br>
            <a:endParaRPr lang="en-US" altLang="en-US" sz="2000" dirty="0">
              <a:solidFill>
                <a:srgbClr val="000000"/>
              </a:solidFill>
              <a:cs typeface="Times New Roman" pitchFamily="18" charset="0"/>
            </a:endParaRPr>
          </a:p>
          <a:p>
            <a:pPr marL="341313" indent="-341313" defTabSz="449263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>
                <a:sym typeface="Wingdings" panose="05000000000000000000" pitchFamily="2" charset="2"/>
              </a:rPr>
              <a:t>Not secure to be used to construct a MAC!</a:t>
            </a:r>
            <a:endParaRPr lang="en-GB" altLang="en-US" sz="2200" dirty="0"/>
          </a:p>
        </p:txBody>
      </p:sp>
      <p:sp>
        <p:nvSpPr>
          <p:cNvPr id="76808" name="AutoShape 16"/>
          <p:cNvSpPr>
            <a:spLocks noChangeArrowheads="1"/>
          </p:cNvSpPr>
          <p:nvPr/>
        </p:nvSpPr>
        <p:spPr bwMode="auto">
          <a:xfrm rot="-5400000">
            <a:off x="2337367" y="5352705"/>
            <a:ext cx="798513" cy="222250"/>
          </a:xfrm>
          <a:custGeom>
            <a:avLst/>
            <a:gdLst>
              <a:gd name="T0" fmla="*/ 954875154 w 21600"/>
              <a:gd name="T1" fmla="*/ 11764886 h 21600"/>
              <a:gd name="T2" fmla="*/ 545643526 w 21600"/>
              <a:gd name="T3" fmla="*/ 23529772 h 21600"/>
              <a:gd name="T4" fmla="*/ 136410530 w 21600"/>
              <a:gd name="T5" fmla="*/ 11764886 h 21600"/>
              <a:gd name="T6" fmla="*/ 54564352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76809" name="Line 17"/>
          <p:cNvSpPr>
            <a:spLocks noChangeShapeType="1"/>
          </p:cNvSpPr>
          <p:nvPr/>
        </p:nvSpPr>
        <p:spPr bwMode="auto">
          <a:xfrm>
            <a:off x="2808155" y="5455099"/>
            <a:ext cx="811380" cy="63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Line 18"/>
          <p:cNvSpPr>
            <a:spLocks noChangeShapeType="1"/>
          </p:cNvSpPr>
          <p:nvPr/>
        </p:nvSpPr>
        <p:spPr bwMode="auto">
          <a:xfrm>
            <a:off x="2156310" y="5292494"/>
            <a:ext cx="4286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1" name="Line 19"/>
          <p:cNvSpPr>
            <a:spLocks noChangeShapeType="1"/>
          </p:cNvSpPr>
          <p:nvPr/>
        </p:nvSpPr>
        <p:spPr bwMode="auto">
          <a:xfrm flipV="1">
            <a:off x="2436586" y="4659761"/>
            <a:ext cx="1588" cy="546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12" name="Text Box 20"/>
              <p:cNvSpPr txBox="1">
                <a:spLocks noChangeArrowheads="1"/>
              </p:cNvSpPr>
              <p:nvPr/>
            </p:nvSpPr>
            <p:spPr bwMode="auto">
              <a:xfrm>
                <a:off x="1840583" y="5045618"/>
                <a:ext cx="428620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</m:oMath>
                  </m:oMathPara>
                </a14:m>
                <a:endParaRPr lang="en-GB" altLang="en-US" sz="24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6812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0583" y="5045618"/>
                <a:ext cx="428620" cy="463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813" name="Line 21"/>
          <p:cNvSpPr>
            <a:spLocks noChangeShapeType="1"/>
          </p:cNvSpPr>
          <p:nvPr/>
        </p:nvSpPr>
        <p:spPr bwMode="auto">
          <a:xfrm>
            <a:off x="2436586" y="5137186"/>
            <a:ext cx="1889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8" name="AutoShape 26"/>
          <p:cNvSpPr>
            <a:spLocks noChangeArrowheads="1"/>
          </p:cNvSpPr>
          <p:nvPr/>
        </p:nvSpPr>
        <p:spPr bwMode="auto">
          <a:xfrm rot="-5400000">
            <a:off x="5247523" y="5343180"/>
            <a:ext cx="798513" cy="222250"/>
          </a:xfrm>
          <a:custGeom>
            <a:avLst/>
            <a:gdLst>
              <a:gd name="T0" fmla="*/ 954875154 w 21600"/>
              <a:gd name="T1" fmla="*/ 11764886 h 21600"/>
              <a:gd name="T2" fmla="*/ 545643526 w 21600"/>
              <a:gd name="T3" fmla="*/ 23529772 h 21600"/>
              <a:gd name="T4" fmla="*/ 136410530 w 21600"/>
              <a:gd name="T5" fmla="*/ 11764886 h 21600"/>
              <a:gd name="T6" fmla="*/ 54564352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76819" name="Line 27"/>
          <p:cNvSpPr>
            <a:spLocks noChangeShapeType="1"/>
          </p:cNvSpPr>
          <p:nvPr/>
        </p:nvSpPr>
        <p:spPr bwMode="auto">
          <a:xfrm flipV="1">
            <a:off x="5346742" y="4650236"/>
            <a:ext cx="1588" cy="546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1" name="Line 29"/>
          <p:cNvSpPr>
            <a:spLocks noChangeShapeType="1"/>
          </p:cNvSpPr>
          <p:nvPr/>
        </p:nvSpPr>
        <p:spPr bwMode="auto">
          <a:xfrm flipV="1">
            <a:off x="5762667" y="5455098"/>
            <a:ext cx="249238" cy="95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3" name="Text Box 31"/>
          <p:cNvSpPr txBox="1">
            <a:spLocks noChangeArrowheads="1"/>
          </p:cNvSpPr>
          <p:nvPr/>
        </p:nvSpPr>
        <p:spPr bwMode="auto">
          <a:xfrm>
            <a:off x="6519905" y="5234436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24" name="Text Box 32"/>
              <p:cNvSpPr txBox="1">
                <a:spLocks noChangeArrowheads="1"/>
              </p:cNvSpPr>
              <p:nvPr/>
            </p:nvSpPr>
            <p:spPr bwMode="auto">
              <a:xfrm>
                <a:off x="5963973" y="5205861"/>
                <a:ext cx="3000863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sz="24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itchFamily="18" charset="0"/>
                  </a:rPr>
                  <a:t>Ext(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Δ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d>
                      <m:dPr>
                        <m:ctrlPr>
                          <a:rPr lang="el-GR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altLang="en-US" sz="2800" dirty="0"/>
                          <m:t>, … , </m:t>
                        </m:r>
                        <m:sSub>
                          <m:sSubPr>
                            <m:ctrlPr>
                              <a:rPr lang="en-GB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GB" altLang="en-US" sz="24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6824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3973" y="5205861"/>
                <a:ext cx="3000863" cy="463846"/>
              </a:xfrm>
              <a:prstGeom prst="rect">
                <a:avLst/>
              </a:prstGeom>
              <a:blipFill>
                <a:blip r:embed="rId7"/>
                <a:stretch>
                  <a:fillRect l="-3043" t="-10526" r="-1217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32"/>
              <p:cNvSpPr txBox="1">
                <a:spLocks noChangeArrowheads="1"/>
              </p:cNvSpPr>
              <p:nvPr/>
            </p:nvSpPr>
            <p:spPr bwMode="auto">
              <a:xfrm>
                <a:off x="2786606" y="5462079"/>
                <a:ext cx="1659406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Δ</m:t>
                    </m:r>
                  </m:oMath>
                </a14:m>
                <a:r>
                  <a:rPr lang="en-GB" altLang="en-US" sz="24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||1||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en-US" sz="24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8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6606" y="5462079"/>
                <a:ext cx="1659406" cy="463846"/>
              </a:xfrm>
              <a:prstGeom prst="rect">
                <a:avLst/>
              </a:prstGeom>
              <a:blipFill>
                <a:blip r:embed="rId8"/>
                <a:stretch>
                  <a:fillRect l="-1103" t="-10526" r="-5147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0">
                <a:extLst>
                  <a:ext uri="{FF2B5EF4-FFF2-40B4-BE49-F238E27FC236}">
                    <a16:creationId xmlns:a16="http://schemas.microsoft.com/office/drawing/2014/main" id="{53C1A9A5-49FB-4DC9-865C-BBFB9D29CA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9080" y="5462079"/>
                <a:ext cx="441444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Δ</m:t>
                      </m:r>
                    </m:oMath>
                  </m:oMathPara>
                </a14:m>
                <a:endParaRPr lang="en-GB" altLang="en-US" sz="24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 Box 20">
                <a:extLst>
                  <a:ext uri="{FF2B5EF4-FFF2-40B4-BE49-F238E27FC236}">
                    <a16:creationId xmlns:a16="http://schemas.microsoft.com/office/drawing/2014/main" id="{53C1A9A5-49FB-4DC9-865C-BBFB9D29C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9080" y="5462079"/>
                <a:ext cx="441444" cy="463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18">
            <a:extLst>
              <a:ext uri="{FF2B5EF4-FFF2-40B4-BE49-F238E27FC236}">
                <a16:creationId xmlns:a16="http://schemas.microsoft.com/office/drawing/2014/main" id="{09D1FB3B-5CB2-4D2E-B0B2-BA1A92F61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3698" y="5446214"/>
            <a:ext cx="4286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8">
            <a:extLst>
              <a:ext uri="{FF2B5EF4-FFF2-40B4-BE49-F238E27FC236}">
                <a16:creationId xmlns:a16="http://schemas.microsoft.com/office/drawing/2014/main" id="{E7EF937D-115E-4521-8DC4-8BB4A7BA4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4879" y="5329955"/>
            <a:ext cx="4286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1">
            <a:extLst>
              <a:ext uri="{FF2B5EF4-FFF2-40B4-BE49-F238E27FC236}">
                <a16:creationId xmlns:a16="http://schemas.microsoft.com/office/drawing/2014/main" id="{8491DABB-C98A-467F-A553-44DEF600D4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155" y="5174647"/>
            <a:ext cx="1889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8">
            <a:extLst>
              <a:ext uri="{FF2B5EF4-FFF2-40B4-BE49-F238E27FC236}">
                <a16:creationId xmlns:a16="http://schemas.microsoft.com/office/drawing/2014/main" id="{60971853-101C-4374-A2F5-C5E64CC91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67" y="5483675"/>
            <a:ext cx="4286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0">
                <a:extLst>
                  <a:ext uri="{FF2B5EF4-FFF2-40B4-BE49-F238E27FC236}">
                    <a16:creationId xmlns:a16="http://schemas.microsoft.com/office/drawing/2014/main" id="{56C91106-8BF3-4A99-BC3D-61A82A23CA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9151" y="5098032"/>
                <a:ext cx="428620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</m:oMath>
                  </m:oMathPara>
                </a14:m>
                <a:endParaRPr lang="en-GB" altLang="en-US" sz="24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 Box 20">
                <a:extLst>
                  <a:ext uri="{FF2B5EF4-FFF2-40B4-BE49-F238E27FC236}">
                    <a16:creationId xmlns:a16="http://schemas.microsoft.com/office/drawing/2014/main" id="{56C91106-8BF3-4A99-BC3D-61A82A23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9151" y="5098032"/>
                <a:ext cx="428620" cy="4638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2729674-257D-7C4E-B38D-5E0F69241C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3628" y="1791076"/>
            <a:ext cx="7422344" cy="13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5630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39410"/>
            <a:ext cx="8297862" cy="779462"/>
          </a:xfrm>
        </p:spPr>
        <p:txBody>
          <a:bodyPr/>
          <a:lstStyle/>
          <a:p>
            <a:r>
              <a:rPr lang="en-US" dirty="0"/>
              <a:t>Two-layered Merkle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4832"/>
                <a:ext cx="8229600" cy="4981575"/>
              </a:xfrm>
            </p:spPr>
            <p:txBody>
              <a:bodyPr/>
              <a:lstStyle/>
              <a:p>
                <a:r>
                  <a:rPr lang="en-US" sz="2400" dirty="0"/>
                  <a:t>Short digest validates integrity of large object</a:t>
                </a:r>
              </a:p>
              <a:p>
                <a:pPr lvl="1"/>
                <a:r>
                  <a:rPr lang="en-US" sz="2000" dirty="0"/>
                  <a:t>Often, object consists of multiple ‘files’</a:t>
                </a:r>
              </a:p>
              <a:p>
                <a:r>
                  <a:rPr lang="en-US" sz="2400" dirty="0"/>
                  <a:t>Merkle tree</a:t>
                </a:r>
                <a:r>
                  <a:rPr lang="en-US" sz="2400" b="1" dirty="0"/>
                  <a:t> </a:t>
                </a:r>
                <a:r>
                  <a:rPr lang="en-US" sz="2400" dirty="0"/>
                  <a:t>: integrity for many ‘messages’</a:t>
                </a:r>
              </a:p>
              <a:p>
                <a:pPr lvl="1"/>
                <a:r>
                  <a:rPr lang="en-US" sz="2000" dirty="0"/>
                  <a:t>Hash each ‘message’ in block, then hash-of-hashes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Validate each ‘message’ independently</a:t>
                </a:r>
              </a:p>
              <a:p>
                <a:pPr lvl="2"/>
                <a:r>
                  <a:rPr lang="en-US" sz="1800" dirty="0"/>
                  <a:t>Advantages: </a:t>
                </a:r>
                <a:r>
                  <a:rPr lang="en-US" sz="1800" b="1" dirty="0">
                    <a:solidFill>
                      <a:srgbClr val="0000FF"/>
                    </a:solidFill>
                  </a:rPr>
                  <a:t>efficiency</a:t>
                </a:r>
                <a:r>
                  <a:rPr lang="en-US" sz="1800" dirty="0"/>
                  <a:t> (computation, communication) and </a:t>
                </a:r>
                <a:r>
                  <a:rPr lang="en-US" sz="1800" b="1" dirty="0">
                    <a:solidFill>
                      <a:srgbClr val="0000FF"/>
                    </a:solidFill>
                  </a:rPr>
                  <a:t>privacy</a:t>
                </a:r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4832"/>
                <a:ext cx="8229600" cy="4981575"/>
              </a:xfrm>
              <a:blipFill>
                <a:blip r:embed="rId2"/>
                <a:stretch>
                  <a:fillRect l="-296" t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13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 bwMode="auto">
              <a:xfrm>
                <a:off x="679730" y="3727500"/>
                <a:ext cx="1501454" cy="379421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730" y="3727500"/>
                <a:ext cx="1501454" cy="379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 bwMode="auto">
              <a:xfrm>
                <a:off x="2620124" y="3752959"/>
                <a:ext cx="1520822" cy="371799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0124" y="3752959"/>
                <a:ext cx="1520822" cy="371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 bwMode="auto">
              <a:xfrm>
                <a:off x="4566421" y="3732458"/>
                <a:ext cx="1529155" cy="369506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6421" y="3732458"/>
                <a:ext cx="1529155" cy="369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 bwMode="auto">
              <a:xfrm>
                <a:off x="6847973" y="3752959"/>
                <a:ext cx="1522923" cy="377381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7973" y="3752959"/>
                <a:ext cx="1522923" cy="3773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 bwMode="auto">
          <a:xfrm flipH="1">
            <a:off x="4501656" y="4915871"/>
            <a:ext cx="797484" cy="206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/>
          <p:nvPr/>
        </p:nvCxnSpPr>
        <p:spPr bwMode="auto">
          <a:xfrm flipH="1">
            <a:off x="4959661" y="4647034"/>
            <a:ext cx="2699336" cy="475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Trapezoid 81"/>
          <p:cNvSpPr/>
          <p:nvPr/>
        </p:nvSpPr>
        <p:spPr bwMode="auto">
          <a:xfrm flipH="1" flipV="1">
            <a:off x="674057" y="4121578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123633" y="4072718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33" y="4072718"/>
                <a:ext cx="44640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 bwMode="auto">
              <a:xfrm>
                <a:off x="1044375" y="4519064"/>
                <a:ext cx="766489" cy="40449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4375" y="4519064"/>
                <a:ext cx="766489" cy="404492"/>
              </a:xfrm>
              <a:prstGeom prst="rect">
                <a:avLst/>
              </a:prstGeom>
              <a:blipFill>
                <a:blip r:embed="rId8"/>
                <a:stretch>
                  <a:fillRect r="-6250" b="-289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rapezoid 84"/>
          <p:cNvSpPr/>
          <p:nvPr/>
        </p:nvSpPr>
        <p:spPr bwMode="auto">
          <a:xfrm flipH="1" flipV="1">
            <a:off x="2622723" y="4116049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072299" y="4067189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299" y="4067189"/>
                <a:ext cx="44640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 bwMode="auto">
              <a:xfrm>
                <a:off x="2993041" y="4513535"/>
                <a:ext cx="766489" cy="40449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3041" y="4513535"/>
                <a:ext cx="766489" cy="404492"/>
              </a:xfrm>
              <a:prstGeom prst="rect">
                <a:avLst/>
              </a:prstGeom>
              <a:blipFill>
                <a:blip r:embed="rId10"/>
                <a:stretch>
                  <a:fillRect r="-7031" b="-289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rapezoid 87"/>
          <p:cNvSpPr/>
          <p:nvPr/>
        </p:nvSpPr>
        <p:spPr bwMode="auto">
          <a:xfrm flipH="1" flipV="1">
            <a:off x="4561871" y="4113893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011447" y="4065033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447" y="4065033"/>
                <a:ext cx="44640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 bwMode="auto">
              <a:xfrm>
                <a:off x="4932189" y="4511379"/>
                <a:ext cx="766489" cy="40449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189" y="4511379"/>
                <a:ext cx="766489" cy="404492"/>
              </a:xfrm>
              <a:prstGeom prst="rect">
                <a:avLst/>
              </a:prstGeom>
              <a:blipFill>
                <a:blip r:embed="rId12"/>
                <a:stretch>
                  <a:fillRect r="-7031" b="-441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rapezoid 90"/>
          <p:cNvSpPr/>
          <p:nvPr/>
        </p:nvSpPr>
        <p:spPr bwMode="auto">
          <a:xfrm flipH="1" flipV="1">
            <a:off x="6874360" y="4144390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323936" y="4095530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36" y="4095530"/>
                <a:ext cx="44640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 bwMode="auto">
              <a:xfrm>
                <a:off x="7244678" y="4541876"/>
                <a:ext cx="766489" cy="40449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4678" y="4541876"/>
                <a:ext cx="766489" cy="404492"/>
              </a:xfrm>
              <a:prstGeom prst="rect">
                <a:avLst/>
              </a:prstGeom>
              <a:blipFill>
                <a:blip r:embed="rId14"/>
                <a:stretch>
                  <a:fillRect r="-7031" b="-441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rapezoid 93"/>
          <p:cNvSpPr/>
          <p:nvPr/>
        </p:nvSpPr>
        <p:spPr bwMode="auto">
          <a:xfrm flipH="1" flipV="1">
            <a:off x="3552364" y="5161340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082724" y="5122035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724" y="5122035"/>
                <a:ext cx="44640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 bwMode="auto">
              <a:xfrm>
                <a:off x="3922682" y="5558826"/>
                <a:ext cx="766489" cy="40449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2682" y="5558826"/>
                <a:ext cx="766489" cy="40449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87" idx="2"/>
            <a:endCxn id="95" idx="0"/>
          </p:cNvCxnSpPr>
          <p:nvPr/>
        </p:nvCxnSpPr>
        <p:spPr bwMode="auto">
          <a:xfrm>
            <a:off x="3376286" y="4918027"/>
            <a:ext cx="929640" cy="204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/>
          <p:cNvCxnSpPr>
            <a:stCxn id="84" idx="3"/>
          </p:cNvCxnSpPr>
          <p:nvPr/>
        </p:nvCxnSpPr>
        <p:spPr bwMode="auto">
          <a:xfrm>
            <a:off x="1810864" y="4721310"/>
            <a:ext cx="1841327" cy="4007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671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39410"/>
            <a:ext cx="8297862" cy="779462"/>
          </a:xfrm>
        </p:spPr>
        <p:txBody>
          <a:bodyPr/>
          <a:lstStyle/>
          <a:p>
            <a:r>
              <a:rPr lang="en-US" dirty="0"/>
              <a:t>Two-layered Merkle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904832"/>
                <a:ext cx="8347587" cy="4981575"/>
              </a:xfrm>
            </p:spPr>
            <p:txBody>
              <a:bodyPr/>
              <a:lstStyle/>
              <a:p>
                <a:r>
                  <a:rPr lang="en-US" sz="2400" dirty="0"/>
                  <a:t>Hash each item in block separately: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…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Digest is hash of hashes:</a:t>
                </a:r>
                <a:b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/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/>
                          <m:t>,…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||… </m:t>
                        </m: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04832"/>
                <a:ext cx="8347587" cy="4981575"/>
              </a:xfrm>
              <a:blipFill>
                <a:blip r:embed="rId2"/>
                <a:stretch>
                  <a:fillRect l="-304"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14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 bwMode="auto">
              <a:xfrm>
                <a:off x="679730" y="2873187"/>
                <a:ext cx="1501454" cy="379421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730" y="2873187"/>
                <a:ext cx="1501454" cy="379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 bwMode="auto">
              <a:xfrm>
                <a:off x="2620124" y="2898646"/>
                <a:ext cx="1520822" cy="371799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0124" y="2898646"/>
                <a:ext cx="1520822" cy="371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 bwMode="auto">
              <a:xfrm>
                <a:off x="4566421" y="2878145"/>
                <a:ext cx="1529155" cy="369506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6421" y="2878145"/>
                <a:ext cx="1529155" cy="369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 bwMode="auto">
              <a:xfrm>
                <a:off x="6847973" y="2898646"/>
                <a:ext cx="1522923" cy="377381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7973" y="2898646"/>
                <a:ext cx="1522923" cy="3773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 bwMode="auto">
          <a:xfrm flipH="1">
            <a:off x="4501656" y="4061558"/>
            <a:ext cx="797484" cy="206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/>
          <p:nvPr/>
        </p:nvCxnSpPr>
        <p:spPr bwMode="auto">
          <a:xfrm flipH="1">
            <a:off x="4959661" y="3792721"/>
            <a:ext cx="2699336" cy="475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Trapezoid 81"/>
          <p:cNvSpPr/>
          <p:nvPr/>
        </p:nvSpPr>
        <p:spPr bwMode="auto">
          <a:xfrm flipH="1" flipV="1">
            <a:off x="674057" y="3267265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123633" y="3218405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33" y="3218405"/>
                <a:ext cx="44640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 bwMode="auto">
              <a:xfrm>
                <a:off x="1044375" y="3664751"/>
                <a:ext cx="766489" cy="40449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4375" y="3664751"/>
                <a:ext cx="766489" cy="404492"/>
              </a:xfrm>
              <a:prstGeom prst="rect">
                <a:avLst/>
              </a:prstGeom>
              <a:blipFill>
                <a:blip r:embed="rId8"/>
                <a:stretch>
                  <a:fillRect r="-6250" b="-289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rapezoid 84"/>
          <p:cNvSpPr/>
          <p:nvPr/>
        </p:nvSpPr>
        <p:spPr bwMode="auto">
          <a:xfrm flipH="1" flipV="1">
            <a:off x="2622723" y="3261736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072299" y="3212876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299" y="3212876"/>
                <a:ext cx="44640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 bwMode="auto">
              <a:xfrm>
                <a:off x="2993041" y="3659222"/>
                <a:ext cx="766489" cy="40449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3041" y="3659222"/>
                <a:ext cx="766489" cy="404492"/>
              </a:xfrm>
              <a:prstGeom prst="rect">
                <a:avLst/>
              </a:prstGeom>
              <a:blipFill>
                <a:blip r:embed="rId10"/>
                <a:stretch>
                  <a:fillRect r="-7031" b="-289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rapezoid 87"/>
          <p:cNvSpPr/>
          <p:nvPr/>
        </p:nvSpPr>
        <p:spPr bwMode="auto">
          <a:xfrm flipH="1" flipV="1">
            <a:off x="4561871" y="3259580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011447" y="3210720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447" y="3210720"/>
                <a:ext cx="44640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 bwMode="auto">
              <a:xfrm>
                <a:off x="4932189" y="3657066"/>
                <a:ext cx="766489" cy="40449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189" y="3657066"/>
                <a:ext cx="766489" cy="404492"/>
              </a:xfrm>
              <a:prstGeom prst="rect">
                <a:avLst/>
              </a:prstGeom>
              <a:blipFill>
                <a:blip r:embed="rId12"/>
                <a:stretch>
                  <a:fillRect r="-7031" b="-294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rapezoid 90"/>
          <p:cNvSpPr/>
          <p:nvPr/>
        </p:nvSpPr>
        <p:spPr bwMode="auto">
          <a:xfrm flipH="1" flipV="1">
            <a:off x="6874360" y="3290077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323936" y="3241217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36" y="3241217"/>
                <a:ext cx="44640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 bwMode="auto">
              <a:xfrm>
                <a:off x="7244678" y="3687563"/>
                <a:ext cx="766489" cy="40449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4678" y="3687563"/>
                <a:ext cx="766489" cy="404492"/>
              </a:xfrm>
              <a:prstGeom prst="rect">
                <a:avLst/>
              </a:prstGeom>
              <a:blipFill>
                <a:blip r:embed="rId14"/>
                <a:stretch>
                  <a:fillRect r="-7031" b="-294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rapezoid 93"/>
          <p:cNvSpPr/>
          <p:nvPr/>
        </p:nvSpPr>
        <p:spPr bwMode="auto">
          <a:xfrm flipH="1" flipV="1">
            <a:off x="3552364" y="4307027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082724" y="4267722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724" y="4267722"/>
                <a:ext cx="44640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 bwMode="auto">
              <a:xfrm>
                <a:off x="3922682" y="4704513"/>
                <a:ext cx="782483" cy="357464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0" lang="en-US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2682" y="4704513"/>
                <a:ext cx="782483" cy="357464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87" idx="2"/>
            <a:endCxn id="95" idx="0"/>
          </p:cNvCxnSpPr>
          <p:nvPr/>
        </p:nvCxnSpPr>
        <p:spPr bwMode="auto">
          <a:xfrm>
            <a:off x="3376286" y="4063714"/>
            <a:ext cx="929640" cy="204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/>
          <p:cNvCxnSpPr>
            <a:stCxn id="84" idx="3"/>
          </p:cNvCxnSpPr>
          <p:nvPr/>
        </p:nvCxnSpPr>
        <p:spPr bwMode="auto">
          <a:xfrm>
            <a:off x="1810864" y="3866997"/>
            <a:ext cx="1841327" cy="4007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9990" y="3937695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990" y="3937695"/>
                <a:ext cx="47198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66124" y="3878738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24" y="3878738"/>
                <a:ext cx="47731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216875" y="3937695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875" y="3937695"/>
                <a:ext cx="47731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 bwMode="auto">
          <a:xfrm>
            <a:off x="1069853" y="5341002"/>
            <a:ext cx="6726071" cy="475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  <a:cs typeface="Arial" pitchFamily="34" charset="0"/>
              </a:rPr>
              <a:t>Allows each user to receive, validate only required items. How?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9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6" grpId="0" animBg="1"/>
      <p:bldP spid="68" grpId="0" animBg="1"/>
      <p:bldP spid="82" grpId="0" animBg="1"/>
      <p:bldP spid="83" grpId="0"/>
      <p:bldP spid="84" grpId="0" animBg="1"/>
      <p:bldP spid="85" grpId="0" animBg="1"/>
      <p:bldP spid="86" grpId="0"/>
      <p:bldP spid="87" grpId="0" animBg="1"/>
      <p:bldP spid="88" grpId="0" animBg="1"/>
      <p:bldP spid="89" grpId="0"/>
      <p:bldP spid="90" grpId="0" animBg="1"/>
      <p:bldP spid="91" grpId="0" animBg="1"/>
      <p:bldP spid="92" grpId="0"/>
      <p:bldP spid="93" grpId="0" animBg="1"/>
      <p:bldP spid="94" grpId="0" animBg="1"/>
      <p:bldP spid="95" grpId="0"/>
      <p:bldP spid="96" grpId="0" animBg="1"/>
      <p:bldP spid="6" grpId="0"/>
      <p:bldP spid="30" grpId="0"/>
      <p:bldP spid="31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 verify inclusion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66" t="-15748" b="-31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15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 bwMode="auto">
              <a:xfrm>
                <a:off x="2609028" y="2997051"/>
                <a:ext cx="1520822" cy="371799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9028" y="2997051"/>
                <a:ext cx="1520822" cy="371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 bwMode="auto">
          <a:xfrm flipH="1">
            <a:off x="4501656" y="4169189"/>
            <a:ext cx="797484" cy="206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/>
          <p:nvPr/>
        </p:nvCxnSpPr>
        <p:spPr bwMode="auto">
          <a:xfrm flipH="1">
            <a:off x="4959661" y="3900352"/>
            <a:ext cx="2699336" cy="475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rapezoid 84"/>
          <p:cNvSpPr/>
          <p:nvPr/>
        </p:nvSpPr>
        <p:spPr bwMode="auto">
          <a:xfrm flipH="1" flipV="1">
            <a:off x="2622723" y="3369367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072299" y="3320507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299" y="3320507"/>
                <a:ext cx="44640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 bwMode="auto">
              <a:xfrm>
                <a:off x="2993041" y="3766853"/>
                <a:ext cx="766489" cy="40449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3041" y="3766853"/>
                <a:ext cx="766489" cy="404492"/>
              </a:xfrm>
              <a:prstGeom prst="rect">
                <a:avLst/>
              </a:prstGeom>
              <a:blipFill>
                <a:blip r:embed="rId5"/>
                <a:stretch>
                  <a:fillRect r="-7031" b="-294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rapezoid 93"/>
          <p:cNvSpPr/>
          <p:nvPr/>
        </p:nvSpPr>
        <p:spPr bwMode="auto">
          <a:xfrm flipH="1" flipV="1">
            <a:off x="3552364" y="4414658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118080" y="4384032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080" y="4384032"/>
                <a:ext cx="44640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 bwMode="auto">
              <a:xfrm>
                <a:off x="3922682" y="4812144"/>
                <a:ext cx="782483" cy="357464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0" lang="en-US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2682" y="4812144"/>
                <a:ext cx="782483" cy="3574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87" idx="2"/>
            <a:endCxn id="95" idx="0"/>
          </p:cNvCxnSpPr>
          <p:nvPr/>
        </p:nvCxnSpPr>
        <p:spPr bwMode="auto">
          <a:xfrm>
            <a:off x="3376286" y="4171345"/>
            <a:ext cx="964996" cy="2126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/>
          <p:cNvCxnSpPr>
            <a:cxnSpLocks/>
          </p:cNvCxnSpPr>
          <p:nvPr/>
        </p:nvCxnSpPr>
        <p:spPr bwMode="auto">
          <a:xfrm>
            <a:off x="1810864" y="3974628"/>
            <a:ext cx="1841327" cy="4007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74870" y="3613581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70" y="3613581"/>
                <a:ext cx="471988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66124" y="3986369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24" y="3986369"/>
                <a:ext cx="4773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09866" y="3583211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866" y="3583211"/>
                <a:ext cx="477310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 bwMode="auto">
              <a:xfrm>
                <a:off x="1405053" y="5538472"/>
                <a:ext cx="7149011" cy="532911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>
                    <a:latin typeface="Arial" pitchFamily="34" charset="0"/>
                    <a:cs typeface="Arial" pitchFamily="34" charset="0"/>
                  </a:rPr>
                  <a:t>Receive and validate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Other hashes still required, though. 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5053" y="5538472"/>
                <a:ext cx="7149011" cy="532911"/>
              </a:xfrm>
              <a:prstGeom prst="roundRect">
                <a:avLst>
                  <a:gd name="adj" fmla="val 50000"/>
                </a:avLst>
              </a:prstGeom>
              <a:blipFill>
                <a:blip r:embed="rId11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734373-795A-4C25-BE3C-285AD80E615D}"/>
                  </a:ext>
                </a:extLst>
              </p:cNvPr>
              <p:cNvSpPr txBox="1"/>
              <p:nvPr/>
            </p:nvSpPr>
            <p:spPr>
              <a:xfrm>
                <a:off x="5207388" y="3785241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734373-795A-4C25-BE3C-285AD80E6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388" y="3785241"/>
                <a:ext cx="4773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78198E21-9981-4219-87B4-465C954766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7051" y="1132801"/>
            <a:ext cx="6549390" cy="135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5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85" grpId="0" animBg="1"/>
      <p:bldP spid="86" grpId="0"/>
      <p:bldP spid="87" grpId="0" animBg="1"/>
      <p:bldP spid="94" grpId="0" animBg="1"/>
      <p:bldP spid="95" grpId="0"/>
      <p:bldP spid="96" grpId="0" animBg="1"/>
      <p:bldP spid="6" grpId="0"/>
      <p:bldP spid="30" grpId="0"/>
      <p:bldP spid="31" grpId="0"/>
      <p:bldP spid="7" grpId="0" animBg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B821B-50C0-4251-8504-FE2A0223D9B6}" type="slidenum">
              <a:rPr lang="he-IL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title"/>
          </p:nvPr>
        </p:nvSpPr>
        <p:spPr>
          <a:xfrm>
            <a:off x="546100" y="233363"/>
            <a:ext cx="7772400" cy="6731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800" dirty="0"/>
              <a:t>The Merkle Tree Construction</a:t>
            </a:r>
          </a:p>
        </p:txBody>
      </p:sp>
      <p:sp>
        <p:nvSpPr>
          <p:cNvPr id="139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9275" y="820738"/>
            <a:ext cx="8199438" cy="3853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41313" indent="-341313" defTabSz="449263" eaLnBrk="1" hangingPunct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Reduce length of ‘proofs’ – send less hashes of ‘other </a:t>
            </a:r>
            <a:r>
              <a:rPr lang="en-US" altLang="en-US" sz="2100" dirty="0" err="1"/>
              <a:t>msgs’</a:t>
            </a:r>
            <a:endParaRPr lang="en-GB" altLang="en-US" sz="1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23DD08-A68A-4F7E-B26D-2EBE97415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68" y="1337720"/>
            <a:ext cx="6980663" cy="33028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E764F-13FF-4735-8849-39D79AF03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968" y="4932035"/>
            <a:ext cx="6791414" cy="10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00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B821B-50C0-4251-8504-FE2A0223D9B6}" type="slidenum">
              <a:rPr lang="he-IL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title"/>
          </p:nvPr>
        </p:nvSpPr>
        <p:spPr>
          <a:xfrm>
            <a:off x="546100" y="233363"/>
            <a:ext cx="7772400" cy="6731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800" dirty="0"/>
              <a:t>Merkle Tree: Proof of Inclusion (PoI)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3668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49275" y="820738"/>
                <a:ext cx="8199438" cy="537712"/>
              </a:xfrm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341313" indent="-341313" defTabSz="449263" eaLnBrk="1" hangingPunct="1">
                  <a:lnSpc>
                    <a:spcPct val="90000"/>
                  </a:lnSpc>
                  <a:spcBef>
                    <a:spcPts val="525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100" dirty="0"/>
                  <a:t>To prove inclusion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3200" dirty="0"/>
                  <a:t> </a:t>
                </a:r>
                <a:r>
                  <a:rPr lang="en-US" altLang="en-US" sz="2100" dirty="0"/>
                  <a:t>, send also ‘proofs’: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GB" altLang="en-US" sz="1700" dirty="0"/>
              </a:p>
            </p:txBody>
          </p:sp>
        </mc:Choice>
        <mc:Fallback xmlns="">
          <p:sp>
            <p:nvSpPr>
              <p:cNvPr id="1393668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9275" y="820738"/>
                <a:ext cx="8199438" cy="537712"/>
              </a:xfrm>
              <a:blipFill>
                <a:blip r:embed="rId3"/>
                <a:stretch>
                  <a:fillRect l="-74" t="-23864" b="-36364"/>
                </a:stretch>
              </a:blipFill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BC689EE-C23D-4D88-8A30-57F75B866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77" y="1628079"/>
            <a:ext cx="7438587" cy="360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3694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Blockchains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Separate slide set.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51554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600" dirty="0">
                <a:sym typeface="Wingdings" panose="05000000000000000000" pitchFamily="2" charset="2"/>
              </a:rPr>
              <a:t>Chapter 3: Sections 3.7, 3.8, and 3.9</a:t>
            </a:r>
          </a:p>
          <a:p>
            <a:pPr marL="784225" lvl="1" indent="-457200"/>
            <a:r>
              <a:rPr lang="en-US" altLang="he-IL" dirty="0">
                <a:sym typeface="Wingdings" panose="05000000000000000000" pitchFamily="2" charset="2"/>
              </a:rPr>
              <a:t>Only the material that corresponds to what we covered in class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600" dirty="0">
                <a:sym typeface="Wingdings" panose="05000000000000000000" pitchFamily="2" charset="2"/>
              </a:rPr>
              <a:t>Chapter 4: Section 4.4.5</a:t>
            </a:r>
            <a:endParaRPr lang="en-US" altLang="he-IL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48027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Hash based MACs.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Accumulators.</a:t>
            </a:r>
          </a:p>
          <a:p>
            <a:pPr lvl="1"/>
            <a:r>
              <a:rPr lang="en-US" dirty="0"/>
              <a:t>Merkle-</a:t>
            </a:r>
            <a:r>
              <a:rPr lang="en-US" dirty="0" err="1"/>
              <a:t>Damgard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Merkle trees.</a:t>
            </a:r>
          </a:p>
          <a:p>
            <a:pPr lvl="1"/>
            <a:r>
              <a:rPr lang="en-US" dirty="0"/>
              <a:t>Blockchains.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37818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405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B94970-7923-4857-BA6F-AD2134BA9294}" type="slidenum">
              <a:rPr lang="he-IL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3988" cy="736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Hash based MAC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1236745"/>
            <a:ext cx="8629650" cy="53918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41313" indent="-341313" defTabSz="449263" eaLnBrk="1" hangingPunct="1">
              <a:lnSpc>
                <a:spcPct val="90000"/>
              </a:lnSpc>
              <a:spcBef>
                <a:spcPts val="7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dirty="0"/>
              <a:t>Hash-based MAC is often faster than block cipher-based MACs. 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7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dirty="0"/>
              <a:t>How? Heuristic constructions: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7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3100" dirty="0"/>
          </a:p>
          <a:p>
            <a:pPr marL="341313" indent="-341313" defTabSz="449263" eaLnBrk="1" hangingPunct="1">
              <a:lnSpc>
                <a:spcPct val="90000"/>
              </a:lnSpc>
              <a:spcBef>
                <a:spcPts val="7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3100" dirty="0"/>
          </a:p>
          <a:p>
            <a:pPr marL="0" indent="0" defTabSz="449263" eaLnBrk="1" hangingPunct="1">
              <a:lnSpc>
                <a:spcPct val="90000"/>
              </a:lnSpc>
              <a:spcBef>
                <a:spcPts val="77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3100" dirty="0"/>
          </a:p>
          <a:p>
            <a:pPr marL="414338" indent="-284163" defTabSz="449263" eaLnBrk="1" hangingPunct="1">
              <a:lnSpc>
                <a:spcPct val="90000"/>
              </a:lnSpc>
              <a:spcBef>
                <a:spcPts val="6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dirty="0"/>
              <a:t>Are these secure assuming CRHF? OWF? Both? </a:t>
            </a:r>
          </a:p>
          <a:p>
            <a:pPr marL="1093788" lvl="2" indent="-284163" defTabSz="449263" eaLnBrk="1" hangingPunct="1">
              <a:lnSpc>
                <a:spcPct val="90000"/>
              </a:lnSpc>
              <a:spcBef>
                <a:spcPts val="6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dirty="0"/>
              <a:t>No.</a:t>
            </a:r>
            <a:r>
              <a:rPr lang="en-GB" altLang="en-US" sz="2800" dirty="0"/>
              <a:t> </a:t>
            </a:r>
          </a:p>
          <a:p>
            <a:pPr marL="414338" indent="-284163" defTabSz="449263" eaLnBrk="1" hangingPunct="1">
              <a:lnSpc>
                <a:spcPct val="90000"/>
              </a:lnSpc>
              <a:spcBef>
                <a:spcPts val="6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dirty="0"/>
              <a:t>But: all are ‘secure in the random oracle model’: when the hash function is assumed to behave like a random function.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775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0E68F8-6DCF-9941-9CE4-A3AF4B823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84" y="2588872"/>
            <a:ext cx="6068378" cy="130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71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19CC8B-3160-4B16-AB31-0F50EC77D3BF}" type="slidenum">
              <a:rPr lang="he-IL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1623"/>
            <a:ext cx="8354291" cy="74084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Hash-based MAC: HMAC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0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6724" y="1279005"/>
                <a:ext cx="8835242" cy="4231031"/>
              </a:xfrm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marL="341313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500" dirty="0"/>
                  <a:t>HMAC uses an unkeyed hash function </a:t>
                </a:r>
                <a14:m>
                  <m:oMath xmlns:m="http://schemas.openxmlformats.org/officeDocument/2006/math">
                    <m:r>
                      <a:rPr lang="en-GB" altLang="en-US" sz="25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altLang="en-US" sz="2500" dirty="0"/>
                  <a:t>:</a:t>
                </a:r>
              </a:p>
              <a:p>
                <a:pPr marL="341313" indent="-341313" algn="ctr" defTabSz="449263" eaLnBrk="1" hangingPunct="1">
                  <a:buFont typeface="Wingdings" pitchFamily="2" charset="2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500" i="1" dirty="0" err="1">
                    <a:latin typeface="Times New Roman" pitchFamily="18" charset="0"/>
                    <a:cs typeface="Times New Roman" pitchFamily="18" charset="0"/>
                  </a:rPr>
                  <a:t>HMAC</a:t>
                </a:r>
                <a:r>
                  <a:rPr lang="en-GB" altLang="en-US" sz="2500" b="1" i="1" baseline="-30000" dirty="0" err="1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GB" altLang="en-US" sz="2500" i="1" dirty="0">
                    <a:latin typeface="Times New Roman" pitchFamily="18" charset="0"/>
                    <a:cs typeface="Times New Roman" pitchFamily="18" charset="0"/>
                  </a:rPr>
                  <a:t>(x)=h(k</a:t>
                </a:r>
                <a:r>
                  <a:rPr lang="en-GB" altLang="en-US" sz="2500" i="1" dirty="0">
                    <a:latin typeface="Symbol" pitchFamily="18" charset="2"/>
                    <a:cs typeface="Times New Roman" pitchFamily="18" charset="0"/>
                  </a:rPr>
                  <a:t></a:t>
                </a:r>
                <a:r>
                  <a:rPr lang="en-GB" altLang="en-US" sz="25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altLang="en-US" sz="2500" i="1" dirty="0" err="1">
                    <a:latin typeface="Times New Roman" pitchFamily="18" charset="0"/>
                    <a:cs typeface="Times New Roman" pitchFamily="18" charset="0"/>
                  </a:rPr>
                  <a:t>opad</a:t>
                </a:r>
                <a:r>
                  <a:rPr lang="en-GB" altLang="en-US" sz="2500" i="1" dirty="0">
                    <a:latin typeface="Times New Roman" pitchFamily="18" charset="0"/>
                    <a:cs typeface="Times New Roman" pitchFamily="18" charset="0"/>
                  </a:rPr>
                  <a:t> || h(k </a:t>
                </a:r>
                <a:r>
                  <a:rPr lang="en-GB" altLang="en-US" sz="2500" i="1" dirty="0">
                    <a:latin typeface="Symbol" pitchFamily="18" charset="2"/>
                    <a:cs typeface="Times New Roman" pitchFamily="18" charset="0"/>
                  </a:rPr>
                  <a:t></a:t>
                </a:r>
                <a:r>
                  <a:rPr lang="en-GB" altLang="en-US" sz="25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altLang="en-US" sz="2500" i="1" dirty="0" err="1">
                    <a:latin typeface="Times New Roman" pitchFamily="18" charset="0"/>
                    <a:cs typeface="Times New Roman" pitchFamily="18" charset="0"/>
                  </a:rPr>
                  <a:t>ipad</a:t>
                </a:r>
                <a:r>
                  <a:rPr lang="en-GB" altLang="en-US" sz="2500" i="1" dirty="0">
                    <a:latin typeface="Times New Roman" pitchFamily="18" charset="0"/>
                    <a:cs typeface="Times New Roman" pitchFamily="18" charset="0"/>
                  </a:rPr>
                  <a:t> || x))</a:t>
                </a:r>
              </a:p>
              <a:p>
                <a:pPr marL="741363" lvl="1" indent="-28416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500" i="1" dirty="0" err="1">
                    <a:latin typeface="Times New Roman" pitchFamily="18" charset="0"/>
                    <a:cs typeface="Times New Roman" pitchFamily="18" charset="0"/>
                  </a:rPr>
                  <a:t>opad</a:t>
                </a:r>
                <a:r>
                  <a:rPr lang="en-GB" altLang="en-US" sz="2500" i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GB" altLang="en-US" sz="2500" i="1" dirty="0" err="1">
                    <a:latin typeface="Times New Roman" pitchFamily="18" charset="0"/>
                    <a:cs typeface="Times New Roman" pitchFamily="18" charset="0"/>
                  </a:rPr>
                  <a:t>ipad</a:t>
                </a:r>
                <a:r>
                  <a:rPr lang="en-GB" altLang="en-US" sz="2500" i="1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GB" altLang="en-US" sz="2500" dirty="0"/>
                  <a:t>fixed sequences (of 36x, 5Cx resp.)</a:t>
                </a:r>
              </a:p>
              <a:p>
                <a:pPr marL="341313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500" dirty="0"/>
                  <a:t>It is a secure MAC under ‘reasonable assumptions’ [beyond our scope]</a:t>
                </a:r>
              </a:p>
              <a:p>
                <a:pPr marL="341313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500" dirty="0"/>
                  <a:t>Widely deployed </a:t>
                </a:r>
              </a:p>
              <a:p>
                <a:pPr marL="341313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500" dirty="0"/>
                  <a:t>More results, more exposure </a:t>
                </a:r>
                <a:r>
                  <a:rPr lang="en-GB" altLang="en-US" sz="2500" dirty="0">
                    <a:sym typeface="Wingdings" panose="05000000000000000000" pitchFamily="2" charset="2"/>
                  </a:rPr>
                  <a:t> confidence!</a:t>
                </a:r>
              </a:p>
              <a:p>
                <a:pPr marL="341313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500" dirty="0">
                    <a:sym typeface="Wingdings" panose="05000000000000000000" pitchFamily="2" charset="2"/>
                  </a:rPr>
                  <a:t>Hash functions are useful for MACs in another way:</a:t>
                </a:r>
              </a:p>
              <a:p>
                <a:pPr marL="668338" lvl="1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500" dirty="0">
                    <a:sym typeface="Wingdings" panose="05000000000000000000" pitchFamily="2" charset="2"/>
                  </a:rPr>
                  <a:t>Hash then MAC for efficiency.</a:t>
                </a:r>
                <a:endParaRPr lang="en-GB" altLang="en-US" sz="2500" dirty="0"/>
              </a:p>
            </p:txBody>
          </p:sp>
        </mc:Choice>
        <mc:Fallback>
          <p:sp>
            <p:nvSpPr>
              <p:cNvPr id="880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6724" y="1279005"/>
                <a:ext cx="8835242" cy="4231031"/>
              </a:xfrm>
              <a:blipFill>
                <a:blip r:embed="rId3"/>
                <a:stretch>
                  <a:fillRect l="-431" t="-1198"/>
                </a:stretch>
              </a:blipFill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091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/>
                  <a:t>Generalization of collision-resistant hash</a:t>
                </a:r>
              </a:p>
              <a:p>
                <a:pPr lvl="1"/>
                <a:r>
                  <a:rPr lang="en-US" dirty="0"/>
                  <a:t>Input is a </a:t>
                </a:r>
                <a:r>
                  <a:rPr lang="en-US" b="1" dirty="0"/>
                  <a:t>sequence (ordered list) </a:t>
                </a:r>
                <a:r>
                  <a:rPr lang="en-US" dirty="0"/>
                  <a:t>of messages</a:t>
                </a:r>
              </a:p>
              <a:p>
                <a:pPr lvl="1"/>
                <a:r>
                  <a:rPr lang="en-US" dirty="0"/>
                  <a:t>Output is n-bit </a:t>
                </a:r>
                <a:r>
                  <a:rPr lang="en-US" b="1" dirty="0"/>
                  <a:t>digest</a:t>
                </a:r>
                <a:r>
                  <a:rPr lang="en-US" dirty="0"/>
                  <a:t>, denoted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r>
                  <a:rPr lang="en-US" sz="2600" dirty="0"/>
                  <a:t>Collision resistance accumulator means that it is hard to find two different message lists that have the same digest.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 t="-127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13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64B3-6180-48F1-8D74-F125956F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 Components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8DB0E-0959-4CC0-BB30-5F94821A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149350"/>
                <a:ext cx="8385717" cy="4981575"/>
              </a:xfrm>
            </p:spPr>
            <p:txBody>
              <a:bodyPr/>
              <a:lstStyle/>
              <a:p>
                <a:r>
                  <a:rPr lang="en-US" sz="2600" dirty="0"/>
                  <a:t>Digest function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∆:</m:t>
                    </m:r>
                    <m:d>
                      <m:dPr>
                        <m:begChr m:val="{"/>
                        <m:endChr m:val="}"/>
                        <m:ctrlP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sSup>
                          <m:sSupPr>
                            <m:ctrlPr>
                              <a:rPr 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sz="2600" dirty="0"/>
              </a:p>
              <a:p>
                <a:pPr lvl="1"/>
                <a:r>
                  <a:rPr lang="en-US" sz="2400" dirty="0"/>
                  <a:t>Also called accumulate function.</a:t>
                </a:r>
              </a:p>
              <a:p>
                <a:pPr lvl="1"/>
                <a:r>
                  <a:rPr lang="en-US" sz="2400" dirty="0"/>
                  <a:t>Collision-resistance requirement</a:t>
                </a:r>
              </a:p>
              <a:p>
                <a:r>
                  <a:rPr lang="en-US" sz="2600" dirty="0"/>
                  <a:t>Validation of Inclusion: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𝑃𝑜𝐼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𝑉𝑒𝑟𝑃𝑜𝐼</m:t>
                    </m:r>
                  </m:oMath>
                </a14:m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𝑃𝑜𝐼</m:t>
                    </m:r>
                  </m:oMath>
                </a14:m>
                <a:r>
                  <a:rPr lang="en-US" sz="2400" dirty="0"/>
                  <a:t> function: compute Proof of Inclusion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𝑉𝑒𝑟𝑃𝑜𝐼</m:t>
                    </m:r>
                  </m:oMath>
                </a14:m>
                <a:r>
                  <a:rPr lang="en-US" sz="2400" dirty="0"/>
                  <a:t> function: verify PoI</a:t>
                </a:r>
              </a:p>
              <a:p>
                <a:pPr lvl="1"/>
                <a:r>
                  <a:rPr lang="en-US" sz="2400" dirty="0"/>
                  <a:t>Optional, also Proof-of-Non-Inclusion (PoNI) </a:t>
                </a:r>
              </a:p>
              <a:p>
                <a:r>
                  <a:rPr lang="en-US" sz="2600" dirty="0"/>
                  <a:t>Extending the Sequence: Extend function with optional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𝑃𝑜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𝑉𝑒𝑟𝑃𝑜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𝑃𝑜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: Proof of Consistency (from old digest to new)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𝑉𝑒𝑟𝑃𝑜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function: verify PoC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8DB0E-0959-4CC0-BB30-5F94821A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149350"/>
                <a:ext cx="8385717" cy="4981575"/>
              </a:xfrm>
              <a:blipFill>
                <a:blip r:embed="rId2"/>
                <a:stretch>
                  <a:fillRect l="-454" t="-1272" b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4BCCB-08D3-4818-B1E5-8CC272A6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8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B83E-4875-420D-98B3-B80609C0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and Security for </a:t>
            </a:r>
            <a:r>
              <a:rPr lang="en-US" dirty="0" err="1"/>
              <a:t>PoI</a:t>
            </a:r>
            <a:r>
              <a:rPr lang="en-US" dirty="0"/>
              <a:t> and PoC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C616C-162C-44AC-9962-80DB3040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FD8731-FC0D-E598-4B71-A95BB07E2C0B}"/>
              </a:ext>
            </a:extLst>
          </p:cNvPr>
          <p:cNvSpPr/>
          <p:nvPr/>
        </p:nvSpPr>
        <p:spPr bwMode="auto">
          <a:xfrm>
            <a:off x="7388772" y="2339501"/>
            <a:ext cx="833084" cy="3156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C71716-053D-D66C-89B0-45D676F82136}"/>
              </a:ext>
            </a:extLst>
          </p:cNvPr>
          <p:cNvSpPr txBox="1">
            <a:spLocks/>
          </p:cNvSpPr>
          <p:nvPr/>
        </p:nvSpPr>
        <p:spPr>
          <a:xfrm>
            <a:off x="457199" y="1818167"/>
            <a:ext cx="8385717" cy="431275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600" kern="0" dirty="0"/>
              <a:t>Correctness means that on input a valid </a:t>
            </a:r>
            <a:r>
              <a:rPr lang="en-US" sz="2600" kern="0" dirty="0" err="1"/>
              <a:t>PoI</a:t>
            </a:r>
            <a:r>
              <a:rPr lang="en-US" sz="2600" kern="0" dirty="0"/>
              <a:t>, </a:t>
            </a:r>
            <a:r>
              <a:rPr lang="en-US" sz="2600" kern="0" dirty="0" err="1"/>
              <a:t>VerPoI</a:t>
            </a:r>
            <a:r>
              <a:rPr lang="en-US" sz="2600" kern="0" dirty="0"/>
              <a:t> will output 1.</a:t>
            </a:r>
          </a:p>
          <a:p>
            <a:pPr lvl="1"/>
            <a:r>
              <a:rPr lang="en-US" sz="2400" kern="0" dirty="0"/>
              <a:t>Same for PoC.</a:t>
            </a:r>
          </a:p>
          <a:p>
            <a:r>
              <a:rPr lang="en-US" sz="2600" kern="0" dirty="0"/>
              <a:t>For </a:t>
            </a:r>
            <a:r>
              <a:rPr lang="en-US" sz="2600" kern="0" dirty="0" err="1"/>
              <a:t>PoI</a:t>
            </a:r>
            <a:r>
              <a:rPr lang="en-US" sz="2600" kern="0" dirty="0"/>
              <a:t>: security means that a PPT adversary cannot forge a valid </a:t>
            </a:r>
            <a:r>
              <a:rPr lang="en-US" sz="2600" kern="0" dirty="0" err="1"/>
              <a:t>PoI</a:t>
            </a:r>
            <a:r>
              <a:rPr lang="en-US" sz="2600" kern="0" dirty="0"/>
              <a:t> for a message that is no the hashed list.</a:t>
            </a:r>
          </a:p>
          <a:p>
            <a:r>
              <a:rPr lang="en-US" sz="2600" kern="0" dirty="0"/>
              <a:t>For PoC: security means that a PPT adversary cannot forge a valid PoC for an invalid digest extension.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50992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83E89-E49F-0B6F-C174-AAF1BA4CB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A70F-4295-4D62-E9FC-C03B7672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Study Three Accumulator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E1728-D99B-B5B1-8B2A-2ABBD6A96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8167"/>
            <a:ext cx="8229600" cy="4312758"/>
          </a:xfrm>
        </p:spPr>
        <p:txBody>
          <a:bodyPr/>
          <a:lstStyle/>
          <a:p>
            <a:r>
              <a:rPr lang="en-US" dirty="0"/>
              <a:t>Merkle-</a:t>
            </a:r>
            <a:r>
              <a:rPr lang="en-US" dirty="0" err="1"/>
              <a:t>Damgard</a:t>
            </a:r>
            <a:r>
              <a:rPr lang="en-US" dirty="0"/>
              <a:t> accumulators.</a:t>
            </a:r>
          </a:p>
          <a:p>
            <a:r>
              <a:rPr lang="en-US" dirty="0"/>
              <a:t>Merkle trees.</a:t>
            </a:r>
          </a:p>
          <a:p>
            <a:r>
              <a:rPr lang="en-US" dirty="0"/>
              <a:t>Blockchains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0805D-7570-CF0B-9E20-2FB5A86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65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AC5389-A415-4063-AB31-783C30B6E145}" type="slidenum">
              <a:rPr lang="he-IL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6806" name="Rectangle 14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181975" cy="67929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800" dirty="0"/>
              <a:t> The Merkle-</a:t>
            </a:r>
            <a:r>
              <a:rPr lang="en-GB" altLang="en-US" sz="3800" dirty="0" err="1"/>
              <a:t>Damgard</a:t>
            </a:r>
            <a:r>
              <a:rPr lang="en-GB" altLang="en-US" sz="3800" dirty="0"/>
              <a:t> Accumulator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7" name="Rectangle 1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6212" y="1397275"/>
                <a:ext cx="8591550" cy="1609481"/>
              </a:xfrm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341313" indent="-341313" defTabSz="449263" eaLnBrk="1" hangingPunct="1">
                  <a:spcBef>
                    <a:spcPts val="55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200" dirty="0"/>
                  <a:t>Idea: hash iteratively, message by message:</a:t>
                </a:r>
              </a:p>
              <a:p>
                <a:pPr marL="0" indent="0" defTabSz="449263" eaLnBrk="1" hangingPunct="1">
                  <a:spcBef>
                    <a:spcPts val="550"/>
                  </a:spcBef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Δ</m:t>
                    </m:r>
                    <m:d>
                      <m:dPr>
                        <m:ctrlPr>
                          <a:rPr lang="el-GR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altLang="en-US" sz="2400" dirty="0"/>
                          <m:t>, … , </m:t>
                        </m:r>
                        <m:sSub>
                          <m:sSubPr>
                            <m:ctrlPr>
                              <a:rPr lang="en-GB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  <m:d>
                      <m:dPr>
                        <m:ctrlPr>
                          <a:rPr lang="en-US" alt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el-GR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altLang="en-US" sz="2400" dirty="0"/>
                              <m:t>, … , </m:t>
                            </m:r>
                            <m:sSub>
                              <m:sSubPr>
                                <m:ctrlPr>
                                  <a:rPr lang="en-GB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𝑙</m:t>
                                </m:r>
                                <m:r>
                                  <a:rPr lang="en-US" altLang="en-US" sz="20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en-US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 ;  </m:t>
                    </m:r>
                    <m:r>
                      <m:rPr>
                        <m:sty m:val="p"/>
                      </m:rPr>
                      <a:rPr lang="el-GR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Δ</m:t>
                    </m:r>
                    <m:d>
                      <m:dPr>
                        <m:ctrlPr>
                          <a:rPr lang="el-GR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GB" altLang="en-US" sz="20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  <m:d>
                      <m:dPr>
                        <m:ctrlPr>
                          <a:rPr lang="en-US" altLang="en-U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0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en-US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altLang="en-US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en-US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sz="2000" dirty="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 marL="341313" indent="-341313" defTabSz="449263" eaLnBrk="1" hangingPunct="1">
                  <a:spcBef>
                    <a:spcPts val="55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200" dirty="0"/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f</m:t>
                    </m:r>
                    <m:r>
                      <a:rPr lang="en-US" altLang="en-US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</m:oMath>
                </a14:m>
                <a:r>
                  <a:rPr lang="en-GB" altLang="en-US" sz="2200" dirty="0"/>
                  <a:t> is a CRHF,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Δ</m:t>
                    </m:r>
                  </m:oMath>
                </a14:m>
                <a:r>
                  <a:rPr lang="en-GB" altLang="en-US" sz="2200" dirty="0"/>
                  <a:t> is a collision-resistant digest</a:t>
                </a:r>
              </a:p>
              <a:p>
                <a:pPr marL="668338" lvl="1" indent="-341313" defTabSz="449263" eaLnBrk="1" hangingPunct="1">
                  <a:spcBef>
                    <a:spcPts val="55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1800" dirty="0"/>
                  <a:t>Proof… (out of scope, but you can see details in textbook)</a:t>
                </a:r>
              </a:p>
            </p:txBody>
          </p:sp>
        </mc:Choice>
        <mc:Fallback xmlns="">
          <p:sp>
            <p:nvSpPr>
              <p:cNvPr id="76807" name="Rectangle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212" y="1397275"/>
                <a:ext cx="8591550" cy="1609481"/>
              </a:xfrm>
              <a:blipFill>
                <a:blip r:embed="rId3"/>
                <a:stretch>
                  <a:fillRect l="-147" t="-1563" b="-4688"/>
                </a:stretch>
              </a:blipFill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E3D94AB-F76E-AE44-A04F-E0136F8B1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7" y="3948235"/>
            <a:ext cx="8376745" cy="18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356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29216</TotalTime>
  <Words>1172</Words>
  <Application>Microsoft Macintosh PowerPoint</Application>
  <PresentationFormat>On-screen Show (4:3)</PresentationFormat>
  <Paragraphs>217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Cambria Math</vt:lpstr>
      <vt:lpstr>Garamond</vt:lpstr>
      <vt:lpstr>Symbol</vt:lpstr>
      <vt:lpstr>Tahoma</vt:lpstr>
      <vt:lpstr>Times New Roman</vt:lpstr>
      <vt:lpstr>Wingdings</vt:lpstr>
      <vt:lpstr>Edge</vt:lpstr>
      <vt:lpstr>CSE 3400/CSE 5850 - Introduction to Cryptography &amp; Cybersecurity / Introduction to Cybersecurity  Lecture 7 Hash Functions – Part II </vt:lpstr>
      <vt:lpstr>Outline</vt:lpstr>
      <vt:lpstr>Hash based MAC</vt:lpstr>
      <vt:lpstr>Hash-based MAC: HMAC</vt:lpstr>
      <vt:lpstr>Accumulators</vt:lpstr>
      <vt:lpstr>Accumulator Components</vt:lpstr>
      <vt:lpstr>Correctness and Security for PoI and PoC</vt:lpstr>
      <vt:lpstr>We will Study Three Accumulator Types</vt:lpstr>
      <vt:lpstr> The Merkle-Damgard Accumulator</vt:lpstr>
      <vt:lpstr>Merkle-Damgard Length-Padding</vt:lpstr>
      <vt:lpstr>The Digest-Chain Extend Function</vt:lpstr>
      <vt:lpstr> The Merkle-Damgard Extend Function</vt:lpstr>
      <vt:lpstr>Two-layered Merkle Tree</vt:lpstr>
      <vt:lpstr>Two-layered Merkle tree</vt:lpstr>
      <vt:lpstr>To verify inclusion of m_2…</vt:lpstr>
      <vt:lpstr>The Merkle Tree Construction</vt:lpstr>
      <vt:lpstr>Merkle Tree: Proof of Inclusion (PoI)</vt:lpstr>
      <vt:lpstr>Blockchains</vt:lpstr>
      <vt:lpstr>Covered Material From the Textbook</vt:lpstr>
      <vt:lpstr>PowerPoint Presentation</vt:lpstr>
    </vt:vector>
  </TitlesOfParts>
  <Company>CS dept, Bar Ilan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Hashing</dc:title>
  <dc:creator>Amir Herzberg</dc:creator>
  <cp:lastModifiedBy>Almashaqbeh, Ghada</cp:lastModifiedBy>
  <cp:revision>56</cp:revision>
  <cp:lastPrinted>1601-01-01T00:00:00Z</cp:lastPrinted>
  <dcterms:created xsi:type="dcterms:W3CDTF">2003-03-23T06:19:47Z</dcterms:created>
  <dcterms:modified xsi:type="dcterms:W3CDTF">2025-10-15T12:47:09Z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