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57" r:id="rId3"/>
  </p:sldMasterIdLst>
  <p:notesMasterIdLst>
    <p:notesMasterId r:id="rId44"/>
  </p:notesMasterIdLst>
  <p:handoutMasterIdLst>
    <p:handoutMasterId r:id="rId45"/>
  </p:handoutMasterIdLst>
  <p:sldIdLst>
    <p:sldId id="590" r:id="rId4"/>
    <p:sldId id="591" r:id="rId5"/>
    <p:sldId id="410" r:id="rId6"/>
    <p:sldId id="355" r:id="rId7"/>
    <p:sldId id="415" r:id="rId8"/>
    <p:sldId id="409" r:id="rId9"/>
    <p:sldId id="593" r:id="rId10"/>
    <p:sldId id="531" r:id="rId11"/>
    <p:sldId id="360" r:id="rId12"/>
    <p:sldId id="594" r:id="rId13"/>
    <p:sldId id="485" r:id="rId14"/>
    <p:sldId id="544" r:id="rId15"/>
    <p:sldId id="568" r:id="rId16"/>
    <p:sldId id="595" r:id="rId17"/>
    <p:sldId id="571" r:id="rId18"/>
    <p:sldId id="580" r:id="rId19"/>
    <p:sldId id="596" r:id="rId20"/>
    <p:sldId id="597" r:id="rId21"/>
    <p:sldId id="365" r:id="rId22"/>
    <p:sldId id="364" r:id="rId23"/>
    <p:sldId id="573" r:id="rId24"/>
    <p:sldId id="574" r:id="rId25"/>
    <p:sldId id="599" r:id="rId26"/>
    <p:sldId id="598" r:id="rId27"/>
    <p:sldId id="420" r:id="rId28"/>
    <p:sldId id="367" r:id="rId29"/>
    <p:sldId id="454" r:id="rId30"/>
    <p:sldId id="455" r:id="rId31"/>
    <p:sldId id="600" r:id="rId32"/>
    <p:sldId id="575" r:id="rId33"/>
    <p:sldId id="576" r:id="rId34"/>
    <p:sldId id="461" r:id="rId35"/>
    <p:sldId id="579" r:id="rId36"/>
    <p:sldId id="545" r:id="rId37"/>
    <p:sldId id="546" r:id="rId38"/>
    <p:sldId id="427" r:id="rId39"/>
    <p:sldId id="428" r:id="rId40"/>
    <p:sldId id="602" r:id="rId41"/>
    <p:sldId id="601" r:id="rId42"/>
    <p:sldId id="592" r:id="rId43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94673"/>
  </p:normalViewPr>
  <p:slideViewPr>
    <p:cSldViewPr snapToGrid="0">
      <p:cViewPr varScale="1">
        <p:scale>
          <a:sx n="129" d="100"/>
          <a:sy n="129" d="100"/>
        </p:scale>
        <p:origin x="1048" y="184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י"א.שבט.תשפ"ג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471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991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264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7850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25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5405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5705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0942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1618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 dirty="0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 dirty="0">
                <a:ea typeface="ＭＳ Ｐゴシック" pitchFamily="34" charset="-128"/>
              </a:rPr>
              <a:t>one-time pad</a:t>
            </a:r>
            <a:r>
              <a:rPr lang="en-AU" altLang="zh-CN" dirty="0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41833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665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230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ntonbates.blogspot.com/2015/06/will-robots-replace-human-labour-and.html" TargetMode="External"/><Relationship Id="rId3" Type="http://schemas.openxmlformats.org/officeDocument/2006/relationships/image" Target="../media/image4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alice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37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4.gif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3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6480" y="6242050"/>
            <a:ext cx="53397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- Example</a:t>
            </a:r>
          </a:p>
        </p:txBody>
      </p:sp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351338" y="3760236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244726" y="3887235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4954588" y="3823735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4638677" y="3048533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911929" y="3630570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061200" y="3582808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554868" y="2067173"/>
            <a:ext cx="100249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Seed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(as key)</a:t>
            </a: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3685381" y="2048916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347035" y="2232925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560888" y="2398167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4603366" y="3075932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Bit </a:t>
            </a:r>
            <a:r>
              <a:rPr lang="en-US" altLang="he-IL" sz="1800" err="1"/>
              <a:t>i</a:t>
            </a:r>
            <a:r>
              <a:rPr lang="en-US" altLang="he-IL" sz="1800"/>
              <a:t> of PRG(s)</a:t>
            </a:r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2682104" y="3537165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/>
              <a:t>B</a:t>
            </a:r>
            <a:r>
              <a:rPr lang="en-US" altLang="he-IL" sz="1800"/>
              <a:t>it </a:t>
            </a:r>
            <a:r>
              <a:rPr lang="en-US" altLang="he-IL" sz="1800" err="1"/>
              <a:t>i</a:t>
            </a:r>
            <a:r>
              <a:rPr lang="en-US" altLang="he-IL" sz="1800"/>
              <a:t> of m</a:t>
            </a: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559962" y="3447516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/>
              <a:t>c</a:t>
            </a:r>
            <a:r>
              <a:rPr lang="en-US" altLang="he-IL" sz="2000" baseline="-25000"/>
              <a:t>i</a:t>
            </a:r>
            <a:endParaRPr lang="en-US" altLang="he-IL" sz="2000"/>
          </a:p>
        </p:txBody>
      </p:sp>
      <p:graphicFrame>
        <p:nvGraphicFramePr>
          <p:cNvPr id="2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9362"/>
              </p:ext>
            </p:extLst>
          </p:nvPr>
        </p:nvGraphicFramePr>
        <p:xfrm>
          <a:off x="980155" y="4116932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37144" y="3934454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88206"/>
              </p:ext>
            </p:extLst>
          </p:nvPr>
        </p:nvGraphicFramePr>
        <p:xfrm>
          <a:off x="3442993" y="2637987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32670" y="244579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122"/>
              </p:ext>
            </p:extLst>
          </p:nvPr>
        </p:nvGraphicFramePr>
        <p:xfrm>
          <a:off x="5917629" y="4078147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64518" y="3907616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46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492897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/>
              <a:t>The Turing Test [1950]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1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Defined by Alan Turing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Machine M is intelligent, if an evaluator cannot </a:t>
            </a:r>
            <a:r>
              <a:rPr lang="en-US" altLang="he-IL" sz="2400" b="1" i="1" dirty="0">
                <a:solidFill>
                  <a:srgbClr val="FF0000"/>
                </a:solidFill>
              </a:rPr>
              <a:t>distinguish</a:t>
            </a:r>
            <a:r>
              <a:rPr lang="en-US" altLang="he-IL" sz="2400" dirty="0"/>
              <a:t> between M and a human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Only textual communication, to avoid `technicalities’</a:t>
            </a: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If M is ‘intelligent’, judge will only be able to guess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I.e., probability of distinguishing would be (at most) ½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24064" y="2513058"/>
            <a:ext cx="1895872" cy="1620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B89B8B4-69A9-4CE4-9743-917157029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83024" y="2646058"/>
            <a:ext cx="1634688" cy="1565884"/>
          </a:xfrm>
          <a:prstGeom prst="rect">
            <a:avLst/>
          </a:prstGeom>
        </p:spPr>
      </p:pic>
      <p:pic>
        <p:nvPicPr>
          <p:cNvPr id="22" name="Picture 21" descr="A picture containing motorcycle, object, white, front&#10;&#10;Description automatically generated">
            <a:extLst>
              <a:ext uri="{FF2B5EF4-FFF2-40B4-BE49-F238E27FC236}">
                <a16:creationId xmlns:a16="http://schemas.microsoft.com/office/drawing/2014/main" id="{AD400620-C994-4F96-B733-E08746CFD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780832" y="2651141"/>
            <a:ext cx="2143208" cy="13442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3246451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EB465-44E8-4BFD-8D34-DDFF8EC21C9E}"/>
              </a:ext>
            </a:extLst>
          </p:cNvPr>
          <p:cNvCxnSpPr/>
          <p:nvPr/>
        </p:nvCxnSpPr>
        <p:spPr bwMode="auto">
          <a:xfrm flipH="1">
            <a:off x="5148064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The PRG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Consider function </a:t>
            </a:r>
            <a:r>
              <a:rPr lang="en-US" altLang="he-IL" sz="2200" i="1" dirty="0"/>
              <a:t>f </a:t>
            </a:r>
            <a:r>
              <a:rPr lang="en-US" altLang="he-IL" sz="2200" dirty="0"/>
              <a:t>from n-bits to m-bits (m&gt;n)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Let </a:t>
            </a:r>
            <a:r>
              <a:rPr lang="en-US" altLang="he-IL" sz="2200" i="1" dirty="0"/>
              <a:t>seed </a:t>
            </a:r>
            <a:r>
              <a:rPr lang="en-US" altLang="he-IL" sz="2200" dirty="0"/>
              <a:t>and</a:t>
            </a:r>
            <a:r>
              <a:rPr lang="en-US" altLang="he-IL" sz="2200" i="1" dirty="0"/>
              <a:t> rand </a:t>
            </a:r>
            <a:r>
              <a:rPr lang="en-US" altLang="he-IL" sz="2200" dirty="0"/>
              <a:t>be random strings </a:t>
            </a:r>
            <a:r>
              <a:rPr lang="en-US" altLang="he-IL" sz="2200" dirty="0" err="1"/>
              <a:t>s.t.</a:t>
            </a:r>
            <a:r>
              <a:rPr lang="en-US" altLang="he-IL" sz="2200" dirty="0"/>
              <a:t>: |</a:t>
            </a:r>
            <a:r>
              <a:rPr lang="en-US" altLang="he-IL" sz="2200" i="1" dirty="0"/>
              <a:t>seed</a:t>
            </a:r>
            <a:r>
              <a:rPr lang="en-US" altLang="he-IL" sz="2200" dirty="0"/>
              <a:t>|=n, |</a:t>
            </a:r>
            <a:r>
              <a:rPr lang="en-US" altLang="he-IL" sz="2200" i="1" dirty="0"/>
              <a:t>rand|=m</a:t>
            </a: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i="1" dirty="0"/>
              <a:t>f </a:t>
            </a:r>
            <a:r>
              <a:rPr lang="en-US" altLang="he-IL" sz="2200" dirty="0"/>
              <a:t>is a PRG if no </a:t>
            </a:r>
            <a:r>
              <a:rPr lang="en-US" altLang="he-IL" sz="2200" b="1" dirty="0">
                <a:solidFill>
                  <a:srgbClr val="FF00FF"/>
                </a:solidFill>
              </a:rPr>
              <a:t>efficient</a:t>
            </a:r>
            <a:r>
              <a:rPr lang="en-US" altLang="he-IL" sz="2200" dirty="0"/>
              <a:t> distinguisher </a:t>
            </a:r>
            <a:r>
              <a:rPr lang="en-US" altLang="he-IL" sz="2200" i="1" dirty="0"/>
              <a:t>D </a:t>
            </a:r>
            <a:r>
              <a:rPr lang="en-US" altLang="he-IL" sz="2200" dirty="0"/>
              <a:t>can tell which is which.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i.e., cannot output 1 for </a:t>
            </a:r>
            <a:r>
              <a:rPr lang="en-US" altLang="he-IL" sz="1800" i="1" dirty="0"/>
              <a:t>f(seed) </a:t>
            </a:r>
            <a:r>
              <a:rPr lang="en-US" altLang="he-IL" sz="1800" dirty="0"/>
              <a:t>and 0 given </a:t>
            </a:r>
            <a:r>
              <a:rPr lang="en-US" altLang="he-IL" sz="1800" i="1" dirty="0"/>
              <a:t>rand </a:t>
            </a:r>
            <a:r>
              <a:rPr lang="en-US" altLang="he-IL" sz="1800" dirty="0"/>
              <a:t>with </a:t>
            </a:r>
            <a:r>
              <a:rPr lang="en-US" altLang="he-IL" sz="1800" b="1" dirty="0">
                <a:solidFill>
                  <a:srgbClr val="FF00FF"/>
                </a:solidFill>
              </a:rPr>
              <a:t>non-negligible advantage</a:t>
            </a:r>
            <a:r>
              <a:rPr lang="en-US" altLang="he-IL" sz="1800" i="1" dirty="0"/>
              <a:t>. </a:t>
            </a:r>
            <a:br>
              <a:rPr lang="en-US" altLang="he-IL" sz="18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05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An Efficient (PPT)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algorithm A is efficient if its running time is bounded by some polynomial in the length of its inputs. 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‘Robust’ : does not depend on ‘machine’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PPT (Probabilistic Polynomial Time) </a:t>
                </a:r>
                <a:r>
                  <a:rPr lang="en-US" sz="2400" dirty="0"/>
                  <a:t>is the set of all randomized efficient algorithms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 input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), is there an efficient algorithm that: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/>
                  <a:t> (multiplication)?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the factors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01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3BEF14-15CD-6C4B-98DD-ADCBBA61C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9765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Negligible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Informally,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converges to zero 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approaches infinity.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Useful propositions: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negligible,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negligible.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For any polynomial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also negligible.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  <a:blipFill>
                <a:blip r:embed="rId2"/>
                <a:stretch>
                  <a:fillRect l="-1235" t="-1653" r="-154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E0A6B7A-6E2C-7F4D-A1DA-1A052ECEF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7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6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6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rgbClr val="000000"/>
                    </a:solidFill>
                    <a:latin typeface="+mn-lt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5pPr>
                <a:lvl6pPr marL="25146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/>
                <a:r>
                  <a:rPr lang="en-US" sz="2400" b="1" kern="0" dirty="0">
                    <a:latin typeface="American Typewriter" panose="02090604020004020304" pitchFamily="18" charset="77"/>
                  </a:rPr>
                  <a:t>Definition: </a:t>
                </a:r>
                <a:r>
                  <a:rPr lang="en-US" sz="2400" kern="0" dirty="0">
                    <a:latin typeface="American Typewriter" panose="02090604020004020304" pitchFamily="18" charset="77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that maps natural numbers to non-negative real numbers is negligible if for every positive polynomial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it holds that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blipFill>
                <a:blip r:embed="rId3"/>
                <a:stretch>
                  <a:fillRect l="-1079" t="-3125" r="-924" b="-13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PRG Advantage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random guess is correct half of the time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good distinguisher will have </a:t>
            </a:r>
            <a:r>
              <a:rPr lang="en-US" altLang="he-IL" sz="2400" b="1" dirty="0"/>
              <a:t>an advantage: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2C5C-9DD2-4593-AAF7-810C71493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442" y="1695680"/>
            <a:ext cx="6572684" cy="876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57030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F150-5EA1-40C2-ABDA-E7DD89D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Pseudo-Random Generator: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 PRG is an efficiently-computable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𝑃𝑃𝑇</m:t>
                    </m:r>
                  </m:oMath>
                </a14:m>
                <a:r>
                  <a:rPr lang="en-US" sz="2400" dirty="0"/>
                  <a:t>, which is length-increasing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), and whose output is indistinguishable from random, i.e.:</a:t>
                </a:r>
                <a:br>
                  <a:rPr lang="en-US" sz="2400" dirty="0"/>
                </a:br>
                <a:r>
                  <a:rPr lang="en-US" sz="2400" dirty="0"/>
                  <a:t>							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𝑷𝑷𝑻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𝑷𝑹𝑮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𝑵𝑬𝑮𝑳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blipFill>
                <a:blip r:embed="rId2"/>
                <a:stretch>
                  <a:fillRect l="-959" t="-1471" r="-17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39E44B-34BD-4699-8F7C-34DEF373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9" y="2531245"/>
            <a:ext cx="6572684" cy="76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084BE-7CFB-4812-853A-F9A3ED437EF5}"/>
              </a:ext>
            </a:extLst>
          </p:cNvPr>
          <p:cNvSpPr/>
          <p:nvPr/>
        </p:nvSpPr>
        <p:spPr bwMode="auto">
          <a:xfrm>
            <a:off x="611560" y="4042918"/>
            <a:ext cx="2481752" cy="124870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4DB96-C11D-4700-A595-72FA1539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46826" y="4532147"/>
            <a:ext cx="1895872" cy="1620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D61C3-FFBD-4958-84DB-26B93FC6DA6F}"/>
              </a:ext>
            </a:extLst>
          </p:cNvPr>
          <p:cNvSpPr/>
          <p:nvPr/>
        </p:nvSpPr>
        <p:spPr bwMode="auto">
          <a:xfrm>
            <a:off x="5924154" y="4079155"/>
            <a:ext cx="2383324" cy="12124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240006-DDB0-4804-A613-6189AAD72856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3093313" y="4274985"/>
            <a:ext cx="1152518" cy="1613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5E416-BFD6-4E05-830E-6C53EDD95380}"/>
              </a:ext>
            </a:extLst>
          </p:cNvPr>
          <p:cNvCxnSpPr/>
          <p:nvPr/>
        </p:nvCxnSpPr>
        <p:spPr bwMode="auto">
          <a:xfrm>
            <a:off x="4592993" y="4267586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558E5955-0698-4E9A-8C46-573D5609F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22913" y="4163091"/>
            <a:ext cx="753524" cy="1044596"/>
          </a:xfrm>
          <a:prstGeom prst="rect">
            <a:avLst/>
          </a:prstGeom>
        </p:spPr>
      </p:pic>
      <p:pic>
        <p:nvPicPr>
          <p:cNvPr id="11" name="Picture 1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934611D8-8635-41C0-9095-FF587982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8957" y="4260756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87294-DADE-44FA-B77D-CF2F7136B2EA}"/>
              </a:ext>
            </a:extLst>
          </p:cNvPr>
          <p:cNvSpPr txBox="1"/>
          <p:nvPr/>
        </p:nvSpPr>
        <p:spPr>
          <a:xfrm>
            <a:off x="6109617" y="4510300"/>
            <a:ext cx="9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rand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A0278-33AD-42FD-AB8D-14EF813FE50A}"/>
              </a:ext>
            </a:extLst>
          </p:cNvPr>
          <p:cNvCxnSpPr>
            <a:stCxn id="14" idx="1"/>
            <a:endCxn id="11" idx="3"/>
          </p:cNvCxnSpPr>
          <p:nvPr/>
        </p:nvCxnSpPr>
        <p:spPr bwMode="auto">
          <a:xfrm flipH="1">
            <a:off x="1195713" y="4556558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7C3D45-E533-43F3-8B71-EA010AA14344}"/>
              </a:ext>
            </a:extLst>
          </p:cNvPr>
          <p:cNvSpPr txBox="1"/>
          <p:nvPr/>
        </p:nvSpPr>
        <p:spPr>
          <a:xfrm>
            <a:off x="2303073" y="4294948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/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en-US" sz="2800" i="1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(n-bits)</a:t>
                </a:r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blipFill>
                <a:blip r:embed="rId8"/>
                <a:stretch>
                  <a:fillRect l="-6832" r="-559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/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/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/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C4F0D1-D1F0-41F9-B1B3-1602AF085C57}"/>
              </a:ext>
            </a:extLst>
          </p:cNvPr>
          <p:cNvCxnSpPr>
            <a:stCxn id="6" idx="0"/>
            <a:endCxn id="19" idx="2"/>
          </p:cNvCxnSpPr>
          <p:nvPr/>
        </p:nvCxnSpPr>
        <p:spPr bwMode="auto">
          <a:xfrm flipH="1">
            <a:off x="4488686" y="4532147"/>
            <a:ext cx="6076" cy="205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/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CD81D7B-A9CA-0445-A4D6-0105F9D4B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376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88D3-7A26-443A-88DE-9C2C37E1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Let f(s) be a PRG, are the following PRGs?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g(s) = 1||f(s)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q(s) = (parity of s)||f(s)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w(s) = ~f(s)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dirty="0"/>
              <a:t>~ is the bitwise complement or negation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61360E8-749B-4143-B973-49C22D7DC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3625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5" y="1220347"/>
            <a:ext cx="8420684" cy="25025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Easy construction for efficient hardware implementations.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Linear feedback (LFSR), or non-linear feedback function (f(…) in the figure, e.g., XOR all previous bits to produce the next one).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7B94-6FAC-43B9-A6A6-63CB003C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15209" r="2684" b="31145"/>
          <a:stretch/>
        </p:blipFill>
        <p:spPr>
          <a:xfrm>
            <a:off x="2150722" y="3958727"/>
            <a:ext cx="4767943" cy="1464906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5694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6" y="964406"/>
            <a:ext cx="8420684" cy="5277644"/>
          </a:xfrm>
        </p:spPr>
        <p:txBody>
          <a:bodyPr/>
          <a:lstStyle/>
          <a:p>
            <a:pPr marL="400050" lvl="1" indent="0"/>
            <a:endParaRPr lang="en-US" sz="2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More complex (multi-registers,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RC4; efficient for software implementations, but known attacks on 1</a:t>
            </a:r>
            <a:r>
              <a:rPr lang="en-US" baseline="30000" dirty="0"/>
              <a:t>st</a:t>
            </a:r>
            <a:r>
              <a:rPr lang="en-US" dirty="0"/>
              <a:t> bytes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practice, attacks on PRGs (or constructions that use PRGs) are often caused by an incorrect use of a PRG.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Example: a PRG-based OTP encryption scheme with a fixed PRG seed.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is wrong with this construction?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time pad (OTP)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generators (PRGs).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functions (PRFs)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schemes from PRGs and PRFs.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</a:t>
            </a:r>
            <a:r>
              <a:rPr lang="en-US" altLang="he-IL" dirty="0">
                <a:solidFill>
                  <a:srgbClr val="FF0000"/>
                </a:solidFill>
              </a:rPr>
              <a:t>Mis</a:t>
            </a:r>
            <a:r>
              <a:rPr lang="en-US" altLang="he-IL" dirty="0"/>
              <a:t>using Stream-Cipher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MS-Word 2002 uses RC4 to encrypt: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PAD = RC4(password)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Save PAD </a:t>
                </a: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he-IL" sz="2400" dirty="0"/>
                  <a:t> Document (bitwise XOR)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</a:rPr>
                  <a:t>The Problem: 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same pad used to encrypt when document is modified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Attacker gets: c1=PAD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d1, c2 = 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d2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Enough redundancy in English to decrypt!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[Mason et al., CCS'06] </a:t>
                </a:r>
              </a:p>
            </p:txBody>
          </p:sp>
        </mc:Choice>
        <mc:Fallback xmlns="">
          <p:sp>
            <p:nvSpPr>
              <p:cNvPr id="9933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235" t="-1018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611559" y="5194853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</a:rPr>
              <a:t>Cryptography is bypassed more often than broken!!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3301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no PPT distinguisher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ym typeface="Wingdings" panose="05000000000000000000" pitchFamily="2" charset="2"/>
                  </a:rPr>
                  <a:t>But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 it is trivial to identify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This means that the PRG problem </a:t>
                </a:r>
                <a:r>
                  <a:rPr lang="en-US" sz="2400" b="1" dirty="0"/>
                  <a:t>is </a:t>
                </a:r>
                <a:r>
                  <a:rPr lang="en-US" sz="2400" dirty="0"/>
                  <a:t>in NP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NP: in PPT, if given a ‘hint’ – 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 a provable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𝑁𝑃</m:t>
                    </m:r>
                  </m:oMath>
                </a14:m>
                <a:endParaRPr lang="en-US" sz="2400" dirty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 ‘holy grail’ of the theory of complexity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ym typeface="Wingdings" panose="05000000000000000000" pitchFamily="2" charset="2"/>
                  </a:rPr>
                  <a:t>So don’t expect a ‘real’ provably-secure PRG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Instead, we prove that a given PRG construction is secure, if &lt;assumption&gt;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 paradigm of proof by reduction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  <a:blipFill>
                <a:blip r:embed="rId2"/>
                <a:stretch>
                  <a:fillRect l="-924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64EE-2CCC-624C-9BB8-BC73515F7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9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 : by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Construct PRG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/>
                  <a:t>assumed to be X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X is some hard problem (or a hardness assumption)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Known (or believed) to be hard to be broken.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Reduction: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secure X </a:t>
                </a:r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a secure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Basic method of theory of cryptograph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Many such PRG constructions.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  <a:blipFill>
                <a:blip r:embed="rId2"/>
                <a:stretch>
                  <a:fillRect l="-1233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979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7D26-334F-460F-8A1A-185B0BCD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058114"/>
            <a:ext cx="8223250" cy="50269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General paradigm (informal).</a:t>
            </a:r>
            <a:endParaRPr lang="en-US" sz="1600" dirty="0"/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 new construction attacker (in this case it is the distinguisher D’) to build an attacker against the secure (smaller) construction (in this case it is the distinguisher D).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Analyze the success probability of D’ based on that.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Since the smaller construction is secure, the success probability of D’ will be also negligible, thus proving the security of the new construction.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Usually, it is easier to use proof by contrapositive.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Assume the new construction is insecure, then the smaller attacker will succeed with non-negligible probability </a:t>
            </a:r>
            <a:r>
              <a:rPr lang="en-US" sz="2000" dirty="0">
                <a:sym typeface="Wingdings" pitchFamily="2" charset="2"/>
              </a:rPr>
              <a:t> contradiction  the new construction is secure.</a:t>
            </a:r>
          </a:p>
          <a:p>
            <a:pPr marL="0" indent="0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1136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by reduction – An Example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541359E-464A-9E44-87C1-C1AE2C0FF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98E1-AA22-F448-92EE-984670083C64}"/>
              </a:ext>
            </a:extLst>
          </p:cNvPr>
          <p:cNvSpPr txBox="1"/>
          <p:nvPr/>
        </p:nvSpPr>
        <p:spPr>
          <a:xfrm>
            <a:off x="388938" y="964406"/>
            <a:ext cx="80642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Let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f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: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MI7"/>
              </a:rPr>
              <a:t>n</a:t>
            </a:r>
            <a:r>
              <a:rPr lang="en-US" sz="2200" dirty="0">
                <a:solidFill>
                  <a:schemeClr val="tx1"/>
                </a:solidFill>
                <a:effectLst/>
                <a:latin typeface="CMMI7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→ 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MI7"/>
              </a:rPr>
              <a:t>n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R7"/>
              </a:rPr>
              <a:t>+1 </a:t>
            </a: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be a secure PRG. Is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f</a:t>
            </a:r>
            <a:r>
              <a:rPr lang="en-US" sz="2200" dirty="0">
                <a:solidFill>
                  <a:schemeClr val="tx1"/>
                </a:solidFill>
                <a:effectLst/>
                <a:latin typeface="CMSY7"/>
              </a:rPr>
              <a:t>′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: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MI7"/>
              </a:rPr>
              <a:t>n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R7"/>
              </a:rPr>
              <a:t>+1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→ 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MI7"/>
              </a:rPr>
              <a:t>n</a:t>
            </a:r>
            <a:r>
              <a:rPr lang="en-US" sz="2200" baseline="30000" dirty="0">
                <a:solidFill>
                  <a:schemeClr val="tx1"/>
                </a:solidFill>
                <a:effectLst/>
                <a:latin typeface="CMR7"/>
              </a:rPr>
              <a:t>+2</a:t>
            </a: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, defined as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f</a:t>
            </a:r>
            <a:r>
              <a:rPr lang="en-US" sz="2200" dirty="0">
                <a:solidFill>
                  <a:schemeClr val="tx1"/>
                </a:solidFill>
                <a:effectLst/>
                <a:latin typeface="CMSY7"/>
              </a:rPr>
              <a:t>′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(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b </a:t>
            </a:r>
            <a:r>
              <a:rPr lang="en-US" sz="2200" dirty="0">
                <a:solidFill>
                  <a:schemeClr val="tx1"/>
                </a:solidFill>
                <a:latin typeface="CMR10"/>
              </a:rPr>
              <a:t>||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x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) =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b </a:t>
            </a:r>
            <a:r>
              <a:rPr lang="en-US" sz="2200" dirty="0">
                <a:solidFill>
                  <a:schemeClr val="tx1"/>
                </a:solidFill>
                <a:latin typeface="CMR10"/>
              </a:rPr>
              <a:t>||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f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(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x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)</a:t>
            </a: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, where 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b 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∈ {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0</a:t>
            </a:r>
            <a:r>
              <a:rPr lang="en-US" sz="2200" dirty="0">
                <a:solidFill>
                  <a:schemeClr val="tx1"/>
                </a:solidFill>
                <a:effectLst/>
                <a:latin typeface="CMMI10"/>
              </a:rPr>
              <a:t>, </a:t>
            </a:r>
            <a:r>
              <a:rPr lang="en-US" sz="2200" dirty="0">
                <a:solidFill>
                  <a:schemeClr val="tx1"/>
                </a:solidFill>
                <a:effectLst/>
                <a:latin typeface="CMR10"/>
              </a:rPr>
              <a:t>1</a:t>
            </a:r>
            <a:r>
              <a:rPr lang="en-US" sz="2200" dirty="0">
                <a:solidFill>
                  <a:schemeClr val="tx1"/>
                </a:solidFill>
                <a:effectLst/>
                <a:latin typeface="CMSY10"/>
              </a:rPr>
              <a:t>}</a:t>
            </a: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, also a secure PRG?</a:t>
            </a:r>
          </a:p>
          <a:p>
            <a:endParaRPr lang="en-US" sz="2200" dirty="0">
              <a:solidFill>
                <a:schemeClr val="tx1"/>
              </a:solidFill>
              <a:latin typeface="CMTI10"/>
            </a:endParaRPr>
          </a:p>
          <a:p>
            <a:r>
              <a:rPr lang="en-US" sz="2200" dirty="0">
                <a:solidFill>
                  <a:schemeClr val="tx1"/>
                </a:solidFill>
                <a:latin typeface="CMTI10"/>
              </a:rPr>
              <a:t>Steps/hints: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effectLst/>
                <a:latin typeface="CMTI10"/>
              </a:rPr>
              <a:t>intuitively, is f’ a </a:t>
            </a:r>
            <a:r>
              <a:rPr lang="en-US" sz="2200" dirty="0">
                <a:solidFill>
                  <a:schemeClr val="tx1"/>
                </a:solidFill>
                <a:latin typeface="CMTI10"/>
              </a:rPr>
              <a:t>secure PRG? Why?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CMTI10"/>
              </a:rPr>
              <a:t>Formula for the advantage of D (attacker against f)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CMTI10"/>
              </a:rPr>
              <a:t>Formula for the advantage of D’ (attacker against f’) 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  <a:latin typeface="CMTI10"/>
              </a:rPr>
              <a:t>Assume f’ is insecure, construct the attacker D using the attacker D’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Analyze the success probability and compute the advantage of D (in terms of the advantage of D’)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You will reach a contradiction saying that the advantage of D is non-negligible, why is that a contradiction?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Given the contradiction, this means that the assumption that f’ is insecure is wrong, thus it is secure.</a:t>
            </a:r>
          </a:p>
        </p:txBody>
      </p:sp>
    </p:spTree>
    <p:extLst>
      <p:ext uri="{BB962C8B-B14F-4D97-AF65-F5344CB8AC3E}">
        <p14:creationId xmlns:p14="http://schemas.microsoft.com/office/powerpoint/2010/main" val="137185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Stream-Cipher Like but </a:t>
            </a:r>
            <a:r>
              <a:rPr lang="en-US" altLang="he-IL" sz="4000" u="sng" dirty="0"/>
              <a:t>Stateless</a:t>
            </a:r>
            <a:r>
              <a:rPr lang="en-US" altLang="he-IL" sz="4000" dirty="0"/>
              <a:t> Encrypt?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240" y="1154977"/>
            <a:ext cx="7975673" cy="1918686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PRG-based stream ciphers are stateful.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Need to remember how many bits (or bytes) were already encrypted, and and how many bits (or bytes) of PRG output have been used so far.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Can secure encryption be </a:t>
            </a:r>
            <a:r>
              <a:rPr lang="en-US" altLang="he-IL" sz="2400" b="1" i="1" dirty="0"/>
              <a:t>stateless</a:t>
            </a:r>
            <a:r>
              <a:rPr lang="en-US" altLang="he-IL" sz="2400" dirty="0"/>
              <a:t>?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The answer is…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453991" y="4323364"/>
            <a:ext cx="3446463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In three steps (or versions):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a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but with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pseudo-random function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First, what’s a (‘truly’) random function 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blipFill>
                <a:blip r:embed="rId4"/>
                <a:stretch>
                  <a:fillRect l="-2752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blipFill>
                <a:blip r:embed="rId5"/>
                <a:stretch>
                  <a:fillRect l="-226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61111"/>
              </p:ext>
            </p:extLst>
          </p:nvPr>
        </p:nvGraphicFramePr>
        <p:xfrm>
          <a:off x="2307095" y="3429000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35" y="3068960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BD37114-E1FC-F04B-BE33-3D0DA3DF4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blipFill>
                <a:blip r:embed="rId4"/>
                <a:stretch>
                  <a:fillRect l="-226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6" y="31752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3670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5217"/>
              </p:ext>
            </p:extLst>
          </p:nvPr>
        </p:nvGraphicFramePr>
        <p:xfrm>
          <a:off x="2328866" y="35352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f(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FCB160-95BB-5942-9A17-40FEDFD63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4548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7BEFFE4-980D-474F-BA21-984F45531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320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6283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4AD0B8D-7EAD-C049-A4FE-028142A56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246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91512" cy="389938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We can apply generic, exhaustive attacks to every cryptosystem. So, is breaking just a question of resources? 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Can encryption be secure unconditionally – even against attacker with unbounded time and storage?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4623421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1FC5-9A42-F043-AA16-A2D9BFECE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30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Random-Function-Based Encryption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824735"/>
            <a:ext cx="4040188" cy="8177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Sync-state (counter)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No extra random bits required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|ciphertext|=|plaintext|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0971" y="895351"/>
            <a:ext cx="3635828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Stateless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random bits per plaintext bit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olidFill>
                      <a:schemeClr val="tx1"/>
                    </a:solidFill>
                  </a:rPr>
                  <a:t>|ciphertext|=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|plaintext|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  <a:blipFill>
                <a:blip r:embed="rId2"/>
                <a:stretch>
                  <a:fillRect l="-1250" t="-3030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C50CB1-0C1D-E646-AF21-0FBB1DDB3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012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 Bitwise-Encryption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2743" y="895351"/>
            <a:ext cx="3614056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70" y="4925586"/>
            <a:ext cx="7850459" cy="1037063"/>
          </a:xfrm>
        </p:spPr>
        <p:txBody>
          <a:bodyPr/>
          <a:lstStyle/>
          <a:p>
            <a:pPr marL="0" indent="0"/>
            <a:r>
              <a:rPr lang="en-US" sz="2200" b="1" dirty="0">
                <a:solidFill>
                  <a:schemeClr val="tx1"/>
                </a:solidFill>
              </a:rPr>
              <a:t>Drawbacks: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Require random function (impractical)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Invoke function once-per-bit (computational overhead)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07ED4DC-41E5-6540-A86C-3AF45E653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8632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Reduce Overhead: Block-Encryption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519475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</a:rPr>
              <a:t>Optimization: </a:t>
            </a:r>
            <a:r>
              <a:rPr lang="en-US" altLang="he-IL" sz="2000" dirty="0">
                <a:solidFill>
                  <a:schemeClr val="tx1"/>
                </a:solidFill>
              </a:rPr>
              <a:t>operate in blocks (say of n bits)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strings (`blocks’) to n-bits strings (`blocks’)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ciphertext </a:t>
            </a: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Challenge: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sharing such random function f !!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Size of table? 2</a:t>
            </a:r>
            <a:r>
              <a:rPr lang="en-US" altLang="he-IL" sz="16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 entries of n bits each… </a:t>
            </a: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  <a:sym typeface="Symbol" panose="05050102010706020507" pitchFamily="18" charset="2"/>
              </a:rPr>
              <a:t>Idea: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use </a:t>
            </a: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pseudo-random function (PRF)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instead!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19B6B-0FDC-AAE3-6606-454CB9D77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3" y="2063472"/>
            <a:ext cx="4790661" cy="30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Encryption with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Operate in blocks (say of n bits)</a:t>
                </a: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Use Pseudo-Random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he-IL" sz="2400" dirty="0">
                    <a:solidFill>
                      <a:schemeClr val="tx1"/>
                    </a:solidFill>
                  </a:rPr>
                  <a:t>, output n bits</a:t>
                </a:r>
              </a:p>
              <a:p>
                <a:pPr marL="736600" lvl="1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>
                    <a:solidFill>
                      <a:schemeClr val="tx1"/>
                    </a:solidFill>
                  </a:rPr>
                  <a:t>Efficient , compact</a:t>
                </a: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rgbClr val="FF00FF"/>
                  </a:solidFill>
                </a:endParaRP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2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  <a:blipFill>
                <a:blip r:embed="rId3"/>
                <a:stretch>
                  <a:fillRect l="-296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120" y="2069702"/>
            <a:ext cx="5509132" cy="322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20C8-539B-4EB1-989C-1BA286D8B2CC}"/>
              </a:ext>
            </a:extLst>
          </p:cNvPr>
          <p:cNvSpPr txBox="1"/>
          <p:nvPr/>
        </p:nvSpPr>
        <p:spPr>
          <a:xfrm>
            <a:off x="2873829" y="556260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800" i="1" dirty="0">
                <a:solidFill>
                  <a:srgbClr val="FF0000"/>
                </a:solidFill>
              </a:rPr>
              <a:t>But what’s a PRF 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PRF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i="1" dirty="0"/>
              <a:t>F </a:t>
            </a:r>
            <a:r>
              <a:rPr lang="en-US" altLang="he-IL" sz="2400" dirty="0"/>
              <a:t>is a PRF from domain D to range R, if no distinguisher </a:t>
            </a: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1 (signaling PRF) given oracle access to </a:t>
            </a:r>
            <a:r>
              <a:rPr lang="en-US" altLang="he-IL" sz="1600" i="1" dirty="0" err="1"/>
              <a:t>F</a:t>
            </a:r>
            <a:r>
              <a:rPr lang="en-US" altLang="he-IL" sz="1600" i="1" baseline="-25000" dirty="0" err="1"/>
              <a:t>k</a:t>
            </a:r>
            <a:r>
              <a:rPr lang="en-US" altLang="he-IL" sz="1600" i="1" dirty="0"/>
              <a:t>(.)</a:t>
            </a:r>
            <a:r>
              <a:rPr lang="en-US" altLang="he-IL" sz="1600" dirty="0"/>
              <a:t>  (for random n-bits key </a:t>
            </a:r>
            <a:r>
              <a:rPr lang="en-US" altLang="he-IL" sz="1600" i="1" dirty="0"/>
              <a:t>k </a:t>
            </a:r>
            <a:r>
              <a:rPr lang="en-US" altLang="he-IL" sz="1600" dirty="0"/>
              <a:t>)</a:t>
            </a:r>
            <a:r>
              <a:rPr lang="en-US" altLang="he-IL" sz="1600" i="1" dirty="0"/>
              <a:t>, </a:t>
            </a:r>
            <a:r>
              <a:rPr lang="en-US" altLang="he-IL" sz="1600" dirty="0"/>
              <a:t>and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0 (signaling random) given oracle access to </a:t>
            </a:r>
            <a:r>
              <a:rPr lang="en-US" altLang="he-IL" sz="1600" i="1" dirty="0"/>
              <a:t>f(.), </a:t>
            </a:r>
            <a:r>
              <a:rPr lang="en-US" altLang="he-IL" sz="1600" dirty="0"/>
              <a:t>a </a:t>
            </a:r>
            <a:r>
              <a:rPr lang="en-US" altLang="he-IL" sz="1600" u="sng" dirty="0"/>
              <a:t>random</a:t>
            </a:r>
            <a:r>
              <a:rPr lang="en-US" altLang="he-IL" sz="1600" dirty="0"/>
              <a:t> function (from D to R)</a:t>
            </a: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55115" y="3283019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1454805" y="3318372"/>
            <a:ext cx="9916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F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12053" y="357998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753053" y="4317036"/>
            <a:ext cx="2564244" cy="31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4AE00-D61D-4EDE-805C-FBC8011F3B8B}"/>
              </a:ext>
            </a:extLst>
          </p:cNvPr>
          <p:cNvSpPr/>
          <p:nvPr/>
        </p:nvSpPr>
        <p:spPr bwMode="auto">
          <a:xfrm>
            <a:off x="605909" y="4286007"/>
            <a:ext cx="1437988" cy="363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1: PRF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8DD12F-12D7-4C15-BCEF-B0323FA041DB}"/>
              </a:ext>
            </a:extLst>
          </p:cNvPr>
          <p:cNvSpPr txBox="1"/>
          <p:nvPr/>
        </p:nvSpPr>
        <p:spPr>
          <a:xfrm>
            <a:off x="4799832" y="3766395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f(x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3D95987-EBD6-4D12-92B1-61DF19D34B11}"/>
              </a:ext>
            </a:extLst>
          </p:cNvPr>
          <p:cNvSpPr/>
          <p:nvPr/>
        </p:nvSpPr>
        <p:spPr bwMode="auto">
          <a:xfrm>
            <a:off x="5528372" y="5062454"/>
            <a:ext cx="2357951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oracle is to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(.),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oracle is to </a:t>
            </a:r>
            <a:r>
              <a:rPr lang="en-US" i="1" dirty="0">
                <a:solidFill>
                  <a:schemeClr val="tx1"/>
                </a:solidFill>
              </a:rPr>
              <a:t>f(.)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DCF1-3861-4D0B-8764-CE8718CEC59E}"/>
              </a:ext>
            </a:extLst>
          </p:cNvPr>
          <p:cNvSpPr txBox="1"/>
          <p:nvPr/>
        </p:nvSpPr>
        <p:spPr>
          <a:xfrm>
            <a:off x="3372588" y="4644574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1600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A PRF is `as secure as random function’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Formally,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 is: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  <a:blipFill>
                <a:blip r:embed="rId3"/>
                <a:stretch>
                  <a:fillRect l="-153" t="-8772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8EB345-B9AE-0D4B-B2D0-F431FE9F9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7E815-1319-5D94-F7B6-B26366628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4" y="2622550"/>
            <a:ext cx="7902647" cy="28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8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Constructing a 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Heuristics: efficient, not proven secure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Construct PRF from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Provably secure - if PRG is secure (reduction)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But many PRG calls for each PRF computation</a:t>
                </a:r>
              </a:p>
              <a:p>
                <a:pPr marL="1314450" lvl="2" indent="-457200">
                  <a:buFont typeface="Wingdings" panose="05000000000000000000" pitchFamily="2" charset="2"/>
                  <a:buChar char="q"/>
                </a:pPr>
                <a:r>
                  <a:rPr lang="en-US" altLang="he-IL" sz="1800" dirty="0">
                    <a:sym typeface="Wingdings" panose="05000000000000000000" pitchFamily="2" charset="2"/>
                  </a:rPr>
                  <a:t> Not deployed in practice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Provable secure PRF without assumptions?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If exists, would imply that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he-IL" sz="2200" dirty="0"/>
                  <a:t> . Why?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:r>
                  <a:rPr lang="en-US" altLang="he-IL" u="sng" dirty="0"/>
                  <a:t>Given </a:t>
                </a:r>
                <a:r>
                  <a:rPr lang="en-US" altLang="he-IL" dirty="0"/>
                  <a:t> the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 , it is trivial to identify the PRF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solvable in polynomial time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same, but given also any ‘hint’ (e.g.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)</a:t>
                </a:r>
              </a:p>
            </p:txBody>
          </p:sp>
        </mc:Choice>
        <mc:Fallback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 dirty="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Applications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326765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PRFs have many more applications: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Encryption, authentication, key management…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Example: derive independent key for each day </a:t>
            </a:r>
            <a:r>
              <a:rPr lang="en-US" altLang="he-IL" sz="2200" i="1" dirty="0"/>
              <a:t>d</a:t>
            </a:r>
            <a:r>
              <a:rPr lang="en-US" altLang="he-IL" sz="2200" dirty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Easy, with PRF and single shared key </a:t>
            </a:r>
            <a:r>
              <a:rPr lang="en-US" altLang="he-IL" sz="2200" i="1" dirty="0">
                <a:ea typeface="+mn-ea"/>
              </a:rPr>
              <a:t>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Key for day </a:t>
            </a:r>
            <a:r>
              <a:rPr lang="en-US" altLang="he-IL" sz="2200" i="1" dirty="0">
                <a:ea typeface="+mn-ea"/>
              </a:rPr>
              <a:t>d</a:t>
            </a:r>
            <a:r>
              <a:rPr lang="en-US" altLang="he-IL" sz="2200" dirty="0">
                <a:ea typeface="+mn-ea"/>
              </a:rPr>
              <a:t> is </a:t>
            </a:r>
            <a:r>
              <a:rPr lang="en-US" altLang="he-IL" sz="2200" i="1" dirty="0" err="1">
                <a:ea typeface="+mn-ea"/>
              </a:rPr>
              <a:t>k</a:t>
            </a:r>
            <a:r>
              <a:rPr lang="en-US" altLang="he-IL" sz="2200" i="1" baseline="-25000" dirty="0" err="1">
                <a:ea typeface="+mn-ea"/>
              </a:rPr>
              <a:t>d</a:t>
            </a:r>
            <a:r>
              <a:rPr lang="en-US" altLang="he-IL" sz="2200" i="1" dirty="0">
                <a:ea typeface="+mn-ea"/>
              </a:rPr>
              <a:t> = </a:t>
            </a:r>
            <a:r>
              <a:rPr lang="en-US" altLang="he-IL" sz="2200" i="1" dirty="0" err="1">
                <a:ea typeface="+mn-ea"/>
              </a:rPr>
              <a:t>F</a:t>
            </a:r>
            <a:r>
              <a:rPr lang="en-US" altLang="he-IL" sz="2200" i="1" baseline="-25000" dirty="0" err="1">
                <a:ea typeface="+mn-ea"/>
              </a:rPr>
              <a:t>k</a:t>
            </a:r>
            <a:r>
              <a:rPr lang="en-US" altLang="he-IL" sz="2200" i="1" dirty="0">
                <a:ea typeface="+mn-ea"/>
              </a:rPr>
              <a:t>(d)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Similarly: separate keys for different goals, e.g., encryption and authentication </a:t>
            </a:r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PRF </a:t>
            </a: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endParaRPr lang="en-US" altLang="he-IL" sz="1800" i="1" baseline="-2500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</a:t>
            </a:r>
            <a:endParaRPr lang="en-US" altLang="he-IL" sz="1800" baseline="-2500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r>
              <a:rPr lang="en-US" altLang="he-IL" sz="1800" i="1"/>
              <a:t>(d)</a:t>
            </a:r>
            <a:endParaRPr lang="en-US" altLang="he-IL" sz="1800" i="1" baseline="-25000"/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on the white board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ADDD28-7431-C132-4A05-6A39AEC7C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Let </a:t>
            </a:r>
            <a:r>
              <a:rPr lang="en-US" altLang="he-IL" sz="2200" dirty="0" err="1">
                <a:sym typeface="Wingdings" panose="05000000000000000000" pitchFamily="2" charset="2"/>
              </a:rPr>
              <a:t>Fk</a:t>
            </a:r>
            <a:r>
              <a:rPr lang="en-US" altLang="he-IL" sz="2200" dirty="0">
                <a:sym typeface="Wingdings" panose="05000000000000000000" pitchFamily="2" charset="2"/>
              </a:rPr>
              <a:t> be a PRF, are the following PRFs and why?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altLang="he-IL" dirty="0" err="1">
                <a:sym typeface="Wingdings" panose="05000000000000000000" pitchFamily="2" charset="2"/>
              </a:rPr>
              <a:t>F’</a:t>
            </a:r>
            <a:r>
              <a:rPr lang="en-US" altLang="he-IL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dirty="0">
                <a:sym typeface="Wingdings" panose="05000000000000000000" pitchFamily="2" charset="2"/>
              </a:rPr>
              <a:t>(x) = F</a:t>
            </a:r>
            <a:r>
              <a:rPr lang="en-US" altLang="he-IL" baseline="-25000" dirty="0">
                <a:sym typeface="Wingdings" panose="05000000000000000000" pitchFamily="2" charset="2"/>
              </a:rPr>
              <a:t>1</a:t>
            </a:r>
            <a:r>
              <a:rPr lang="en-US" altLang="he-IL" baseline="30000" dirty="0">
                <a:sym typeface="Wingdings" panose="05000000000000000000" pitchFamily="2" charset="2"/>
              </a:rPr>
              <a:t>n</a:t>
            </a:r>
            <a:r>
              <a:rPr lang="en-US" altLang="he-IL" dirty="0">
                <a:sym typeface="Wingdings" panose="05000000000000000000" pitchFamily="2" charset="2"/>
              </a:rPr>
              <a:t>(x) || </a:t>
            </a:r>
            <a:r>
              <a:rPr lang="en-US" altLang="he-IL" dirty="0" err="1">
                <a:sym typeface="Wingdings" panose="05000000000000000000" pitchFamily="2" charset="2"/>
              </a:rPr>
              <a:t>F</a:t>
            </a:r>
            <a:r>
              <a:rPr lang="en-US" altLang="he-IL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dirty="0">
                <a:sym typeface="Wingdings" panose="05000000000000000000" pitchFamily="2" charset="2"/>
              </a:rPr>
              <a:t>(x)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altLang="he-IL" dirty="0" err="1">
                <a:sym typeface="Wingdings" panose="05000000000000000000" pitchFamily="2" charset="2"/>
              </a:rPr>
              <a:t>F’’</a:t>
            </a:r>
            <a:r>
              <a:rPr lang="en-US" altLang="he-IL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dirty="0">
                <a:sym typeface="Wingdings" panose="05000000000000000000" pitchFamily="2" charset="2"/>
              </a:rPr>
              <a:t>(x) = </a:t>
            </a:r>
            <a:r>
              <a:rPr lang="en-US" altLang="he-IL" dirty="0" err="1">
                <a:sym typeface="Wingdings" panose="05000000000000000000" pitchFamily="2" charset="2"/>
              </a:rPr>
              <a:t>F</a:t>
            </a:r>
            <a:r>
              <a:rPr lang="en-US" altLang="he-IL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dirty="0">
                <a:sym typeface="Wingdings" panose="05000000000000000000" pitchFamily="2" charset="2"/>
              </a:rPr>
              <a:t>(x) || </a:t>
            </a:r>
            <a:r>
              <a:rPr lang="en-US" altLang="he-IL" dirty="0" err="1">
                <a:sym typeface="Wingdings" panose="05000000000000000000" pitchFamily="2" charset="2"/>
              </a:rPr>
              <a:t>lsb</a:t>
            </a:r>
            <a:r>
              <a:rPr lang="en-US" altLang="he-IL" dirty="0">
                <a:sym typeface="Wingdings" panose="05000000000000000000" pitchFamily="2" charset="2"/>
              </a:rPr>
              <a:t>(</a:t>
            </a:r>
            <a:r>
              <a:rPr lang="en-US" altLang="he-IL" dirty="0" err="1">
                <a:sym typeface="Wingdings" panose="05000000000000000000" pitchFamily="2" charset="2"/>
              </a:rPr>
              <a:t>F</a:t>
            </a:r>
            <a:r>
              <a:rPr lang="en-US" altLang="he-IL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dirty="0">
                <a:sym typeface="Wingdings" panose="05000000000000000000" pitchFamily="2" charset="2"/>
              </a:rPr>
              <a:t>(x)) 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altLang="he-IL" dirty="0" err="1">
                <a:sym typeface="Wingdings" panose="05000000000000000000" pitchFamily="2" charset="2"/>
              </a:rPr>
              <a:t>lsb</a:t>
            </a:r>
            <a:r>
              <a:rPr lang="en-US" altLang="he-IL" dirty="0">
                <a:sym typeface="Wingdings" panose="05000000000000000000" pitchFamily="2" charset="2"/>
              </a:rPr>
              <a:t> is the least significant bit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dirty="0">
                <a:sym typeface="Wingdings" panose="05000000000000000000" pitchFamily="2" charset="2"/>
              </a:rPr>
              <a:t>The following PRF is secure, prove that formally (again using prove by reduction):</a:t>
            </a:r>
            <a:endParaRPr lang="en-US" alt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EBC39-C7BB-47E9-C04E-005358E6F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9" y="4133918"/>
            <a:ext cx="7767744" cy="1282908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7781F87-1D39-5C95-871E-6F8BC89332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608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2: section 2.4 and 2.5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64296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65659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encrypt message m, compute the bitwise XOR of the key k with the message m: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err="1"/>
              <a:t>E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(m)=c where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</a:t>
            </a:r>
            <a:r>
              <a:rPr lang="en-US" altLang="he-IL" sz="2400" baseline="-25000" dirty="0"/>
              <a:t>k</a:t>
            </a:r>
            <a:r>
              <a:rPr lang="en-US" altLang="he-IL" sz="2400" dirty="0"/>
              <a:t>(c)=m where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8906"/>
              </p:ext>
            </p:extLst>
          </p:nvPr>
        </p:nvGraphicFramePr>
        <p:xfrm>
          <a:off x="3281361" y="4560888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8540"/>
              </p:ext>
            </p:extLst>
          </p:nvPr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43017"/>
              </p:ext>
            </p:extLst>
          </p:nvPr>
        </p:nvGraphicFramePr>
        <p:xfrm>
          <a:off x="792162" y="5705475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altLang="zh-CN" err="1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151" y="5522997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038" y="436869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3014" y="553335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3CE4F-441D-49B6-8525-FF1B1830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5" y="1432378"/>
            <a:ext cx="1892321" cy="19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42050"/>
            <a:ext cx="436562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k 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m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c   =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 dirty="0"/>
              <a:t>k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c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m =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 dirty="0"/>
          </a:p>
          <a:p>
            <a:pPr eaLnBrk="1" hangingPunct="1">
              <a:buClrTx/>
              <a:buFontTx/>
              <a:buNone/>
            </a:pPr>
            <a:endParaRPr lang="en-US" altLang="he-IL" dirty="0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420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/>
              <a:t> Correctness: 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c = 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(k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m) = (k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k)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m =  0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tx1"/>
                </a:solidFill>
              </a:rPr>
              <a:t> </a:t>
            </a:r>
            <a:r>
              <a:rPr lang="en-US" altLang="he-IL" sz="2000" b="1" dirty="0">
                <a:solidFill>
                  <a:schemeClr val="tx1"/>
                </a:solidFill>
              </a:rPr>
              <a:t> Very simple, and efficient… but: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1800" dirty="0">
                <a:solidFill>
                  <a:schemeClr val="tx1"/>
                </a:solidFill>
              </a:rPr>
              <a:t>Stateful encryption (must remember the keys, or a counter of the key bits, used so far to avoid using them again)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1800" dirty="0">
                <a:solidFill>
                  <a:schemeClr val="tx1"/>
                </a:solidFill>
              </a:rPr>
              <a:t>And size of key must be (at least) equal to the message size.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1800" dirty="0">
                <a:solidFill>
                  <a:schemeClr val="tx1"/>
                </a:solidFill>
              </a:rPr>
              <a:t>Key cannot be reused for several encryptions (one time!).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800" dirty="0">
                <a:solidFill>
                  <a:srgbClr val="006633"/>
                </a:solidFill>
              </a:rPr>
              <a:t> </a:t>
            </a:r>
            <a:r>
              <a:rPr lang="en-GB" altLang="he-IL" sz="2000" dirty="0">
                <a:solidFill>
                  <a:schemeClr val="tx1"/>
                </a:solidFill>
              </a:rPr>
              <a:t>Shannon [1949; simplified]: OTP is </a:t>
            </a:r>
            <a:r>
              <a:rPr lang="en-US" altLang="he-IL" sz="2000" dirty="0">
                <a:solidFill>
                  <a:schemeClr val="tx1"/>
                </a:solidFill>
              </a:rPr>
              <a:t>unconditionally secure, and </a:t>
            </a:r>
            <a:r>
              <a:rPr lang="en-GB" altLang="he-IL" sz="2000" dirty="0">
                <a:solidFill>
                  <a:schemeClr val="tx1"/>
                </a:solidFill>
              </a:rPr>
              <a:t>for every unconditionally-secure cipher, </a:t>
            </a:r>
            <a:r>
              <a:rPr lang="en-US" altLang="he-IL" sz="2000" dirty="0">
                <a:solidFill>
                  <a:schemeClr val="tx1"/>
                </a:solidFill>
              </a:rPr>
              <a:t>|k|≥|m|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006633"/>
                </a:solidFill>
              </a:rPr>
              <a:t>Proofs of these claims? See crypto course / books </a:t>
            </a:r>
            <a:r>
              <a:rPr lang="en-US" altLang="he-IL" sz="2000" dirty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algn="ctr" eaLnBrk="1" hangingPunct="1">
              <a:spcBef>
                <a:spcPts val="600"/>
              </a:spcBef>
              <a:buClr>
                <a:srgbClr val="5F5F5F"/>
              </a:buClr>
            </a:pPr>
            <a:r>
              <a:rPr lang="en-US" altLang="he-IL" sz="2200" i="1" dirty="0">
                <a:solidFill>
                  <a:srgbClr val="FF0000"/>
                </a:solidFill>
                <a:sym typeface="Wingdings" panose="05000000000000000000" pitchFamily="2" charset="2"/>
              </a:rPr>
              <a:t>To go around the above limitations: we assume attackers are computationally limited </a:t>
            </a: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2" y="260648"/>
            <a:ext cx="9292892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Recall: 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No matter how much computing power is available, the cipher cannot be broken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i="1" dirty="0">
                <a:solidFill>
                  <a:schemeClr val="accent2"/>
                </a:solidFill>
                <a:ea typeface="ＭＳ Ｐゴシック" pitchFamily="34" charset="-128"/>
              </a:rPr>
              <a:t>So it deals with Probabilistic Polynomial Time (PPT) attackers.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29" y="260648"/>
            <a:ext cx="9404715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Looking ahead: Stream Ciphers vs. Block Ciphers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Stream cipher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message bit by bit (stream of bits).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Inherently stateful; needs to keep track of the location of last encrypted bit.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Block cipher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block (string) of bits all at once.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Can be stateless or stateful</a:t>
            </a:r>
          </a:p>
        </p:txBody>
      </p:sp>
    </p:spTree>
    <p:extLst>
      <p:ext uri="{BB962C8B-B14F-4D97-AF65-F5344CB8AC3E}">
        <p14:creationId xmlns:p14="http://schemas.microsoft.com/office/powerpoint/2010/main" val="21969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4131" y="1501775"/>
            <a:ext cx="7772400" cy="2155825"/>
          </a:xfrm>
        </p:spPr>
        <p:txBody>
          <a:bodyPr/>
          <a:lstStyle/>
          <a:p>
            <a:pPr algn="ctr"/>
            <a:r>
              <a:rPr lang="en-US" altLang="he-IL" sz="4400" dirty="0">
                <a:solidFill>
                  <a:schemeClr val="tx1"/>
                </a:solidFill>
                <a:sym typeface="Wingdings" panose="05000000000000000000" pitchFamily="2" charset="2"/>
              </a:rPr>
              <a:t>Can we do computationally-secure variant of OTP, with ‘short key’ (|k|&lt;&lt;|m| ) ?</a:t>
            </a:r>
            <a:br>
              <a:rPr lang="en-GB" altLang="he-IL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/>
              <a:t>Yes, using pseudorandom number  generators </a:t>
            </a:r>
            <a:r>
              <a:rPr lang="en-US"/>
              <a:t>(PRGs)!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Idea: `similar’ to OTP, but with </a:t>
                </a:r>
                <a:r>
                  <a:rPr lang="en-US" altLang="he-IL" sz="2400" u="sng" dirty="0"/>
                  <a:t>bounded-length key</a:t>
                </a:r>
                <a:r>
                  <a:rPr lang="en-US" altLang="he-IL" sz="2400" dirty="0"/>
                  <a:t> 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k </a:t>
                </a:r>
                <a:endParaRPr lang="en-US" altLang="he-IL" sz="2400" u="sng" dirty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How?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Use a </a:t>
                </a:r>
                <a:r>
                  <a:rPr lang="en-US" altLang="he-IL" sz="2200" dirty="0">
                    <a:solidFill>
                      <a:schemeClr val="tx1"/>
                    </a:solidFill>
                  </a:rPr>
                  <a:t>pseudorandom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200" dirty="0">
                  <a:solidFill>
                    <a:schemeClr val="tx1"/>
                  </a:solidFill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200" dirty="0"/>
                  <a:t>outputs a long stream of bits (longer than |</a:t>
                </a:r>
                <a:r>
                  <a:rPr lang="en-US" altLang="he-IL" sz="22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200" dirty="0"/>
                  <a:t>|)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stream is `</a:t>
                </a:r>
                <a:r>
                  <a:rPr lang="en-US" altLang="he-IL" dirty="0">
                    <a:solidFill>
                      <a:srgbClr val="FF0000"/>
                    </a:solidFill>
                  </a:rPr>
                  <a:t>indistinguishable from random</a:t>
                </a:r>
                <a:r>
                  <a:rPr lang="en-US" altLang="he-IL" dirty="0"/>
                  <a:t>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What is this ‘</a:t>
                </a:r>
                <a:r>
                  <a:rPr lang="en-US" altLang="he-IL" sz="2200" dirty="0">
                    <a:solidFill>
                      <a:srgbClr val="FF0000"/>
                    </a:solidFill>
                  </a:rPr>
                  <a:t>indistinguishability</a:t>
                </a:r>
                <a:r>
                  <a:rPr lang="en-US" altLang="he-IL" sz="2200" dirty="0"/>
                  <a:t>’ requirement?? 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is related to the famous Turing Test!</a:t>
                </a:r>
              </a:p>
              <a:p>
                <a:pPr marL="338137" lvl="1" indent="0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  <a:blipFill>
                <a:blip r:embed="rId3"/>
                <a:stretch>
                  <a:fillRect l="-293" t="-5376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738D63-2DE8-4A4E-915A-090919D1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255" y="3673005"/>
            <a:ext cx="5277814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22845</TotalTime>
  <Words>3103</Words>
  <Application>Microsoft Macintosh PowerPoint</Application>
  <PresentationFormat>On-screen Show (4:3)</PresentationFormat>
  <Paragraphs>503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61" baseType="lpstr">
      <vt:lpstr>American Typewriter</vt:lpstr>
      <vt:lpstr>Arial</vt:lpstr>
      <vt:lpstr>Calibri</vt:lpstr>
      <vt:lpstr>Cambria Math</vt:lpstr>
      <vt:lpstr>CMMI10</vt:lpstr>
      <vt:lpstr>CMMI7</vt:lpstr>
      <vt:lpstr>CMR10</vt:lpstr>
      <vt:lpstr>CMR7</vt:lpstr>
      <vt:lpstr>CMSY10</vt:lpstr>
      <vt:lpstr>CMSY7</vt:lpstr>
      <vt:lpstr>CMTI10</vt:lpstr>
      <vt:lpstr>Courier New</vt:lpstr>
      <vt:lpstr>Garamond</vt:lpstr>
      <vt:lpstr>Lucida Calligraphy</vt:lpstr>
      <vt:lpstr>Rage Italic</vt:lpstr>
      <vt:lpstr>Symbol</vt:lpstr>
      <vt:lpstr>Times New Roman</vt:lpstr>
      <vt:lpstr>Wingdings</vt:lpstr>
      <vt:lpstr>Office Theme</vt:lpstr>
      <vt:lpstr>1_Office Theme</vt:lpstr>
      <vt:lpstr>Default</vt:lpstr>
      <vt:lpstr>CSE 3400 - Introduction to Computer &amp; Network Security  (aka: Introduction to Cybersecurity)  Lecture 3 Encryption – Part II (and Pseudo-randomness)</vt:lpstr>
      <vt:lpstr>Outline</vt:lpstr>
      <vt:lpstr>We can apply generic, exhaustive attacks to every cryptosystem. So, is breaking just a question of resources?   Can encryption be secure unconditionally – even against attacker with unbounded time and storage? </vt:lpstr>
      <vt:lpstr>One-Time-Pad (OTP)</vt:lpstr>
      <vt:lpstr>One-Time-Pad: Example, Properties</vt:lpstr>
      <vt:lpstr>Recall: Unconditional vs. Computational Security</vt:lpstr>
      <vt:lpstr>Looking ahead: Stream Ciphers vs. Block Ciphers</vt:lpstr>
      <vt:lpstr>Can we do computationally-secure variant of OTP, with ‘short key’ (|k|&lt;&lt;|m| ) ? </vt:lpstr>
      <vt:lpstr>PRG Stream Cipher </vt:lpstr>
      <vt:lpstr>PRG Stream Cipher - Example</vt:lpstr>
      <vt:lpstr>The Turing Test [1950]</vt:lpstr>
      <vt:lpstr>The PRG Indistinguishabity Test</vt:lpstr>
      <vt:lpstr>Recall: An Efficient (PPT) Algorithm </vt:lpstr>
      <vt:lpstr>Recall: Negligible Functions</vt:lpstr>
      <vt:lpstr>The PRG Advantage</vt:lpstr>
      <vt:lpstr>Pseudo-Random Generator: Definition</vt:lpstr>
      <vt:lpstr>Exercise</vt:lpstr>
      <vt:lpstr>Many PRG proposals I</vt:lpstr>
      <vt:lpstr>Many PRG proposals II</vt:lpstr>
      <vt:lpstr>Example: Misusing Stream-Cipher</vt:lpstr>
      <vt:lpstr>Provably-Secure PRG? </vt:lpstr>
      <vt:lpstr>Provably-Secure PRG : by reduction </vt:lpstr>
      <vt:lpstr>Proof by Reduction </vt:lpstr>
      <vt:lpstr>PRG by reduction – An Example </vt:lpstr>
      <vt:lpstr>Stream-Cipher Like but Stateless Encrypt? </vt:lpstr>
      <vt:lpstr>First, what’s a (‘truly’) random function f?</vt:lpstr>
      <vt:lpstr>What’s a (‘truly’) random function?</vt:lpstr>
      <vt:lpstr>What’s a (‘truly’) random function?</vt:lpstr>
      <vt:lpstr>What’s a (‘truly’) random function?</vt:lpstr>
      <vt:lpstr>Random-Function-Based Encryption</vt:lpstr>
      <vt:lpstr>Random-Function Bitwise-Encryption</vt:lpstr>
      <vt:lpstr>Reduce Overhead: Block-Encryption</vt:lpstr>
      <vt:lpstr>Encryption with PRF</vt:lpstr>
      <vt:lpstr>The PRF Indistinguishabity Test</vt:lpstr>
      <vt:lpstr>PRF Definition</vt:lpstr>
      <vt:lpstr>Constructing a PRF</vt:lpstr>
      <vt:lpstr>PRF Applications</vt:lpstr>
      <vt:lpstr>Examples on the white board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Almashaqbeh, Ghada</cp:lastModifiedBy>
  <cp:revision>49</cp:revision>
  <cp:lastPrinted>2023-01-23T20:11:57Z</cp:lastPrinted>
  <dcterms:created xsi:type="dcterms:W3CDTF">2020-09-01T12:48:58Z</dcterms:created>
  <dcterms:modified xsi:type="dcterms:W3CDTF">2023-02-02T14:58:08Z</dcterms:modified>
</cp:coreProperties>
</file>