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8"/>
  </p:notesMasterIdLst>
  <p:handoutMasterIdLst>
    <p:handoutMasterId r:id="rId49"/>
  </p:handoutMasterIdLst>
  <p:sldIdLst>
    <p:sldId id="590" r:id="rId3"/>
    <p:sldId id="591" r:id="rId4"/>
    <p:sldId id="593" r:id="rId5"/>
    <p:sldId id="582" r:id="rId6"/>
    <p:sldId id="562" r:id="rId7"/>
    <p:sldId id="581" r:id="rId8"/>
    <p:sldId id="375" r:id="rId9"/>
    <p:sldId id="594" r:id="rId10"/>
    <p:sldId id="584" r:id="rId11"/>
    <p:sldId id="585" r:id="rId12"/>
    <p:sldId id="298" r:id="rId13"/>
    <p:sldId id="380" r:id="rId14"/>
    <p:sldId id="430" r:id="rId15"/>
    <p:sldId id="421" r:id="rId16"/>
    <p:sldId id="333" r:id="rId17"/>
    <p:sldId id="429" r:id="rId18"/>
    <p:sldId id="533" r:id="rId19"/>
    <p:sldId id="532" r:id="rId20"/>
    <p:sldId id="558" r:id="rId21"/>
    <p:sldId id="587" r:id="rId22"/>
    <p:sldId id="586" r:id="rId23"/>
    <p:sldId id="560" r:id="rId24"/>
    <p:sldId id="559" r:id="rId25"/>
    <p:sldId id="561" r:id="rId26"/>
    <p:sldId id="588" r:id="rId27"/>
    <p:sldId id="553" r:id="rId28"/>
    <p:sldId id="556" r:id="rId29"/>
    <p:sldId id="422" r:id="rId30"/>
    <p:sldId id="302" r:id="rId31"/>
    <p:sldId id="564" r:id="rId32"/>
    <p:sldId id="300" r:id="rId33"/>
    <p:sldId id="377" r:id="rId34"/>
    <p:sldId id="486" r:id="rId35"/>
    <p:sldId id="386" r:id="rId36"/>
    <p:sldId id="540" r:id="rId37"/>
    <p:sldId id="433" r:id="rId38"/>
    <p:sldId id="294" r:id="rId39"/>
    <p:sldId id="541" r:id="rId40"/>
    <p:sldId id="434" r:id="rId41"/>
    <p:sldId id="303" r:id="rId42"/>
    <p:sldId id="446" r:id="rId43"/>
    <p:sldId id="378" r:id="rId44"/>
    <p:sldId id="317" r:id="rId45"/>
    <p:sldId id="601" r:id="rId46"/>
    <p:sldId id="592" r:id="rId47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9"/>
    <p:restoredTop sz="94607"/>
  </p:normalViewPr>
  <p:slideViewPr>
    <p:cSldViewPr snapToGrid="0">
      <p:cViewPr varScale="1">
        <p:scale>
          <a:sx n="148" d="100"/>
          <a:sy n="148" d="100"/>
        </p:scale>
        <p:origin x="2240" y="192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י"ט.שבט.תשפ"א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24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37B08A1-B987-4543-908C-9858AA6525C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1024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0426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</a:t>
            </a:r>
            <a:r>
              <a:rPr lang="en-US" baseline="0"/>
              <a:t> advantage is that robust combiner for function </a:t>
            </a:r>
            <a:r>
              <a:rPr lang="en-US" baseline="0">
                <a:sym typeface="Wingdings" panose="05000000000000000000" pitchFamily="2" charset="2"/>
              </a:rPr>
              <a:t>usually gives robust combiner for scheme (and usually, it is simpler than direct combiner for scheme)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004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8954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3120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52292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96180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8958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56832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46778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5191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23364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5833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4589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64955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9198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5302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55645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13915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23381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67273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9884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4246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4944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264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21FC1BB-3AEE-454F-9CB3-FAB955702D0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en-US" altLang="he-IL" sz="1300"/>
          </a:p>
        </p:txBody>
      </p:sp>
      <p:sp>
        <p:nvSpPr>
          <p:cNvPr id="11264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729949-F275-477C-8EBD-D495F0619B34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126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00266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1146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950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6657817-675A-4D08-833C-907BC26F0CC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43</a:t>
            </a:fld>
            <a:endParaRPr lang="en-US" altLang="he-IL" sz="1300"/>
          </a:p>
        </p:txBody>
      </p:sp>
      <p:sp>
        <p:nvSpPr>
          <p:cNvPr id="1495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07737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9552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977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7992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97866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923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6202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1082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4.gi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4.gi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.gif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3" Type="http://schemas.openxmlformats.org/officeDocument/2006/relationships/image" Target="../media/image4.gif"/><Relationship Id="rId7" Type="http://schemas.openxmlformats.org/officeDocument/2006/relationships/image" Target="../media/image5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4.gif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10" Type="http://schemas.openxmlformats.org/officeDocument/2006/relationships/image" Target="../media/image64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6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19.png"/><Relationship Id="rId7" Type="http://schemas.openxmlformats.org/officeDocument/2006/relationships/image" Target="../media/image6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700.png"/><Relationship Id="rId4" Type="http://schemas.openxmlformats.org/officeDocument/2006/relationships/image" Target="../media/image4.gif"/><Relationship Id="rId9" Type="http://schemas.openxmlformats.org/officeDocument/2006/relationships/image" Target="../media/image6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.gif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4.gif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10" Type="http://schemas.openxmlformats.org/officeDocument/2006/relationships/image" Target="../media/image71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.png"/><Relationship Id="rId5" Type="http://schemas.openxmlformats.org/officeDocument/2006/relationships/image" Target="../media/image55.png"/><Relationship Id="rId10" Type="http://schemas.openxmlformats.org/officeDocument/2006/relationships/image" Target="../media/image2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6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400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90.png"/><Relationship Id="rId4" Type="http://schemas.openxmlformats.org/officeDocument/2006/relationships/image" Target="../media/image4.gif"/><Relationship Id="rId9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4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36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Before: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Now: construct block cipher (invertible 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Challenge: making it invertible…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Solution: The Feistel Construction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735761-762C-414E-BB18-48205598001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152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</a:t>
            </a:r>
            <a:r>
              <a:rPr lang="en-US" altLang="he-IL" err="1"/>
              <a:t>Feistel</a:t>
            </a:r>
            <a:r>
              <a:rPr lang="en-US" altLang="he-IL"/>
              <a:t> Block-cipher Construction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6474" y="1235075"/>
            <a:ext cx="8226425" cy="5232400"/>
          </a:xfrm>
        </p:spPr>
        <p:txBody>
          <a:bodyPr/>
          <a:lstStyle/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Turn PRF </a:t>
            </a:r>
            <a:r>
              <a:rPr lang="en-US" altLang="he-IL" sz="2400" dirty="0" err="1"/>
              <a:t>F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 into a block cipher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Three ‘rounds’ suffice [LR88]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Used in DES (but not in AES)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With 16 ‘rounds’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400" dirty="0"/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8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966569" y="2502811"/>
            <a:ext cx="360362" cy="36036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3" name="AutoShape 5"/>
              <p:cNvSpPr>
                <a:spLocks noChangeArrowheads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101383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3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8495481" y="1951831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>
            <a:off x="6155506" y="1951831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7" name="Line 9"/>
          <p:cNvSpPr>
            <a:spLocks noChangeShapeType="1"/>
          </p:cNvSpPr>
          <p:nvPr/>
        </p:nvSpPr>
        <p:spPr bwMode="auto">
          <a:xfrm>
            <a:off x="6155506" y="28519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8" name="Line 10"/>
          <p:cNvSpPr>
            <a:spLocks noChangeShapeType="1"/>
          </p:cNvSpPr>
          <p:nvPr/>
        </p:nvSpPr>
        <p:spPr bwMode="auto">
          <a:xfrm flipH="1" flipV="1">
            <a:off x="7317313" y="2740817"/>
            <a:ext cx="1181342" cy="89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6333306" y="2672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0" name="AutoShape 12"/>
          <p:cNvSpPr>
            <a:spLocks noChangeArrowheads="1"/>
          </p:cNvSpPr>
          <p:nvPr/>
        </p:nvSpPr>
        <p:spPr bwMode="auto">
          <a:xfrm>
            <a:off x="7401694" y="3390900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101391" name="Oval 13"/>
          <p:cNvSpPr>
            <a:spLocks noChangeArrowheads="1"/>
          </p:cNvSpPr>
          <p:nvPr/>
        </p:nvSpPr>
        <p:spPr bwMode="auto">
          <a:xfrm>
            <a:off x="8316094" y="3572668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2" name="Line 14"/>
          <p:cNvSpPr>
            <a:spLocks noChangeShapeType="1"/>
          </p:cNvSpPr>
          <p:nvPr/>
        </p:nvSpPr>
        <p:spPr bwMode="auto">
          <a:xfrm>
            <a:off x="6155506" y="3032918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6155506" y="30329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8495481" y="39314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6155506" y="3752057"/>
            <a:ext cx="124618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7" name="Oval 19"/>
          <p:cNvSpPr>
            <a:spLocks noChangeArrowheads="1"/>
          </p:cNvSpPr>
          <p:nvPr/>
        </p:nvSpPr>
        <p:spPr bwMode="auto">
          <a:xfrm>
            <a:off x="5966569" y="4651374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 flipH="1">
            <a:off x="8495481" y="4649786"/>
            <a:ext cx="13900" cy="87485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6155506" y="41124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6155506" y="5012531"/>
            <a:ext cx="0" cy="5048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1" name="Line 23"/>
          <p:cNvSpPr>
            <a:spLocks noChangeShapeType="1"/>
          </p:cNvSpPr>
          <p:nvPr/>
        </p:nvSpPr>
        <p:spPr bwMode="auto">
          <a:xfrm flipH="1" flipV="1">
            <a:off x="7317313" y="4828381"/>
            <a:ext cx="1181343" cy="317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6333306" y="4831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>
            <a:off x="8111689" y="3752056"/>
            <a:ext cx="239329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b="-13158"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,…,2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5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/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blipFill>
                <a:blip r:embed="rId6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2">
            <a:extLst>
              <a:ext uri="{FF2B5EF4-FFF2-40B4-BE49-F238E27FC236}">
                <a16:creationId xmlns:a16="http://schemas.microsoft.com/office/drawing/2014/main" id="{53A9981E-3503-44B8-96EB-1B80518F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238442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882DB148-9341-4537-B458-56E594EC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448389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/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blipFill>
                <a:blip r:embed="rId7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EB0BD1E-CF11-40B7-8BE4-E4CFDE6DC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24" y="2264790"/>
            <a:ext cx="5355675" cy="13041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5274945C-14EA-834C-95DA-828AC8CC812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02041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Crypto Building-Blocks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3293" y="1124744"/>
            <a:ext cx="8223250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Design and focus cryptanalysis efforts on few basic functions: </a:t>
            </a:r>
            <a:r>
              <a:rPr lang="en-US" altLang="he-IL" sz="2800" dirty="0">
                <a:solidFill>
                  <a:schemeClr val="accent2"/>
                </a:solidFill>
              </a:rPr>
              <a:t>simple, easy to test, replaceable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Construct schemes from basic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Provably secure constructions: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attack on scheme </a:t>
            </a:r>
            <a:r>
              <a:rPr lang="en-US" altLang="he-IL" sz="2400" dirty="0">
                <a:solidFill>
                  <a:schemeClr val="tx1"/>
                </a:solidFill>
                <a:sym typeface="Wingdings" panose="05000000000000000000" pitchFamily="2" charset="2"/>
              </a:rPr>
              <a:t> attack on function</a:t>
            </a:r>
            <a:endParaRPr lang="en-US" altLang="he-IL" sz="2400" dirty="0">
              <a:solidFill>
                <a:schemeClr val="tx1"/>
              </a:solidFill>
            </a:endParaRP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replacing broken/suspect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upgrading to more secure/efficient function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E.g., encryption from block cipher </a:t>
            </a:r>
            <a:r>
              <a:rPr lang="en-US" altLang="he-IL" sz="2000" dirty="0"/>
              <a:t>(or PRG/PRF/PRP)</a:t>
            </a:r>
            <a:endParaRPr lang="en-US" altLang="he-IL" sz="4400" dirty="0"/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Block-cipher, PRG,PRF,PRP: </a:t>
            </a:r>
            <a:r>
              <a:rPr lang="en-US" altLang="he-IL" sz="2400" dirty="0">
                <a:solidFill>
                  <a:srgbClr val="00B050"/>
                </a:solidFill>
              </a:rPr>
              <a:t>deterministic, stateless,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00B050"/>
                </a:solidFill>
              </a:rPr>
              <a:t>FIL</a:t>
            </a:r>
            <a:r>
              <a:rPr lang="en-US" altLang="he-IL" sz="2400" dirty="0"/>
              <a:t> (Fixed-Input-Length)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400" dirty="0">
                <a:solidFill>
                  <a:srgbClr val="FF0000"/>
                </a:solidFill>
              </a:rPr>
              <a:t>randomized/stateful</a:t>
            </a:r>
            <a:r>
              <a:rPr lang="en-US" altLang="he-IL" sz="2400" dirty="0"/>
              <a:t>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FF0000"/>
                </a:solidFill>
              </a:rPr>
              <a:t>VIL</a:t>
            </a:r>
            <a:r>
              <a:rPr lang="en-US" altLang="he-IL" sz="2400" dirty="0"/>
              <a:t> (Variable-Input-Length)</a:t>
            </a:r>
            <a:endParaRPr lang="en-US" altLang="he-IL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Clipart - Brick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2150591"/>
            <a:ext cx="1706648" cy="1484784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7221C59-C1C8-0F4B-9F17-F2B6EC264D6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297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4000">
                <a:solidFill>
                  <a:schemeClr val="tx1"/>
                </a:solidFill>
              </a:rPr>
              <a:t>Why standardize block ciphers, </a:t>
            </a:r>
            <a:br>
              <a:rPr lang="en-US" altLang="he-IL" sz="4000">
                <a:solidFill>
                  <a:schemeClr val="tx1"/>
                </a:solidFill>
              </a:rPr>
            </a:br>
            <a:r>
              <a:rPr lang="en-US" altLang="he-IL" sz="4000">
                <a:solidFill>
                  <a:schemeClr val="tx1"/>
                </a:solidFill>
              </a:rPr>
              <a:t>and not encryption? 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9553" y="1484784"/>
            <a:ext cx="8363272" cy="4524797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Crypto building blocks principle, rephrased: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design, cryptanalyze simple function,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use function to construct more complex scheme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Design, cryptanalyze PRF; use it to build block cipher;  and block cipher to construct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</a:rPr>
              <a:t>Attack on cryptosystem </a:t>
            </a: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400" dirty="0">
                <a:solidFill>
                  <a:srgbClr val="FF00FF"/>
                </a:solidFill>
              </a:rPr>
              <a:t>attack on block cipher, PRF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Design (FIL, deterministic, stateless) PRF, 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construct (VIL, randomized/stateful)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Easier to design and to combine: </a:t>
            </a:r>
          </a:p>
          <a:p>
            <a:pPr marL="1063625" lvl="2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Given two PRFs F, F’, let F’’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k,k</a:t>
            </a:r>
            <a:r>
              <a:rPr lang="en-US" altLang="he-IL" sz="2000" baseline="-25000" dirty="0">
                <a:solidFill>
                  <a:schemeClr val="tx1"/>
                </a:solidFill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</a:rPr>
              <a:t>(x)=</a:t>
            </a:r>
            <a:r>
              <a:rPr lang="en-US" altLang="he-IL" sz="2000" dirty="0" err="1">
                <a:solidFill>
                  <a:schemeClr val="tx1"/>
                </a:solidFill>
              </a:rPr>
              <a:t>F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he-IL" sz="2000" dirty="0">
                <a:solidFill>
                  <a:schemeClr val="tx1"/>
                </a:solidFill>
              </a:rPr>
              <a:t>(x)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he-IL" sz="2000" dirty="0" err="1">
                <a:solidFill>
                  <a:schemeClr val="tx1"/>
                </a:solidFill>
                <a:sym typeface="Symbol" panose="05050102010706020507" pitchFamily="18" charset="2"/>
              </a:rPr>
              <a:t>F’</a:t>
            </a:r>
            <a:r>
              <a:rPr lang="en-US" altLang="he-IL" sz="20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he-IL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(x)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If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either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F’ is a secure PRF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 F’’ is secure PRF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This is a </a:t>
            </a:r>
            <a:r>
              <a:rPr lang="en-US" altLang="he-IL" sz="1800" u="sng" dirty="0">
                <a:solidFill>
                  <a:schemeClr val="tx1"/>
                </a:solidFill>
                <a:sym typeface="Wingdings" panose="05000000000000000000" pitchFamily="2" charset="2"/>
              </a:rPr>
              <a:t>robust combiner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for PRFs (block ciphers: also not hard)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Next: Feistel construction of Block-cipher from PRF!</a:t>
            </a:r>
            <a:endParaRPr lang="en-US" altLang="he-IL" sz="24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>
              <a:solidFill>
                <a:srgbClr val="FF00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676A5C-F432-B84E-BC4E-771F5E2A312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2870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1124744"/>
            <a:ext cx="8291512" cy="1373187"/>
          </a:xfrm>
        </p:spPr>
        <p:txBody>
          <a:bodyPr/>
          <a:lstStyle/>
          <a:p>
            <a:r>
              <a:rPr lang="en-US" dirty="0"/>
              <a:t>We defined security for PRG, PRF and PRP. Block cipher too (informally).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But…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what about security of encryption??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9671" y="5148481"/>
            <a:ext cx="345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bit tricky, in fact.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DAFF4DF-D472-C444-A134-1E92BE15AB6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1727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406854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Attacker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Computational limitations? </a:t>
            </a:r>
            <a:r>
              <a:rPr lang="en-US" altLang="he-IL">
                <a:sym typeface="Wingdings" panose="05000000000000000000" pitchFamily="2" charset="2"/>
              </a:rPr>
              <a:t> PPT</a:t>
            </a:r>
            <a:endParaRPr lang="en-US" altLang="he-IL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What’s a successful attack?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May be impossible yet weak cipher…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What of partial exposure, e.g., m</a:t>
            </a:r>
            <a:r>
              <a:rPr lang="en-US" altLang="he-IL" sz="20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u="sng"/>
              <a:t>Prudent</a:t>
            </a:r>
            <a:r>
              <a:rPr lang="en-US" altLang="he-IL"/>
              <a:t>: attacker ‘wins’ for </a:t>
            </a:r>
            <a:r>
              <a:rPr lang="en-US" altLang="he-IL" u="sng"/>
              <a:t>any</a:t>
            </a:r>
            <a:r>
              <a:rPr lang="en-US" altLang="he-IL"/>
              <a:t> info on plaintext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FE8A-CE62-8F4F-A236-EF88D0925FBC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Conservative Design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6472" y="1129460"/>
            <a:ext cx="8578015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cryptosystem…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Consider most powerful attacker (CTO&lt; KPA&lt; CPA) 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Be as general as possible – cover many applications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And `easiest’ attacker-success criteria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Not message/key recovery!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Make it easy to use securely, hard to use insecurely!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Which use some cryptosystem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Restrict attacker’s capabilities (e.g., avoid known/chosen plaintext)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D70C-F5A3-CC40-9ABE-026084C060AC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058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Cryptanalysis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-- meaningless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 – may be an overkill. E.g., when m</a:t>
            </a:r>
            <a:r>
              <a:rPr lang="en-US" altLang="he-IL" sz="24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Can’t learn anything at all about plaintext – how to define? Can we achieve it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Well-defined notion: ‘semantic security’ [crypto course]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b="1"/>
              <a:t>Indistinguishability</a:t>
            </a:r>
            <a:r>
              <a:rPr lang="en-US" altLang="he-IL"/>
              <a:t>: Eve ‘wins’ if she </a:t>
            </a:r>
            <a:r>
              <a:rPr lang="en-US" altLang="he-IL" u="sng"/>
              <a:t>distinguishes</a:t>
            </a:r>
            <a:r>
              <a:rPr lang="en-US" altLang="he-IL"/>
              <a:t> between encryptions of (any) two messages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 focus on indistinguishability: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In crypto course: equivalent to semantic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ECD4E-C874-FE45-8965-813755DDB8D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6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540278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Computational limitations? </a:t>
            </a:r>
            <a:r>
              <a:rPr lang="en-US" altLang="he-IL" dirty="0">
                <a:sym typeface="Wingdings" panose="05000000000000000000" pitchFamily="2" charset="2"/>
              </a:rPr>
              <a:t> PPT</a:t>
            </a:r>
            <a:endParaRPr lang="en-US" altLang="he-IL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goal: </a:t>
            </a:r>
            <a:r>
              <a:rPr lang="en-US" altLang="he-IL" b="1" dirty="0"/>
              <a:t>distinguish </a:t>
            </a:r>
            <a:r>
              <a:rPr lang="en-US" altLang="he-IL" dirty="0"/>
              <a:t>btw encryptions of two messages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Which messages? Let adversary choose!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Intuition: encryption is like ‘perfect disguise’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6AA06-543E-A240-889C-7ACBC8743C7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62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1" y="83075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 </a:t>
            </a:r>
            <a:r>
              <a:rPr lang="en-US" altLang="he-IL" sz="2400" dirty="0"/>
              <a:t>(Judge/Jacob): choses actress, see disguised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Many times, actresses…………….. : Rachel,     Lea,   Natalie, …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picks </a:t>
            </a:r>
            <a:r>
              <a:rPr lang="en-US" altLang="he-IL" sz="2400" b="1" dirty="0"/>
              <a:t>two</a:t>
            </a:r>
            <a:r>
              <a:rPr lang="en-US" altLang="he-IL" sz="2400" dirty="0"/>
              <a:t> of them…        say:    </a:t>
            </a:r>
            <a:r>
              <a:rPr lang="en-US" altLang="he-IL" sz="2000" dirty="0"/>
              <a:t>Rachel,     Lea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sees one of them (disguised) 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Who is it</a:t>
            </a:r>
            <a:r>
              <a:rPr lang="en-US" altLang="he-IL" sz="2400" dirty="0"/>
              <a:t>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478011" y="3954223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1D4F8A67-E6F9-4128-92D5-78A6B272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5003417" y="2651242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CC035F8D-F3F5-0D45-AE01-5851736940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75145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  <p:bldP spid="35" grpId="0" animBg="1"/>
      <p:bldP spid="38" grpId="0"/>
      <p:bldP spid="4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Block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permutations (PRPs).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Defining security of encryption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modes.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Concluding remarks.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9089" y="109219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Basic rules: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Actresses change custom </a:t>
            </a:r>
            <a:r>
              <a:rPr lang="en-US" altLang="he-IL" sz="2000" i="1" dirty="0"/>
              <a:t>each time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All are roughly same size</a:t>
            </a:r>
          </a:p>
          <a:p>
            <a:pPr marL="1063625" lvl="2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Can’t ask a giant to disguise as a dwarf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524519" y="3948088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926BC5BF-B02C-CA46-9773-5FA4B88531C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47079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different messages </a:t>
            </a:r>
            <a:r>
              <a:rPr lang="en-US" altLang="he-IL" sz="2000" i="1" dirty="0">
                <a:solidFill>
                  <a:schemeClr val="tx1"/>
                </a:solidFill>
              </a:rPr>
              <a:t>m</a:t>
            </a:r>
            <a:r>
              <a:rPr lang="en-US" altLang="he-IL" sz="2000" dirty="0">
                <a:solidFill>
                  <a:schemeClr val="tx1"/>
                </a:solidFill>
              </a:rPr>
              <a:t>) 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two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), </a:t>
            </a:r>
            <a:r>
              <a:rPr lang="en-US" altLang="he-IL" sz="2400" dirty="0"/>
              <a:t>receives </a:t>
            </a:r>
            <a:r>
              <a:rPr lang="en-US" altLang="he-IL" sz="2400" i="1" dirty="0"/>
              <a:t>c*=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3D120-DE34-4157-898A-8774D30C6A85}"/>
              </a:ext>
            </a:extLst>
          </p:cNvPr>
          <p:cNvCxnSpPr/>
          <p:nvPr/>
        </p:nvCxnSpPr>
        <p:spPr bwMode="auto">
          <a:xfrm flipH="1" flipV="1">
            <a:off x="6540932" y="361621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8E588C-58EE-44FB-9392-F6513CAE9E43}"/>
              </a:ext>
            </a:extLst>
          </p:cNvPr>
          <p:cNvSpPr txBox="1"/>
          <p:nvPr/>
        </p:nvSpPr>
        <p:spPr>
          <a:xfrm>
            <a:off x="6309872" y="3437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36F3E0-E831-4797-BC39-492B8B470DC2}"/>
              </a:ext>
            </a:extLst>
          </p:cNvPr>
          <p:cNvSpPr txBox="1"/>
          <p:nvPr/>
        </p:nvSpPr>
        <p:spPr>
          <a:xfrm>
            <a:off x="6551028" y="381460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82955" y="443531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/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9B13D2E-BA54-4F95-9EA7-E90033FA6436}"/>
              </a:ext>
            </a:extLst>
          </p:cNvPr>
          <p:cNvSpPr txBox="1"/>
          <p:nvPr/>
        </p:nvSpPr>
        <p:spPr>
          <a:xfrm>
            <a:off x="6591496" y="32840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/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5378693" y="531782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17641" y="400737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17641" y="359165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/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/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458189" y="343789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D477CFE-AF61-4111-BC8D-102ABBB4C15C}"/>
              </a:ext>
            </a:extLst>
          </p:cNvPr>
          <p:cNvSpPr/>
          <p:nvPr/>
        </p:nvSpPr>
        <p:spPr bwMode="auto">
          <a:xfrm>
            <a:off x="6309873" y="509371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/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/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A2F4C0E0-2DC9-7A48-B27C-74083E684B7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731727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try): </a:t>
            </a:r>
            <a:r>
              <a:rPr lang="en-US" altLang="he-IL" sz="3600" b="1" dirty="0">
                <a:solidFill>
                  <a:srgbClr val="FF0000"/>
                </a:solidFill>
              </a:rPr>
              <a:t>too easy!!</a:t>
            </a:r>
            <a:endParaRPr lang="en-US" altLang="he-IL" sz="3600" b="1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9978" y="956794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This test is too easy!! The adversary can easily win!!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How?????????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Hint: messages can be arbitrary binary strings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Namely, </a:t>
            </a:r>
            <a:r>
              <a:rPr lang="en-US" altLang="he-IL" sz="2000" i="1" dirty="0"/>
              <a:t>m, m</a:t>
            </a:r>
            <a:r>
              <a:rPr lang="en-US" altLang="he-IL" sz="2000" i="1" baseline="-25000" dirty="0"/>
              <a:t>0</a:t>
            </a:r>
            <a:r>
              <a:rPr lang="en-US" altLang="he-IL" sz="2000" i="1" dirty="0"/>
              <a:t> , m</a:t>
            </a:r>
            <a:r>
              <a:rPr lang="en-US" altLang="he-IL" sz="2000" i="1" baseline="-25000" dirty="0"/>
              <a:t>1</a:t>
            </a:r>
            <a:r>
              <a:rPr lang="en-US" altLang="he-IL" sz="2000" i="1" dirty="0"/>
              <a:t> </a:t>
            </a:r>
            <a:r>
              <a:rPr lang="en-US" altLang="he-IL" sz="2000" i="1" dirty="0">
                <a:sym typeface="Symbol" panose="05050102010706020507" pitchFamily="18" charset="2"/>
              </a:rPr>
              <a:t></a:t>
            </a:r>
            <a:r>
              <a:rPr lang="en-US" altLang="he-IL" sz="2000" dirty="0"/>
              <a:t> {0,1}^*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</a:rPr>
              <a:t>Solution: </a:t>
            </a:r>
            <a:r>
              <a:rPr lang="en-US" altLang="he-IL" sz="2000" dirty="0">
                <a:solidFill>
                  <a:srgbClr val="FF0000"/>
                </a:solidFill>
              </a:rPr>
              <a:t>let </a:t>
            </a:r>
            <a:r>
              <a:rPr lang="en-US" altLang="he-IL" sz="2000" i="1" dirty="0">
                <a:solidFill>
                  <a:srgbClr val="FF0000"/>
                </a:solidFill>
              </a:rPr>
              <a:t>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0</a:t>
            </a:r>
            <a:r>
              <a:rPr lang="en-US" altLang="he-IL" sz="2000" i="1" dirty="0">
                <a:solidFill>
                  <a:srgbClr val="FF0000"/>
                </a:solidFill>
              </a:rPr>
              <a:t>=0 , 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1</a:t>
            </a:r>
            <a:r>
              <a:rPr lang="en-US" altLang="he-IL" sz="2000" i="1" dirty="0">
                <a:solidFill>
                  <a:srgbClr val="FF0000"/>
                </a:solidFill>
              </a:rPr>
              <a:t>=1111111111111111111111111111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If </a:t>
            </a:r>
            <a:r>
              <a:rPr lang="en-US" altLang="he-IL" sz="2000" i="1" dirty="0">
                <a:solidFill>
                  <a:srgbClr val="FF0000"/>
                </a:solidFill>
              </a:rPr>
              <a:t>c*=</a:t>
            </a:r>
            <a:r>
              <a:rPr lang="en-US" altLang="he-IL" sz="2000" i="1" dirty="0" err="1">
                <a:solidFill>
                  <a:srgbClr val="FF0000"/>
                </a:solidFill>
              </a:rPr>
              <a:t>E</a:t>
            </a:r>
            <a:r>
              <a:rPr lang="en-US" altLang="he-IL" sz="20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000" i="1" dirty="0">
                <a:solidFill>
                  <a:srgbClr val="FF0000"/>
                </a:solidFill>
              </a:rPr>
              <a:t>(m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000" i="1" dirty="0">
                <a:solidFill>
                  <a:srgbClr val="FF0000"/>
                </a:solidFill>
              </a:rPr>
              <a:t>) </a:t>
            </a:r>
            <a:r>
              <a:rPr lang="en-US" altLang="he-IL" sz="2000" dirty="0">
                <a:solidFill>
                  <a:srgbClr val="FF0000"/>
                </a:solidFill>
              </a:rPr>
              <a:t>is `short’,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b*=0</a:t>
            </a:r>
            <a:r>
              <a:rPr lang="en-US" altLang="he-IL" sz="2000" dirty="0">
                <a:solidFill>
                  <a:srgbClr val="FF0000"/>
                </a:solidFill>
              </a:rPr>
              <a:t>; if ‘long’,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b*=1</a:t>
            </a:r>
            <a:br>
              <a:rPr lang="en-US" altLang="he-IL" sz="1200" dirty="0">
                <a:solidFill>
                  <a:srgbClr val="FF0000"/>
                </a:solidFill>
              </a:rPr>
            </a:br>
            <a:br>
              <a:rPr lang="en-US" altLang="he-IL" sz="1200" dirty="0"/>
            </a:br>
            <a:endParaRPr lang="en-US" altLang="he-IL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0A75A5-2109-477E-B3AC-E680A2B45EB5}"/>
              </a:ext>
            </a:extLst>
          </p:cNvPr>
          <p:cNvSpPr/>
          <p:nvPr/>
        </p:nvSpPr>
        <p:spPr bwMode="auto">
          <a:xfrm>
            <a:off x="6146467" y="341246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6A059F-7B99-4290-989B-F247CCA2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50614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4E5D5-33B3-4831-8312-E08610BB9A17}"/>
              </a:ext>
            </a:extLst>
          </p:cNvPr>
          <p:cNvCxnSpPr/>
          <p:nvPr/>
        </p:nvCxnSpPr>
        <p:spPr bwMode="auto">
          <a:xfrm flipH="1" flipV="1">
            <a:off x="6540932" y="370952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0D6CF4-C897-4AE7-87AE-FA077B6BE24E}"/>
              </a:ext>
            </a:extLst>
          </p:cNvPr>
          <p:cNvSpPr txBox="1"/>
          <p:nvPr/>
        </p:nvSpPr>
        <p:spPr>
          <a:xfrm>
            <a:off x="6309872" y="3531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8D4852-F8ED-4A50-B970-8C30361CF20E}"/>
              </a:ext>
            </a:extLst>
          </p:cNvPr>
          <p:cNvSpPr txBox="1"/>
          <p:nvPr/>
        </p:nvSpPr>
        <p:spPr>
          <a:xfrm>
            <a:off x="6551028" y="390791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3865ED-5D26-49B2-95F9-DE4B0272A000}"/>
              </a:ext>
            </a:extLst>
          </p:cNvPr>
          <p:cNvCxnSpPr/>
          <p:nvPr/>
        </p:nvCxnSpPr>
        <p:spPr bwMode="auto">
          <a:xfrm>
            <a:off x="3517641" y="486131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7967A-DF54-490C-9115-A9EFADF48D25}"/>
              </a:ext>
            </a:extLst>
          </p:cNvPr>
          <p:cNvCxnSpPr/>
          <p:nvPr/>
        </p:nvCxnSpPr>
        <p:spPr bwMode="auto">
          <a:xfrm flipV="1">
            <a:off x="3582955" y="452862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/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E27E3AE-84BD-4E85-ACB9-A976F4AD4986}"/>
              </a:ext>
            </a:extLst>
          </p:cNvPr>
          <p:cNvSpPr txBox="1"/>
          <p:nvPr/>
        </p:nvSpPr>
        <p:spPr>
          <a:xfrm>
            <a:off x="6591496" y="3377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/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6D18842-4B29-482A-9260-D24DEA333D79}"/>
              </a:ext>
            </a:extLst>
          </p:cNvPr>
          <p:cNvSpPr/>
          <p:nvPr/>
        </p:nvSpPr>
        <p:spPr bwMode="auto">
          <a:xfrm>
            <a:off x="5378693" y="541113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4F2CFC-D3B2-4A16-8BF6-27A9E3489E76}"/>
              </a:ext>
            </a:extLst>
          </p:cNvPr>
          <p:cNvCxnSpPr/>
          <p:nvPr/>
        </p:nvCxnSpPr>
        <p:spPr bwMode="auto">
          <a:xfrm flipV="1">
            <a:off x="3517641" y="410068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C13804-BE41-414C-8BAA-2E9269AF2DF9}"/>
              </a:ext>
            </a:extLst>
          </p:cNvPr>
          <p:cNvCxnSpPr/>
          <p:nvPr/>
        </p:nvCxnSpPr>
        <p:spPr bwMode="auto">
          <a:xfrm>
            <a:off x="3517641" y="368496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/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/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C01DD2C-6E49-4566-A1D9-96C2FC586CFF}"/>
              </a:ext>
            </a:extLst>
          </p:cNvPr>
          <p:cNvSpPr txBox="1"/>
          <p:nvPr/>
        </p:nvSpPr>
        <p:spPr>
          <a:xfrm flipH="1">
            <a:off x="1458189" y="353120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FD507DCD-DBC8-49E5-885E-AACA138EE7AB}"/>
              </a:ext>
            </a:extLst>
          </p:cNvPr>
          <p:cNvSpPr/>
          <p:nvPr/>
        </p:nvSpPr>
        <p:spPr bwMode="auto">
          <a:xfrm>
            <a:off x="6309873" y="518702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/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/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96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another message)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 </a:t>
            </a:r>
            <a:r>
              <a:rPr lang="en-US" altLang="he-IL" sz="2400" i="1" dirty="0" err="1">
                <a:solidFill>
                  <a:srgbClr val="0000FF"/>
                </a:solidFill>
              </a:rPr>
              <a:t>s.t.</a:t>
            </a:r>
            <a:r>
              <a:rPr lang="en-US" altLang="he-IL" sz="2400" i="1" dirty="0">
                <a:solidFill>
                  <a:srgbClr val="0000FF"/>
                </a:solidFill>
              </a:rPr>
              <a:t> 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0</a:t>
            </a:r>
            <a:r>
              <a:rPr lang="en-US" altLang="he-IL" sz="2400" i="1" dirty="0">
                <a:solidFill>
                  <a:srgbClr val="0000FF"/>
                </a:solidFill>
              </a:rPr>
              <a:t>|=|m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1</a:t>
            </a:r>
            <a:r>
              <a:rPr lang="en-US" altLang="he-IL" sz="2400" i="1" dirty="0">
                <a:solidFill>
                  <a:srgbClr val="0000FF"/>
                </a:solidFill>
              </a:rPr>
              <a:t>| </a:t>
            </a:r>
            <a:r>
              <a:rPr lang="en-US" altLang="he-IL" sz="2400" i="1" dirty="0"/>
              <a:t>, </a:t>
            </a:r>
            <a:r>
              <a:rPr lang="en-US" altLang="he-IL" sz="2400" dirty="0"/>
              <a:t>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39D94-AABE-4720-A596-592365056A4D}"/>
              </a:ext>
            </a:extLst>
          </p:cNvPr>
          <p:cNvSpPr/>
          <p:nvPr/>
        </p:nvSpPr>
        <p:spPr bwMode="auto">
          <a:xfrm>
            <a:off x="6146467" y="318852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 descr="Adversary (distinguisher) ">
            <a:extLst>
              <a:ext uri="{FF2B5EF4-FFF2-40B4-BE49-F238E27FC236}">
                <a16:creationId xmlns:a16="http://schemas.microsoft.com/office/drawing/2014/main" id="{A15ED04F-E793-434F-882F-48488BBA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282205"/>
            <a:ext cx="2830046" cy="241880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2CC23D-F829-420E-8A55-3E5763A673A1}"/>
              </a:ext>
            </a:extLst>
          </p:cNvPr>
          <p:cNvCxnSpPr/>
          <p:nvPr/>
        </p:nvCxnSpPr>
        <p:spPr bwMode="auto">
          <a:xfrm flipH="1" flipV="1">
            <a:off x="6540932" y="348558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0CBD63-20F2-4BFB-9080-BEBBA3B31286}"/>
              </a:ext>
            </a:extLst>
          </p:cNvPr>
          <p:cNvSpPr txBox="1"/>
          <p:nvPr/>
        </p:nvSpPr>
        <p:spPr>
          <a:xfrm>
            <a:off x="6309872" y="3307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63F08-50F6-4CF1-9407-06F9A64C9E2D}"/>
              </a:ext>
            </a:extLst>
          </p:cNvPr>
          <p:cNvSpPr txBox="1"/>
          <p:nvPr/>
        </p:nvSpPr>
        <p:spPr>
          <a:xfrm>
            <a:off x="6551028" y="368397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C1E3F7-C890-4F01-81F3-7A7B8A16EB52}"/>
              </a:ext>
            </a:extLst>
          </p:cNvPr>
          <p:cNvCxnSpPr/>
          <p:nvPr/>
        </p:nvCxnSpPr>
        <p:spPr bwMode="auto">
          <a:xfrm>
            <a:off x="3517641" y="463737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254F4-DC44-45AC-AFFD-FB7C92B514CF}"/>
              </a:ext>
            </a:extLst>
          </p:cNvPr>
          <p:cNvCxnSpPr/>
          <p:nvPr/>
        </p:nvCxnSpPr>
        <p:spPr bwMode="auto">
          <a:xfrm flipV="1">
            <a:off x="3582955" y="430468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/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6A0FD4-46C2-4A97-B8AB-D05ECC7F880E}"/>
              </a:ext>
            </a:extLst>
          </p:cNvPr>
          <p:cNvSpPr txBox="1"/>
          <p:nvPr/>
        </p:nvSpPr>
        <p:spPr>
          <a:xfrm>
            <a:off x="6591496" y="3153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/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C3E96D0-8341-4613-9303-A9FCFAEDA65E}"/>
              </a:ext>
            </a:extLst>
          </p:cNvPr>
          <p:cNvSpPr/>
          <p:nvPr/>
        </p:nvSpPr>
        <p:spPr bwMode="auto">
          <a:xfrm>
            <a:off x="5378693" y="518719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598D89-7C44-4780-A3E8-D4D3EDF8B2CC}"/>
              </a:ext>
            </a:extLst>
          </p:cNvPr>
          <p:cNvCxnSpPr/>
          <p:nvPr/>
        </p:nvCxnSpPr>
        <p:spPr bwMode="auto">
          <a:xfrm flipV="1">
            <a:off x="3517641" y="387674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C02517-037E-433E-BF51-A0208DD7D1FE}"/>
              </a:ext>
            </a:extLst>
          </p:cNvPr>
          <p:cNvCxnSpPr/>
          <p:nvPr/>
        </p:nvCxnSpPr>
        <p:spPr bwMode="auto">
          <a:xfrm>
            <a:off x="3517641" y="346102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/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/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347E0F-FD13-4BFC-85FF-64990ED25C2F}"/>
              </a:ext>
            </a:extLst>
          </p:cNvPr>
          <p:cNvSpPr txBox="1"/>
          <p:nvPr/>
        </p:nvSpPr>
        <p:spPr>
          <a:xfrm flipH="1">
            <a:off x="1458189" y="330726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9A0A85CF-5915-446F-A2C7-0418C87D7E8F}"/>
              </a:ext>
            </a:extLst>
          </p:cNvPr>
          <p:cNvSpPr/>
          <p:nvPr/>
        </p:nvSpPr>
        <p:spPr bwMode="auto">
          <a:xfrm>
            <a:off x="6309873" y="496308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/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/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12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93" y="921733"/>
            <a:ext cx="5167324" cy="21373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3B7415D-16B4-4DD2-9D48-5BFE2AA37BA5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Or, as pseudo-code:</a:t>
            </a: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D370C7-1344-430B-8CC1-AD16C95D2178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472D7-55F4-401E-8386-FF9371995BD6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512C49-B37A-45FE-8E61-5B1D4D205C65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187C5F-4D48-4109-BA79-104BB183DD20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D1AD2E-182A-43CF-88F6-3A8E780F636F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4F4BCC2-7228-4046-BB6B-3DEC377CDD93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50C83-F55A-4223-B2E1-FD2C3E06655A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D95FE-7CF0-4835-AFD3-78D63160F173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8C68719-CEF9-4009-93AB-492F9C8A5306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BB2A9FD-CC38-49C2-9269-75237B90953E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D62D73E-CA5E-4D15-A895-B3E471BC706C}"/>
              </a:ext>
            </a:extLst>
          </p:cNvPr>
          <p:cNvSpPr/>
          <p:nvPr/>
        </p:nvSpPr>
        <p:spPr bwMode="auto">
          <a:xfrm>
            <a:off x="5668884" y="1048835"/>
            <a:ext cx="1963498" cy="425936"/>
          </a:xfrm>
          <a:prstGeom prst="wedgeRoundRectCallout">
            <a:avLst>
              <a:gd name="adj1" fmla="val -49782"/>
              <a:gd name="adj2" fmla="val 7958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Oracle notation</a:t>
            </a:r>
          </a:p>
        </p:txBody>
      </p:sp>
    </p:spTree>
    <p:extLst>
      <p:ext uri="{BB962C8B-B14F-4D97-AF65-F5344CB8AC3E}">
        <p14:creationId xmlns:p14="http://schemas.microsoft.com/office/powerpoint/2010/main" val="375521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6" y="2814639"/>
            <a:ext cx="7598148" cy="3142785"/>
          </a:xfrm>
          <a:prstGeom prst="rect">
            <a:avLst/>
          </a:prstGeom>
        </p:spPr>
      </p:pic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b="1" dirty="0">
                <a:solidFill>
                  <a:srgbClr val="FF0000"/>
                </a:solidFill>
              </a:rPr>
              <a:t>Definition: IND-CPA Encryption</a:t>
            </a:r>
            <a:endParaRPr lang="en-US" altLang="he-IL" sz="3600" b="1" dirty="0">
              <a:solidFill>
                <a:srgbClr val="0000FF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1600" dirty="0"/>
            </a:br>
            <a:endParaRPr lang="en-US" alt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/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Shared key cryptosystem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IND-CPA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if every efficient adversary A has negligible advantage: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blipFill>
                <a:blip r:embed="rId4"/>
                <a:stretch>
                  <a:fillRect l="-1225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CC4CFBD-9094-4495-9066-2F5847F1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63693"/>
            <a:ext cx="8745822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84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5218" y="6242050"/>
            <a:ext cx="47523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 : distinguish </a:t>
            </a:r>
            <a:r>
              <a:rPr lang="en-US" altLang="he-IL" sz="3600" dirty="0" err="1">
                <a:solidFill>
                  <a:srgbClr val="FF0000"/>
                </a:solidFill>
              </a:rPr>
              <a:t>monoalph</a:t>
            </a:r>
            <a:r>
              <a:rPr lang="en-US" altLang="he-IL" sz="3600" dirty="0">
                <a:solidFill>
                  <a:srgbClr val="FF0000"/>
                </a:solidFill>
              </a:rPr>
              <a:t>. sub.!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9666" y="821032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Students split to pairs: adversary and `tester’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Tester selects (or receives) `random’ </a:t>
            </a:r>
            <a:r>
              <a:rPr lang="en-US" altLang="he-IL" sz="2400" i="1" dirty="0"/>
              <a:t>(k, b)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i="1" dirty="0"/>
              <a:t>k </a:t>
            </a:r>
            <a:r>
              <a:rPr lang="en-US" altLang="he-IL" sz="2000" dirty="0"/>
              <a:t>is monoalphabetic substitution table: </a:t>
            </a:r>
            <a:r>
              <a:rPr lang="en-US" altLang="he-IL" sz="2000" i="1" dirty="0" err="1"/>
              <a:t>E</a:t>
            </a:r>
            <a:r>
              <a:rPr lang="en-US" altLang="he-IL" sz="2000" i="1" baseline="-25000" dirty="0" err="1"/>
              <a:t>k</a:t>
            </a:r>
            <a:r>
              <a:rPr lang="en-US" altLang="he-IL" sz="2000" i="1" dirty="0"/>
              <a:t>(</a:t>
            </a:r>
            <a:r>
              <a:rPr lang="en-US" altLang="he-IL" sz="2000" i="1" dirty="0" err="1"/>
              <a:t>abc</a:t>
            </a:r>
            <a:r>
              <a:rPr lang="en-US" altLang="he-IL" sz="2000" i="1" dirty="0"/>
              <a:t>)=k(a)||k(b)||k(c)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Adversary gives message(s) </a:t>
            </a:r>
            <a:r>
              <a:rPr lang="en-US" altLang="he-IL" sz="2400" i="1" dirty="0">
                <a:solidFill>
                  <a:srgbClr val="FF0000"/>
                </a:solidFill>
              </a:rPr>
              <a:t>m,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(m)</a:t>
            </a:r>
            <a:endParaRPr lang="en-US" altLang="he-IL" sz="2400" dirty="0">
              <a:solidFill>
                <a:srgbClr val="FF0000"/>
              </a:solidFill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Then adversary gives </a:t>
            </a:r>
            <a:r>
              <a:rPr lang="en-US" altLang="he-IL" sz="2400" i="1" dirty="0">
                <a:solidFill>
                  <a:srgbClr val="FF0000"/>
                </a:solidFill>
              </a:rPr>
              <a:t>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0 </a:t>
            </a:r>
            <a:r>
              <a:rPr lang="en-US" altLang="he-IL" sz="2400" i="1" dirty="0">
                <a:solidFill>
                  <a:srgbClr val="FF0000"/>
                </a:solidFill>
              </a:rPr>
              <a:t>, 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1 </a:t>
            </a:r>
            <a:r>
              <a:rPr lang="en-US" altLang="he-IL" sz="2400" i="1" dirty="0">
                <a:solidFill>
                  <a:srgbClr val="FF0000"/>
                </a:solidFill>
              </a:rPr>
              <a:t>…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400" i="1" dirty="0">
                <a:solidFill>
                  <a:srgbClr val="FF0000"/>
                </a:solidFill>
              </a:rPr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Adversary finds </a:t>
            </a:r>
            <a:r>
              <a:rPr lang="en-US" altLang="he-IL" sz="2400" i="1" dirty="0"/>
              <a:t>b </a:t>
            </a:r>
            <a:r>
              <a:rPr lang="en-US" altLang="he-IL" sz="2400" dirty="0"/>
              <a:t>!! How?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F3FE8E-BEF3-408D-AA12-6902612FA99E}"/>
              </a:ext>
            </a:extLst>
          </p:cNvPr>
          <p:cNvSpPr/>
          <p:nvPr/>
        </p:nvSpPr>
        <p:spPr bwMode="auto">
          <a:xfrm>
            <a:off x="329666" y="5413729"/>
            <a:ext cx="3312368" cy="73019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Monoalphabetic substitution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is not IND-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CPAistinguishable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F21A4-6B52-4679-84AE-395B1264CD2A}"/>
              </a:ext>
            </a:extLst>
          </p:cNvPr>
          <p:cNvSpPr/>
          <p:nvPr/>
        </p:nvSpPr>
        <p:spPr bwMode="auto">
          <a:xfrm>
            <a:off x="6756567" y="2957034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75C230-A2EC-42C8-9072-FD30C1D9B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02639" y="3050718"/>
            <a:ext cx="2830046" cy="241880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DE730F-F7AD-4DDE-BD72-781E6BFB4FBD}"/>
              </a:ext>
            </a:extLst>
          </p:cNvPr>
          <p:cNvCxnSpPr/>
          <p:nvPr/>
        </p:nvCxnSpPr>
        <p:spPr bwMode="auto">
          <a:xfrm flipH="1" flipV="1">
            <a:off x="7151032" y="3254094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E7166-C9AC-40EC-8C8A-8A8ECAF79FB2}"/>
              </a:ext>
            </a:extLst>
          </p:cNvPr>
          <p:cNvSpPr txBox="1"/>
          <p:nvPr/>
        </p:nvSpPr>
        <p:spPr>
          <a:xfrm>
            <a:off x="6919972" y="3075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283E6-A731-4B6A-82C6-07AC4B71CD2F}"/>
              </a:ext>
            </a:extLst>
          </p:cNvPr>
          <p:cNvSpPr txBox="1"/>
          <p:nvPr/>
        </p:nvSpPr>
        <p:spPr>
          <a:xfrm>
            <a:off x="7161128" y="3452491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EF2266-CCDB-4AB3-95DE-B5C49796459D}"/>
              </a:ext>
            </a:extLst>
          </p:cNvPr>
          <p:cNvCxnSpPr/>
          <p:nvPr/>
        </p:nvCxnSpPr>
        <p:spPr bwMode="auto">
          <a:xfrm>
            <a:off x="4127741" y="4405891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0088DB-E0C4-4378-9641-7D45EC767A43}"/>
              </a:ext>
            </a:extLst>
          </p:cNvPr>
          <p:cNvCxnSpPr/>
          <p:nvPr/>
        </p:nvCxnSpPr>
        <p:spPr bwMode="auto">
          <a:xfrm flipV="1">
            <a:off x="4193055" y="4073200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/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ED392F1-BFFE-474B-9B68-29DE34F2754B}"/>
              </a:ext>
            </a:extLst>
          </p:cNvPr>
          <p:cNvSpPr txBox="1"/>
          <p:nvPr/>
        </p:nvSpPr>
        <p:spPr>
          <a:xfrm>
            <a:off x="7201596" y="2921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/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2C112DC1-0802-44B0-8982-F94F3714FE12}"/>
              </a:ext>
            </a:extLst>
          </p:cNvPr>
          <p:cNvSpPr/>
          <p:nvPr/>
        </p:nvSpPr>
        <p:spPr bwMode="auto">
          <a:xfrm>
            <a:off x="5988793" y="4955705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D58F40-242E-4FFF-89BE-54B1CB3277FD}"/>
              </a:ext>
            </a:extLst>
          </p:cNvPr>
          <p:cNvCxnSpPr/>
          <p:nvPr/>
        </p:nvCxnSpPr>
        <p:spPr bwMode="auto">
          <a:xfrm flipV="1">
            <a:off x="4127741" y="3645261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F769ED-1847-4A3C-8BE1-A6AD03FFE353}"/>
              </a:ext>
            </a:extLst>
          </p:cNvPr>
          <p:cNvCxnSpPr/>
          <p:nvPr/>
        </p:nvCxnSpPr>
        <p:spPr bwMode="auto">
          <a:xfrm>
            <a:off x="4127741" y="322953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/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/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26CBB2E-1E70-4145-83CA-6EF00698F5FB}"/>
              </a:ext>
            </a:extLst>
          </p:cNvPr>
          <p:cNvSpPr txBox="1"/>
          <p:nvPr/>
        </p:nvSpPr>
        <p:spPr>
          <a:xfrm flipH="1">
            <a:off x="2068289" y="3075775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68E0473-9974-42D9-BF92-468C37167BE6}"/>
              </a:ext>
            </a:extLst>
          </p:cNvPr>
          <p:cNvSpPr/>
          <p:nvPr/>
        </p:nvSpPr>
        <p:spPr bwMode="auto">
          <a:xfrm>
            <a:off x="6919973" y="4731598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/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/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8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>
                <a:solidFill>
                  <a:srgbClr val="FF00FF"/>
                </a:solidFill>
              </a:rPr>
              <a:t>Can IND-CPA encryption be </a:t>
            </a:r>
            <a:r>
              <a:rPr lang="en-US" altLang="he-IL" sz="3200" b="1" dirty="0">
                <a:solidFill>
                  <a:srgbClr val="FF00FF"/>
                </a:solidFill>
              </a:rPr>
              <a:t>deterministic</a:t>
            </a:r>
            <a:r>
              <a:rPr lang="en-US" altLang="he-IL" sz="3200" dirty="0">
                <a:solidFill>
                  <a:srgbClr val="FF00FF"/>
                </a:solidFill>
              </a:rPr>
              <a:t>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4172" y="897425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No!! But why? Suppose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(x) </a:t>
            </a:r>
            <a:r>
              <a:rPr lang="en-US" altLang="he-IL" sz="2400" dirty="0">
                <a:solidFill>
                  <a:srgbClr val="FF0000"/>
                </a:solidFill>
              </a:rPr>
              <a:t>is deterministic…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Assume messages are words (arbitrary length).</a:t>
            </a:r>
            <a:endParaRPr lang="en-US" sz="2400" dirty="0">
              <a:solidFill>
                <a:schemeClr val="tx1"/>
              </a:solidFill>
              <a:latin typeface="Lucida Calligraphy" panose="03010101010101010101" pitchFamily="66" charset="0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gives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m=_________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c=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olidFill>
                  <a:schemeClr val="tx1"/>
                </a:solidFill>
                <a:sym typeface="Wingdings" panose="05000000000000000000" pitchFamily="2" charset="2"/>
              </a:rPr>
              <a:t>k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(m)</a:t>
            </a:r>
            <a:endParaRPr lang="en-US" altLang="he-IL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63525" lvl="0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ym typeface="Wingdings" panose="05000000000000000000" pitchFamily="2" charset="2"/>
              </a:rPr>
              <a:t>gives </a:t>
            </a:r>
            <a:r>
              <a:rPr lang="en-US" sz="2000" i="1" dirty="0">
                <a:sym typeface="Wingdings" panose="05000000000000000000" pitchFamily="2" charset="2"/>
              </a:rPr>
              <a:t>m</a:t>
            </a:r>
            <a:r>
              <a:rPr lang="en-US" sz="2000" i="1" baseline="-25000" dirty="0">
                <a:sym typeface="Wingdings" panose="05000000000000000000" pitchFamily="2" charset="2"/>
              </a:rPr>
              <a:t>0</a:t>
            </a:r>
            <a:r>
              <a:rPr lang="en-US" sz="2000" i="1" dirty="0">
                <a:sym typeface="Wingdings" panose="05000000000000000000" pitchFamily="2" charset="2"/>
              </a:rPr>
              <a:t>=_________ , m</a:t>
            </a:r>
            <a:r>
              <a:rPr lang="en-US" sz="2000" i="1" baseline="-25000" dirty="0">
                <a:sym typeface="Wingdings" panose="05000000000000000000" pitchFamily="2" charset="2"/>
              </a:rPr>
              <a:t>1</a:t>
            </a:r>
            <a:r>
              <a:rPr lang="en-US" sz="2000" i="1" dirty="0">
                <a:sym typeface="Wingdings" panose="05000000000000000000" pitchFamily="2" charset="2"/>
              </a:rPr>
              <a:t>=________,  </a:t>
            </a:r>
            <a:r>
              <a:rPr lang="en-US" sz="2000" dirty="0"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ym typeface="Wingdings" panose="05000000000000000000" pitchFamily="2" charset="2"/>
              </a:rPr>
              <a:t>c*=</a:t>
            </a:r>
            <a:r>
              <a:rPr lang="en-US" sz="2000" i="1" dirty="0" err="1"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ym typeface="Wingdings" panose="05000000000000000000" pitchFamily="2" charset="2"/>
              </a:rPr>
              <a:t>k</a:t>
            </a:r>
            <a:r>
              <a:rPr lang="en-US" sz="2000" i="1" dirty="0">
                <a:sym typeface="Wingdings" panose="05000000000000000000" pitchFamily="2" charset="2"/>
              </a:rPr>
              <a:t>(m</a:t>
            </a:r>
            <a:r>
              <a:rPr lang="en-US" sz="2000" i="1" baseline="-25000" dirty="0">
                <a:sym typeface="Wingdings" panose="05000000000000000000" pitchFamily="2" charset="2"/>
              </a:rPr>
              <a:t>b</a:t>
            </a:r>
            <a:r>
              <a:rPr lang="en-US" sz="2000" i="1" dirty="0">
                <a:sym typeface="Wingdings" panose="05000000000000000000" pitchFamily="2" charset="2"/>
              </a:rPr>
              <a:t>)</a:t>
            </a:r>
            <a:endParaRPr lang="en-US" altLang="he-IL" sz="2000" dirty="0"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outputs 1 if _________ , 0 otherwise  - and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wins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!!</a:t>
            </a:r>
            <a:endParaRPr lang="en-US" altLang="he-IL" sz="2400" dirty="0">
              <a:solidFill>
                <a:srgbClr val="FF00FF"/>
              </a:solidFill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Conclusion: IND-CPA Encryption </a:t>
            </a:r>
            <a:r>
              <a:rPr lang="en-US" altLang="he-IL" sz="2400" b="1" dirty="0">
                <a:solidFill>
                  <a:srgbClr val="FF00FF"/>
                </a:solidFill>
                <a:sym typeface="Wingdings" panose="05000000000000000000" pitchFamily="2" charset="2"/>
              </a:rPr>
              <a:t>must be randomized</a:t>
            </a:r>
            <a:r>
              <a:rPr lang="en-US" altLang="he-IL" sz="2400" i="1" dirty="0">
                <a:solidFill>
                  <a:srgbClr val="FF00FF"/>
                </a:solidFill>
              </a:rPr>
              <a:t> </a:t>
            </a:r>
            <a:r>
              <a:rPr lang="en-US" altLang="he-IL" sz="2400" i="1" dirty="0">
                <a:solidFill>
                  <a:schemeClr val="tx1"/>
                </a:solidFill>
              </a:rPr>
              <a:t> </a:t>
            </a:r>
            <a:endParaRPr lang="en-US" altLang="he-IL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64398C-0445-4CF4-AAC2-84CCB902B164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ECF0FB-5B33-4D14-A9CA-8477020A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912B88-33E6-43B8-90E0-656CC2386442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B84619-15BD-4E7F-AA16-E14BAEB3F856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ECC05-6BC1-4506-AC3A-0A0B3FD26AA8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A5928-074F-4542-8D66-71A160051117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70AD64-95A4-42E0-AFFE-10AFEFBF0AEE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9811D6E-8B33-4C2D-A1AA-35C300A664A9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78F83B90-585F-441B-B6D6-3202CD83A3D5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1E4B5D-97B0-4128-931F-183D444614CF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D2581-60AE-4DBB-9B88-ABF17D5D8D3B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6401021-6708-441F-BE07-15D6C6E55447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14DDBA96-0F64-4C38-B3B2-44026D7FAF47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16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91512" cy="720080"/>
          </a:xfrm>
        </p:spPr>
        <p:txBody>
          <a:bodyPr/>
          <a:lstStyle/>
          <a:p>
            <a:r>
              <a:rPr lang="en-US" dirty="0"/>
              <a:t>What’s next? </a:t>
            </a:r>
            <a:br>
              <a:rPr lang="en-US" dirty="0"/>
            </a:br>
            <a:r>
              <a:rPr lang="en-US" dirty="0"/>
              <a:t>Present a secure cryptosystem?</a:t>
            </a:r>
            <a:br>
              <a:rPr lang="en-US" dirty="0"/>
            </a:br>
            <a:r>
              <a:rPr lang="en-US" dirty="0"/>
              <a:t> … provably secure w/o assumptions 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Unlikely: </a:t>
            </a:r>
            <a:r>
              <a:rPr lang="en-US" dirty="0">
                <a:solidFill>
                  <a:schemeClr val="accent2"/>
                </a:solidFill>
              </a:rPr>
              <a:t>Proof of security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 P ≠ NP</a:t>
            </a:r>
            <a:b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(similar argument to PRF)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Instead, let’s build secure encryption from PRF !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(I.e.: PRF is secure  encryption is IND-CPA)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Actually, we’ll use </a:t>
            </a:r>
            <a:r>
              <a:rPr lang="en-US" sz="3200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block cipher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(and build it)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FEEA3A6-31BF-4645-A862-64C0C196A23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2873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err="1"/>
              <a:t>PRP</a:t>
            </a:r>
            <a:r>
              <a:rPr lang="en-US" altLang="he-IL" sz="3800" err="1">
                <a:sym typeface="Wingdings" panose="05000000000000000000" pitchFamily="2" charset="2"/>
              </a:rPr>
              <a:t>Encryption</a:t>
            </a:r>
            <a:r>
              <a:rPr lang="en-US" altLang="he-IL" sz="3800">
                <a:sym typeface="Wingdings" panose="05000000000000000000" pitchFamily="2" charset="2"/>
              </a:rPr>
              <a:t>: </a:t>
            </a:r>
            <a:r>
              <a:rPr lang="en-US" altLang="he-IL" sz="3800"/>
              <a:t>Modes of Operation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5148263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`Modes of operation’</a:t>
            </a:r>
            <a:r>
              <a:rPr lang="he-IL" altLang="he-IL" sz="2400"/>
              <a:t>:</a:t>
            </a:r>
            <a:r>
              <a:rPr lang="en-US" altLang="he-IL" sz="2400"/>
              <a:t> use block cipher (PRP), to...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Encrypt long (</a:t>
            </a:r>
            <a:r>
              <a:rPr lang="en-US" altLang="he-IL" sz="2800">
                <a:solidFill>
                  <a:srgbClr val="FF00FF"/>
                </a:solidFill>
              </a:rPr>
              <a:t>Variable Input Length, VIL)</a:t>
            </a:r>
            <a:r>
              <a:rPr lang="en-US" altLang="he-IL" sz="2800"/>
              <a:t> messages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Randomize/add state for </a:t>
            </a:r>
            <a:r>
              <a:rPr lang="en-US" altLang="he-IL" sz="2800">
                <a:solidFill>
                  <a:srgbClr val="FF00FF"/>
                </a:solidFill>
              </a:rPr>
              <a:t>security</a:t>
            </a:r>
            <a:endParaRPr lang="en-US" altLang="he-IL" sz="2800"/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Often: use random/</a:t>
            </a:r>
            <a:r>
              <a:rPr lang="en-US" altLang="he-IL" sz="2400" err="1"/>
              <a:t>stateful</a:t>
            </a:r>
            <a:r>
              <a:rPr lang="en-US" altLang="he-IL" sz="2400"/>
              <a:t> </a:t>
            </a:r>
            <a:r>
              <a:rPr lang="en-US" altLang="he-IL" sz="2400" i="1"/>
              <a:t>Initialization Vector (IV)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Use longer or shorter keys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Longer key (e.g., Triple-DES): better security (at least against exhaustive search)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Shorter key: intentionally-weakened version, e.g. to meet export regulations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 tasks (e.g., message authentication)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Block Ciphers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4831391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A pair of algorithms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he-IL" sz="22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he-IL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he-IL" sz="2200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sz="22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200" dirty="0"/>
                  <a:t> (encrypt and decrypt with key k) with domain and 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2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200" dirty="0"/>
              </a:p>
              <a:p>
                <a:pPr marL="681037" lvl="1" indent="-336550"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Encrypt and decrypt data in blocks each of which is of size n bits.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Conventional correctness requirement: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𝐷𝑘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𝐸𝑘</m:t>
                    </m:r>
                    <m:d>
                      <m:dPr>
                        <m:ctrlPr>
                          <a:rPr lang="en-US" altLang="he-I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sz="22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Several schemes used in practice including DES and AES.</a:t>
                </a:r>
              </a:p>
              <a:p>
                <a:pPr marL="681037" lvl="1" indent="-336550"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No security proofs, just resistance to cryptanalysis.</a:t>
                </a:r>
              </a:p>
              <a:p>
                <a:pPr marL="681037" lvl="1" indent="-336550"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DES is insecure for short keys, replaced by AES.</a:t>
                </a:r>
              </a:p>
              <a:p>
                <a:pPr marL="336550" indent="-336550"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Security requirement of block ciphers is to be a pair of Pseudorandom Permutations (PRP).</a:t>
                </a:r>
              </a:p>
              <a:p>
                <a:pPr marL="336550" indent="-336550"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500" dirty="0"/>
              </a:p>
              <a:p>
                <a:pPr marL="0" indent="0" algn="ctr"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500" i="1" dirty="0"/>
                  <a:t>So what is a Random Permutation?</a:t>
                </a:r>
              </a:p>
              <a:p>
                <a:pPr marL="0" indent="0" algn="ctr"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500" i="1" dirty="0"/>
                  <a:t>And what is a PRP?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4831391"/>
              </a:xfrm>
              <a:blipFill>
                <a:blip r:embed="rId3"/>
                <a:stretch>
                  <a:fillRect l="-153" t="-1309"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7BD516E-A180-5440-8354-6AF6DF8F57F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2409506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 wrap="square" anchor="t">
            <a:normAutofit/>
          </a:bodyPr>
          <a:lstStyle/>
          <a:p>
            <a:r>
              <a:rPr lang="en-US"/>
              <a:t>Encryption Modes of Operation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31959-45EC-4E8A-8452-402F18F3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2220"/>
            <a:ext cx="8223250" cy="4769485"/>
          </a:xfrm>
          <a:prstGeom prst="rect">
            <a:avLst/>
          </a:prstGeom>
          <a:noFill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B324364-B229-714F-ABD8-6C3156E4E41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50692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32762" y="6242050"/>
            <a:ext cx="54768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Block Cipher </a:t>
            </a:r>
            <a:r>
              <a:rPr lang="en-US" altLang="he-IL" sz="3400" u="sng"/>
              <a:t>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263525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800"/>
              <a:t>For encryption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Later: modes for message authentication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Assume plaintext is in blocks: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||…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Electronic Code Book mode (ECB): </a:t>
            </a:r>
            <a:br>
              <a:rPr lang="en-US" altLang="he-IL" sz="2800"/>
            </a:br>
            <a:r>
              <a:rPr lang="en-US" altLang="he-IL" sz="2800"/>
              <a:t>encryption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he-IL" sz="2800"/>
              <a:t>decryption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8657" y="3475484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58607" y="3284984"/>
            <a:ext cx="2219325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`Encrypt`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1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22045" y="3697734"/>
            <a:ext cx="446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25620" y="3499297"/>
            <a:ext cx="32763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95570" y="3308797"/>
            <a:ext cx="2219325" cy="5699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`Decrypt`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059007" y="3721547"/>
            <a:ext cx="4460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74757" y="3697734"/>
            <a:ext cx="4905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0132" y="3675509"/>
            <a:ext cx="3794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122446" y="3494021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7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96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2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02713" y="3961878"/>
            <a:ext cx="635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Which of these is ECB encryption?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400"/>
              <a:t>Per-Block Random (PBR) mode</a:t>
            </a:r>
            <a:br>
              <a:rPr lang="en-US" altLang="he-IL" sz="4400"/>
            </a:b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A simple way to construct secure encryption from PRP/PRF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u="sng" dirty="0"/>
                  <a:t>Not</a:t>
                </a:r>
                <a:r>
                  <a:rPr lang="en-US" altLang="he-IL" sz="2000" dirty="0"/>
                  <a:t> a standard mode – presented just for teaching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he-IL" sz="2400" dirty="0"/>
                  <a:t>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he-IL" sz="2400" dirty="0"/>
                  <a:t>random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)))=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Wasteful: random block per plaintext block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Confidentiality ? </a:t>
                </a:r>
                <a:r>
                  <a:rPr lang="en-US" altLang="he-IL" sz="2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Yes!</a:t>
                </a:r>
                <a:endParaRPr lang="en-US" altLang="he-IL" sz="2400" dirty="0">
                  <a:solidFill>
                    <a:schemeClr val="accent2"/>
                  </a:solidFill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/>
                  <a:t>Theorem</a:t>
                </a:r>
                <a:r>
                  <a:rPr lang="en-US" altLang="he-IL" sz="2400" dirty="0"/>
                  <a:t>: If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D) </a:t>
                </a:r>
                <a:r>
                  <a:rPr lang="en-US" altLang="he-IL" sz="2400" dirty="0"/>
                  <a:t>is a 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(Enc, Dec) </a:t>
                </a:r>
                <a:r>
                  <a:rPr lang="en-US" altLang="he-IL" sz="2400" dirty="0"/>
                  <a:t>is a IND-CPA cryptosystem.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Integrity? No: flip ciphertext bit </a:t>
                </a:r>
                <a:r>
                  <a:rPr lang="en-US" altLang="he-IL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flip corresponding plaintext bit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593" r="-297" b="-4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9D4C-8DEB-E24B-9DF3-38C27113D34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78160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Encryption 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We saw two...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ECB (insecure!):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Per-Block Random (PBR):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We’ll see three more…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Output Feedback (OFB)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 Feedback (CFB)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Cipher-block-chaining (CBC)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Others exist (for encryption – and other tasks)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All operate on </a:t>
            </a:r>
            <a:r>
              <a:rPr lang="en-US" altLang="he-IL" sz="2800" b="1"/>
              <a:t>blocks </a:t>
            </a:r>
            <a:r>
              <a:rPr lang="en-US" altLang="he-IL" sz="2800"/>
              <a:t>(e.g., 128 bits = 16 bytes)</a:t>
            </a:r>
            <a:br>
              <a:rPr lang="en-US" altLang="he-IL" sz="2800"/>
            </a:br>
            <a:endParaRPr lang="en-US" altLang="he-IL" sz="2800"/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82523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? 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492ED56-F020-BB41-8681-6A5FC77A6E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1175665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br>
              <a:rPr lang="en-US" altLang="he-IL" sz="2500"/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0" y="4437112"/>
            <a:ext cx="4648200" cy="150495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2138BE-9516-E341-85A2-1D9AACC0A77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8107520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32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Offline pad computation: </a:t>
            </a:r>
            <a:r>
              <a:rPr lang="en-US" altLang="he-IL" sz="2500"/>
              <a:t>compute pad in advance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Online computation: only (parallelizable) XOR !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Bit errors are bitwise </a:t>
            </a:r>
            <a:r>
              <a:rPr lang="en-US" altLang="he-IL" sz="2500" b="1">
                <a:solidFill>
                  <a:srgbClr val="00B050"/>
                </a:solidFill>
              </a:rPr>
              <a:t>localized</a:t>
            </a:r>
            <a:r>
              <a:rPr lang="en-US" altLang="he-IL" sz="2500">
                <a:solidFill>
                  <a:srgbClr val="00B050"/>
                </a:solidFill>
              </a:rPr>
              <a:t> </a:t>
            </a:r>
            <a:r>
              <a:rPr lang="en-US" altLang="he-IL" sz="2500"/>
              <a:t>(corrupt only one bit)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FF0000"/>
                </a:solidFill>
              </a:rPr>
              <a:t>No integrity</a:t>
            </a:r>
            <a:r>
              <a:rPr lang="en-US" altLang="he-IL" sz="2500"/>
              <a:t>: </a:t>
            </a:r>
            <a:br>
              <a:rPr lang="en-US" altLang="he-IL" sz="2500"/>
            </a:br>
            <a:r>
              <a:rPr lang="en-US" altLang="he-IL" sz="2100"/>
              <a:t>Flip ciphertext bit </a:t>
            </a:r>
            <a:r>
              <a:rPr lang="en-US" altLang="he-IL" sz="2100">
                <a:sym typeface="Wingdings" panose="05000000000000000000" pitchFamily="2" charset="2"/>
              </a:rPr>
              <a:t> flip corresponding decrypted plaintext bit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60D2-88A1-F74B-A9E7-BB5E0797776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800119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" y="2348880"/>
            <a:ext cx="7759304" cy="272494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D4481A-62C0-A040-9FF9-4EEC8EC0C0F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he-IL" altLang="he-IL" sz="18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06" y="2345705"/>
            <a:ext cx="4218762" cy="1481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63147" y="29018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Encryption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454148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Decryption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178276"/>
            <a:ext cx="4392488" cy="1410964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6BFD73-7272-314E-BD11-36129DC4FD0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420342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Random first block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/>
              <a:t> (`initialization vector’, </a:t>
            </a:r>
            <a:r>
              <a:rPr lang="en-US" altLang="he-IL" sz="2000" i="1"/>
              <a:t>IV</a:t>
            </a:r>
            <a:r>
              <a:rPr lang="en-US" altLang="he-IL" sz="20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Repeat: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Ciphertext: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500"/>
              <a:t>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500" i="1"/>
              <a:t>, … 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Can’t pre-compute `pad’ offline </a:t>
            </a:r>
            <a:r>
              <a:rPr lang="en-US" altLang="he-IL" sz="2100">
                <a:sym typeface="Wingdings" panose="05000000000000000000" pitchFamily="2" charset="2"/>
              </a:rPr>
              <a:t></a:t>
            </a:r>
            <a:endParaRPr lang="en-US" altLang="he-IL" sz="21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 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500" i="1"/>
              <a:t> </a:t>
            </a:r>
            <a:endParaRPr lang="en-US" altLang="he-IL" sz="320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Parallelizable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Bit/block errors are 2-block </a:t>
            </a:r>
            <a:r>
              <a:rPr lang="en-US" altLang="he-IL" sz="2100" b="1">
                <a:solidFill>
                  <a:srgbClr val="00B050"/>
                </a:solidFill>
              </a:rPr>
              <a:t>localized</a:t>
            </a:r>
            <a:r>
              <a:rPr lang="en-US" altLang="he-IL" sz="2100"/>
              <a:t> (corrupt only 2 blocks)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Integrity? A bit…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FF0000"/>
                </a:solidFill>
              </a:rPr>
              <a:t>Flip ciphertext bit </a:t>
            </a:r>
            <a:r>
              <a:rPr lang="en-US" altLang="he-IL" sz="2100">
                <a:solidFill>
                  <a:srgbClr val="FF0000"/>
                </a:solidFill>
                <a:sym typeface="Wingdings" panose="05000000000000000000" pitchFamily="2" charset="2"/>
              </a:rPr>
              <a:t> flip corresponding decrypted plaintext bit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b="1">
                <a:solidFill>
                  <a:srgbClr val="00B050"/>
                </a:solidFill>
                <a:sym typeface="Wingdings" panose="05000000000000000000" pitchFamily="2" charset="2"/>
              </a:rPr>
              <a:t>But also corrupt next plaintext block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b="1">
                <a:sym typeface="Wingdings" panose="05000000000000000000" pitchFamily="2" charset="2"/>
              </a:rPr>
              <a:t>Except for last block: no `next block’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 (even) better?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1FBC-D73B-7949-B9ED-144E51EF9C5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9487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1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3600" dirty="0"/>
                  <a:t>What is a random </a:t>
                </a:r>
                <a:r>
                  <a:rPr lang="en-US" altLang="he-IL" sz="3600" b="1" dirty="0"/>
                  <a:t>permutation </a:t>
                </a:r>
                <a14:m>
                  <m:oMath xmlns:m="http://schemas.openxmlformats.org/officeDocument/2006/math">
                    <m:r>
                      <a:rPr lang="en-US" altLang="he-IL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3600" dirty="0"/>
                  <a:t> ?</a:t>
                </a:r>
              </a:p>
            </p:txBody>
          </p:sp>
        </mc:Choice>
        <mc:Fallback xmlns="">
          <p:sp>
            <p:nvSpPr>
              <p:cNvPr id="93187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  <a:blipFill>
                <a:blip r:embed="rId4"/>
                <a:stretch>
                  <a:fillRect l="-2222" t="-18898" b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he-IL" sz="2100" dirty="0"/>
                  <a:t>over finite domain D, usually: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How can we select a 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2100" dirty="0"/>
                  <a:t> ?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Let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100" dirty="0"/>
                  <a:t>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$</m:t>
                        </m:r>
                      </m:e>
                    </m:groupCh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500" dirty="0"/>
                  <a:t>Examples: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5"/>
                <a:stretch>
                  <a:fillRect l="-367" t="-5983" b="-2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4018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/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blipFill>
                <a:blip r:embed="rId8"/>
                <a:stretch>
                  <a:fillRect l="-3556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190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7BD516E-A180-5440-8354-6AF6DF8F57F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5C6600-5964-2943-94E9-09AC383C50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307322"/>
                  </p:ext>
                </p:extLst>
              </p:nvPr>
            </p:nvGraphicFramePr>
            <p:xfrm>
              <a:off x="190939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5C6600-5964-2943-94E9-09AC383C50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307322"/>
                  </p:ext>
                </p:extLst>
              </p:nvPr>
            </p:nvGraphicFramePr>
            <p:xfrm>
              <a:off x="190939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2941" t="-6897" r="-2941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08CAE89-901F-104B-ACD9-A01B95D372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87972"/>
                  </p:ext>
                </p:extLst>
              </p:nvPr>
            </p:nvGraphicFramePr>
            <p:xfrm>
              <a:off x="190939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190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08CAE89-901F-104B-ACD9-A01B95D372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87972"/>
                  </p:ext>
                </p:extLst>
              </p:nvPr>
            </p:nvGraphicFramePr>
            <p:xfrm>
              <a:off x="190939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2941" t="-6897" r="-2941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6910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2594" y="6242050"/>
            <a:ext cx="49785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3A55F-401D-4156-968D-1D3A891F703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he-IL" sz="1800" dirty="0"/>
          </a:p>
        </p:txBody>
      </p:sp>
      <p:sp>
        <p:nvSpPr>
          <p:cNvPr id="1116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52400"/>
            <a:ext cx="841375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Cipher Block Chaining (CBC) Mode</a:t>
            </a:r>
          </a:p>
        </p:txBody>
      </p:sp>
      <p:sp>
        <p:nvSpPr>
          <p:cNvPr id="111677" name="Rectangle 71"/>
          <p:cNvSpPr>
            <a:spLocks noChangeArrowheads="1"/>
          </p:cNvSpPr>
          <p:nvPr/>
        </p:nvSpPr>
        <p:spPr bwMode="auto">
          <a:xfrm>
            <a:off x="448544" y="959797"/>
            <a:ext cx="7184156" cy="345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6600" indent="-2794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&gt;0: 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>
                <a:solidFill>
                  <a:srgbClr val="00B050"/>
                </a:solidFill>
              </a:rPr>
              <a:t>Parallel decryption</a:t>
            </a:r>
          </a:p>
          <a:p>
            <a:pPr lvl="1" eaLnBrk="1" hangingPunct="1">
              <a:spcBef>
                <a:spcPts val="5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000"/>
              <a:t>But no offline precomputing </a:t>
            </a:r>
          </a:p>
          <a:p>
            <a:pPr lvl="0"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Integrity: flip bit in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br>
              <a:rPr lang="en-US" altLang="he-IL" sz="2100"/>
            </a:br>
            <a:r>
              <a:rPr lang="en-US" altLang="he-IL" sz="2100"/>
              <a:t>flip bit in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m[i+1] …  </a:t>
            </a:r>
            <a:br>
              <a:rPr lang="en-US" sz="2400" i="1">
                <a:latin typeface="Times New Roman" pitchFamily="18" charset="0"/>
                <a:cs typeface="Times New Roman" pitchFamily="18" charset="0"/>
              </a:rPr>
            </a:br>
            <a:r>
              <a:rPr lang="en-US" altLang="he-IL" sz="2100">
                <a:solidFill>
                  <a:srgbClr val="FF0000"/>
                </a:solidFill>
              </a:rPr>
              <a:t>But also corrupt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he-IL" sz="2100"/>
              <a:t>	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May suffice to ensure integrity</a:t>
            </a:r>
            <a:br>
              <a:rPr lang="en-US" altLang="he-IL" sz="2100"/>
            </a:br>
            <a:r>
              <a:rPr lang="en-US" altLang="he-IL" sz="2100"/>
              <a:t>for many applications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But not all!</a:t>
            </a:r>
          </a:p>
        </p:txBody>
      </p:sp>
      <p:graphicFrame>
        <p:nvGraphicFramePr>
          <p:cNvPr id="4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139"/>
              </p:ext>
            </p:extLst>
          </p:nvPr>
        </p:nvGraphicFramePr>
        <p:xfrm>
          <a:off x="5044107" y="3174355"/>
          <a:ext cx="3521242" cy="430213"/>
        </p:xfrm>
        <a:graphic>
          <a:graphicData uri="http://schemas.openxmlformats.org/drawingml/2006/table">
            <a:tbl>
              <a:tblPr/>
              <a:tblGrid>
                <a:gridCol w="77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m[1]</a:t>
                      </a:r>
                    </a:p>
                  </a:txBody>
                  <a:tcPr marL="90000" marR="90000" marT="14763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m[2]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m[n]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 rot="-5400000">
            <a:off x="5484638" y="4045098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044108" y="4139555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5334621" y="3604567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588495" y="3920480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5334620" y="415384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AutoShape 25"/>
          <p:cNvSpPr>
            <a:spLocks noChangeArrowheads="1"/>
          </p:cNvSpPr>
          <p:nvPr/>
        </p:nvSpPr>
        <p:spPr bwMode="auto">
          <a:xfrm>
            <a:off x="5269533" y="4055417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5633071" y="4268142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5044108" y="4585643"/>
            <a:ext cx="298926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 rot="-5400000">
            <a:off x="616408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572355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601407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>
            <a:off x="594898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631252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 rot="-5400000">
            <a:off x="788493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744440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73492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766983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803337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772645" y="4369743"/>
            <a:ext cx="315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94"/>
              </p:ext>
            </p:extLst>
          </p:nvPr>
        </p:nvGraphicFramePr>
        <p:xfrm>
          <a:off x="4850432" y="4779318"/>
          <a:ext cx="3824288" cy="406403"/>
        </p:xfrm>
        <a:graphic>
          <a:graphicData uri="http://schemas.openxmlformats.org/drawingml/2006/table">
            <a:tbl>
              <a:tblPr/>
              <a:tblGrid>
                <a:gridCol w="70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c[0]</a:t>
                      </a:r>
                    </a:p>
                  </a:txBody>
                  <a:tcPr marL="90000" marR="90000" marT="147252" marB="4668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c[1]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c[n]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6395070" y="414273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5794996" y="4145904"/>
            <a:ext cx="1587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7526957" y="4187179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6476032" y="41601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8200057" y="41855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 flipV="1">
            <a:off x="8111157" y="4137968"/>
            <a:ext cx="71438" cy="41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6022007" y="3610917"/>
            <a:ext cx="15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flipV="1">
            <a:off x="7725396" y="3606154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5656883" y="2031354"/>
            <a:ext cx="2908466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 blocks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m[1],…</a:t>
            </a: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H="1">
            <a:off x="5334621" y="2304405"/>
            <a:ext cx="331787" cy="847725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4569445" y="5387077"/>
            <a:ext cx="2957512" cy="460375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c[0],c[1]…</a:t>
            </a: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5102846" y="4103042"/>
            <a:ext cx="1587" cy="696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5763245" y="5101580"/>
            <a:ext cx="501650" cy="317500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he-IL" sz="1800" dirty="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Security of CBC mode (2)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err="1"/>
              <a:t>Thm</a:t>
            </a:r>
            <a:r>
              <a:rPr lang="en-US" altLang="he-IL" sz="2600"/>
              <a:t>: If block-cipher E is a (strong) </a:t>
            </a:r>
            <a:r>
              <a:rPr lang="en-US" altLang="he-IL" sz="2600" u="sng"/>
              <a:t>pseudo-random permutation</a:t>
            </a:r>
            <a:r>
              <a:rPr lang="en-US" altLang="he-IL" sz="2600"/>
              <a:t> </a:t>
            </a:r>
            <a:r>
              <a:rPr lang="en-US" altLang="he-IL" sz="2600">
                <a:sym typeface="Wingdings" panose="05000000000000000000" pitchFamily="2" charset="2"/>
              </a:rPr>
              <a:t></a:t>
            </a:r>
            <a:r>
              <a:rPr lang="en-US" altLang="he-IL" sz="260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Proof: omitted (crypto course </a:t>
            </a:r>
            <a:r>
              <a:rPr lang="en-US" altLang="he-IL" sz="2600">
                <a:sym typeface="Wingdings" panose="05000000000000000000" pitchFamily="2" charset="2"/>
              </a:rPr>
              <a:t> )</a:t>
            </a:r>
            <a:endParaRPr lang="en-US" altLang="he-IL" sz="260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>
                <a:solidFill>
                  <a:srgbClr val="FF0000"/>
                </a:solidFill>
              </a:rPr>
              <a:t>Observation: CBC is Not IND-CCA-Secure</a:t>
            </a:r>
            <a:endParaRPr lang="en-US" altLang="he-IL" sz="260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CCA (Chosen ciphertext attack), 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Definition, details: crypto course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Exercise: show CBC is Not IND-CCA-Secure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Feedback-CCA: practical variant of CCA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Just returns &lt;ERROR, OK&gt; for any ciphertext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Error – for incorrectly </a:t>
            </a:r>
            <a:r>
              <a:rPr lang="en-US" altLang="he-IL" sz="2200" u="sng"/>
              <a:t>padded</a:t>
            </a:r>
            <a:r>
              <a:rPr lang="en-US" altLang="he-IL" sz="2200"/>
              <a:t> decryption (next)</a:t>
            </a:r>
            <a:endParaRPr lang="en-US" altLang="he-IL" sz="2400" i="1"/>
          </a:p>
        </p:txBody>
      </p:sp>
    </p:spTree>
    <p:extLst>
      <p:ext uri="{BB962C8B-B14F-4D97-AF65-F5344CB8AC3E}">
        <p14:creationId xmlns:p14="http://schemas.microsoft.com/office/powerpoint/2010/main" val="135311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Encryption: Final Words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Basic goal of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Focus: computationally-limited adversaries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Principles: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err="1"/>
              <a:t>Kerckhoff’s</a:t>
            </a:r>
            <a:r>
              <a:rPr lang="en-US"/>
              <a:t>: Known Design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Sufficient Key 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Crypto Building Block: build schemes from simple, standard functions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/>
              <a:t>Constructions &amp; reductions: </a:t>
            </a:r>
            <a:r>
              <a:rPr lang="en-US" err="1"/>
              <a:t>PRG</a:t>
            </a:r>
            <a:r>
              <a:rPr lang="en-US" err="1">
                <a:sym typeface="Wingdings" panose="05000000000000000000" pitchFamily="2" charset="2"/>
              </a:rPr>
              <a:t>PRFPRPEnc</a:t>
            </a:r>
            <a:endParaRPr lang="en-US">
              <a:sym typeface="Wingdings" panose="05000000000000000000" pitchFamily="2" charset="2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Secure system design: easy to use securely, hard to use incorrectly!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6BDE-3BE9-8F46-B0BD-8FDF4A650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07931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Final Words...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Many variants…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One important example is Homomorphic encryption: E(m</a:t>
            </a:r>
            <a:r>
              <a:rPr lang="en-US" sz="2100" baseline="-25000"/>
              <a:t>1</a:t>
            </a:r>
            <a:r>
              <a:rPr lang="en-US" sz="2100"/>
              <a:t>+m</a:t>
            </a:r>
            <a:r>
              <a:rPr lang="en-US" sz="2100" baseline="-25000"/>
              <a:t>2</a:t>
            </a:r>
            <a:r>
              <a:rPr lang="en-US" sz="2100"/>
              <a:t>)=</a:t>
            </a:r>
            <a:r>
              <a:rPr lang="en-US" sz="2100" err="1"/>
              <a:t>EncAdd</a:t>
            </a:r>
            <a:r>
              <a:rPr lang="en-US" sz="2100"/>
              <a:t>(E(m</a:t>
            </a:r>
            <a:r>
              <a:rPr lang="en-US" sz="2100" baseline="-25000"/>
              <a:t>1</a:t>
            </a:r>
            <a:r>
              <a:rPr lang="en-US" sz="2100"/>
              <a:t>),E(m</a:t>
            </a:r>
            <a:r>
              <a:rPr lang="en-US" sz="2100" baseline="-25000"/>
              <a:t>2</a:t>
            </a:r>
            <a:r>
              <a:rPr lang="en-US" sz="2100"/>
              <a:t>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Where </a:t>
            </a:r>
            <a:r>
              <a:rPr lang="en-US" sz="2000" err="1"/>
              <a:t>EncAdd</a:t>
            </a:r>
            <a:r>
              <a:rPr lang="en-US" sz="2000"/>
              <a:t> is an efficient algorithm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Fully-</a:t>
            </a:r>
            <a:r>
              <a:rPr lang="en-US" sz="2000" err="1"/>
              <a:t>homomorphic</a:t>
            </a:r>
            <a:r>
              <a:rPr lang="en-US" sz="2000"/>
              <a:t> :  also E(m1*m2)=</a:t>
            </a:r>
            <a:r>
              <a:rPr lang="en-US" sz="2000" err="1"/>
              <a:t>EncMult</a:t>
            </a:r>
            <a:r>
              <a:rPr lang="en-US" sz="2000"/>
              <a:t>(E(m1), E(m2))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Very inefficient designs, huge keys… but lots of research!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29689D5-807E-CF42-98F8-D92BE6F9E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Will be updated later.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85502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2237" y="20454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Permutation (PRP) </a:t>
            </a:r>
            <a:br>
              <a:rPr lang="en-US" altLang="he-IL" sz="2800" dirty="0">
                <a:solidFill>
                  <a:srgbClr val="FF0000"/>
                </a:solidFill>
              </a:rPr>
            </a:br>
            <a:r>
              <a:rPr lang="en-US" altLang="he-IL" sz="2800" dirty="0">
                <a:solidFill>
                  <a:srgbClr val="FF0000"/>
                </a:solidFill>
              </a:rPr>
              <a:t>and their Indistinguishabity Test</a:t>
            </a:r>
            <a:endParaRPr lang="en-US" alt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</p:spPr>
            <p:txBody>
              <a:bodyPr/>
              <a:lstStyle/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/>
                  <a:t>E </a:t>
                </a:r>
                <a:r>
                  <a:rPr lang="en-US" altLang="he-IL" sz="2400" dirty="0"/>
                  <a:t>is a PRP over domain D, if no distinguisher D: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1 (signaling PRP) given oracle to </a:t>
                </a:r>
                <a:r>
                  <a:rPr lang="en-US" altLang="he-IL" sz="1600" i="1" dirty="0" err="1"/>
                  <a:t>E</a:t>
                </a:r>
                <a:r>
                  <a:rPr lang="en-US" altLang="he-IL" sz="1600" i="1" baseline="-25000" dirty="0" err="1"/>
                  <a:t>k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dirty="0"/>
                  <a:t> , for random (n-bits) key </a:t>
                </a:r>
                <a:r>
                  <a:rPr lang="en-US" altLang="he-IL" sz="1600" i="1" dirty="0"/>
                  <a:t>k, </a:t>
                </a:r>
                <a:r>
                  <a:rPr lang="en-US" altLang="he-IL" sz="1600" dirty="0"/>
                  <a:t>and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0 (signaling random) given oracle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i="1" dirty="0"/>
                  <a:t>, </a:t>
                </a:r>
                <a:r>
                  <a:rPr lang="en-US" altLang="he-IL" sz="1600" dirty="0"/>
                  <a:t>a </a:t>
                </a:r>
                <a:r>
                  <a:rPr lang="en-US" altLang="he-IL" sz="1600" u="sng" dirty="0"/>
                  <a:t>random</a:t>
                </a:r>
                <a:r>
                  <a:rPr lang="en-US" altLang="he-IL" sz="1600" dirty="0"/>
                  <a:t> permutation (over D)</a:t>
                </a: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endParaRPr lang="en-US" altLang="he-IL" sz="1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  <a:blipFill>
                <a:blip r:embed="rId3"/>
                <a:stretch>
                  <a:fillRect l="-143"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/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/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blipFill>
                <a:blip r:embed="rId9"/>
                <a:stretch>
                  <a:fillRect l="-1173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50440" y="360140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E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330286" y="4317036"/>
            <a:ext cx="2987011" cy="384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permutation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/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Box 1: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blipFill>
                <a:blip r:embed="rId10"/>
                <a:stretch>
                  <a:fillRect l="-2473" t="-6452" b="-2419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/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(x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</a:rPr>
                  <a:t>)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 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blipFill>
                <a:blip r:embed="rId11"/>
                <a:stretch>
                  <a:fillRect l="-26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/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1 if oracle is to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</a:pPr>
                <a:r>
                  <a:rPr kumimoji="0" 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en-US" dirty="0">
                    <a:solidFill>
                      <a:schemeClr val="tx1"/>
                    </a:solidFill>
                  </a:rPr>
                  <a:t>if oracle is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blipFill>
                <a:blip r:embed="rId12"/>
                <a:stretch>
                  <a:fillRect r="-1301" b="-940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AE1C5B7B-3B28-0945-AB1A-7573DD02C84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11389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Permutation (PRP)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121297"/>
                <a:ext cx="8296275" cy="450850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Pseudo-Random Permutation (PRP)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100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Cannot be distinguished from truly random permutation over same domain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121297"/>
                <a:ext cx="8296275" cy="450850"/>
              </a:xfrm>
              <a:blipFill>
                <a:blip r:embed="rId3"/>
                <a:stretch>
                  <a:fillRect l="-153" t="-13889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814C58-4280-4191-98F3-B68B205FE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31" y="2622430"/>
            <a:ext cx="7849436" cy="279781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E6E0625-D661-9A42-BCAE-F87F3136F333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34989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7555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Block Cipher: Invertible PRP (E, 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Common definition for </a:t>
                </a:r>
                <a:r>
                  <a:rPr lang="en-US" altLang="he-IL" sz="2800" b="1" u="sng" dirty="0"/>
                  <a:t>block cipher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Invertible Pseudo-Random Permutation (PRP):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 pair of PRPs (E,D), </a:t>
                </a:r>
                <a:r>
                  <a:rPr lang="en-US" altLang="he-IL" sz="2000" dirty="0" err="1"/>
                  <a:t>s.t.</a:t>
                </a:r>
                <a:r>
                  <a:rPr lang="en-US" altLang="he-IL" sz="2000" dirty="0"/>
                  <a:t>: m=D</a:t>
                </a:r>
                <a:r>
                  <a:rPr lang="en-US" altLang="he-IL" sz="2000" baseline="-25000" dirty="0"/>
                  <a:t>k</a:t>
                </a:r>
                <a:r>
                  <a:rPr lang="en-US" altLang="he-IL" sz="2000" dirty="0"/>
                  <a:t>(</a:t>
                </a:r>
                <a:r>
                  <a:rPr lang="en-US" altLang="he-IL" sz="2000" dirty="0" err="1"/>
                  <a:t>E</a:t>
                </a:r>
                <a:r>
                  <a:rPr lang="en-US" altLang="he-IL" sz="2000" baseline="-25000" dirty="0" err="1"/>
                  <a:t>k</a:t>
                </a:r>
                <a:r>
                  <a:rPr lang="en-US" altLang="he-IL" sz="2000" dirty="0"/>
                  <a:t>(m))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And (E,D) is indistinguishable from </a:t>
                </a:r>
                <a14:m>
                  <m:oMath xmlns:m="http://schemas.openxmlformats.org/officeDocument/2006/math"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he-IL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he-IL" sz="2000" dirty="0"/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he-IL" sz="1600" dirty="0"/>
                  <a:t>  is a random permutation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Note: it is deterministic, stateless </a:t>
                </a:r>
                <a:r>
                  <a:rPr lang="en-US" altLang="he-IL" sz="2000" dirty="0">
                    <a:sym typeface="Wingdings" panose="05000000000000000000" pitchFamily="2" charset="2"/>
                  </a:rPr>
                  <a:t> not secure encryption!</a:t>
                </a:r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>
                    <a:sym typeface="Wingdings" panose="05000000000000000000" pitchFamily="2" charset="2"/>
                  </a:rPr>
                  <a:t>But used to construct encryption (soon)</a:t>
                </a:r>
                <a:endParaRPr lang="en-US" altLang="he-IL" sz="1600" dirty="0"/>
              </a:p>
            </p:txBody>
          </p:sp>
        </mc:Choice>
        <mc:Fallback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  <a:blipFill>
                <a:blip r:embed="rId3"/>
                <a:stretch>
                  <a:fillRect l="-459" t="-7843" b="-10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26304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627098" y="3789040"/>
            <a:ext cx="4401286" cy="1014413"/>
          </a:xfrm>
          <a:prstGeom prst="rect">
            <a:avLst/>
          </a:prstGeom>
          <a:solidFill>
            <a:srgbClr val="FFFFCC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he-IL" sz="1800"/>
              <a:t> or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    </a:t>
            </a:r>
            <a:r>
              <a:rPr lang="en-US" altLang="he-IL" sz="1800"/>
              <a:t>[for random 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/>
              <a:t>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b="1" u="sng"/>
              <a:t>or </a:t>
            </a:r>
            <a:br>
              <a:rPr lang="en-US" altLang="he-IL" sz="1800" u="sng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random n-bit permutation or its inverse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2976422" y="4019293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3095012" y="4236904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056177" y="4052754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169507" y="4482134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Can’t tell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 random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permutation+inverse</a:t>
                </a:r>
                <a:r>
                  <a:rPr lang="en-US" dirty="0">
                    <a:solidFill>
                      <a:schemeClr val="accent2"/>
                    </a:solidFill>
                  </a:rPr>
                  <a:t>,</a:t>
                </a:r>
                <a:br>
                  <a:rPr lang="en-US" dirty="0">
                    <a:solidFill>
                      <a:schemeClr val="accent2"/>
                    </a:solidFill>
                  </a:rPr>
                </a:br>
                <a:r>
                  <a:rPr lang="en-US" dirty="0">
                    <a:solidFill>
                      <a:schemeClr val="accent2"/>
                    </a:solidFill>
                  </a:rPr>
                  <a:t>or (</a:t>
                </a:r>
                <a:r>
                  <a:rPr lang="en-US" i="1" dirty="0">
                    <a:solidFill>
                      <a:schemeClr val="accent2"/>
                    </a:solidFill>
                  </a:rPr>
                  <a:t>E, D) </a:t>
                </a:r>
                <a:r>
                  <a:rPr lang="en-US" dirty="0">
                    <a:solidFill>
                      <a:schemeClr val="accent2"/>
                    </a:solidFill>
                  </a:rPr>
                  <a:t>with a random key!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blipFill>
                <a:blip r:embed="rId5"/>
                <a:stretch>
                  <a:fillRect l="-90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9EABBEE-0B35-7349-AC51-A803B8B892C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8986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 of a Block Cipher Security and Correctness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>
          <a:xfrm>
            <a:off x="388938" y="1651000"/>
            <a:ext cx="8223250" cy="425189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400" dirty="0">
                <a:sym typeface="Wingdings" panose="05000000000000000000" pitchFamily="2" charset="2"/>
              </a:rPr>
              <a:t>On the whiteboard.</a:t>
            </a:r>
          </a:p>
          <a:p>
            <a:pPr marL="400050" lvl="1" indent="0"/>
            <a:endParaRPr lang="en-US" altLang="he-IL" sz="2000" dirty="0">
              <a:sym typeface="Wingdings" panose="05000000000000000000" pitchFamily="2" charset="2"/>
            </a:endParaRPr>
          </a:p>
          <a:p>
            <a:pPr marL="857250" lvl="1" indent="-457200">
              <a:buFont typeface="Wingdings" panose="05000000000000000000" pitchFamily="2" charset="2"/>
              <a:buChar char="q"/>
            </a:pPr>
            <a:endParaRPr lang="en-US" altLang="he-IL" sz="2000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88D73F-B273-FF4A-8278-1F02AFB21AE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09393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First: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What is the simplest construction to try?</a:t>
                </a:r>
                <a14:m>
                  <m:oMath xmlns:m="http://schemas.openxmlformats.org/officeDocument/2006/math">
                    <m:r>
                      <a:rPr lang="en-US" altLang="he-IL" sz="2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=______</a:t>
                </a:r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00050" lvl="1" indent="0"/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7C802FB-F045-439D-A885-385A66A17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68" y="2762443"/>
            <a:ext cx="7626882" cy="3321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FF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/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he-IL" sz="2400" dirty="0">
                  <a:solidFill>
                    <a:srgbClr val="FF00FF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88D73F-B273-FF4A-8278-1F02AFB21AE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04613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8439</TotalTime>
  <Words>3643</Words>
  <Application>Microsoft Macintosh PowerPoint</Application>
  <PresentationFormat>On-screen Show (4:3)</PresentationFormat>
  <Paragraphs>580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Cambria Math</vt:lpstr>
      <vt:lpstr>Garamond</vt:lpstr>
      <vt:lpstr>Lucida Calligraphy</vt:lpstr>
      <vt:lpstr>Symbol</vt:lpstr>
      <vt:lpstr>Times New Roman</vt:lpstr>
      <vt:lpstr>Wingdings</vt:lpstr>
      <vt:lpstr>Office Theme</vt:lpstr>
      <vt:lpstr>Default</vt:lpstr>
      <vt:lpstr>CSE 3400 - Introduction to Computer &amp; Network Security  (aka: Introduction to Cybersecurity)  Lecture 4 Encryption – Part III (and Pseudo-randomness)</vt:lpstr>
      <vt:lpstr>Outline</vt:lpstr>
      <vt:lpstr>Block Ciphers</vt:lpstr>
      <vt:lpstr>What is a random permutation ρ ?</vt:lpstr>
      <vt:lpstr>Pseudo-Random Permutation (PRP)  and their Indistinguishabity Test</vt:lpstr>
      <vt:lpstr>Pseudo-Random Permutation (PRP)</vt:lpstr>
      <vt:lpstr>Block Cipher: Invertible PRP (E, D)</vt:lpstr>
      <vt:lpstr>Example of a Block Cipher Security and Correctness</vt:lpstr>
      <vt:lpstr>Constructing block-cipher, PRP</vt:lpstr>
      <vt:lpstr>Constructing block-cipher, PRP</vt:lpstr>
      <vt:lpstr>The Feistel Block-cipher Construction</vt:lpstr>
      <vt:lpstr>Crypto Building-Blocks Principle</vt:lpstr>
      <vt:lpstr>Why standardize block ciphers,  and not encryption? </vt:lpstr>
      <vt:lpstr>We defined security for PRG, PRF and PRP. Block cipher too (informally).  But…   what about security of encryption??</vt:lpstr>
      <vt:lpstr>Defining Secure Encryption</vt:lpstr>
      <vt:lpstr>Conservative Design Principle</vt:lpstr>
      <vt:lpstr>Cryptanalysis Success Criteria</vt:lpstr>
      <vt:lpstr>Defining Secure Encryption</vt:lpstr>
      <vt:lpstr>The Disguise Indistinguishability Test/Party</vt:lpstr>
      <vt:lpstr>The Disguise Indistinguishability Test/Party</vt:lpstr>
      <vt:lpstr>IND-CPA-Encryption Test (1st try)</vt:lpstr>
      <vt:lpstr>IND-CPA-Encryption Test (1st try): too easy!!</vt:lpstr>
      <vt:lpstr>IND-CPA-Encryption Test (fixed)</vt:lpstr>
      <vt:lpstr>IND-CPA-Encryption Test (fixed)</vt:lpstr>
      <vt:lpstr>Definition: IND-CPA Encryption</vt:lpstr>
      <vt:lpstr>IND-CPA : distinguish monoalph. sub.!</vt:lpstr>
      <vt:lpstr>Can IND-CPA encryption be deterministic? </vt:lpstr>
      <vt:lpstr>What’s next?  Present a secure cryptosystem?  … provably secure w/o assumptions ?   Unlikely: Proof of security  P ≠ NP  (similar argument to PRF)  Instead, let’s build secure encryption from PRF ! (I.e.: PRF is secure  encryption is IND-CPA) Actually, we’ll use block cipher (and build it) </vt:lpstr>
      <vt:lpstr>PRPEncryption: Modes of Operation</vt:lpstr>
      <vt:lpstr>Encryption Modes of Operation</vt:lpstr>
      <vt:lpstr>Block Cipher Modes of Operation</vt:lpstr>
      <vt:lpstr>Per-Block Random (PBR) mode </vt:lpstr>
      <vt:lpstr>Encryption Modes of Operation</vt:lpstr>
      <vt:lpstr>Output-Feedback (OFB) Mode</vt:lpstr>
      <vt:lpstr>Output-Feedback (OFB) Mode</vt:lpstr>
      <vt:lpstr>Output-Feedback (OFB) Mode</vt:lpstr>
      <vt:lpstr>Cipher-Feedback Block (CFB) Encryption</vt:lpstr>
      <vt:lpstr>Cipher-Feedback Block (CFB) Encryption</vt:lpstr>
      <vt:lpstr>Cipher-Feedback Block (CFB) Encryption</vt:lpstr>
      <vt:lpstr>Cipher Block Chaining (CBC) Mode</vt:lpstr>
      <vt:lpstr>Security of CBC mode (2)</vt:lpstr>
      <vt:lpstr>Encryption: Final Words</vt:lpstr>
      <vt:lpstr>Encryption: Final Words...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16</cp:revision>
  <dcterms:created xsi:type="dcterms:W3CDTF">2020-09-01T12:48:58Z</dcterms:created>
  <dcterms:modified xsi:type="dcterms:W3CDTF">2021-02-02T00:16:18Z</dcterms:modified>
</cp:coreProperties>
</file>