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5"/>
  </p:notesMasterIdLst>
  <p:sldIdLst>
    <p:sldId id="1009" r:id="rId2"/>
    <p:sldId id="591" r:id="rId3"/>
    <p:sldId id="520" r:id="rId4"/>
    <p:sldId id="1014" r:id="rId5"/>
    <p:sldId id="518" r:id="rId6"/>
    <p:sldId id="519" r:id="rId7"/>
    <p:sldId id="521" r:id="rId8"/>
    <p:sldId id="1017" r:id="rId9"/>
    <p:sldId id="523" r:id="rId10"/>
    <p:sldId id="1018" r:id="rId11"/>
    <p:sldId id="525" r:id="rId12"/>
    <p:sldId id="533" r:id="rId13"/>
    <p:sldId id="1019" r:id="rId14"/>
    <p:sldId id="1015" r:id="rId15"/>
    <p:sldId id="1016" r:id="rId16"/>
    <p:sldId id="528" r:id="rId17"/>
    <p:sldId id="529" r:id="rId18"/>
    <p:sldId id="373" r:id="rId19"/>
    <p:sldId id="374" r:id="rId20"/>
    <p:sldId id="295" r:id="rId21"/>
    <p:sldId id="379" r:id="rId22"/>
    <p:sldId id="601" r:id="rId23"/>
    <p:sldId id="592" r:id="rId24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A24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6D627-E8A7-4272-9E6D-34852A04B03A}" v="3450" dt="2020-10-27T21:20:06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7" autoAdjust="0"/>
    <p:restoredTop sz="94719"/>
  </p:normalViewPr>
  <p:slideViewPr>
    <p:cSldViewPr snapToGrid="0">
      <p:cViewPr varScale="1">
        <p:scale>
          <a:sx n="148" d="100"/>
          <a:sy n="148" d="100"/>
        </p:scale>
        <p:origin x="1744" y="192"/>
      </p:cViewPr>
      <p:guideLst>
        <p:guide orient="horz" pos="34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770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341549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577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373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4B787C-CA89-4003-A17F-6A076C4DB8F9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3/30/23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4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4FC7A3BC-2E6D-4B3F-A72D-80A58E30AB5D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18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5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CCA3B8E3-1061-4ABE-B45D-45951BD7D1CF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18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7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8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6D4D17B6-EEAA-480E-B83D-50067B896462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3/30/23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9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6810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0444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98E11CD1-FF0A-4F6A-A9B9-4EF66442167D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3/30/23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28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8CCDEC6B-234E-4AE1-AF5C-50D30A74E14C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19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29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09E602DA-2917-4B92-917C-1489768A6CC1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19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0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31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2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2F7EB4-BC2E-4649-B34C-932D3DAC4B6A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3/30/23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33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7834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/>
          <a:p>
            <a:r>
              <a:rPr lang="en-US" altLang="en-US"/>
              <a:t>Exercise: fix the protocol (and attack fixes). E.g. why won’t it help if bob sends E_k(N_B) and wait for N_B (instead of sending N_B and waiting for E_k(N_B) 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59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3996B7-DCFE-4AAC-A6A5-E0982ED8AF54}" type="slidenum">
              <a:rPr lang="he-IL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10752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D44384-D42E-4CA9-854E-4B28FAC9F498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75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769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08085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22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635877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8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Shared Key Protocols – Part 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91794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dirty="0"/>
                  <a:t>Design: 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 } 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[Save received key </a:t>
                </a:r>
                <a:r>
                  <a:rPr lang="en-US" i="1" dirty="0">
                    <a:sym typeface="Wingdings" panose="05000000000000000000" pitchFamily="2" charset="2"/>
                  </a:rPr>
                  <a:t>k </a:t>
                </a:r>
                <a:r>
                  <a:rPr lang="en-US" dirty="0">
                    <a:sym typeface="Wingdings" panose="05000000000000000000" pitchFamily="2" charset="2"/>
                  </a:rPr>
                  <a:t>in the state </a:t>
                </a:r>
                <a:r>
                  <a:rPr lang="en-US" i="1" dirty="0">
                    <a:sym typeface="Wingdings" panose="05000000000000000000" pitchFamily="2" charset="2"/>
                  </a:rPr>
                  <a:t>s </a:t>
                </a:r>
                <a:r>
                  <a:rPr lang="en-US" dirty="0">
                    <a:sym typeface="Wingdings" panose="05000000000000000000" pitchFamily="2" charset="2"/>
                  </a:rPr>
                  <a:t>]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481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84BD7D5-E0F2-4090-8E14-FB003F5D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24" y="1547908"/>
            <a:ext cx="8206923" cy="2798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30FBEC-C398-4DF9-A909-CE8B9037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26" y="4346556"/>
            <a:ext cx="6648144" cy="16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68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Design has many simplifications, easily avoided: </a:t>
            </a:r>
          </a:p>
          <a:p>
            <a:pPr lvl="1"/>
            <a:r>
              <a:rPr lang="en-US" sz="2400" dirty="0"/>
              <a:t>Only message authentication </a:t>
            </a:r>
          </a:p>
          <a:p>
            <a:pPr lvl="2"/>
            <a:r>
              <a:rPr lang="en-US" sz="2000" dirty="0"/>
              <a:t>No confidentiality!</a:t>
            </a:r>
          </a:p>
          <a:p>
            <a:pPr lvl="1"/>
            <a:r>
              <a:rPr lang="en-US" sz="2400" dirty="0"/>
              <a:t>Only ensure same message was sent</a:t>
            </a:r>
          </a:p>
          <a:p>
            <a:pPr lvl="2"/>
            <a:r>
              <a:rPr lang="en-US" sz="2000" dirty="0"/>
              <a:t>Allow duplication, out-of-order, `stale’ messages, losses</a:t>
            </a:r>
          </a:p>
          <a:p>
            <a:pPr lvl="1"/>
            <a:r>
              <a:rPr lang="en-US" sz="2400" dirty="0"/>
              <a:t>Also: no retransmissions, compression, … </a:t>
            </a:r>
          </a:p>
          <a:p>
            <a:r>
              <a:rPr lang="en-US" sz="2800" dirty="0"/>
              <a:t>To add confidentiality: use encryption</a:t>
            </a:r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068498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Two-party record protocol with Confidentiality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,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Ok! (but still allows dups/re-ordering, etc.)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t="-10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0B410F-1795-4B66-9F37-E18CC73DE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99" y="4340430"/>
            <a:ext cx="7057671" cy="1720372"/>
          </a:xfrm>
          <a:prstGeom prst="rect">
            <a:avLst/>
          </a:prstGeom>
        </p:spPr>
      </p:pic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0E56BBE-3B3C-A648-B835-7E63D8DC80E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1834369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So, in summary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2182482"/>
            <a:ext cx="8228013" cy="1362975"/>
          </a:xfrm>
        </p:spPr>
        <p:txBody>
          <a:bodyPr/>
          <a:lstStyle/>
          <a:p>
            <a:pPr marL="0" indent="0" algn="ctr">
              <a:buNone/>
            </a:pPr>
            <a:r>
              <a:rPr lang="en-US" sz="4000" dirty="0"/>
              <a:t>what does a secure shared-key two-party record protocol mean? </a:t>
            </a:r>
          </a:p>
          <a:p>
            <a:pPr marL="0" indent="0" algn="ctr">
              <a:buNone/>
            </a:pPr>
            <a:r>
              <a:rPr lang="en-US" sz="4000" dirty="0"/>
              <a:t>How about the security of the one with confidentially?</a:t>
            </a:r>
          </a:p>
        </p:txBody>
      </p:sp>
    </p:spTree>
    <p:extLst>
      <p:ext uri="{BB962C8B-B14F-4D97-AF65-F5344CB8AC3E}">
        <p14:creationId xmlns:p14="http://schemas.microsoft.com/office/powerpoint/2010/main" val="14523209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Entity Authentication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Ensure the identity of an entity (or a peer) involved in communication.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2864008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Mutual Authentication Protocols</a:t>
            </a:r>
            <a:endParaRPr lang="en-US" sz="36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Our focus.</a:t>
            </a:r>
          </a:p>
          <a:p>
            <a:r>
              <a:rPr lang="en-US" sz="2800" dirty="0"/>
              <a:t>In mutual authentication, each party authenticates herself to the other.</a:t>
            </a:r>
          </a:p>
          <a:p>
            <a:pPr lvl="1"/>
            <a:r>
              <a:rPr lang="en-US" sz="2400" dirty="0"/>
              <a:t>Alice knows that she is communicating with Bob, and vice versa</a:t>
            </a:r>
          </a:p>
          <a:p>
            <a:r>
              <a:rPr lang="en-US" sz="2800" dirty="0"/>
              <a:t>This requires, at least, one exchange of messages.</a:t>
            </a:r>
          </a:p>
          <a:p>
            <a:pPr lvl="1"/>
            <a:r>
              <a:rPr lang="en-US" sz="2400" dirty="0"/>
              <a:t>A message from Alice and a response from Bob (or vice versa).</a:t>
            </a:r>
          </a:p>
          <a:p>
            <a:r>
              <a:rPr lang="en-US" sz="2800" dirty="0"/>
              <a:t>Such a flow is called a </a:t>
            </a:r>
            <a:r>
              <a:rPr lang="en-US" sz="2800" b="1" i="1" dirty="0"/>
              <a:t>handshake</a:t>
            </a:r>
            <a:r>
              <a:rPr lang="en-US" sz="2800" dirty="0"/>
              <a:t>.</a:t>
            </a:r>
          </a:p>
          <a:p>
            <a:pPr lvl="1"/>
            <a:endParaRPr lang="en-US" sz="2400" dirty="0"/>
          </a:p>
          <a:p>
            <a:endParaRPr lang="en-US" sz="2800" i="1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BDB1F91-A715-AE4D-96CA-123E557D674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04131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A protocol to open </a:t>
                </a:r>
                <a:r>
                  <a:rPr lang="en-US" sz="2800" b="1" dirty="0"/>
                  <a:t>sessions </a:t>
                </a:r>
                <a:r>
                  <a:rPr lang="en-US" sz="2800" dirty="0"/>
                  <a:t>between parties</a:t>
                </a:r>
              </a:p>
              <a:p>
                <a:pPr lvl="1"/>
                <a:r>
                  <a:rPr lang="en-US" sz="2400" dirty="0"/>
                  <a:t>Each party assigns its own unique ID to each session</a:t>
                </a:r>
              </a:p>
              <a:p>
                <a:pPr lvl="1"/>
                <a:r>
                  <a:rPr lang="en-US" sz="2400" dirty="0"/>
                  <a:t>And map peer’s-IDs to its own IDs</a:t>
                </a:r>
              </a:p>
              <a:p>
                <a:pPr lvl="2"/>
                <a:r>
                  <a:rPr lang="en-US" sz="2000" dirty="0"/>
                  <a:t>Alice maps Bob’s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Bob maps Alice’s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‘Matching’ 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Allow concurrent sessions and both to open</a:t>
                </a:r>
              </a:p>
              <a:p>
                <a:pPr lvl="1"/>
                <a:r>
                  <a:rPr lang="en-US" sz="2000" dirty="0"/>
                  <a:t>Simplify: no timeout / failures / close, ignore session protocol,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 r="-1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570316C-1AA3-4AEC-AAF6-8A49DCBC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" y="4500380"/>
            <a:ext cx="6883942" cy="153399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15A45B3-C52C-5544-9474-CE3D03C722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624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d>
                      <m:d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sz="2400" dirty="0"/>
                  <a:t>Initialize Alice/Bob with secret key </a:t>
                </a:r>
                <a:r>
                  <a:rPr lang="en-US" sz="2400" i="1" dirty="0"/>
                  <a:t>k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instruct Alice/Bob to open session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from channel (via </a:t>
                </a:r>
                <a:r>
                  <a:rPr lang="en-US" sz="2400" dirty="0" err="1"/>
                  <a:t>MitM</a:t>
                </a:r>
                <a:r>
                  <a:rPr lang="en-US" sz="2400" dirty="0"/>
                  <a:t>) </a:t>
                </a:r>
                <a:endParaRPr lang="en-US" sz="2400" i="1" dirty="0"/>
              </a:p>
              <a:p>
                <a:r>
                  <a:rPr lang="en-US" sz="2400" dirty="0"/>
                  <a:t>Protocol outputs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party opened session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asks to send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peer 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370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97C9E6B-85E5-40BA-84F7-AC07965F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" y="4500380"/>
            <a:ext cx="6883942" cy="1533990"/>
          </a:xfrm>
          <a:prstGeom prst="rect">
            <a:avLst/>
          </a:prstGeom>
        </p:spPr>
      </p:pic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EF5B66A-4877-134E-A706-43B538E8755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37141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Slide Number Placeholder 3"/>
          <p:cNvSpPr txBox="1">
            <a:spLocks noChangeArrowheads="1"/>
          </p:cNvSpPr>
          <p:nvPr/>
        </p:nvSpPr>
        <p:spPr bwMode="auto">
          <a:xfrm>
            <a:off x="8212346" y="6243638"/>
            <a:ext cx="47445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D9B56600-E791-4CDB-ACCB-7933A7945627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18</a:t>
            </a:fld>
            <a:endParaRPr lang="en-US" altLang="en-US" sz="1800" dirty="0"/>
          </a:p>
        </p:txBody>
      </p:sp>
      <p:sp>
        <p:nvSpPr>
          <p:cNvPr id="18437" name="Title 1"/>
          <p:cNvSpPr>
            <a:spLocks noGrp="1"/>
          </p:cNvSpPr>
          <p:nvPr>
            <p:ph type="title" idx="4294967295"/>
          </p:nvPr>
        </p:nvSpPr>
        <p:spPr>
          <a:xfrm>
            <a:off x="457200" y="188640"/>
            <a:ext cx="8153400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Example : IBM’s SNA Handshake</a:t>
            </a:r>
          </a:p>
        </p:txBody>
      </p:sp>
      <p:sp>
        <p:nvSpPr>
          <p:cNvPr id="18438" name="Text Placeholder 2"/>
          <p:cNvSpPr>
            <a:spLocks noGrp="1"/>
          </p:cNvSpPr>
          <p:nvPr>
            <p:ph type="body" idx="4294967295"/>
          </p:nvPr>
        </p:nvSpPr>
        <p:spPr>
          <a:xfrm>
            <a:off x="559890" y="900362"/>
            <a:ext cx="8260581" cy="1028103"/>
          </a:xfr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First dominant networking technology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Handshake uses encryption with shared key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" name="Straight Connector 3"/>
          <p:cNvSpPr>
            <a:spLocks/>
          </p:cNvSpPr>
          <p:nvPr/>
        </p:nvSpPr>
        <p:spPr bwMode="auto">
          <a:xfrm>
            <a:off x="1630660" y="2547587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0" name="Straight Connector 6"/>
          <p:cNvSpPr>
            <a:spLocks/>
          </p:cNvSpPr>
          <p:nvPr/>
        </p:nvSpPr>
        <p:spPr bwMode="auto">
          <a:xfrm flipV="1">
            <a:off x="1846559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2" name="Straight Connector 11"/>
          <p:cNvSpPr>
            <a:spLocks/>
          </p:cNvSpPr>
          <p:nvPr/>
        </p:nvSpPr>
        <p:spPr bwMode="auto">
          <a:xfrm flipV="1">
            <a:off x="7274222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3" name="Straight Connector 14"/>
          <p:cNvSpPr>
            <a:spLocks/>
          </p:cNvSpPr>
          <p:nvPr/>
        </p:nvSpPr>
        <p:spPr bwMode="auto">
          <a:xfrm>
            <a:off x="1846560" y="287143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275185" y="2504725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46560" y="319687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5000923" y="2871438"/>
            <a:ext cx="149988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traight Connector 26"/>
          <p:cNvSpPr>
            <a:spLocks/>
          </p:cNvSpPr>
          <p:nvPr/>
        </p:nvSpPr>
        <p:spPr bwMode="auto">
          <a:xfrm>
            <a:off x="1846560" y="371832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2359323" y="3351617"/>
            <a:ext cx="1100287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,E</a:t>
            </a:r>
            <a:r>
              <a:rPr lang="en-US" altLang="en-US" sz="18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6913859" y="2051717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403648" y="2051717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57200" y="5478273"/>
            <a:ext cx="8229600" cy="59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SNA (Systems Network Architecture): IBM’s proprietary network architecture, dominated market @ [1975-1990s], mainly in  banking, government.</a:t>
            </a:r>
          </a:p>
        </p:txBody>
      </p:sp>
      <p:sp>
        <p:nvSpPr>
          <p:cNvPr id="3" name="מלבן מעוגל 2"/>
          <p:cNvSpPr/>
          <p:nvPr/>
        </p:nvSpPr>
        <p:spPr bwMode="auto">
          <a:xfrm>
            <a:off x="3563889" y="4085042"/>
            <a:ext cx="2155203" cy="57856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N</a:t>
            </a:r>
            <a:r>
              <a:rPr lang="en-US" altLang="en-US" sz="1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 dirty="0"/>
              <a:t>- </a:t>
            </a:r>
            <a:r>
              <a:rPr lang="en-US" altLang="en-US" sz="1600" dirty="0"/>
              <a:t>randomly chosen </a:t>
            </a:r>
            <a:r>
              <a:rPr lang="en-US" altLang="en-US" sz="1600" i="1" dirty="0"/>
              <a:t>nonces</a:t>
            </a:r>
            <a:endParaRPr kumimoji="0" lang="he-IL" sz="16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מחבר חץ ישר 4"/>
          <p:cNvCxnSpPr/>
          <p:nvPr/>
        </p:nvCxnSpPr>
        <p:spPr bwMode="auto">
          <a:xfrm flipV="1">
            <a:off x="4932040" y="3351617"/>
            <a:ext cx="619026" cy="7334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מחבר חץ ישר 6"/>
          <p:cNvCxnSpPr/>
          <p:nvPr/>
        </p:nvCxnSpPr>
        <p:spPr bwMode="auto">
          <a:xfrm flipH="1" flipV="1">
            <a:off x="2843808" y="2871438"/>
            <a:ext cx="1152128" cy="12136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מחבר חץ ישר 30"/>
          <p:cNvCxnSpPr>
            <a:stCxn id="3" idx="1"/>
          </p:cNvCxnSpPr>
          <p:nvPr/>
        </p:nvCxnSpPr>
        <p:spPr bwMode="auto">
          <a:xfrm flipH="1" flipV="1">
            <a:off x="2843809" y="3684173"/>
            <a:ext cx="720080" cy="6901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A5D76D-6315-405E-8FC4-9846228A861D}"/>
              </a:ext>
            </a:extLst>
          </p:cNvPr>
          <p:cNvSpPr txBox="1"/>
          <p:nvPr/>
        </p:nvSpPr>
        <p:spPr>
          <a:xfrm>
            <a:off x="5209098" y="4838045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Insecure !! Why ? </a:t>
            </a:r>
          </a:p>
        </p:txBody>
      </p:sp>
    </p:spTree>
    <p:extLst>
      <p:ext uri="{BB962C8B-B14F-4D97-AF65-F5344CB8AC3E}">
        <p14:creationId xmlns:p14="http://schemas.microsoft.com/office/powerpoint/2010/main" val="3650396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3"/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19</a:t>
            </a:fld>
            <a:endParaRPr lang="en-US" altLang="en-US" sz="180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6275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Attack on SNA’s Handshake</a:t>
            </a:r>
          </a:p>
        </p:txBody>
      </p:sp>
      <p:sp>
        <p:nvSpPr>
          <p:cNvPr id="19462" name="Text Placeholder 2"/>
          <p:cNvSpPr>
            <a:spLocks noGrp="1"/>
          </p:cNvSpPr>
          <p:nvPr>
            <p:ph idx="1"/>
          </p:nvPr>
        </p:nvSpPr>
        <p:spPr>
          <a:xfrm>
            <a:off x="319177" y="931990"/>
            <a:ext cx="8824823" cy="1810368"/>
          </a:xfrm>
        </p:spPr>
        <p:txBody>
          <a:bodyPr wrap="square">
            <a:spAutoFit/>
          </a:bodyPr>
          <a:lstStyle/>
          <a:p>
            <a:pPr marL="0" indent="0" eaLnBrk="1" hangingPunct="1">
              <a:spcBef>
                <a:spcPts val="850"/>
              </a:spcBef>
            </a:pPr>
            <a:r>
              <a:rPr lang="en-US" altLang="en-US" sz="2600" dirty="0">
                <a:solidFill>
                  <a:srgbClr val="FF0000"/>
                </a:solidFill>
              </a:rPr>
              <a:t>MitM</a:t>
            </a:r>
            <a:r>
              <a:rPr lang="en-US" altLang="en-US" sz="2600" dirty="0"/>
              <a:t> opens </a:t>
            </a:r>
            <a:r>
              <a:rPr lang="en-US" altLang="en-US" sz="2600" dirty="0">
                <a:solidFill>
                  <a:srgbClr val="FF0000"/>
                </a:solidFill>
              </a:rPr>
              <a:t>two</a:t>
            </a:r>
            <a:r>
              <a:rPr lang="en-US" altLang="en-US" sz="2600" dirty="0"/>
              <a:t> sessions with Bob… sending 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dirty="0"/>
              <a:t> to Bob in 2</a:t>
            </a:r>
            <a:r>
              <a:rPr lang="en-US" altLang="en-US" sz="2600" baseline="30000" dirty="0"/>
              <a:t>nd</a:t>
            </a:r>
            <a:r>
              <a:rPr lang="en-US" altLang="en-US" sz="2600" dirty="0"/>
              <a:t> connection to get </a:t>
            </a:r>
            <a:r>
              <a:rPr lang="en-US" altLang="en-US" sz="2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6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26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457200" lvl="1" indent="0" eaLnBrk="1" hangingPunct="1">
              <a:spcBef>
                <a:spcPts val="850"/>
              </a:spcBef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 is secure for sequential mutual authentication handshakes but not concurrent.</a:t>
            </a:r>
          </a:p>
        </p:txBody>
      </p:sp>
      <p:sp>
        <p:nvSpPr>
          <p:cNvPr id="19463" name="Straight Connector 3"/>
          <p:cNvSpPr>
            <a:spLocks/>
          </p:cNvSpPr>
          <p:nvPr/>
        </p:nvSpPr>
        <p:spPr bwMode="auto">
          <a:xfrm>
            <a:off x="764276" y="3609958"/>
            <a:ext cx="7893050" cy="0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4" name="Straight Connector 4"/>
          <p:cNvSpPr>
            <a:spLocks/>
          </p:cNvSpPr>
          <p:nvPr/>
        </p:nvSpPr>
        <p:spPr bwMode="auto">
          <a:xfrm flipV="1">
            <a:off x="2780401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5" name="Freeform 5"/>
          <p:cNvSpPr>
            <a:spLocks/>
          </p:cNvSpPr>
          <p:nvPr/>
        </p:nvSpPr>
        <p:spPr bwMode="auto">
          <a:xfrm>
            <a:off x="6812651" y="2851133"/>
            <a:ext cx="779686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 b="1" dirty="0"/>
              <a:t>Bob</a:t>
            </a:r>
          </a:p>
        </p:txBody>
      </p:sp>
      <p:sp>
        <p:nvSpPr>
          <p:cNvPr id="19466" name="Straight Connector 6"/>
          <p:cNvSpPr>
            <a:spLocks/>
          </p:cNvSpPr>
          <p:nvPr/>
        </p:nvSpPr>
        <p:spPr bwMode="auto">
          <a:xfrm flipV="1">
            <a:off x="980176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7" name="Freeform 7"/>
          <p:cNvSpPr>
            <a:spLocks/>
          </p:cNvSpPr>
          <p:nvPr/>
        </p:nvSpPr>
        <p:spPr bwMode="auto">
          <a:xfrm>
            <a:off x="537264" y="2851133"/>
            <a:ext cx="2902319" cy="402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000" b="1" dirty="0" err="1"/>
              <a:t>MitM</a:t>
            </a:r>
            <a:r>
              <a:rPr lang="en-US" altLang="en-US" sz="2000" b="1" dirty="0"/>
              <a:t> (spoofing as Alice)</a:t>
            </a:r>
          </a:p>
        </p:txBody>
      </p:sp>
      <p:sp>
        <p:nvSpPr>
          <p:cNvPr id="19468" name="Freeform 8"/>
          <p:cNvSpPr>
            <a:spLocks/>
          </p:cNvSpPr>
          <p:nvPr/>
        </p:nvSpPr>
        <p:spPr bwMode="auto">
          <a:xfrm>
            <a:off x="468993" y="3252770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69" name="Freeform 9"/>
          <p:cNvSpPr>
            <a:spLocks/>
          </p:cNvSpPr>
          <p:nvPr/>
        </p:nvSpPr>
        <p:spPr bwMode="auto">
          <a:xfrm>
            <a:off x="1927914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0" name="Straight Connector 10"/>
          <p:cNvSpPr>
            <a:spLocks/>
          </p:cNvSpPr>
          <p:nvPr/>
        </p:nvSpPr>
        <p:spPr bwMode="auto">
          <a:xfrm flipV="1">
            <a:off x="8208064" y="3609958"/>
            <a:ext cx="0" cy="1657350"/>
          </a:xfrm>
          <a:custGeom>
            <a:avLst/>
            <a:gdLst>
              <a:gd name="T0" fmla="*/ 0 h 1657075"/>
              <a:gd name="T1" fmla="*/ 829090 h 1657075"/>
              <a:gd name="T2" fmla="*/ 1658175 h 1657075"/>
              <a:gd name="T3" fmla="*/ 829090 h 1657075"/>
              <a:gd name="T4" fmla="*/ 0 h 1657075"/>
              <a:gd name="T5" fmla="*/ 1658175 h 1657075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1657075"/>
              <a:gd name="T13" fmla="*/ 1657075 h 1657075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1657075">
                <a:moveTo>
                  <a:pt x="0" y="0"/>
                </a:moveTo>
                <a:lnTo>
                  <a:pt x="1" y="1657075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1" name="Straight Connector 11"/>
          <p:cNvSpPr>
            <a:spLocks/>
          </p:cNvSpPr>
          <p:nvPr/>
        </p:nvSpPr>
        <p:spPr bwMode="auto">
          <a:xfrm flipV="1">
            <a:off x="6407839" y="360995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2" name="Freeform 12"/>
          <p:cNvSpPr>
            <a:spLocks/>
          </p:cNvSpPr>
          <p:nvPr/>
        </p:nvSpPr>
        <p:spPr bwMode="auto">
          <a:xfrm>
            <a:off x="5645839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73" name="Freeform 13"/>
          <p:cNvSpPr>
            <a:spLocks/>
          </p:cNvSpPr>
          <p:nvPr/>
        </p:nvSpPr>
        <p:spPr bwMode="auto">
          <a:xfrm>
            <a:off x="7355576" y="324324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4" name="Straight Connector 14"/>
          <p:cNvSpPr>
            <a:spLocks/>
          </p:cNvSpPr>
          <p:nvPr/>
        </p:nvSpPr>
        <p:spPr bwMode="auto">
          <a:xfrm>
            <a:off x="980176" y="393380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5" name="Freeform 15"/>
          <p:cNvSpPr>
            <a:spLocks/>
          </p:cNvSpPr>
          <p:nvPr/>
        </p:nvSpPr>
        <p:spPr bwMode="auto">
          <a:xfrm>
            <a:off x="1408801" y="3567095"/>
            <a:ext cx="1281113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=1234</a:t>
            </a:r>
          </a:p>
        </p:txBody>
      </p:sp>
      <p:sp>
        <p:nvSpPr>
          <p:cNvPr id="19476" name="Straight Connector 16"/>
          <p:cNvSpPr>
            <a:spLocks/>
          </p:cNvSpPr>
          <p:nvPr/>
        </p:nvSpPr>
        <p:spPr bwMode="auto">
          <a:xfrm flipH="1">
            <a:off x="980176" y="42592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7" name="Freeform 17"/>
          <p:cNvSpPr>
            <a:spLocks/>
          </p:cNvSpPr>
          <p:nvPr/>
        </p:nvSpPr>
        <p:spPr bwMode="auto">
          <a:xfrm>
            <a:off x="4134539" y="3933808"/>
            <a:ext cx="1887537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(1234),N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78" name="Straight Connector 18"/>
          <p:cNvSpPr>
            <a:spLocks/>
          </p:cNvSpPr>
          <p:nvPr/>
        </p:nvSpPr>
        <p:spPr bwMode="auto">
          <a:xfrm>
            <a:off x="980176" y="4654533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9" name="Freeform 19"/>
          <p:cNvSpPr>
            <a:spLocks/>
          </p:cNvSpPr>
          <p:nvPr/>
        </p:nvSpPr>
        <p:spPr bwMode="auto">
          <a:xfrm>
            <a:off x="1404039" y="4295758"/>
            <a:ext cx="638175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</p:txBody>
      </p:sp>
      <p:sp>
        <p:nvSpPr>
          <p:cNvPr id="19480" name="Straight Connector 20"/>
          <p:cNvSpPr>
            <a:spLocks/>
          </p:cNvSpPr>
          <p:nvPr/>
        </p:nvSpPr>
        <p:spPr bwMode="auto">
          <a:xfrm>
            <a:off x="2780401" y="465453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1" name="Freeform 21"/>
          <p:cNvSpPr>
            <a:spLocks/>
          </p:cNvSpPr>
          <p:nvPr/>
        </p:nvSpPr>
        <p:spPr bwMode="auto">
          <a:xfrm>
            <a:off x="3118539" y="4295758"/>
            <a:ext cx="1281112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82" name="Straight Connector 22"/>
          <p:cNvSpPr>
            <a:spLocks/>
          </p:cNvSpPr>
          <p:nvPr/>
        </p:nvSpPr>
        <p:spPr bwMode="auto">
          <a:xfrm flipH="1">
            <a:off x="2780401" y="512284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3" name="Freeform 23"/>
          <p:cNvSpPr>
            <a:spLocks/>
          </p:cNvSpPr>
          <p:nvPr/>
        </p:nvSpPr>
        <p:spPr bwMode="auto">
          <a:xfrm>
            <a:off x="4390126" y="4756133"/>
            <a:ext cx="1889125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(5678),N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=9012</a:t>
            </a:r>
          </a:p>
        </p:txBody>
      </p:sp>
      <p:sp>
        <p:nvSpPr>
          <p:cNvPr id="19484" name="Straight Connector 24"/>
          <p:cNvSpPr>
            <a:spLocks/>
          </p:cNvSpPr>
          <p:nvPr/>
        </p:nvSpPr>
        <p:spPr bwMode="auto">
          <a:xfrm flipH="1">
            <a:off x="980176" y="5122845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5" name="Freeform 25"/>
          <p:cNvSpPr>
            <a:spLocks/>
          </p:cNvSpPr>
          <p:nvPr/>
        </p:nvSpPr>
        <p:spPr bwMode="auto">
          <a:xfrm>
            <a:off x="1589776" y="4756133"/>
            <a:ext cx="985838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6" name="Straight Connector 26"/>
          <p:cNvSpPr>
            <a:spLocks/>
          </p:cNvSpPr>
          <p:nvPr/>
        </p:nvSpPr>
        <p:spPr bwMode="auto">
          <a:xfrm>
            <a:off x="980176" y="563402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7" name="Freeform 27"/>
          <p:cNvSpPr>
            <a:spLocks/>
          </p:cNvSpPr>
          <p:nvPr/>
        </p:nvSpPr>
        <p:spPr bwMode="auto">
          <a:xfrm>
            <a:off x="1492939" y="5267308"/>
            <a:ext cx="985837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8" name="Freeform 28"/>
          <p:cNvSpPr>
            <a:spLocks/>
          </p:cNvSpPr>
          <p:nvPr/>
        </p:nvSpPr>
        <p:spPr bwMode="auto">
          <a:xfrm>
            <a:off x="6471339" y="5365733"/>
            <a:ext cx="1801812" cy="6429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/>
              <a:t>Alice `identified`</a:t>
            </a:r>
            <a:br>
              <a:rPr lang="en-US" altLang="en-US" sz="1800"/>
            </a:br>
            <a:r>
              <a:rPr lang="en-US" altLang="en-US" sz="1800"/>
              <a:t>(spoofed)</a:t>
            </a:r>
          </a:p>
        </p:txBody>
      </p:sp>
    </p:spTree>
    <p:extLst>
      <p:ext uri="{BB962C8B-B14F-4D97-AF65-F5344CB8AC3E}">
        <p14:creationId xmlns:p14="http://schemas.microsoft.com/office/powerpoint/2010/main" val="149952960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Modeling cryptography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Session or record protocols.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Entity authentication protocols.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14746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Fixing Mutual Authentication</a:t>
            </a: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1824" y="1031875"/>
            <a:ext cx="8188647" cy="5060950"/>
          </a:xfrm>
        </p:spPr>
        <p:txBody>
          <a:bodyPr/>
          <a:lstStyle/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Encryption does not ensure authenticity 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Use MAC to authenticate messages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rgbClr val="FF0000"/>
                </a:solidFill>
              </a:rPr>
              <a:t>Although, a block cipher is a PRP, and a PRP is a PRF, and a PRF is a MAC, but domain is limited!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redirection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party in challenge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Better: use separate keys for each direction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Prevent replay and reorder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Identify flow and connection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Prevent use of old challenge: randomness, time or state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>
                <a:solidFill>
                  <a:schemeClr val="accent2"/>
                </a:solidFill>
              </a:rPr>
              <a:t>Do not provide the adversary with an oracle access!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Do not compute values from Adversary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100" dirty="0"/>
              <a:t>Include self-chosen nonce in the protected reply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16976E-722D-A94D-8557-4AB26BBDBA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20</a:t>
            </a:fld>
            <a:endParaRPr lang="en-US" alt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Two-Party </a:t>
            </a:r>
            <a:r>
              <a:rPr lang="en-US" altLang="en-US" sz="2000" dirty="0"/>
              <a:t>Handshake </a:t>
            </a:r>
            <a:r>
              <a:rPr lang="en-US" altLang="en-US" dirty="0"/>
              <a:t>Protocol (2PP) </a:t>
            </a:r>
            <a:br>
              <a:rPr lang="en-US" altLang="en-US" dirty="0"/>
            </a:br>
            <a:r>
              <a:rPr lang="en-US" altLang="en-US" dirty="0"/>
              <a:t>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4325" y="2972368"/>
            <a:ext cx="8372475" cy="2654300"/>
          </a:xfrm>
        </p:spPr>
        <p:txBody>
          <a:bodyPr/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Use MAC rather than encryption </a:t>
            </a:r>
            <a:r>
              <a:rPr lang="en-US" altLang="en-US" sz="2400"/>
              <a:t>to authenticate</a:t>
            </a:r>
            <a:endParaRPr lang="en-US" altLang="en-US" sz="2400" dirty="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redirection: include identities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 dirty="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Prevent replay and reorder: 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Nonces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 dirty="0"/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Separate 2</a:t>
            </a:r>
            <a:r>
              <a:rPr lang="en-US" altLang="en-US" sz="2000" baseline="30000" dirty="0"/>
              <a:t>nd</a:t>
            </a:r>
            <a:r>
              <a:rPr lang="en-US" altLang="en-US" sz="2000" dirty="0"/>
              <a:t> and 3</a:t>
            </a:r>
            <a:r>
              <a:rPr lang="en-US" altLang="en-US" sz="2000" baseline="30000" dirty="0"/>
              <a:t>rd</a:t>
            </a:r>
            <a:r>
              <a:rPr lang="en-US" altLang="en-US" sz="2000" dirty="0"/>
              <a:t> flows: 3 vs. 2 input blocks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Secure against arbitrary attacks [proved formally in the literature]</a:t>
            </a: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br>
              <a:rPr lang="en-US" altLang="en-US" sz="1400" b="1" dirty="0">
                <a:solidFill>
                  <a:schemeClr val="accent2"/>
                </a:solidFill>
              </a:rPr>
            </a:br>
            <a:endParaRPr lang="en-US" altLang="en-US" sz="1400" b="1" dirty="0">
              <a:solidFill>
                <a:schemeClr val="accent2"/>
              </a:solidFill>
            </a:endParaRPr>
          </a:p>
        </p:txBody>
      </p:sp>
      <p:sp>
        <p:nvSpPr>
          <p:cNvPr id="19" name="Straight Connector 3"/>
          <p:cNvSpPr>
            <a:spLocks/>
          </p:cNvSpPr>
          <p:nvPr/>
        </p:nvSpPr>
        <p:spPr bwMode="auto">
          <a:xfrm>
            <a:off x="1691717" y="1146895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Straight Connector 6"/>
          <p:cNvSpPr>
            <a:spLocks/>
          </p:cNvSpPr>
          <p:nvPr/>
        </p:nvSpPr>
        <p:spPr bwMode="auto">
          <a:xfrm flipV="1">
            <a:off x="1896752" y="1146895"/>
            <a:ext cx="56583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1" name="Straight Connector 11"/>
          <p:cNvSpPr>
            <a:spLocks/>
          </p:cNvSpPr>
          <p:nvPr/>
        </p:nvSpPr>
        <p:spPr bwMode="auto">
          <a:xfrm flipV="1">
            <a:off x="7335279" y="1146895"/>
            <a:ext cx="45719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14"/>
          <p:cNvSpPr>
            <a:spLocks/>
          </p:cNvSpPr>
          <p:nvPr/>
        </p:nvSpPr>
        <p:spPr bwMode="auto">
          <a:xfrm>
            <a:off x="1907617" y="147074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1953335" y="1125808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traight Connector 16"/>
          <p:cNvSpPr>
            <a:spLocks/>
          </p:cNvSpPr>
          <p:nvPr/>
        </p:nvSpPr>
        <p:spPr bwMode="auto">
          <a:xfrm flipH="1">
            <a:off x="1896753" y="19471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4233844" y="1561252"/>
            <a:ext cx="3081086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6" name="Straight Connector 26"/>
          <p:cNvSpPr>
            <a:spLocks/>
          </p:cNvSpPr>
          <p:nvPr/>
        </p:nvSpPr>
        <p:spPr bwMode="auto">
          <a:xfrm>
            <a:off x="1896753" y="245122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85890" y="2069172"/>
            <a:ext cx="2697968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743945" y="2087796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894081" y="2069172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4" y="932172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15" y="1271897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7" name="Slide Number Placeholder 3">
            <a:extLst>
              <a:ext uri="{FF2B5EF4-FFF2-40B4-BE49-F238E27FC236}">
                <a16:creationId xmlns:a16="http://schemas.microsoft.com/office/drawing/2014/main" id="{A4524751-5C12-4641-B2E7-9AF9FCB7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9438" y="6243638"/>
            <a:ext cx="4873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21</a:t>
            </a:fld>
            <a:endParaRPr lang="en-US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500958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5</a:t>
            </a:r>
          </a:p>
          <a:p>
            <a:pPr lvl="1"/>
            <a:r>
              <a:rPr lang="en-US" altLang="he-IL" dirty="0">
                <a:sym typeface="Wingdings" panose="05000000000000000000" pitchFamily="2" charset="2"/>
              </a:rPr>
              <a:t>Sections 5.1 </a:t>
            </a:r>
            <a:r>
              <a:rPr lang="en-US" altLang="he-IL">
                <a:sym typeface="Wingdings" panose="05000000000000000000" pitchFamily="2" charset="2"/>
              </a:rPr>
              <a:t>and 5.2</a:t>
            </a:r>
            <a:endParaRPr lang="en-US" altLang="he-I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F9D048-DF9C-5B47-A4EF-7C5EDDA5AA4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5D150BCE-9D66-491A-A8B4-4A161955DEF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4300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4923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Cryptographic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8" y="939006"/>
            <a:ext cx="8228013" cy="4979988"/>
          </a:xfrm>
        </p:spPr>
        <p:txBody>
          <a:bodyPr/>
          <a:lstStyle/>
          <a:p>
            <a:r>
              <a:rPr lang="en-US" sz="2400" dirty="0"/>
              <a:t>A protocol is a set of PPT (efficient) functions</a:t>
            </a:r>
          </a:p>
          <a:p>
            <a:pPr lvl="1"/>
            <a:r>
              <a:rPr lang="en-US" sz="2000" dirty="0"/>
              <a:t>Each receiving (state, input), outputting (state, output)</a:t>
            </a:r>
          </a:p>
          <a:p>
            <a:pPr lvl="1"/>
            <a:r>
              <a:rPr lang="en-US" sz="2000" dirty="0"/>
              <a:t>Two (or more) parties, each has its own state</a:t>
            </a:r>
          </a:p>
          <a:p>
            <a:r>
              <a:rPr lang="en-US" sz="2400" dirty="0"/>
              <a:t>Including </a:t>
            </a:r>
            <a:r>
              <a:rPr lang="en-US" sz="2400" i="1" dirty="0"/>
              <a:t>Init, In, </a:t>
            </a:r>
            <a:r>
              <a:rPr lang="en-US" sz="2400" dirty="0"/>
              <a:t>[and if needed </a:t>
            </a:r>
            <a:r>
              <a:rPr lang="en-US" sz="2400" i="1" dirty="0"/>
              <a:t>Wakeup</a:t>
            </a:r>
            <a:r>
              <a:rPr lang="en-US" sz="2400" dirty="0"/>
              <a:t>]</a:t>
            </a:r>
            <a:r>
              <a:rPr lang="en-US" sz="2400" i="1" dirty="0"/>
              <a:t> </a:t>
            </a:r>
            <a:r>
              <a:rPr lang="en-US" sz="2400" dirty="0"/>
              <a:t>functions</a:t>
            </a:r>
          </a:p>
          <a:p>
            <a:pPr lvl="1"/>
            <a:r>
              <a:rPr lang="en-US" sz="2000" dirty="0"/>
              <a:t>And task-specific functions, e.g., </a:t>
            </a:r>
            <a:r>
              <a:rPr lang="en-US" sz="2000" i="1" dirty="0"/>
              <a:t>Send</a:t>
            </a:r>
            <a:endParaRPr lang="en-US" sz="2000" dirty="0"/>
          </a:p>
          <a:p>
            <a:r>
              <a:rPr lang="en-US" sz="2400" dirty="0"/>
              <a:t>Adversary can invoke any function, handle outputs</a:t>
            </a:r>
          </a:p>
          <a:p>
            <a:r>
              <a:rPr lang="en-US" sz="2400" dirty="0"/>
              <a:t>The execution process is a series of function invocations based on which the protocol proceeds.</a:t>
            </a:r>
            <a:endParaRPr lang="en-US" sz="2000" dirty="0"/>
          </a:p>
          <a:p>
            <a:r>
              <a:rPr lang="en-US" sz="2400" dirty="0"/>
              <a:t>Our discussion (from here) is mostly informal</a:t>
            </a:r>
          </a:p>
          <a:p>
            <a:pPr lvl="1"/>
            <a:r>
              <a:rPr lang="en-US" sz="2000" dirty="0"/>
              <a:t>Definitions of protocols, execution, goals are hard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Focus on shared-key, two-party protocols, </a:t>
            </a:r>
            <a:r>
              <a:rPr lang="en-US" sz="2000" err="1">
                <a:sym typeface="Wingdings" panose="05000000000000000000" pitchFamily="2" charset="2"/>
              </a:rPr>
              <a:t>MitM</a:t>
            </a:r>
            <a:r>
              <a:rPr lang="en-US" sz="2000">
                <a:sym typeface="Wingdings" panose="05000000000000000000" pitchFamily="2" charset="2"/>
              </a:rPr>
              <a:t> adversary</a:t>
            </a:r>
            <a:endParaRPr lang="en-US" sz="2000" dirty="0">
              <a:sym typeface="Wingdings" panose="05000000000000000000" pitchFamily="2" charset="2"/>
            </a:endParaRP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C7D10DB-2CDB-CB4C-921E-DA800108707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352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Record Protocols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Secure communication between two parties using shared keys.</a:t>
            </a:r>
            <a:endParaRPr lang="en-US" sz="3000" i="1" dirty="0"/>
          </a:p>
        </p:txBody>
      </p:sp>
    </p:spTree>
    <p:extLst>
      <p:ext uri="{BB962C8B-B14F-4D97-AF65-F5344CB8AC3E}">
        <p14:creationId xmlns:p14="http://schemas.microsoft.com/office/powerpoint/2010/main" val="305949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sz="2800" dirty="0"/>
                  <a:t>Parties/peers: </a:t>
                </a:r>
                <a:r>
                  <a:rPr lang="en-US" sz="2800" i="1" dirty="0"/>
                  <a:t>Alice </a:t>
                </a:r>
                <a:r>
                  <a:rPr lang="en-US" sz="2800" dirty="0"/>
                  <a:t>(sender), </a:t>
                </a:r>
                <a:r>
                  <a:rPr lang="en-US" sz="2800" i="1" dirty="0"/>
                  <a:t>Bob </a:t>
                </a:r>
                <a:r>
                  <a:rPr lang="en-US" sz="2800" dirty="0"/>
                  <a:t>(receiver)</a:t>
                </a:r>
              </a:p>
              <a:p>
                <a:pPr lvl="1"/>
                <a:r>
                  <a:rPr lang="en-US" sz="2400" dirty="0"/>
                  <a:t>Simplest – yet applied – protocol</a:t>
                </a:r>
              </a:p>
              <a:p>
                <a:pPr lvl="1"/>
                <a:r>
                  <a:rPr lang="en-US" sz="2400" dirty="0"/>
                  <a:t>Simplify: only-authentication, Alice sends to Bob</a:t>
                </a:r>
              </a:p>
              <a:p>
                <a:pPr lvl="2"/>
                <a:r>
                  <a:rPr lang="en-US" sz="2000" dirty="0"/>
                  <a:t>Goal: Bob outputs </a:t>
                </a:r>
                <a:r>
                  <a:rPr lang="en-US" sz="2000" i="1" dirty="0"/>
                  <a:t>m</a:t>
                </a:r>
                <a:r>
                  <a:rPr lang="en-US" sz="2000" i="1" baseline="-25000" dirty="0"/>
                  <a:t> </a:t>
                </a:r>
                <a:r>
                  <a:rPr lang="en-US" sz="2000" dirty="0"/>
                  <a:t>only if Alice had </a:t>
                </a:r>
                <a:r>
                  <a:rPr lang="en-US" sz="2000" i="1" dirty="0"/>
                  <a:t>Send(m)</a:t>
                </a:r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shared key, unknown to adversary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Let’s design the protocol !</a:t>
                </a: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259" t="-1224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4CBB42-7F3C-41C3-BB0B-2758CF22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1" y="3429000"/>
            <a:ext cx="7834677" cy="1989541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CCF5381A-538E-414F-B083-128A399B91C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09981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dirty="0"/>
                  <a:t>Design: 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:r>
                  <a:rPr lang="en-US" i="1" dirty="0"/>
                  <a:t>x</a:t>
                </a:r>
                <a:r>
                  <a:rPr lang="en-US" dirty="0"/>
                  <a:t> from adversary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541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45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dirty="0"/>
                  <a:t>Design: define the protocol functions</a:t>
                </a:r>
              </a:p>
              <a:p>
                <a:pPr lvl="1"/>
                <a:r>
                  <a:rPr lang="en-US" i="1" dirty="0"/>
                  <a:t>Init(k)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 } 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Save received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 state-variable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(part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 Bob receives </a:t>
                </a:r>
                <a:r>
                  <a:rPr lang="en-US" i="1" dirty="0"/>
                  <a:t>x</a:t>
                </a:r>
                <a:r>
                  <a:rPr lang="en-US" dirty="0"/>
                  <a:t> from adversary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481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F55BDA6-9D24-408C-A772-CBDCCF4D5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54" y="3936380"/>
            <a:ext cx="7834677" cy="19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47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dirty="0"/>
                  <a:t>Design: 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party asked to send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 peer</a:t>
                </a:r>
                <a:endParaRPr lang="en-US" i="1" dirty="0"/>
              </a:p>
              <a:p>
                <a:pPr lvl="3"/>
                <a:r>
                  <a:rPr lang="en-US" dirty="0"/>
                  <a:t>Code even simpler if both can send, receive</a:t>
                </a:r>
              </a:p>
              <a:p>
                <a:pPr lvl="3"/>
                <a:r>
                  <a:rPr lang="en-US" dirty="0"/>
                  <a:t>E.g., Alice instructed to send message </a:t>
                </a:r>
                <a:r>
                  <a:rPr lang="en-US" i="1" dirty="0"/>
                  <a:t>m </a:t>
                </a:r>
                <a:r>
                  <a:rPr lang="en-US" dirty="0"/>
                  <a:t>to Bob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:r>
                  <a:rPr lang="en-US" i="1" dirty="0"/>
                  <a:t>x</a:t>
                </a:r>
                <a:r>
                  <a:rPr lang="en-US" dirty="0"/>
                  <a:t> from adversary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481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A2324A9-6EBD-4FC2-80AE-C5950E54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13" y="4195463"/>
            <a:ext cx="7771349" cy="18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8261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dirty="0"/>
                  <a:t>Design: 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Party sends message </a:t>
                </a:r>
                <a:r>
                  <a:rPr lang="en-US" i="1" dirty="0"/>
                  <a:t>m </a:t>
                </a:r>
                <a:r>
                  <a:rPr lang="en-US" dirty="0"/>
                  <a:t>to peer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Party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;}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Output the message only if validated Ok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481" t="-1591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8496765-B5FE-49D5-9326-737548084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2" y="3927834"/>
            <a:ext cx="7971192" cy="194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53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9350</TotalTime>
  <Words>1620</Words>
  <Application>Microsoft Macintosh PowerPoint</Application>
  <PresentationFormat>On-screen Show (4:3)</PresentationFormat>
  <Paragraphs>211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Garamond</vt:lpstr>
      <vt:lpstr>Times New Roman</vt:lpstr>
      <vt:lpstr>Wingdings</vt:lpstr>
      <vt:lpstr>Office Theme</vt:lpstr>
      <vt:lpstr>CSE 3400 - Introduction to Computer &amp; Network Security  (aka: Introduction to Cybersecurity)  Lecture 8 Shared Key Protocols – Part I </vt:lpstr>
      <vt:lpstr>Outline</vt:lpstr>
      <vt:lpstr>Modeling Cryptographic Protocols</vt:lpstr>
      <vt:lpstr>   Record Protocols  Secure communication between two parties using shared keys.</vt:lpstr>
      <vt:lpstr>Two-party, shared-key Record protocol</vt:lpstr>
      <vt:lpstr>Design of Two-party, shared-key Record protocol</vt:lpstr>
      <vt:lpstr>Design of Two-party, shared-key Record protocol</vt:lpstr>
      <vt:lpstr>Design of Two-party, shared-key Record protocol</vt:lpstr>
      <vt:lpstr>Design of Two-party, shared-key Record protocol</vt:lpstr>
      <vt:lpstr>Design of Two-party, shared-key Record protocol</vt:lpstr>
      <vt:lpstr>Two-party, shared-key Record protocol</vt:lpstr>
      <vt:lpstr>Two-party record protocol with Confidentiality</vt:lpstr>
      <vt:lpstr>So, in summary</vt:lpstr>
      <vt:lpstr>   Entity Authentication Protocols  Ensure the identity of an entity (or a peer) involved in communication.</vt:lpstr>
      <vt:lpstr>Mutual Authentication Protocols</vt:lpstr>
      <vt:lpstr>Handshake Entity-Authentication protocol</vt:lpstr>
      <vt:lpstr>Handshake Entity-Authentication protocol</vt:lpstr>
      <vt:lpstr>Example : IBM’s SNA Handshake</vt:lpstr>
      <vt:lpstr>Attack on SNA’s Handshake</vt:lpstr>
      <vt:lpstr>Fixing Mutual Authentication</vt:lpstr>
      <vt:lpstr>Two-Party Handshake Protocol (2PP)   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Almashaqbeh, Ghada</cp:lastModifiedBy>
  <cp:revision>34</cp:revision>
  <cp:lastPrinted>2023-03-30T13:52:42Z</cp:lastPrinted>
  <dcterms:created xsi:type="dcterms:W3CDTF">2003-03-23T06:19:47Z</dcterms:created>
  <dcterms:modified xsi:type="dcterms:W3CDTF">2023-03-30T13:52:44Z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