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604" r:id="rId20"/>
    <p:sldId id="605" r:id="rId21"/>
    <p:sldId id="466" r:id="rId22"/>
    <p:sldId id="457" r:id="rId23"/>
    <p:sldId id="458" r:id="rId24"/>
    <p:sldId id="461" r:id="rId25"/>
    <p:sldId id="463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0"/>
    <p:restoredTop sz="94726"/>
  </p:normalViewPr>
  <p:slideViewPr>
    <p:cSldViewPr snapToGrid="0">
      <p:cViewPr varScale="1">
        <p:scale>
          <a:sx n="120" d="100"/>
          <a:sy n="120" d="100"/>
        </p:scale>
        <p:origin x="1544" y="184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9/27/24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3400/CSE 5850 -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textbook slides by Prof. Amir Herzberg</a:t>
            </a:r>
          </a:p>
          <a:p>
            <a:pPr defTabSz="914400" hangingPunct="1"/>
            <a:r>
              <a:rPr lang="en-US" sz="1800" kern="0"/>
              <a:t>UConn</a:t>
            </a:r>
            <a:endParaRPr lang="en-US" sz="1800" ker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Are the following constructions a secure MAC:</a:t>
            </a:r>
          </a:p>
          <a:p>
            <a:pPr>
              <a:buAutoNum type="arabicPeriod"/>
            </a:pPr>
            <a:r>
              <a:rPr lang="en-US" altLang="he-IL" sz="2200" dirty="0">
                <a:sym typeface="Wingdings" panose="05000000000000000000" pitchFamily="2" charset="2"/>
              </a:rPr>
              <a:t>Let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 be a block cipher that takes input of length n bits. For a message m of length 2n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	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</a:t>
            </a:r>
            <a:r>
              <a:rPr lang="en-US" altLang="he-IL" sz="2200" baseline="-25000" dirty="0">
                <a:sym typeface="Wingdings" panose="05000000000000000000" pitchFamily="2" charset="2"/>
              </a:rPr>
              <a:t>L</a:t>
            </a:r>
            <a:r>
              <a:rPr lang="en-US" altLang="he-IL" sz="2200" dirty="0">
                <a:sym typeface="Wingdings" panose="05000000000000000000" pitchFamily="2" charset="2"/>
              </a:rPr>
              <a:t>)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E</a:t>
            </a:r>
            <a:r>
              <a:rPr lang="en-US" altLang="he-IL" sz="2200" baseline="-25000" dirty="0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</a:t>
            </a:r>
            <a:r>
              <a:rPr lang="en-US" altLang="he-IL" sz="2200" dirty="0" err="1">
                <a:sym typeface="Wingdings" panose="05000000000000000000" pitchFamily="2" charset="2"/>
              </a:rPr>
              <a:t>m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R</a:t>
            </a:r>
            <a:r>
              <a:rPr lang="en-US" altLang="he-IL" sz="22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he-IL" sz="2200" dirty="0">
              <a:sym typeface="Wingdings" panose="05000000000000000000" pitchFamily="2" charset="2"/>
            </a:endParaRPr>
          </a:p>
          <a:p>
            <a:pPr>
              <a:buAutoNum type="arabicPeriod" startAt="2"/>
            </a:pPr>
            <a:r>
              <a:rPr lang="en-US" altLang="he-IL" sz="2200" dirty="0">
                <a:sym typeface="Wingdings" panose="05000000000000000000" pitchFamily="2" charset="2"/>
              </a:rPr>
              <a:t>Let G be a secure PRG. For a message m of length n bits, compute the tag as:</a:t>
            </a:r>
          </a:p>
          <a:p>
            <a:pPr marL="0" indent="0">
              <a:buNone/>
            </a:pPr>
            <a:r>
              <a:rPr lang="en-US" altLang="he-IL" sz="2200" dirty="0">
                <a:sym typeface="Wingdings" panose="05000000000000000000" pitchFamily="2" charset="2"/>
              </a:rPr>
              <a:t>     </a:t>
            </a:r>
            <a:r>
              <a:rPr lang="en-US" altLang="he-IL" sz="2200" dirty="0" err="1">
                <a:sym typeface="Wingdings" panose="05000000000000000000" pitchFamily="2" charset="2"/>
              </a:rPr>
              <a:t>MAC</a:t>
            </a:r>
            <a:r>
              <a:rPr lang="en-US" altLang="he-IL" sz="2200" baseline="-25000" dirty="0" err="1">
                <a:sym typeface="Wingdings" panose="05000000000000000000" pitchFamily="2" charset="2"/>
              </a:rPr>
              <a:t>k</a:t>
            </a:r>
            <a:r>
              <a:rPr lang="en-US" altLang="he-IL" sz="2200" dirty="0">
                <a:sym typeface="Wingdings" panose="05000000000000000000" pitchFamily="2" charset="2"/>
              </a:rPr>
              <a:t>(m) = k </a:t>
            </a:r>
            <a:r>
              <a:rPr lang="en-US" altLang="he-IL" sz="2200" dirty="0" err="1">
                <a:sym typeface="Wingdings" panose="05000000000000000000" pitchFamily="2" charset="2"/>
              </a:rPr>
              <a:t>xor</a:t>
            </a:r>
            <a:r>
              <a:rPr lang="en-US" altLang="he-IL" sz="2200" dirty="0">
                <a:sym typeface="Wingdings" panose="05000000000000000000" pitchFamily="2" charset="2"/>
              </a:rPr>
              <a:t> PRG(m)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8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(you can show other contrived examples for the other combinations.)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4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4.1 – 4.6 except sections 4.6.1, 4.6.3.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For section 4.7: only the topics that we covered in class.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883526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been stolen, and so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9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any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B3617F-532A-FFAC-6FA5-F395CFA802F3}"/>
              </a:ext>
            </a:extLst>
          </p:cNvPr>
          <p:cNvSpPr/>
          <p:nvPr/>
        </p:nvSpPr>
        <p:spPr bwMode="auto">
          <a:xfrm>
            <a:off x="1621766" y="1475117"/>
            <a:ext cx="310551" cy="1984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2800</Words>
  <Application>Microsoft Macintosh PowerPoint</Application>
  <PresentationFormat>On-screen Show (4:3)</PresentationFormat>
  <Paragraphs>387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3400/CSE 5850 - Introduction to Computer &amp; Network Security  /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Examples of MAC Constructions</vt:lpstr>
      <vt:lpstr>PowerPoint Presentation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42</cp:revision>
  <cp:lastPrinted>1601-01-01T00:00:00Z</cp:lastPrinted>
  <dcterms:created xsi:type="dcterms:W3CDTF">2003-03-23T06:19:47Z</dcterms:created>
  <dcterms:modified xsi:type="dcterms:W3CDTF">2024-09-27T12:46:05Z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