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8"/>
  </p:notesMasterIdLst>
  <p:handoutMasterIdLst>
    <p:handoutMasterId r:id="rId49"/>
  </p:handoutMasterIdLst>
  <p:sldIdLst>
    <p:sldId id="1009" r:id="rId2"/>
    <p:sldId id="591" r:id="rId3"/>
    <p:sldId id="821" r:id="rId4"/>
    <p:sldId id="822" r:id="rId5"/>
    <p:sldId id="823" r:id="rId6"/>
    <p:sldId id="824" r:id="rId7"/>
    <p:sldId id="934" r:id="rId8"/>
    <p:sldId id="996" r:id="rId9"/>
    <p:sldId id="958" r:id="rId10"/>
    <p:sldId id="953" r:id="rId11"/>
    <p:sldId id="960" r:id="rId12"/>
    <p:sldId id="962" r:id="rId13"/>
    <p:sldId id="998" r:id="rId14"/>
    <p:sldId id="999" r:id="rId15"/>
    <p:sldId id="995" r:id="rId16"/>
    <p:sldId id="1008" r:id="rId17"/>
    <p:sldId id="1001" r:id="rId18"/>
    <p:sldId id="1003" r:id="rId19"/>
    <p:sldId id="1002" r:id="rId20"/>
    <p:sldId id="1004" r:id="rId21"/>
    <p:sldId id="936" r:id="rId22"/>
    <p:sldId id="876" r:id="rId23"/>
    <p:sldId id="976" r:id="rId24"/>
    <p:sldId id="954" r:id="rId25"/>
    <p:sldId id="1005" r:id="rId26"/>
    <p:sldId id="964" r:id="rId27"/>
    <p:sldId id="965" r:id="rId28"/>
    <p:sldId id="966" r:id="rId29"/>
    <p:sldId id="990" r:id="rId30"/>
    <p:sldId id="980" r:id="rId31"/>
    <p:sldId id="981" r:id="rId32"/>
    <p:sldId id="989" r:id="rId33"/>
    <p:sldId id="982" r:id="rId34"/>
    <p:sldId id="983" r:id="rId35"/>
    <p:sldId id="984" r:id="rId36"/>
    <p:sldId id="985" r:id="rId37"/>
    <p:sldId id="986" r:id="rId38"/>
    <p:sldId id="988" r:id="rId39"/>
    <p:sldId id="987" r:id="rId40"/>
    <p:sldId id="906" r:id="rId41"/>
    <p:sldId id="905" r:id="rId42"/>
    <p:sldId id="909" r:id="rId43"/>
    <p:sldId id="901" r:id="rId44"/>
    <p:sldId id="816" r:id="rId45"/>
    <p:sldId id="601" r:id="rId46"/>
    <p:sldId id="59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CFFFF"/>
    <a:srgbClr val="FFFFCC"/>
    <a:srgbClr val="EE1222"/>
    <a:srgbClr val="FF0000"/>
    <a:srgbClr val="FFCCFF"/>
    <a:srgbClr val="02F6D9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38B82-5BE3-4A67-8CF0-88361BB4048E}" v="3" dt="2020-12-14T10:31:04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94"/>
  </p:normalViewPr>
  <p:slideViewPr>
    <p:cSldViewPr snapToGrid="0">
      <p:cViewPr varScale="1">
        <p:scale>
          <a:sx n="121" d="100"/>
          <a:sy n="121" d="100"/>
        </p:scale>
        <p:origin x="2040" y="176"/>
      </p:cViewPr>
      <p:guideLst>
        <p:guide orient="horz" pos="314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-7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8928CA-6634-4F28-8EFB-F889CCCB4F4C}" type="datetime1">
              <a:rPr lang="en-US"/>
              <a:pPr>
                <a:defRPr/>
              </a:pPr>
              <a:t>2/22/21</a:t>
            </a:fld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FFF652-52D6-4256-AB60-3207A6F9EF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7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325071-32EE-4A93-980C-5A1A144375BC}" type="datetime1">
              <a:rPr lang="en-US"/>
              <a:pPr>
                <a:defRPr/>
              </a:pPr>
              <a:t>2/22/21</a:t>
            </a:fld>
            <a:endParaRPr lang="en-US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687F4F-F059-432C-A1F8-B98095E8E93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51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B7C7E-BB07-40AF-823E-FE8349A978A2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56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56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46B80A-6B25-4F7A-8AD1-EA4E6408D6AA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56677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000467A7-2B0F-4852-A0A1-B4ED886638C0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14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78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79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80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56681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56682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4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1F7813-D684-4300-B5B8-A5BD54A73510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62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2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2A21B7-D798-44A5-87E2-1CA8A4644B9D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162821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C2DBF905-B206-412C-9AF3-F0BE5562EA1A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24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2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3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4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2825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2826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7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1F7813-D684-4300-B5B8-A5BD54A73510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62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2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2A21B7-D798-44A5-87E2-1CA8A4644B9D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162821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C2DBF905-B206-412C-9AF3-F0BE5562EA1A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25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2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3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4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2825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2826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8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1F7813-D684-4300-B5B8-A5BD54A73510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62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2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2A21B7-D798-44A5-87E2-1CA8A4644B9D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162821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C2DBF905-B206-412C-9AF3-F0BE5562EA1A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26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2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3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4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2825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2826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1F7813-D684-4300-B5B8-A5BD54A73510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62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2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2A21B7-D798-44A5-87E2-1CA8A4644B9D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162821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C2DBF905-B206-412C-9AF3-F0BE5562EA1A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27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2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3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2824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2825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2826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A29B6D-E392-40BF-B3C4-1B5482866626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29722B-C1CC-4907-8819-C577E440B043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14950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AB49CE7D-22A3-47DD-9B91-4A5BD9039054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40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4951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4951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 defTabSz="449263" eaLnBrk="1" hangingPunct="1">
              <a:buAutoNum type="arabicPeriod"/>
            </a:pPr>
            <a:r>
              <a:rPr lang="en-US" altLang="en-US" baseline="0" dirty="0">
                <a:latin typeface="Arial" charset="0"/>
                <a:cs typeface="Arial" charset="0"/>
              </a:rPr>
              <a:t>CR&gt;SPR [and SPR&lt;OWF if |domain|&gt;&gt;|range|</a:t>
            </a:r>
          </a:p>
          <a:p>
            <a:pPr marL="228600" indent="-228600" defTabSz="449263" eaLnBrk="1" hangingPunct="1"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Which property</a:t>
            </a:r>
            <a:r>
              <a:rPr lang="en-US" altLang="en-US" baseline="0" dirty="0">
                <a:latin typeface="Arial" charset="0"/>
                <a:cs typeface="Arial" charset="0"/>
              </a:rPr>
              <a:t> is required for signatures? For deriving DH/El-</a:t>
            </a:r>
            <a:r>
              <a:rPr lang="en-US" altLang="en-US" baseline="0" dirty="0" err="1">
                <a:latin typeface="Arial" charset="0"/>
                <a:cs typeface="Arial" charset="0"/>
              </a:rPr>
              <a:t>gamal</a:t>
            </a:r>
            <a:r>
              <a:rPr lang="en-US" altLang="en-US" baseline="0" dirty="0">
                <a:latin typeface="Arial" charset="0"/>
                <a:cs typeface="Arial" charset="0"/>
              </a:rPr>
              <a:t> keys?</a:t>
            </a:r>
            <a:endParaRPr lang="he-IL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36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A29B6D-E392-40BF-B3C4-1B5482866626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29722B-C1CC-4907-8819-C577E440B043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14950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AB49CE7D-22A3-47DD-9B91-4A5BD9039054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41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4951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4951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 defTabSz="449263" eaLnBrk="1" hangingPunct="1">
              <a:buAutoNum type="arabicPeriod"/>
            </a:pPr>
            <a:r>
              <a:rPr lang="en-US" altLang="en-US" baseline="0" dirty="0">
                <a:latin typeface="Arial" charset="0"/>
                <a:cs typeface="Arial" charset="0"/>
              </a:rPr>
              <a:t>CR&gt;SPR [and SPR&lt;OWF if |domain|&gt;&gt;|range|</a:t>
            </a:r>
          </a:p>
          <a:p>
            <a:pPr marL="228600" indent="-228600" defTabSz="449263" eaLnBrk="1" hangingPunct="1"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Which property</a:t>
            </a:r>
            <a:r>
              <a:rPr lang="en-US" altLang="en-US" baseline="0" dirty="0">
                <a:latin typeface="Arial" charset="0"/>
                <a:cs typeface="Arial" charset="0"/>
              </a:rPr>
              <a:t> is required for signatures? For deriving DH/El-</a:t>
            </a:r>
            <a:r>
              <a:rPr lang="en-US" altLang="en-US" baseline="0" dirty="0" err="1">
                <a:latin typeface="Arial" charset="0"/>
                <a:cs typeface="Arial" charset="0"/>
              </a:rPr>
              <a:t>gamal</a:t>
            </a:r>
            <a:r>
              <a:rPr lang="en-US" altLang="en-US" baseline="0" dirty="0">
                <a:latin typeface="Arial" charset="0"/>
                <a:cs typeface="Arial" charset="0"/>
              </a:rPr>
              <a:t> keys?</a:t>
            </a:r>
            <a:endParaRPr lang="he-IL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12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A29B6D-E392-40BF-B3C4-1B5482866626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29722B-C1CC-4907-8819-C577E440B043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14950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AB49CE7D-22A3-47DD-9B91-4A5BD9039054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42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4951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4951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 defTabSz="449263" eaLnBrk="1" hangingPunct="1">
              <a:buAutoNum type="arabicPeriod"/>
            </a:pPr>
            <a:r>
              <a:rPr lang="en-US" altLang="en-US" baseline="0" dirty="0">
                <a:latin typeface="Arial" charset="0"/>
                <a:cs typeface="Arial" charset="0"/>
              </a:rPr>
              <a:t>CR&gt;SPR [and SPR&lt;OWF if |domain|&gt;&gt;|range|</a:t>
            </a:r>
          </a:p>
          <a:p>
            <a:pPr marL="228600" indent="-228600" defTabSz="449263" eaLnBrk="1" hangingPunct="1"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Which property</a:t>
            </a:r>
            <a:r>
              <a:rPr lang="en-US" altLang="en-US" baseline="0" dirty="0">
                <a:latin typeface="Arial" charset="0"/>
                <a:cs typeface="Arial" charset="0"/>
              </a:rPr>
              <a:t> is required for signatures? For deriving DH/El-</a:t>
            </a:r>
            <a:r>
              <a:rPr lang="en-US" altLang="en-US" baseline="0" dirty="0" err="1">
                <a:latin typeface="Arial" charset="0"/>
                <a:cs typeface="Arial" charset="0"/>
              </a:rPr>
              <a:t>gamal</a:t>
            </a:r>
            <a:r>
              <a:rPr lang="en-US" altLang="en-US" baseline="0" dirty="0">
                <a:latin typeface="Arial" charset="0"/>
                <a:cs typeface="Arial" charset="0"/>
              </a:rPr>
              <a:t> keys?</a:t>
            </a:r>
            <a:endParaRPr lang="he-IL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78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A29B6D-E392-40BF-B3C4-1B5482866626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29722B-C1CC-4907-8819-C577E440B043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43</a:t>
            </a:fld>
            <a:endParaRPr lang="en-US" altLang="en-US" sz="1300"/>
          </a:p>
        </p:txBody>
      </p:sp>
      <p:sp>
        <p:nvSpPr>
          <p:cNvPr id="14950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AB49CE7D-22A3-47DD-9B91-4A5BD9039054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43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4951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4951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 defTabSz="449263" eaLnBrk="1" hangingPunct="1">
              <a:buAutoNum type="arabicPeriod"/>
            </a:pPr>
            <a:r>
              <a:rPr lang="en-US" altLang="en-US" baseline="0" dirty="0">
                <a:latin typeface="Arial" charset="0"/>
                <a:cs typeface="Arial" charset="0"/>
              </a:rPr>
              <a:t>CR&gt;SPR [and SPR&lt;OWF if |domain|&gt;&gt;|range|</a:t>
            </a:r>
          </a:p>
          <a:p>
            <a:pPr marL="228600" indent="-228600" defTabSz="449263" eaLnBrk="1" hangingPunct="1"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Which property</a:t>
            </a:r>
            <a:r>
              <a:rPr lang="en-US" altLang="en-US" baseline="0" dirty="0">
                <a:latin typeface="Arial" charset="0"/>
                <a:cs typeface="Arial" charset="0"/>
              </a:rPr>
              <a:t> is required for signatures? For deriving DH/El-</a:t>
            </a:r>
            <a:r>
              <a:rPr lang="en-US" altLang="en-US" baseline="0" dirty="0" err="1">
                <a:latin typeface="Arial" charset="0"/>
                <a:cs typeface="Arial" charset="0"/>
              </a:rPr>
              <a:t>gamal</a:t>
            </a:r>
            <a:r>
              <a:rPr lang="en-US" altLang="en-US" baseline="0" dirty="0">
                <a:latin typeface="Arial" charset="0"/>
                <a:cs typeface="Arial" charset="0"/>
              </a:rPr>
              <a:t> keys?</a:t>
            </a:r>
            <a:endParaRPr lang="he-IL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8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A29B6D-E392-40BF-B3C4-1B5482866626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29722B-C1CC-4907-8819-C577E440B043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14950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AB49CE7D-22A3-47DD-9B91-4A5BD9039054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44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4951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4951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 defTabSz="449263" eaLnBrk="1" hangingPunct="1">
              <a:buAutoNum type="arabicPeriod"/>
            </a:pPr>
            <a:r>
              <a:rPr lang="en-US" altLang="en-US" baseline="0" dirty="0">
                <a:latin typeface="Arial" charset="0"/>
                <a:cs typeface="Arial" charset="0"/>
              </a:rPr>
              <a:t>CR&gt;SPR [and SPR&lt;OWF if |domain|&gt;&gt;|range|</a:t>
            </a:r>
          </a:p>
          <a:p>
            <a:pPr marL="228600" indent="-228600" defTabSz="449263" eaLnBrk="1" hangingPunct="1"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Which property</a:t>
            </a:r>
            <a:r>
              <a:rPr lang="en-US" altLang="en-US" baseline="0" dirty="0">
                <a:latin typeface="Arial" charset="0"/>
                <a:cs typeface="Arial" charset="0"/>
              </a:rPr>
              <a:t> is required for signatures? For deriving DH/El-</a:t>
            </a:r>
            <a:r>
              <a:rPr lang="en-US" altLang="en-US" baseline="0" dirty="0" err="1">
                <a:latin typeface="Arial" charset="0"/>
                <a:cs typeface="Arial" charset="0"/>
              </a:rPr>
              <a:t>gamal</a:t>
            </a:r>
            <a:r>
              <a:rPr lang="en-US" altLang="en-US" baseline="0" dirty="0">
                <a:latin typeface="Arial" charset="0"/>
                <a:cs typeface="Arial" charset="0"/>
              </a:rPr>
              <a:t> keys?</a:t>
            </a:r>
            <a:endParaRPr lang="he-IL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9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5DFCDD-57D9-4D80-9D1C-148B7CE5AE5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63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3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C508DE-D597-4F17-970C-E7212B58D58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63845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DFF20395-451C-4374-B6ED-9C89A9375785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3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3846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3847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3848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3849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3850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00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6390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12CA12-B66F-42AB-80CB-BEF8EC8C0814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64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4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107F5C-D148-47FA-A509-A54116C5D5BC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6486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4BC9C25C-2768-4010-A794-600BB0D8A4B3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4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487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487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1" indent="0" algn="l" defTabSz="44926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/>
              <a:t>Heuristic simplification of NMAC, which has a reduction to two assumptions on the hash</a:t>
            </a:r>
          </a:p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8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12CA12-B66F-42AB-80CB-BEF8EC8C0814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64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4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107F5C-D148-47FA-A509-A54116C5D5BC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6486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4BC9C25C-2768-4010-A794-600BB0D8A4B3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5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487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487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1" indent="0" algn="l" defTabSz="44926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/>
              <a:t>Heuristic simplification of NMAC, which has a reduction to two assumptions on the hash</a:t>
            </a:r>
          </a:p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0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12CA12-B66F-42AB-80CB-BEF8EC8C0814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64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64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107F5C-D148-47FA-A509-A54116C5D5BC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6486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4BC9C25C-2768-4010-A794-600BB0D8A4B3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6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6487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6487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6487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1" indent="0" algn="l" defTabSz="44926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/>
              <a:t>Heuristic simplification of NMAC, which has a reduction to two assumptions on the hash</a:t>
            </a:r>
          </a:p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8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B7C7E-BB07-40AF-823E-FE8349A978A2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56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56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746B80A-6B25-4F7A-8AD1-EA4E6408D6AA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56677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000467A7-2B0F-4852-A0A1-B4ED886638C0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9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78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79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6680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56681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56682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8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7698C6-A8F1-49F0-AE04-A81458D9B45B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55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55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F2EA9D-998A-4E74-89D1-D2076D839741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55653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64CE7F36-7616-417B-AB33-2A9A89854948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10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5654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5655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5656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55657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55658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7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A3CE42-9751-4667-B3B9-EF6B37ACC6CA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59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59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EFF929-6AFC-4B07-ADCA-57FF8625615A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5974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1BA75A56-1842-4105-A7CC-8595103F0768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11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975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975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975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5975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5975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0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A3CE42-9751-4667-B3B9-EF6B37ACC6CA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2/22/21</a:t>
            </a:fld>
            <a:endParaRPr lang="en-US" altLang="en-US" sz="1300"/>
          </a:p>
        </p:txBody>
      </p:sp>
      <p:sp>
        <p:nvSpPr>
          <p:cNvPr id="159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59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EFF929-6AFC-4B07-ADCA-57FF8625615A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15974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1BA75A56-1842-4105-A7CC-8595103F0768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12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975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975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5975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5975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5975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9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6273C-1F2F-431C-BD1C-8546A1EE5701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Amir Herzberg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D2AF0-3F4E-4C7F-A3D1-E59385A618C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9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E378D-2C51-41A9-9CFC-B518BF0268F9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9DABF-7902-413D-B4B9-3F3633F3E25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93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32241-6740-49EA-AE42-455120AF158B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Amir Herzberg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9758C-9635-4B51-971E-0EBA745E228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6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9AF81-86C8-42BE-9FE7-8344B2A8D9CC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8934D-7EC5-4767-94BA-6AA41C7401E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1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80A02-5BF8-49EE-ACB8-4FCBBE7AAC2D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7237-B055-4510-921E-0537365C473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DCD2-7BB4-46F5-8D0E-79586276701E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31635-4FA1-4FE9-9842-F993DD48D53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1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1FFC-C336-4731-B7DB-BD9DFC5634B0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96C21-4B9F-4129-9CE0-7BA49FFB824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88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1DA6C-CB3E-4F55-BF7C-F65BC845CBC9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BC885-442D-4533-A036-89E169523CA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3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A66FA-166B-454F-AF3E-C6BD5A86277D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A6FC6-FE3D-4F44-AA45-B28E60E0E1E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2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622C-CAF7-43CD-8B73-AFAE8D85458C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04E54-6371-4D36-BCD1-5A684FF0EC6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1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84D76-0910-4B1A-A748-C610C65F09D1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BE311-231C-44B9-8789-693B6D40C0E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86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32D4F0DF-62AB-489C-ADD9-BC5D8394659D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50696B61-880C-40B0-92F8-D00C8B9FE61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2" r:id="rId10"/>
    <p:sldLayoutId id="214748373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27.png"/><Relationship Id="rId7" Type="http://schemas.openxmlformats.org/officeDocument/2006/relationships/image" Target="../media/image1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37.png"/><Relationship Id="rId10" Type="http://schemas.openxmlformats.org/officeDocument/2006/relationships/image" Target="../media/image1340.png"/><Relationship Id="rId4" Type="http://schemas.openxmlformats.org/officeDocument/2006/relationships/image" Target="../media/image128.png"/><Relationship Id="rId9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81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2" Type="http://schemas.openxmlformats.org/officeDocument/2006/relationships/image" Target="../media/image800.png"/><Relationship Id="rId2" Type="http://schemas.openxmlformats.org/officeDocument/2006/relationships/image" Target="../media/image1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60.png"/><Relationship Id="rId5" Type="http://schemas.openxmlformats.org/officeDocument/2006/relationships/image" Target="../media/image750.png"/><Relationship Id="rId15" Type="http://schemas.openxmlformats.org/officeDocument/2006/relationships/image" Target="../media/image830.png"/><Relationship Id="rId10" Type="http://schemas.openxmlformats.org/officeDocument/2006/relationships/image" Target="../media/image790.png"/><Relationship Id="rId4" Type="http://schemas.openxmlformats.org/officeDocument/2006/relationships/image" Target="../media/image740.png"/><Relationship Id="rId9" Type="http://schemas.openxmlformats.org/officeDocument/2006/relationships/image" Target="../media/image100.png"/><Relationship Id="rId14" Type="http://schemas.openxmlformats.org/officeDocument/2006/relationships/image" Target="../media/image8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0.png"/><Relationship Id="rId13" Type="http://schemas.openxmlformats.org/officeDocument/2006/relationships/image" Target="../media/image11.png"/><Relationship Id="rId3" Type="http://schemas.openxmlformats.org/officeDocument/2006/relationships/image" Target="../media/image930.png"/><Relationship Id="rId7" Type="http://schemas.openxmlformats.org/officeDocument/2006/relationships/image" Target="../media/image1050.png"/><Relationship Id="rId12" Type="http://schemas.openxmlformats.org/officeDocument/2006/relationships/image" Target="../media/image1140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0.png"/><Relationship Id="rId11" Type="http://schemas.openxmlformats.org/officeDocument/2006/relationships/image" Target="../media/image169.png"/><Relationship Id="rId5" Type="http://schemas.openxmlformats.org/officeDocument/2006/relationships/image" Target="../media/image168.png"/><Relationship Id="rId10" Type="http://schemas.openxmlformats.org/officeDocument/2006/relationships/image" Target="../media/image1130.png"/><Relationship Id="rId4" Type="http://schemas.openxmlformats.org/officeDocument/2006/relationships/image" Target="../media/image167.png"/><Relationship Id="rId9" Type="http://schemas.openxmlformats.org/officeDocument/2006/relationships/image" Target="../media/image10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720.png"/><Relationship Id="rId18" Type="http://schemas.openxmlformats.org/officeDocument/2006/relationships/image" Target="../media/image810.png"/><Relationship Id="rId3" Type="http://schemas.openxmlformats.org/officeDocument/2006/relationships/image" Target="../media/image770.png"/><Relationship Id="rId21" Type="http://schemas.openxmlformats.org/officeDocument/2006/relationships/image" Target="../media/image60.png"/><Relationship Id="rId7" Type="http://schemas.openxmlformats.org/officeDocument/2006/relationships/image" Target="../media/image1650.png"/><Relationship Id="rId12" Type="http://schemas.openxmlformats.org/officeDocument/2006/relationships/image" Target="../media/image1710.png"/><Relationship Id="rId17" Type="http://schemas.openxmlformats.org/officeDocument/2006/relationships/image" Target="../media/image17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74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0.png"/><Relationship Id="rId11" Type="http://schemas.openxmlformats.org/officeDocument/2006/relationships/image" Target="../media/image1700.png"/><Relationship Id="rId24" Type="http://schemas.openxmlformats.org/officeDocument/2006/relationships/image" Target="../media/image193.png"/><Relationship Id="rId5" Type="http://schemas.openxmlformats.org/officeDocument/2006/relationships/image" Target="../media/image1630.png"/><Relationship Id="rId15" Type="http://schemas.openxmlformats.org/officeDocument/2006/relationships/image" Target="../media/image1480.png"/><Relationship Id="rId23" Type="http://schemas.openxmlformats.org/officeDocument/2006/relationships/image" Target="../media/image192.png"/><Relationship Id="rId10" Type="http://schemas.openxmlformats.org/officeDocument/2006/relationships/image" Target="../media/image1690.png"/><Relationship Id="rId19" Type="http://schemas.openxmlformats.org/officeDocument/2006/relationships/image" Target="../media/image870.png"/><Relationship Id="rId4" Type="http://schemas.openxmlformats.org/officeDocument/2006/relationships/image" Target="../media/image1620.png"/><Relationship Id="rId9" Type="http://schemas.openxmlformats.org/officeDocument/2006/relationships/image" Target="../media/image1680.png"/><Relationship Id="rId14" Type="http://schemas.openxmlformats.org/officeDocument/2006/relationships/image" Target="../media/image1730.png"/><Relationship Id="rId22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1550.png"/><Relationship Id="rId18" Type="http://schemas.openxmlformats.org/officeDocument/2006/relationships/image" Target="../media/image1470.png"/><Relationship Id="rId3" Type="http://schemas.openxmlformats.org/officeDocument/2006/relationships/image" Target="../media/image1330.png"/><Relationship Id="rId21" Type="http://schemas.openxmlformats.org/officeDocument/2006/relationships/image" Target="../media/image197.png"/><Relationship Id="rId7" Type="http://schemas.openxmlformats.org/officeDocument/2006/relationships/image" Target="../media/image1360.png"/><Relationship Id="rId12" Type="http://schemas.openxmlformats.org/officeDocument/2006/relationships/image" Target="../media/image1410.png"/><Relationship Id="rId17" Type="http://schemas.openxmlformats.org/officeDocument/2006/relationships/image" Target="../media/image158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5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0.png"/><Relationship Id="rId11" Type="http://schemas.openxmlformats.org/officeDocument/2006/relationships/image" Target="../media/image1400.png"/><Relationship Id="rId5" Type="http://schemas.openxmlformats.org/officeDocument/2006/relationships/image" Target="../media/image1510.png"/><Relationship Id="rId15" Type="http://schemas.openxmlformats.org/officeDocument/2006/relationships/image" Target="../media/image1570.png"/><Relationship Id="rId10" Type="http://schemas.openxmlformats.org/officeDocument/2006/relationships/image" Target="../media/image194.png"/><Relationship Id="rId19" Type="http://schemas.openxmlformats.org/officeDocument/2006/relationships/image" Target="../media/image1590.png"/><Relationship Id="rId4" Type="http://schemas.openxmlformats.org/officeDocument/2006/relationships/image" Target="../media/image1320.png"/><Relationship Id="rId9" Type="http://schemas.openxmlformats.org/officeDocument/2006/relationships/image" Target="../media/image1530.png"/><Relationship Id="rId14" Type="http://schemas.openxmlformats.org/officeDocument/2006/relationships/image" Target="../media/image15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1.png"/><Relationship Id="rId3" Type="http://schemas.openxmlformats.org/officeDocument/2006/relationships/image" Target="../media/image198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17" Type="http://schemas.openxmlformats.org/officeDocument/2006/relationships/image" Target="../media/image226.png"/><Relationship Id="rId2" Type="http://schemas.openxmlformats.org/officeDocument/2006/relationships/image" Target="../media/image176.png"/><Relationship Id="rId16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224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2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9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38.png"/><Relationship Id="rId2" Type="http://schemas.openxmlformats.org/officeDocument/2006/relationships/image" Target="../media/image228.png"/><Relationship Id="rId16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7.png"/><Relationship Id="rId5" Type="http://schemas.openxmlformats.org/officeDocument/2006/relationships/image" Target="../media/image231.png"/><Relationship Id="rId15" Type="http://schemas.openxmlformats.org/officeDocument/2006/relationships/image" Target="../media/image241.png"/><Relationship Id="rId10" Type="http://schemas.openxmlformats.org/officeDocument/2006/relationships/image" Target="../media/image236.png"/><Relationship Id="rId4" Type="http://schemas.openxmlformats.org/officeDocument/2006/relationships/image" Target="../media/image230.png"/><Relationship Id="rId9" Type="http://schemas.openxmlformats.org/officeDocument/2006/relationships/image" Target="../media/image235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47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46.png"/><Relationship Id="rId2" Type="http://schemas.openxmlformats.org/officeDocument/2006/relationships/image" Target="../media/image243.png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45.png"/><Relationship Id="rId5" Type="http://schemas.openxmlformats.org/officeDocument/2006/relationships/image" Target="../media/image214.png"/><Relationship Id="rId15" Type="http://schemas.openxmlformats.org/officeDocument/2006/relationships/image" Target="../media/image225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47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46.png"/><Relationship Id="rId2" Type="http://schemas.openxmlformats.org/officeDocument/2006/relationships/image" Target="../media/image248.png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45.png"/><Relationship Id="rId5" Type="http://schemas.openxmlformats.org/officeDocument/2006/relationships/image" Target="../media/image214.png"/><Relationship Id="rId15" Type="http://schemas.openxmlformats.org/officeDocument/2006/relationships/image" Target="../media/image225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260.png"/><Relationship Id="rId3" Type="http://schemas.openxmlformats.org/officeDocument/2006/relationships/image" Target="../media/image250.png"/><Relationship Id="rId7" Type="http://schemas.openxmlformats.org/officeDocument/2006/relationships/image" Target="../media/image254.png"/><Relationship Id="rId12" Type="http://schemas.openxmlformats.org/officeDocument/2006/relationships/image" Target="../media/image259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11" Type="http://schemas.openxmlformats.org/officeDocument/2006/relationships/image" Target="../media/image258.png"/><Relationship Id="rId5" Type="http://schemas.openxmlformats.org/officeDocument/2006/relationships/image" Target="../media/image252.png"/><Relationship Id="rId10" Type="http://schemas.openxmlformats.org/officeDocument/2006/relationships/image" Target="../media/image257.png"/><Relationship Id="rId4" Type="http://schemas.openxmlformats.org/officeDocument/2006/relationships/image" Target="../media/image251.png"/><Relationship Id="rId9" Type="http://schemas.openxmlformats.org/officeDocument/2006/relationships/image" Target="../media/image2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72.png"/><Relationship Id="rId3" Type="http://schemas.openxmlformats.org/officeDocument/2006/relationships/hyperlink" Target="http://acidrayn.com/2010/11/02/republic-versus-democracy-inalienable-rights-versus-mob-rule" TargetMode="External"/><Relationship Id="rId7" Type="http://schemas.openxmlformats.org/officeDocument/2006/relationships/image" Target="../media/image262.png"/><Relationship Id="rId12" Type="http://schemas.openxmlformats.org/officeDocument/2006/relationships/image" Target="../media/image27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69.png"/><Relationship Id="rId5" Type="http://schemas.openxmlformats.org/officeDocument/2006/relationships/image" Target="../media/image251.png"/><Relationship Id="rId10" Type="http://schemas.openxmlformats.org/officeDocument/2006/relationships/image" Target="../media/image263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7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7" Type="http://schemas.openxmlformats.org/officeDocument/2006/relationships/image" Target="../media/image284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5" Type="http://schemas.openxmlformats.org/officeDocument/2006/relationships/image" Target="../media/image282.png"/><Relationship Id="rId4" Type="http://schemas.openxmlformats.org/officeDocument/2006/relationships/image" Target="../media/image27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6.png"/><Relationship Id="rId7" Type="http://schemas.openxmlformats.org/officeDocument/2006/relationships/image" Target="../media/image290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9.png"/><Relationship Id="rId5" Type="http://schemas.openxmlformats.org/officeDocument/2006/relationships/image" Target="../media/image288.png"/><Relationship Id="rId4" Type="http://schemas.openxmlformats.org/officeDocument/2006/relationships/image" Target="../media/image2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3" Type="http://schemas.openxmlformats.org/officeDocument/2006/relationships/image" Target="../media/image2410.png"/><Relationship Id="rId7" Type="http://schemas.openxmlformats.org/officeDocument/2006/relationships/image" Target="../media/image23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40.png"/><Relationship Id="rId5" Type="http://schemas.openxmlformats.org/officeDocument/2006/relationships/image" Target="../media/image292.png"/><Relationship Id="rId10" Type="http://schemas.openxmlformats.org/officeDocument/2006/relationships/image" Target="../media/image2380.png"/><Relationship Id="rId4" Type="http://schemas.openxmlformats.org/officeDocument/2006/relationships/image" Target="../media/image2320.png"/><Relationship Id="rId9" Type="http://schemas.openxmlformats.org/officeDocument/2006/relationships/image" Target="../media/image23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0.png"/><Relationship Id="rId7" Type="http://schemas.openxmlformats.org/officeDocument/2006/relationships/image" Target="../media/image28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0.png"/><Relationship Id="rId5" Type="http://schemas.openxmlformats.org/officeDocument/2006/relationships/image" Target="../media/image2850.png"/><Relationship Id="rId4" Type="http://schemas.openxmlformats.org/officeDocument/2006/relationships/image" Target="../media/image28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11" Type="http://schemas.openxmlformats.org/officeDocument/2006/relationships/image" Target="../media/image133.png"/><Relationship Id="rId5" Type="http://schemas.openxmlformats.org/officeDocument/2006/relationships/image" Target="../media/image129.png"/><Relationship Id="rId10" Type="http://schemas.openxmlformats.org/officeDocument/2006/relationships/image" Target="../media/image131.png"/><Relationship Id="rId4" Type="http://schemas.openxmlformats.org/officeDocument/2006/relationships/image" Target="../media/image128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7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Hash Functions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53289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A96DEE-0B6E-4BF1-BBCB-DA855B280ECB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4E20E-F1C1-4BE7-9302-342BCACF5CFA}" type="slidenum">
              <a:rPr lang="he-IL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3988" cy="7334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VIL CRHF from FIL CRHF 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903034"/>
            <a:ext cx="8201025" cy="629364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Recall</a:t>
            </a:r>
            <a:r>
              <a:rPr lang="en-GB" altLang="en-US" sz="2600" dirty="0">
                <a:solidFill>
                  <a:srgbClr val="0000FF"/>
                </a:solidFill>
              </a:rPr>
              <a:t>: design and cryptanalyze simple (FIL) function, use it to construct strong (VIL) function</a:t>
            </a:r>
          </a:p>
          <a:p>
            <a:pPr marL="341313" indent="-341313" defTabSz="449263" eaLnBrk="1" hangingPunct="1">
              <a:spcBef>
                <a:spcPts val="8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Build VIL </a:t>
            </a:r>
            <a:r>
              <a:rPr lang="en-GB" altLang="en-US" sz="2200" dirty="0"/>
              <a:t>CRHF </a:t>
            </a:r>
            <a:r>
              <a:rPr lang="en-GB" altLang="en-US" sz="2600" i="1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GB" altLang="en-US" sz="2600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GB" altLang="en-US" sz="2600" i="1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altLang="en-US" sz="2600" i="1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GB" altLang="en-US" sz="26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altLang="en-US" sz="2200" dirty="0"/>
              <a:t> </a:t>
            </a:r>
            <a:r>
              <a:rPr lang="en-GB" altLang="en-US" sz="2600" dirty="0"/>
              <a:t>from FIL</a:t>
            </a:r>
            <a:r>
              <a:rPr lang="en-GB" altLang="en-US" sz="2200" dirty="0"/>
              <a:t> CRHF </a:t>
            </a:r>
            <a:br>
              <a:rPr lang="en-GB" altLang="en-US" sz="2200" dirty="0"/>
            </a:br>
            <a:r>
              <a:rPr lang="en-GB" altLang="en-US" sz="2200" dirty="0"/>
              <a:t>(aka </a:t>
            </a:r>
            <a:r>
              <a:rPr lang="en-GB" altLang="en-US" sz="2200" u="sng" dirty="0"/>
              <a:t>compression function</a:t>
            </a:r>
            <a:r>
              <a:rPr lang="en-GB" altLang="en-US" sz="2200" dirty="0"/>
              <a:t>)  </a:t>
            </a:r>
            <a:r>
              <a:rPr lang="en-GB" altLang="en-US" sz="2600" i="1" dirty="0">
                <a:latin typeface="Times New Roman" pitchFamily="18" charset="0"/>
                <a:cs typeface="Times New Roman" pitchFamily="18" charset="0"/>
              </a:rPr>
              <a:t>comp:{0,1}</a:t>
            </a:r>
            <a:r>
              <a:rPr lang="en-GB" altLang="en-US" sz="2600" i="1" baseline="30000" dirty="0">
                <a:latin typeface="Times New Roman" pitchFamily="18" charset="0"/>
                <a:cs typeface="Times New Roman" pitchFamily="18" charset="0"/>
              </a:rPr>
              <a:t>n’</a:t>
            </a:r>
            <a:r>
              <a:rPr lang="en-GB" altLang="en-US" sz="2600" i="1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altLang="en-US" sz="2600" i="1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GB" altLang="en-US" sz="26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altLang="en-US" sz="2200" dirty="0"/>
              <a:t> </a:t>
            </a:r>
            <a:endParaRPr lang="en-GB" altLang="en-US" sz="2600" dirty="0"/>
          </a:p>
          <a:p>
            <a:pPr marL="668338" lvl="1" defTabSz="449263" eaLnBrk="1" hangingPunct="1">
              <a:spcBef>
                <a:spcPts val="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E.g.</a:t>
            </a:r>
            <a:r>
              <a:rPr lang="en-GB" altLang="en-US" i="1" dirty="0">
                <a:latin typeface="Times New Roman" pitchFamily="18" charset="0"/>
                <a:cs typeface="Times New Roman" pitchFamily="18" charset="0"/>
              </a:rPr>
              <a:t> n’=2n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, i.e. </a:t>
            </a:r>
            <a:r>
              <a:rPr lang="en-GB" altLang="en-US" sz="2200" i="1" dirty="0">
                <a:latin typeface="Times New Roman" pitchFamily="18" charset="0"/>
                <a:cs typeface="Times New Roman" pitchFamily="18" charset="0"/>
              </a:rPr>
              <a:t>comp:{0,1}</a:t>
            </a:r>
            <a:r>
              <a:rPr lang="en-GB" altLang="en-US" sz="2200" i="1" baseline="30000" dirty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en-GB" altLang="en-US" sz="2200" i="1" dirty="0">
                <a:latin typeface="Wingdings" pitchFamily="2" charset="2"/>
                <a:cs typeface="Times New Roman" pitchFamily="18" charset="0"/>
              </a:rPr>
              <a:t></a:t>
            </a:r>
            <a:r>
              <a:rPr lang="en-GB" altLang="en-US" sz="2200" i="1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GB" altLang="en-US" sz="22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altLang="en-US" sz="2000" dirty="0"/>
              <a:t> </a:t>
            </a:r>
            <a:br>
              <a:rPr lang="en-GB" altLang="en-US" sz="2000" dirty="0"/>
            </a:br>
            <a:br>
              <a:rPr lang="en-GB" altLang="en-US" sz="2000" dirty="0"/>
            </a:br>
            <a:br>
              <a:rPr lang="en-GB" altLang="en-US" sz="2000" dirty="0"/>
            </a:br>
            <a:br>
              <a:rPr lang="en-GB" altLang="en-US" sz="2000" dirty="0"/>
            </a:br>
            <a:br>
              <a:rPr lang="en-GB" altLang="en-US" sz="2000" dirty="0"/>
            </a:b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668338" lvl="1" defTabSz="449263" eaLnBrk="1" hangingPunct="1">
              <a:spcBef>
                <a:spcPts val="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The Merkle-</a:t>
            </a:r>
            <a:r>
              <a:rPr lang="en-GB" altLang="en-US" sz="2400" dirty="0" err="1"/>
              <a:t>Damgard</a:t>
            </a:r>
            <a:r>
              <a:rPr lang="en-GB" altLang="en-US" sz="2400" dirty="0"/>
              <a:t> construct a CRHF from a compression function </a:t>
            </a:r>
          </a:p>
          <a:p>
            <a:pPr marL="668338" lvl="1" defTabSz="449263" eaLnBrk="1" hangingPunct="1">
              <a:spcBef>
                <a:spcPts val="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Requires `MD-strengthening’ extension [see text]</a:t>
            </a:r>
          </a:p>
          <a:p>
            <a:pPr marL="1020763" lvl="2" defTabSz="449263" eaLnBrk="1" hangingPunct="1">
              <a:spcBef>
                <a:spcPts val="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marL="668338" lvl="1" defTabSz="449263" eaLnBrk="1" hangingPunct="1">
              <a:spcBef>
                <a:spcPts val="75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83" name="AutoShape 4"/>
          <p:cNvSpPr>
            <a:spLocks noChangeArrowheads="1"/>
          </p:cNvSpPr>
          <p:nvPr/>
        </p:nvSpPr>
        <p:spPr bwMode="auto">
          <a:xfrm rot="-5400000">
            <a:off x="2563813" y="3524840"/>
            <a:ext cx="1439862" cy="1008062"/>
          </a:xfrm>
          <a:custGeom>
            <a:avLst/>
            <a:gdLst>
              <a:gd name="T0" fmla="*/ 2147483647 w 21600"/>
              <a:gd name="T1" fmla="*/ 1097802526 h 21600"/>
              <a:gd name="T2" fmla="*/ 2147483647 w 21600"/>
              <a:gd name="T3" fmla="*/ 2147483647 h 21600"/>
              <a:gd name="T4" fmla="*/ 799771148 w 21600"/>
              <a:gd name="T5" fmla="*/ 1097802526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</a:t>
            </a:r>
          </a:p>
        </p:txBody>
      </p:sp>
      <p:sp>
        <p:nvSpPr>
          <p:cNvPr id="75784" name="Line 5"/>
          <p:cNvSpPr>
            <a:spLocks noChangeShapeType="1"/>
          </p:cNvSpPr>
          <p:nvPr/>
        </p:nvSpPr>
        <p:spPr bwMode="auto">
          <a:xfrm>
            <a:off x="3787775" y="4047127"/>
            <a:ext cx="1295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6"/>
          <p:cNvSpPr>
            <a:spLocks noChangeShapeType="1"/>
          </p:cNvSpPr>
          <p:nvPr/>
        </p:nvSpPr>
        <p:spPr bwMode="auto">
          <a:xfrm>
            <a:off x="2351088" y="3713752"/>
            <a:ext cx="428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7"/>
          <p:cNvSpPr txBox="1">
            <a:spLocks noChangeArrowheads="1"/>
          </p:cNvSpPr>
          <p:nvPr/>
        </p:nvSpPr>
        <p:spPr bwMode="auto">
          <a:xfrm>
            <a:off x="874713" y="3321640"/>
            <a:ext cx="137439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altLang="en-US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altLang="en-US" sz="2400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</a:t>
            </a: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GB" altLang="en-US" sz="24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75787" name="Text Box 8"/>
          <p:cNvSpPr txBox="1">
            <a:spLocks noChangeArrowheads="1"/>
          </p:cNvSpPr>
          <p:nvPr/>
        </p:nvSpPr>
        <p:spPr bwMode="auto">
          <a:xfrm>
            <a:off x="4171950" y="3497852"/>
            <a:ext cx="256221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comp(x</a:t>
            </a:r>
            <a:r>
              <a:rPr lang="en-GB" altLang="en-US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en-GB" altLang="en-US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altLang="en-US" sz="2400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</a:t>
            </a: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GB" altLang="en-US" sz="24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75788" name="Line 9"/>
          <p:cNvSpPr>
            <a:spLocks noChangeShapeType="1"/>
          </p:cNvSpPr>
          <p:nvPr/>
        </p:nvSpPr>
        <p:spPr bwMode="auto">
          <a:xfrm>
            <a:off x="2333625" y="4309065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Text Box 10"/>
          <p:cNvSpPr txBox="1">
            <a:spLocks noChangeArrowheads="1"/>
          </p:cNvSpPr>
          <p:nvPr/>
        </p:nvSpPr>
        <p:spPr bwMode="auto">
          <a:xfrm>
            <a:off x="904875" y="4078877"/>
            <a:ext cx="137439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altLang="en-US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altLang="en-US" sz="2400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</a:t>
            </a: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GB" altLang="en-US" sz="24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20752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54DCD5-3D60-457C-96BB-538468D908A8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CF7D4-185B-4BF5-8D6F-9B5BCCF6422D}" type="slidenum">
              <a:rPr lang="he-IL" altLang="en-US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79877" name="Group 2"/>
          <p:cNvGrpSpPr>
            <a:grpSpLocks/>
          </p:cNvGrpSpPr>
          <p:nvPr/>
        </p:nvGrpSpPr>
        <p:grpSpPr bwMode="auto">
          <a:xfrm>
            <a:off x="1073150" y="4256188"/>
            <a:ext cx="3933826" cy="602803"/>
            <a:chOff x="757" y="2643"/>
            <a:chExt cx="2478" cy="284"/>
          </a:xfrm>
        </p:grpSpPr>
        <p:sp>
          <p:nvSpPr>
            <p:cNvPr id="79902" name="Rectangle 3"/>
            <p:cNvSpPr>
              <a:spLocks noChangeArrowheads="1"/>
            </p:cNvSpPr>
            <p:nvPr/>
          </p:nvSpPr>
          <p:spPr bwMode="auto">
            <a:xfrm>
              <a:off x="1590" y="2656"/>
              <a:ext cx="724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17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9903" name="Rectangle 4"/>
            <p:cNvSpPr>
              <a:spLocks noChangeArrowheads="1"/>
            </p:cNvSpPr>
            <p:nvPr/>
          </p:nvSpPr>
          <p:spPr bwMode="auto">
            <a:xfrm>
              <a:off x="2674" y="2643"/>
              <a:ext cx="561" cy="28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17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bin(|x|)</a:t>
              </a:r>
            </a:p>
          </p:txBody>
        </p:sp>
        <p:sp>
          <p:nvSpPr>
            <p:cNvPr id="79904" name="Rectangle 5"/>
            <p:cNvSpPr>
              <a:spLocks noChangeArrowheads="1"/>
            </p:cNvSpPr>
            <p:nvPr/>
          </p:nvSpPr>
          <p:spPr bwMode="auto">
            <a:xfrm>
              <a:off x="2053" y="2656"/>
              <a:ext cx="621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16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x[l]||10</a:t>
              </a:r>
              <a:r>
                <a:rPr lang="en-GB" altLang="en-US" sz="1600" i="1" baseline="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en-GB" altLang="en-US" sz="1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905" name="Rectangle 6"/>
            <p:cNvSpPr>
              <a:spLocks noChangeArrowheads="1"/>
            </p:cNvSpPr>
            <p:nvPr/>
          </p:nvSpPr>
          <p:spPr bwMode="auto">
            <a:xfrm>
              <a:off x="1162" y="2656"/>
              <a:ext cx="428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17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x[2]</a:t>
              </a:r>
            </a:p>
          </p:txBody>
        </p:sp>
        <p:sp>
          <p:nvSpPr>
            <p:cNvPr id="79906" name="Rectangle 7"/>
            <p:cNvSpPr>
              <a:spLocks noChangeArrowheads="1"/>
            </p:cNvSpPr>
            <p:nvPr/>
          </p:nvSpPr>
          <p:spPr bwMode="auto">
            <a:xfrm>
              <a:off x="757" y="2656"/>
              <a:ext cx="405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17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x[1]</a:t>
              </a:r>
            </a:p>
          </p:txBody>
        </p:sp>
        <p:sp>
          <p:nvSpPr>
            <p:cNvPr id="79907" name="Line 8"/>
            <p:cNvSpPr>
              <a:spLocks noChangeShapeType="1"/>
            </p:cNvSpPr>
            <p:nvPr/>
          </p:nvSpPr>
          <p:spPr bwMode="auto">
            <a:xfrm>
              <a:off x="757" y="2656"/>
              <a:ext cx="2420" cy="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Line 9"/>
            <p:cNvSpPr>
              <a:spLocks noChangeShapeType="1"/>
            </p:cNvSpPr>
            <p:nvPr/>
          </p:nvSpPr>
          <p:spPr bwMode="auto">
            <a:xfrm flipV="1">
              <a:off x="757" y="2925"/>
              <a:ext cx="2418" cy="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10"/>
            <p:cNvSpPr>
              <a:spLocks noChangeShapeType="1"/>
            </p:cNvSpPr>
            <p:nvPr/>
          </p:nvSpPr>
          <p:spPr bwMode="auto">
            <a:xfrm>
              <a:off x="757" y="2656"/>
              <a:ext cx="1" cy="2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11"/>
            <p:cNvSpPr>
              <a:spLocks noChangeShapeType="1"/>
            </p:cNvSpPr>
            <p:nvPr/>
          </p:nvSpPr>
          <p:spPr bwMode="auto">
            <a:xfrm>
              <a:off x="1162" y="2656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Line 12"/>
            <p:cNvSpPr>
              <a:spLocks noChangeShapeType="1"/>
            </p:cNvSpPr>
            <p:nvPr/>
          </p:nvSpPr>
          <p:spPr bwMode="auto">
            <a:xfrm>
              <a:off x="1590" y="2656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Line 13"/>
            <p:cNvSpPr>
              <a:spLocks noChangeShapeType="1"/>
            </p:cNvSpPr>
            <p:nvPr/>
          </p:nvSpPr>
          <p:spPr bwMode="auto">
            <a:xfrm>
              <a:off x="2674" y="2656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Line 14"/>
            <p:cNvSpPr>
              <a:spLocks noChangeShapeType="1"/>
            </p:cNvSpPr>
            <p:nvPr/>
          </p:nvSpPr>
          <p:spPr bwMode="auto">
            <a:xfrm flipH="1">
              <a:off x="3194" y="2659"/>
              <a:ext cx="7" cy="26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Line 15"/>
            <p:cNvSpPr>
              <a:spLocks noChangeShapeType="1"/>
            </p:cNvSpPr>
            <p:nvPr/>
          </p:nvSpPr>
          <p:spPr bwMode="auto">
            <a:xfrm>
              <a:off x="2111" y="2643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8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342900"/>
            <a:ext cx="7773988" cy="6792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err="1"/>
              <a:t>Merkle</a:t>
            </a:r>
            <a:r>
              <a:rPr lang="en-GB" altLang="en-US" sz="3800"/>
              <a:t> - </a:t>
            </a:r>
            <a:r>
              <a:rPr lang="en-GB" altLang="en-US" sz="3800" err="1"/>
              <a:t>Damgard</a:t>
            </a:r>
            <a:r>
              <a:rPr lang="en-GB" altLang="en-US" sz="3800"/>
              <a:t> Length-Padding</a:t>
            </a:r>
          </a:p>
        </p:txBody>
      </p:sp>
      <p:sp>
        <p:nvSpPr>
          <p:cNvPr id="7987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261938" y="1016000"/>
            <a:ext cx="8591550" cy="328000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Aka </a:t>
            </a:r>
            <a:r>
              <a:rPr lang="en-GB" altLang="en-US" sz="2400" err="1"/>
              <a:t>Merkle</a:t>
            </a:r>
            <a:r>
              <a:rPr lang="en-GB" altLang="en-US" sz="2400"/>
              <a:t> - </a:t>
            </a:r>
            <a:r>
              <a:rPr lang="en-GB" altLang="en-US" sz="2400" err="1"/>
              <a:t>Damgard</a:t>
            </a:r>
            <a:r>
              <a:rPr lang="en-GB" altLang="en-US" sz="2400"/>
              <a:t> Strengthening </a:t>
            </a:r>
            <a:endParaRPr lang="en-GB" altLang="en-US" sz="2200"/>
          </a:p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Let 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pad(x)=1||0</a:t>
            </a:r>
            <a:r>
              <a:rPr lang="en-GB" altLang="en-US" sz="2200" i="1" baseline="30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bin</a:t>
            </a:r>
            <a:r>
              <a:rPr lang="en-GB" altLang="en-US" sz="2200" i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(|x|) ; x’=x||pad(x)</a:t>
            </a:r>
          </a:p>
          <a:p>
            <a:pPr marL="741363" lvl="1" indent="-28416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/>
              <a:t>Where </a:t>
            </a:r>
            <a:r>
              <a:rPr lang="en-GB" altLang="en-US" sz="2100" i="1">
                <a:latin typeface="Times New Roman" pitchFamily="18" charset="0"/>
                <a:cs typeface="Times New Roman" pitchFamily="18" charset="0"/>
              </a:rPr>
              <a:t>bin</a:t>
            </a:r>
            <a:r>
              <a:rPr lang="en-GB" altLang="en-US" sz="2100" i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100" i="1">
                <a:latin typeface="Times New Roman" pitchFamily="18" charset="0"/>
                <a:cs typeface="Times New Roman" pitchFamily="18" charset="0"/>
              </a:rPr>
              <a:t>(|x|) </a:t>
            </a:r>
            <a:r>
              <a:rPr lang="en-GB" altLang="en-US" sz="2100"/>
              <a:t>is the </a:t>
            </a:r>
            <a:r>
              <a:rPr lang="en-GB" altLang="en-US" sz="21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altLang="en-US" sz="2100"/>
              <a:t>–bit binary representation of </a:t>
            </a:r>
            <a:r>
              <a:rPr lang="en-GB" altLang="en-US" sz="2100" i="1">
                <a:latin typeface="Times New Roman" pitchFamily="18" charset="0"/>
                <a:cs typeface="Times New Roman" pitchFamily="18" charset="0"/>
              </a:rPr>
              <a:t>|x|</a:t>
            </a:r>
            <a:endParaRPr lang="en-GB" altLang="en-US" sz="2100"/>
          </a:p>
          <a:p>
            <a:pPr marL="741363" lvl="1" indent="-28416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/>
              <a:t>And: </a:t>
            </a:r>
            <a:r>
              <a:rPr lang="en-GB" altLang="en-US" sz="2100" i="1">
                <a:latin typeface="Times New Roman" pitchFamily="18" charset="0"/>
                <a:cs typeface="Times New Roman" pitchFamily="18" charset="0"/>
              </a:rPr>
              <a:t>|x|+|pad(x)|</a:t>
            </a:r>
            <a:r>
              <a:rPr lang="en-GB" altLang="en-US" sz="21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0 mod L</a:t>
            </a:r>
            <a:endParaRPr lang="en-GB" altLang="en-US" sz="2100">
              <a:sym typeface="Symbol" pitchFamily="18" charset="2"/>
            </a:endParaRPr>
          </a:p>
          <a:p>
            <a:pPr marL="668338" lvl="1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Simplify: assume </a:t>
            </a:r>
            <a:r>
              <a:rPr lang="en-GB" altLang="en-US" sz="1800" i="1">
                <a:latin typeface="Times New Roman" pitchFamily="18" charset="0"/>
                <a:cs typeface="Times New Roman" pitchFamily="18" charset="0"/>
              </a:rPr>
              <a:t>|x|</a:t>
            </a:r>
            <a:r>
              <a:rPr lang="en-GB" alt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0 mod L, |pad(x)|=L</a:t>
            </a:r>
            <a:endParaRPr lang="en-GB" altLang="en-US" sz="1800"/>
          </a:p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Let 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altLang="en-US" sz="2200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=IV</a:t>
            </a:r>
            <a:r>
              <a:rPr lang="en-GB" altLang="en-US" sz="2200"/>
              <a:t> be some fixed 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altLang="en-US" sz="2200" i="1"/>
              <a:t> </a:t>
            </a:r>
            <a:r>
              <a:rPr lang="en-GB" altLang="en-US" sz="2200"/>
              <a:t>bits (IV=Initialization Value)</a:t>
            </a:r>
          </a:p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For </a:t>
            </a:r>
            <a:r>
              <a:rPr lang="en-GB" altLang="en-US" sz="2200" i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=1,..|x’|/L </a:t>
            </a:r>
            <a:r>
              <a:rPr lang="en-GB" altLang="en-US" sz="2200"/>
              <a:t>let </a:t>
            </a:r>
            <a:r>
              <a:rPr lang="en-GB" altLang="en-US" sz="2200" i="1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altLang="en-US" sz="2200" i="1" baseline="-2500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=c(x’[</a:t>
            </a:r>
            <a:r>
              <a:rPr lang="en-GB" altLang="en-US" sz="2200" i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],y</a:t>
            </a:r>
            <a:r>
              <a:rPr lang="en-GB" altLang="en-US" sz="2200" i="1" baseline="-2500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1313" indent="-341313" defTabSz="449263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/>
              <a:t>Output 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MD[c]</a:t>
            </a:r>
            <a:r>
              <a:rPr lang="en-GB" altLang="en-US" sz="2200" i="1" baseline="-2500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GB" altLang="en-US" sz="2200" i="1">
                <a:latin typeface="Times New Roman" pitchFamily="18" charset="0"/>
                <a:cs typeface="Times New Roman" pitchFamily="18" charset="0"/>
              </a:rPr>
              <a:t>(x)=y</a:t>
            </a:r>
            <a:r>
              <a:rPr lang="en-GB" altLang="en-US" sz="2200" i="1" baseline="-25000">
                <a:latin typeface="Times New Roman" pitchFamily="18" charset="0"/>
                <a:cs typeface="Times New Roman" pitchFamily="18" charset="0"/>
              </a:rPr>
              <a:t>l+1</a:t>
            </a:r>
          </a:p>
        </p:txBody>
      </p:sp>
      <p:sp>
        <p:nvSpPr>
          <p:cNvPr id="79880" name="AutoShape 18"/>
          <p:cNvSpPr>
            <a:spLocks noChangeArrowheads="1"/>
          </p:cNvSpPr>
          <p:nvPr/>
        </p:nvSpPr>
        <p:spPr bwMode="auto">
          <a:xfrm rot="-5400000">
            <a:off x="1359694" y="5575219"/>
            <a:ext cx="798512" cy="222250"/>
          </a:xfrm>
          <a:custGeom>
            <a:avLst/>
            <a:gdLst>
              <a:gd name="T0" fmla="*/ 954871407 w 21600"/>
              <a:gd name="T1" fmla="*/ 11764886 h 21600"/>
              <a:gd name="T2" fmla="*/ 545640809 w 21600"/>
              <a:gd name="T3" fmla="*/ 23529772 h 21600"/>
              <a:gd name="T4" fmla="*/ 136410212 w 21600"/>
              <a:gd name="T5" fmla="*/ 11764886 h 21600"/>
              <a:gd name="T6" fmla="*/ 54564080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9881" name="Line 19"/>
          <p:cNvSpPr>
            <a:spLocks noChangeShapeType="1"/>
          </p:cNvSpPr>
          <p:nvPr/>
        </p:nvSpPr>
        <p:spPr bwMode="auto">
          <a:xfrm>
            <a:off x="1870075" y="5669675"/>
            <a:ext cx="246063" cy="95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2" name="Line 20"/>
          <p:cNvSpPr>
            <a:spLocks noChangeShapeType="1"/>
          </p:cNvSpPr>
          <p:nvPr/>
        </p:nvSpPr>
        <p:spPr bwMode="auto">
          <a:xfrm>
            <a:off x="1219200" y="5682375"/>
            <a:ext cx="428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 flipV="1">
            <a:off x="1458913" y="4882275"/>
            <a:ext cx="1587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4" name="Text Box 22"/>
          <p:cNvSpPr txBox="1">
            <a:spLocks noChangeArrowheads="1"/>
          </p:cNvSpPr>
          <p:nvPr/>
        </p:nvSpPr>
        <p:spPr bwMode="auto">
          <a:xfrm>
            <a:off x="747713" y="5441075"/>
            <a:ext cx="468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IV</a:t>
            </a:r>
          </a:p>
        </p:txBody>
      </p:sp>
      <p:sp>
        <p:nvSpPr>
          <p:cNvPr id="79885" name="Line 23"/>
          <p:cNvSpPr>
            <a:spLocks noChangeShapeType="1"/>
          </p:cNvSpPr>
          <p:nvPr/>
        </p:nvSpPr>
        <p:spPr bwMode="auto">
          <a:xfrm>
            <a:off x="1458913" y="542678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6" name="AutoShape 24"/>
          <p:cNvSpPr>
            <a:spLocks noChangeArrowheads="1"/>
          </p:cNvSpPr>
          <p:nvPr/>
        </p:nvSpPr>
        <p:spPr bwMode="auto">
          <a:xfrm rot="-5400000">
            <a:off x="1828007" y="5572044"/>
            <a:ext cx="798512" cy="222250"/>
          </a:xfrm>
          <a:custGeom>
            <a:avLst/>
            <a:gdLst>
              <a:gd name="T0" fmla="*/ 954871407 w 21600"/>
              <a:gd name="T1" fmla="*/ 11764886 h 21600"/>
              <a:gd name="T2" fmla="*/ 545640809 w 21600"/>
              <a:gd name="T3" fmla="*/ 23529772 h 21600"/>
              <a:gd name="T4" fmla="*/ 136410212 w 21600"/>
              <a:gd name="T5" fmla="*/ 11764886 h 21600"/>
              <a:gd name="T6" fmla="*/ 54564080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9887" name="Line 25"/>
          <p:cNvSpPr>
            <a:spLocks noChangeShapeType="1"/>
          </p:cNvSpPr>
          <p:nvPr/>
        </p:nvSpPr>
        <p:spPr bwMode="auto">
          <a:xfrm>
            <a:off x="2338388" y="567285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 flipV="1">
            <a:off x="1927225" y="4879100"/>
            <a:ext cx="1588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927225" y="5423613"/>
            <a:ext cx="1889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AutoShape 28"/>
          <p:cNvSpPr>
            <a:spLocks noChangeArrowheads="1"/>
          </p:cNvSpPr>
          <p:nvPr/>
        </p:nvSpPr>
        <p:spPr bwMode="auto">
          <a:xfrm rot="-5400000">
            <a:off x="3734594" y="5565694"/>
            <a:ext cx="798512" cy="222250"/>
          </a:xfrm>
          <a:custGeom>
            <a:avLst/>
            <a:gdLst>
              <a:gd name="T0" fmla="*/ 954871407 w 21600"/>
              <a:gd name="T1" fmla="*/ 11764886 h 21600"/>
              <a:gd name="T2" fmla="*/ 545640809 w 21600"/>
              <a:gd name="T3" fmla="*/ 23529772 h 21600"/>
              <a:gd name="T4" fmla="*/ 136410212 w 21600"/>
              <a:gd name="T5" fmla="*/ 11764886 h 21600"/>
              <a:gd name="T6" fmla="*/ 54564080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9891" name="Line 29"/>
          <p:cNvSpPr>
            <a:spLocks noChangeShapeType="1"/>
          </p:cNvSpPr>
          <p:nvPr/>
        </p:nvSpPr>
        <p:spPr bwMode="auto">
          <a:xfrm flipV="1">
            <a:off x="3833813" y="4872750"/>
            <a:ext cx="1587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3833813" y="5417263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AutoShape 31"/>
          <p:cNvSpPr>
            <a:spLocks noChangeArrowheads="1"/>
          </p:cNvSpPr>
          <p:nvPr/>
        </p:nvSpPr>
        <p:spPr bwMode="auto">
          <a:xfrm rot="-5400000">
            <a:off x="4210844" y="5562519"/>
            <a:ext cx="798512" cy="222250"/>
          </a:xfrm>
          <a:custGeom>
            <a:avLst/>
            <a:gdLst>
              <a:gd name="T0" fmla="*/ 954871407 w 21600"/>
              <a:gd name="T1" fmla="*/ 11764886 h 21600"/>
              <a:gd name="T2" fmla="*/ 545640809 w 21600"/>
              <a:gd name="T3" fmla="*/ 23529772 h 21600"/>
              <a:gd name="T4" fmla="*/ 136410212 w 21600"/>
              <a:gd name="T5" fmla="*/ 11764886 h 21600"/>
              <a:gd name="T6" fmla="*/ 54564080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9894" name="Line 32"/>
          <p:cNvSpPr>
            <a:spLocks noChangeShapeType="1"/>
          </p:cNvSpPr>
          <p:nvPr/>
        </p:nvSpPr>
        <p:spPr bwMode="auto">
          <a:xfrm>
            <a:off x="4721225" y="568555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5" name="Line 33"/>
          <p:cNvSpPr>
            <a:spLocks noChangeShapeType="1"/>
          </p:cNvSpPr>
          <p:nvPr/>
        </p:nvSpPr>
        <p:spPr bwMode="auto">
          <a:xfrm flipV="1">
            <a:off x="4310063" y="4869575"/>
            <a:ext cx="1587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Line 34"/>
          <p:cNvSpPr>
            <a:spLocks noChangeShapeType="1"/>
          </p:cNvSpPr>
          <p:nvPr/>
        </p:nvSpPr>
        <p:spPr bwMode="auto">
          <a:xfrm>
            <a:off x="4310063" y="541408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7" name="Line 35"/>
          <p:cNvSpPr>
            <a:spLocks noChangeShapeType="1"/>
          </p:cNvSpPr>
          <p:nvPr/>
        </p:nvSpPr>
        <p:spPr bwMode="auto">
          <a:xfrm flipV="1">
            <a:off x="4249738" y="5677613"/>
            <a:ext cx="249237" cy="95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8" name="Line 36"/>
          <p:cNvSpPr>
            <a:spLocks noChangeShapeType="1"/>
          </p:cNvSpPr>
          <p:nvPr/>
        </p:nvSpPr>
        <p:spPr bwMode="auto">
          <a:xfrm>
            <a:off x="3673475" y="5679200"/>
            <a:ext cx="3492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9" name="Text Box 37"/>
          <p:cNvSpPr txBox="1">
            <a:spLocks noChangeArrowheads="1"/>
          </p:cNvSpPr>
          <p:nvPr/>
        </p:nvSpPr>
        <p:spPr bwMode="auto">
          <a:xfrm>
            <a:off x="5006975" y="54569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p:sp>
        <p:nvSpPr>
          <p:cNvPr id="79900" name="Text Box 38"/>
          <p:cNvSpPr txBox="1">
            <a:spLocks noChangeArrowheads="1"/>
          </p:cNvSpPr>
          <p:nvPr/>
        </p:nvSpPr>
        <p:spPr bwMode="auto">
          <a:xfrm>
            <a:off x="4914900" y="5441075"/>
            <a:ext cx="23717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h(x)=y</a:t>
            </a:r>
            <a:r>
              <a:rPr lang="en-GB" altLang="en-US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l+1</a:t>
            </a: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=c(|x|,</a:t>
            </a:r>
            <a:r>
              <a:rPr lang="en-GB" altLang="en-US" sz="24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altLang="en-US" sz="2400" i="1" baseline="-250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378343" name="Text Box 39"/>
          <p:cNvSpPr txBox="1">
            <a:spLocks noChangeArrowheads="1"/>
          </p:cNvSpPr>
          <p:nvPr/>
        </p:nvSpPr>
        <p:spPr bwMode="auto">
          <a:xfrm>
            <a:off x="5330825" y="3463476"/>
            <a:ext cx="3492151" cy="179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FF00FF"/>
              </a:buClr>
              <a:buSzPct val="100000"/>
              <a:buFont typeface="Tahoma" pitchFamily="34" charset="0"/>
              <a:buNone/>
            </a:pPr>
            <a:r>
              <a:rPr lang="en-GB" altLang="en-US" sz="2400">
                <a:solidFill>
                  <a:srgbClr val="FF00FF"/>
                </a:solidFill>
                <a:latin typeface="Tahoma" pitchFamily="34" charset="0"/>
                <a:cs typeface="Times New Roman" pitchFamily="18" charset="0"/>
              </a:rPr>
              <a:t>Given</a:t>
            </a:r>
            <a:r>
              <a:rPr lang="en-GB" altLang="en-US" sz="24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h(x)=h(x’),</a:t>
            </a:r>
            <a:b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>
                <a:solidFill>
                  <a:srgbClr val="FF00FF"/>
                </a:solidFill>
                <a:latin typeface="Tahoma" pitchFamily="34" charset="0"/>
                <a:cs typeface="Times New Roman" pitchFamily="18" charset="0"/>
              </a:rPr>
              <a:t>for</a:t>
            </a:r>
            <a:r>
              <a:rPr lang="en-GB" altLang="en-US" sz="24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400" i="1" err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altLang="en-US" sz="2400" i="1" err="1">
                <a:solidFill>
                  <a:srgbClr val="FF00FF"/>
                </a:solidFill>
                <a:latin typeface="Symbol" pitchFamily="18" charset="2"/>
                <a:cs typeface="Times New Roman" pitchFamily="18" charset="0"/>
              </a:rPr>
              <a:t></a:t>
            </a:r>
            <a:r>
              <a:rPr lang="en-GB" altLang="en-US" sz="2400" i="1" err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GB" altLang="en-US" sz="24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altLang="en-US" sz="2400">
                <a:solidFill>
                  <a:srgbClr val="FF00FF"/>
                </a:solidFill>
                <a:latin typeface="Tahoma" pitchFamily="34" charset="0"/>
                <a:cs typeface="Times New Roman" pitchFamily="18" charset="0"/>
              </a:rPr>
              <a:t>we can find two</a:t>
            </a:r>
            <a:br>
              <a:rPr lang="en-GB" altLang="en-US" sz="2400">
                <a:solidFill>
                  <a:srgbClr val="FF00FF"/>
                </a:solidFill>
                <a:latin typeface="Tahoma" pitchFamily="34" charset="0"/>
                <a:cs typeface="Times New Roman" pitchFamily="18" charset="0"/>
              </a:rPr>
            </a:br>
            <a:r>
              <a:rPr lang="en-GB" altLang="en-US" sz="2400">
                <a:solidFill>
                  <a:srgbClr val="FF00FF"/>
                </a:solidFill>
                <a:latin typeface="Tahoma" pitchFamily="34" charset="0"/>
                <a:cs typeface="Times New Roman" pitchFamily="18" charset="0"/>
              </a:rPr>
              <a:t>pairs </a:t>
            </a:r>
            <a: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en-US" sz="2400" i="1" err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altLang="en-US" sz="2400" i="1">
                <a:solidFill>
                  <a:srgbClr val="FF00FF"/>
                </a:solidFill>
                <a:latin typeface="Symbol" pitchFamily="18" charset="2"/>
                <a:cs typeface="Times New Roman" pitchFamily="18" charset="0"/>
              </a:rPr>
              <a:t></a:t>
            </a:r>
            <a: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altLang="en-US" sz="2400" i="1" err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a’,b</a:t>
            </a:r>
            <a: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b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err="1">
                <a:solidFill>
                  <a:srgbClr val="FF00FF"/>
                </a:solidFill>
                <a:latin typeface="Tahoma" pitchFamily="34" charset="0"/>
                <a:cs typeface="Times New Roman" pitchFamily="18" charset="0"/>
              </a:rPr>
              <a:t>s.t.</a:t>
            </a:r>
            <a:r>
              <a:rPr lang="en-GB" altLang="en-US" sz="24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c(</a:t>
            </a:r>
            <a:r>
              <a:rPr lang="en-GB" altLang="en-US" sz="2400" i="1" err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)=c(</a:t>
            </a:r>
            <a:r>
              <a:rPr lang="en-GB" altLang="en-US" sz="2400" i="1" err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a’,b</a:t>
            </a:r>
            <a:r>
              <a:rPr lang="en-GB" altLang="en-US" sz="24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’). </a:t>
            </a:r>
            <a:r>
              <a:rPr lang="en-GB" altLang="en-US" sz="24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rgbClr val="FF00FF"/>
              </a:buClr>
              <a:buSzPct val="100000"/>
              <a:buFont typeface="Times New Roman" pitchFamily="18" charset="0"/>
              <a:buNone/>
            </a:pPr>
            <a:endParaRPr lang="en-GB" altLang="en-US" sz="240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26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54DCD5-3D60-457C-96BB-538468D908A8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CF7D4-185B-4BF5-8D6F-9B5BCCF6422D}" type="slidenum">
              <a:rPr lang="he-IL" altLang="en-US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79877" name="Group 2"/>
          <p:cNvGrpSpPr>
            <a:grpSpLocks/>
          </p:cNvGrpSpPr>
          <p:nvPr/>
        </p:nvGrpSpPr>
        <p:grpSpPr bwMode="auto">
          <a:xfrm>
            <a:off x="1073150" y="4025292"/>
            <a:ext cx="3487738" cy="604926"/>
            <a:chOff x="757" y="2643"/>
            <a:chExt cx="2197" cy="285"/>
          </a:xfrm>
        </p:grpSpPr>
        <p:sp>
          <p:nvSpPr>
            <p:cNvPr id="79902" name="Rectangle 3"/>
            <p:cNvSpPr>
              <a:spLocks noChangeArrowheads="1"/>
            </p:cNvSpPr>
            <p:nvPr/>
          </p:nvSpPr>
          <p:spPr bwMode="auto">
            <a:xfrm>
              <a:off x="1590" y="2656"/>
              <a:ext cx="724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17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9903" name="Rectangle 4"/>
            <p:cNvSpPr>
              <a:spLocks noChangeArrowheads="1"/>
            </p:cNvSpPr>
            <p:nvPr/>
          </p:nvSpPr>
          <p:spPr bwMode="auto">
            <a:xfrm>
              <a:off x="2674" y="2656"/>
              <a:ext cx="279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17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|x|</a:t>
              </a:r>
            </a:p>
          </p:txBody>
        </p:sp>
        <p:sp>
          <p:nvSpPr>
            <p:cNvPr id="79904" name="Rectangle 5"/>
            <p:cNvSpPr>
              <a:spLocks noChangeArrowheads="1"/>
            </p:cNvSpPr>
            <p:nvPr/>
          </p:nvSpPr>
          <p:spPr bwMode="auto">
            <a:xfrm>
              <a:off x="2053" y="2656"/>
              <a:ext cx="621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16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x[l]||10</a:t>
              </a:r>
              <a:r>
                <a:rPr lang="en-GB" altLang="en-US" sz="1600" i="1" baseline="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en-GB" altLang="en-US" sz="1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905" name="Rectangle 6"/>
            <p:cNvSpPr>
              <a:spLocks noChangeArrowheads="1"/>
            </p:cNvSpPr>
            <p:nvPr/>
          </p:nvSpPr>
          <p:spPr bwMode="auto">
            <a:xfrm>
              <a:off x="1162" y="2656"/>
              <a:ext cx="428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17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x[2]</a:t>
              </a:r>
            </a:p>
          </p:txBody>
        </p:sp>
        <p:sp>
          <p:nvSpPr>
            <p:cNvPr id="79906" name="Rectangle 7"/>
            <p:cNvSpPr>
              <a:spLocks noChangeArrowheads="1"/>
            </p:cNvSpPr>
            <p:nvPr/>
          </p:nvSpPr>
          <p:spPr bwMode="auto">
            <a:xfrm>
              <a:off x="757" y="2656"/>
              <a:ext cx="405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17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x[1]</a:t>
              </a:r>
            </a:p>
          </p:txBody>
        </p:sp>
        <p:sp>
          <p:nvSpPr>
            <p:cNvPr id="79907" name="Line 8"/>
            <p:cNvSpPr>
              <a:spLocks noChangeShapeType="1"/>
            </p:cNvSpPr>
            <p:nvPr/>
          </p:nvSpPr>
          <p:spPr bwMode="auto">
            <a:xfrm>
              <a:off x="757" y="2656"/>
              <a:ext cx="21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Line 9"/>
            <p:cNvSpPr>
              <a:spLocks noChangeShapeType="1"/>
            </p:cNvSpPr>
            <p:nvPr/>
          </p:nvSpPr>
          <p:spPr bwMode="auto">
            <a:xfrm>
              <a:off x="757" y="2927"/>
              <a:ext cx="21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10"/>
            <p:cNvSpPr>
              <a:spLocks noChangeShapeType="1"/>
            </p:cNvSpPr>
            <p:nvPr/>
          </p:nvSpPr>
          <p:spPr bwMode="auto">
            <a:xfrm>
              <a:off x="757" y="2656"/>
              <a:ext cx="1" cy="2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11"/>
            <p:cNvSpPr>
              <a:spLocks noChangeShapeType="1"/>
            </p:cNvSpPr>
            <p:nvPr/>
          </p:nvSpPr>
          <p:spPr bwMode="auto">
            <a:xfrm>
              <a:off x="1162" y="2656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Line 12"/>
            <p:cNvSpPr>
              <a:spLocks noChangeShapeType="1"/>
            </p:cNvSpPr>
            <p:nvPr/>
          </p:nvSpPr>
          <p:spPr bwMode="auto">
            <a:xfrm>
              <a:off x="1590" y="2656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Line 13"/>
            <p:cNvSpPr>
              <a:spLocks noChangeShapeType="1"/>
            </p:cNvSpPr>
            <p:nvPr/>
          </p:nvSpPr>
          <p:spPr bwMode="auto">
            <a:xfrm>
              <a:off x="2674" y="2656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Line 14"/>
            <p:cNvSpPr>
              <a:spLocks noChangeShapeType="1"/>
            </p:cNvSpPr>
            <p:nvPr/>
          </p:nvSpPr>
          <p:spPr bwMode="auto">
            <a:xfrm>
              <a:off x="2953" y="2656"/>
              <a:ext cx="1" cy="2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Line 15"/>
            <p:cNvSpPr>
              <a:spLocks noChangeShapeType="1"/>
            </p:cNvSpPr>
            <p:nvPr/>
          </p:nvSpPr>
          <p:spPr bwMode="auto">
            <a:xfrm>
              <a:off x="2111" y="2643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8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342900"/>
            <a:ext cx="7773988" cy="6792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err="1"/>
              <a:t>Merkle</a:t>
            </a:r>
            <a:r>
              <a:rPr lang="en-GB" altLang="en-US" sz="3800"/>
              <a:t> – </a:t>
            </a:r>
            <a:r>
              <a:rPr lang="en-GB" altLang="en-US" sz="3800" err="1"/>
              <a:t>Damgard</a:t>
            </a:r>
            <a:r>
              <a:rPr lang="en-GB" altLang="en-US" sz="3800"/>
              <a:t>: Collision 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9" name="Rectangle 1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1938" y="1016000"/>
                <a:ext cx="8699182" cy="2279728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200"/>
                  <a:t>Collision extension: if</a:t>
                </a:r>
                <a14:m>
                  <m:oMath xmlns:m="http://schemas.openxmlformats.org/officeDocument/2006/math">
                    <m:r>
                      <a:rPr lang="en-US" altLang="en-US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alt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2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altLang="en-US" sz="2200"/>
                  <a:t>, then </a:t>
                </a:r>
                <a14:m>
                  <m:oMath xmlns:m="http://schemas.openxmlformats.org/officeDocument/2006/math"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2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en-US" sz="2200"/>
                  <a:t> </a:t>
                </a:r>
              </a:p>
              <a:p>
                <a:pPr marL="668338" lvl="1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000">
                    <a:solidFill>
                      <a:srgbClr val="FF0000"/>
                    </a:solidFill>
                  </a:rPr>
                  <a:t>Facilitates Chosen-prefix attacks on MD5, SHA1:</a:t>
                </a:r>
                <a14:m>
                  <m:oMath xmlns:m="http://schemas.openxmlformats.org/officeDocument/2006/math">
                    <m:r>
                      <a:rPr lang="en-US" altLang="en-US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en-US" sz="2000" b="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en-US" sz="2000">
                    <a:solidFill>
                      <a:srgbClr val="FF0000"/>
                    </a:solidFill>
                  </a:rPr>
                  <a:t>  </a:t>
                </a:r>
              </a:p>
              <a:p>
                <a:pPr marL="668338" lvl="1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MD may facilitate ‘any suffix’ collisions (given one collision)</a:t>
                </a:r>
              </a:p>
              <a:p>
                <a:pPr marL="668338" lvl="1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Note: same for </a:t>
                </a:r>
                <a:r>
                  <a:rPr lang="en-US" altLang="en-US" sz="2000" err="1">
                    <a:solidFill>
                      <a:srgbClr val="FF0000"/>
                    </a:solidFill>
                  </a:rPr>
                  <a:t>Merkle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 tree</a:t>
                </a:r>
              </a:p>
              <a:p>
                <a:pPr marL="1020763" lvl="2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1600">
                    <a:solidFill>
                      <a:srgbClr val="FF0000"/>
                    </a:solidFill>
                  </a:rPr>
                  <a:t>Actually, worse: </a:t>
                </a:r>
                <a:r>
                  <a:rPr lang="en-US" altLang="en-US" sz="1600" u="sng">
                    <a:solidFill>
                      <a:srgbClr val="FF0000"/>
                    </a:solidFill>
                  </a:rPr>
                  <a:t>any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 prefix (not only a chosen one)</a:t>
                </a:r>
              </a:p>
            </p:txBody>
          </p:sp>
        </mc:Choice>
        <mc:Fallback xmlns="">
          <p:sp>
            <p:nvSpPr>
              <p:cNvPr id="79879" name="Rectangle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1938" y="1016000"/>
                <a:ext cx="8699182" cy="2279728"/>
              </a:xfrm>
              <a:blipFill>
                <a:blip r:embed="rId3"/>
                <a:stretch>
                  <a:fillRect l="-140" t="-1604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880" name="AutoShape 18"/>
          <p:cNvSpPr>
            <a:spLocks noChangeArrowheads="1"/>
          </p:cNvSpPr>
          <p:nvPr/>
        </p:nvSpPr>
        <p:spPr bwMode="auto">
          <a:xfrm rot="-5400000">
            <a:off x="1359694" y="5344319"/>
            <a:ext cx="798512" cy="222250"/>
          </a:xfrm>
          <a:custGeom>
            <a:avLst/>
            <a:gdLst>
              <a:gd name="T0" fmla="*/ 954871407 w 21600"/>
              <a:gd name="T1" fmla="*/ 11764886 h 21600"/>
              <a:gd name="T2" fmla="*/ 545640809 w 21600"/>
              <a:gd name="T3" fmla="*/ 23529772 h 21600"/>
              <a:gd name="T4" fmla="*/ 136410212 w 21600"/>
              <a:gd name="T5" fmla="*/ 11764886 h 21600"/>
              <a:gd name="T6" fmla="*/ 54564080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9881" name="Line 19"/>
          <p:cNvSpPr>
            <a:spLocks noChangeShapeType="1"/>
          </p:cNvSpPr>
          <p:nvPr/>
        </p:nvSpPr>
        <p:spPr bwMode="auto">
          <a:xfrm>
            <a:off x="1870075" y="5438775"/>
            <a:ext cx="246063" cy="95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2" name="Line 20"/>
          <p:cNvSpPr>
            <a:spLocks noChangeShapeType="1"/>
          </p:cNvSpPr>
          <p:nvPr/>
        </p:nvSpPr>
        <p:spPr bwMode="auto">
          <a:xfrm>
            <a:off x="1219200" y="5451475"/>
            <a:ext cx="428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 flipV="1">
            <a:off x="1458913" y="4651375"/>
            <a:ext cx="1587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4" name="Text Box 22"/>
          <p:cNvSpPr txBox="1">
            <a:spLocks noChangeArrowheads="1"/>
          </p:cNvSpPr>
          <p:nvPr/>
        </p:nvSpPr>
        <p:spPr bwMode="auto">
          <a:xfrm>
            <a:off x="747713" y="5210175"/>
            <a:ext cx="468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IV</a:t>
            </a:r>
          </a:p>
        </p:txBody>
      </p:sp>
      <p:sp>
        <p:nvSpPr>
          <p:cNvPr id="79885" name="Line 23"/>
          <p:cNvSpPr>
            <a:spLocks noChangeShapeType="1"/>
          </p:cNvSpPr>
          <p:nvPr/>
        </p:nvSpPr>
        <p:spPr bwMode="auto">
          <a:xfrm>
            <a:off x="1458913" y="519588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6" name="AutoShape 24"/>
          <p:cNvSpPr>
            <a:spLocks noChangeArrowheads="1"/>
          </p:cNvSpPr>
          <p:nvPr/>
        </p:nvSpPr>
        <p:spPr bwMode="auto">
          <a:xfrm rot="-5400000">
            <a:off x="1828007" y="5341144"/>
            <a:ext cx="798512" cy="222250"/>
          </a:xfrm>
          <a:custGeom>
            <a:avLst/>
            <a:gdLst>
              <a:gd name="T0" fmla="*/ 954871407 w 21600"/>
              <a:gd name="T1" fmla="*/ 11764886 h 21600"/>
              <a:gd name="T2" fmla="*/ 545640809 w 21600"/>
              <a:gd name="T3" fmla="*/ 23529772 h 21600"/>
              <a:gd name="T4" fmla="*/ 136410212 w 21600"/>
              <a:gd name="T5" fmla="*/ 11764886 h 21600"/>
              <a:gd name="T6" fmla="*/ 54564080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9887" name="Line 25"/>
          <p:cNvSpPr>
            <a:spLocks noChangeShapeType="1"/>
          </p:cNvSpPr>
          <p:nvPr/>
        </p:nvSpPr>
        <p:spPr bwMode="auto">
          <a:xfrm>
            <a:off x="2338388" y="544195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 flipV="1">
            <a:off x="1927225" y="4648200"/>
            <a:ext cx="1588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927225" y="5192713"/>
            <a:ext cx="18891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AutoShape 28"/>
          <p:cNvSpPr>
            <a:spLocks noChangeArrowheads="1"/>
          </p:cNvSpPr>
          <p:nvPr/>
        </p:nvSpPr>
        <p:spPr bwMode="auto">
          <a:xfrm rot="-5400000">
            <a:off x="3734594" y="5334794"/>
            <a:ext cx="798512" cy="222250"/>
          </a:xfrm>
          <a:custGeom>
            <a:avLst/>
            <a:gdLst>
              <a:gd name="T0" fmla="*/ 954871407 w 21600"/>
              <a:gd name="T1" fmla="*/ 11764886 h 21600"/>
              <a:gd name="T2" fmla="*/ 545640809 w 21600"/>
              <a:gd name="T3" fmla="*/ 23529772 h 21600"/>
              <a:gd name="T4" fmla="*/ 136410212 w 21600"/>
              <a:gd name="T5" fmla="*/ 11764886 h 21600"/>
              <a:gd name="T6" fmla="*/ 54564080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9891" name="Line 29"/>
          <p:cNvSpPr>
            <a:spLocks noChangeShapeType="1"/>
          </p:cNvSpPr>
          <p:nvPr/>
        </p:nvSpPr>
        <p:spPr bwMode="auto">
          <a:xfrm flipV="1">
            <a:off x="3833813" y="4641850"/>
            <a:ext cx="1587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3833813" y="5186363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AutoShape 31"/>
          <p:cNvSpPr>
            <a:spLocks noChangeArrowheads="1"/>
          </p:cNvSpPr>
          <p:nvPr/>
        </p:nvSpPr>
        <p:spPr bwMode="auto">
          <a:xfrm rot="-5400000">
            <a:off x="4210844" y="5331619"/>
            <a:ext cx="798512" cy="222250"/>
          </a:xfrm>
          <a:custGeom>
            <a:avLst/>
            <a:gdLst>
              <a:gd name="T0" fmla="*/ 954871407 w 21600"/>
              <a:gd name="T1" fmla="*/ 11764886 h 21600"/>
              <a:gd name="T2" fmla="*/ 545640809 w 21600"/>
              <a:gd name="T3" fmla="*/ 23529772 h 21600"/>
              <a:gd name="T4" fmla="*/ 136410212 w 21600"/>
              <a:gd name="T5" fmla="*/ 11764886 h 21600"/>
              <a:gd name="T6" fmla="*/ 54564080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9894" name="Line 32"/>
          <p:cNvSpPr>
            <a:spLocks noChangeShapeType="1"/>
          </p:cNvSpPr>
          <p:nvPr/>
        </p:nvSpPr>
        <p:spPr bwMode="auto">
          <a:xfrm>
            <a:off x="4721225" y="545465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5" name="Line 33"/>
          <p:cNvSpPr>
            <a:spLocks noChangeShapeType="1"/>
          </p:cNvSpPr>
          <p:nvPr/>
        </p:nvSpPr>
        <p:spPr bwMode="auto">
          <a:xfrm flipV="1">
            <a:off x="4310063" y="4638675"/>
            <a:ext cx="1587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Line 34"/>
          <p:cNvSpPr>
            <a:spLocks noChangeShapeType="1"/>
          </p:cNvSpPr>
          <p:nvPr/>
        </p:nvSpPr>
        <p:spPr bwMode="auto">
          <a:xfrm>
            <a:off x="4310063" y="518318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7" name="Line 35"/>
          <p:cNvSpPr>
            <a:spLocks noChangeShapeType="1"/>
          </p:cNvSpPr>
          <p:nvPr/>
        </p:nvSpPr>
        <p:spPr bwMode="auto">
          <a:xfrm flipV="1">
            <a:off x="4249738" y="5446713"/>
            <a:ext cx="249237" cy="95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8" name="Line 36"/>
          <p:cNvSpPr>
            <a:spLocks noChangeShapeType="1"/>
          </p:cNvSpPr>
          <p:nvPr/>
        </p:nvSpPr>
        <p:spPr bwMode="auto">
          <a:xfrm>
            <a:off x="3673475" y="5448300"/>
            <a:ext cx="3492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9" name="Text Box 37"/>
          <p:cNvSpPr txBox="1">
            <a:spLocks noChangeArrowheads="1"/>
          </p:cNvSpPr>
          <p:nvPr/>
        </p:nvSpPr>
        <p:spPr bwMode="auto">
          <a:xfrm>
            <a:off x="5006975" y="52260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p:sp>
        <p:nvSpPr>
          <p:cNvPr id="79900" name="Text Box 38"/>
          <p:cNvSpPr txBox="1">
            <a:spLocks noChangeArrowheads="1"/>
          </p:cNvSpPr>
          <p:nvPr/>
        </p:nvSpPr>
        <p:spPr bwMode="auto">
          <a:xfrm>
            <a:off x="4914900" y="5210175"/>
            <a:ext cx="23717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h(x)=y</a:t>
            </a:r>
            <a:r>
              <a:rPr lang="en-GB" altLang="en-US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l+1</a:t>
            </a: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=c(|x|,y</a:t>
            </a:r>
            <a:r>
              <a:rPr lang="en-GB" altLang="en-US" sz="2400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altLang="en-US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3923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B51B-44BA-4F83-BAA4-3CD31626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Digest-Chain Extend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C10C-F92D-4F9E-A2A5-3FEAAE32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Beyond digest and collision resistance: sequence-related integrity mechanisms</a:t>
            </a:r>
          </a:p>
          <a:p>
            <a:r>
              <a:rPr lang="en-US" dirty="0"/>
              <a:t>For digest-chain, the </a:t>
            </a:r>
            <a:r>
              <a:rPr lang="en-US" b="1" dirty="0"/>
              <a:t>extend function:</a:t>
            </a:r>
          </a:p>
          <a:p>
            <a:pPr lvl="1"/>
            <a:r>
              <a:rPr lang="en-US" dirty="0"/>
              <a:t>Input: digest and ‘next’ sequence</a:t>
            </a:r>
          </a:p>
          <a:p>
            <a:pPr lvl="1"/>
            <a:r>
              <a:rPr lang="en-US" dirty="0"/>
              <a:t>Output: digest (of entire sequence)</a:t>
            </a:r>
          </a:p>
          <a:p>
            <a:pPr lvl="1"/>
            <a:r>
              <a:rPr lang="en-US" dirty="0"/>
              <a:t>Correctness requirement: </a:t>
            </a:r>
            <a:br>
              <a:rPr lang="en-US" dirty="0"/>
            </a:b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r>
              <a:rPr lang="en-US" dirty="0"/>
              <a:t>Use to (1) extend chain, (2) validate new digest (with new seq.), or (3) use digest to validate a message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4626-25F3-4589-84A3-B2C279B0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BAE03-85D6-46E0-87E5-6618076C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0CC1B-886F-4DEC-AD6F-A49C0B5E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05" y="4130789"/>
            <a:ext cx="7321928" cy="6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9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75CFB1-41D8-4112-85AF-AEE80768A7FC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C5389-A415-4063-AB31-783C30B6E145}" type="slidenum">
              <a:rPr lang="he-IL" altLang="en-US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76805" name="Group 2"/>
          <p:cNvGrpSpPr>
            <a:grpSpLocks/>
          </p:cNvGrpSpPr>
          <p:nvPr/>
        </p:nvGrpSpPr>
        <p:grpSpPr bwMode="auto">
          <a:xfrm>
            <a:off x="2196874" y="4155172"/>
            <a:ext cx="4240529" cy="503854"/>
            <a:chOff x="1054" y="2795"/>
            <a:chExt cx="1928" cy="277"/>
          </a:xfrm>
        </p:grpSpPr>
        <p:sp>
          <p:nvSpPr>
            <p:cNvPr id="76825" name="Rectangle 3"/>
            <p:cNvSpPr>
              <a:spLocks noChangeArrowheads="1"/>
            </p:cNvSpPr>
            <p:nvPr/>
          </p:nvSpPr>
          <p:spPr bwMode="auto">
            <a:xfrm>
              <a:off x="1469" y="2795"/>
              <a:ext cx="1142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26" name="Rectangle 4"/>
                <p:cNvSpPr>
                  <a:spLocks noChangeArrowheads="1"/>
                </p:cNvSpPr>
                <p:nvPr/>
              </p:nvSpPr>
              <p:spPr bwMode="auto">
                <a:xfrm>
                  <a:off x="2243" y="2795"/>
                  <a:ext cx="728" cy="271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ts val="425"/>
                    </a:spcBef>
                    <a:buClr>
                      <a:srgbClr val="CC9900"/>
                    </a:buClr>
                    <a:buFont typeface="Wingdings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GB" altLang="en-US" sz="17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6826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3" y="2795"/>
                  <a:ext cx="728" cy="27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827" name="Rectangle 5"/>
            <p:cNvSpPr>
              <a:spLocks noChangeArrowheads="1"/>
            </p:cNvSpPr>
            <p:nvPr/>
          </p:nvSpPr>
          <p:spPr bwMode="auto">
            <a:xfrm>
              <a:off x="1459" y="2795"/>
              <a:ext cx="428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endParaRPr lang="en-GB" altLang="en-US" sz="17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28" name="Rectangle 6"/>
                <p:cNvSpPr>
                  <a:spLocks noChangeArrowheads="1"/>
                </p:cNvSpPr>
                <p:nvPr/>
              </p:nvSpPr>
              <p:spPr bwMode="auto">
                <a:xfrm>
                  <a:off x="1054" y="2795"/>
                  <a:ext cx="405" cy="271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ts val="425"/>
                    </a:spcBef>
                    <a:buClr>
                      <a:srgbClr val="CC9900"/>
                    </a:buClr>
                    <a:buFont typeface="Wingdings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altLang="en-US" sz="17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6828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4" y="2795"/>
                  <a:ext cx="405" cy="2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829" name="Line 7"/>
            <p:cNvSpPr>
              <a:spLocks noChangeShapeType="1"/>
            </p:cNvSpPr>
            <p:nvPr/>
          </p:nvSpPr>
          <p:spPr bwMode="auto">
            <a:xfrm>
              <a:off x="1054" y="2795"/>
              <a:ext cx="191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Line 8"/>
            <p:cNvSpPr>
              <a:spLocks noChangeShapeType="1"/>
            </p:cNvSpPr>
            <p:nvPr/>
          </p:nvSpPr>
          <p:spPr bwMode="auto">
            <a:xfrm>
              <a:off x="1065" y="3052"/>
              <a:ext cx="191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1" name="Line 9"/>
            <p:cNvSpPr>
              <a:spLocks noChangeShapeType="1"/>
            </p:cNvSpPr>
            <p:nvPr/>
          </p:nvSpPr>
          <p:spPr bwMode="auto">
            <a:xfrm>
              <a:off x="1054" y="2795"/>
              <a:ext cx="1" cy="2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2" name="Line 10"/>
            <p:cNvSpPr>
              <a:spLocks noChangeShapeType="1"/>
            </p:cNvSpPr>
            <p:nvPr/>
          </p:nvSpPr>
          <p:spPr bwMode="auto">
            <a:xfrm>
              <a:off x="1459" y="2795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Line 12"/>
            <p:cNvSpPr>
              <a:spLocks noChangeShapeType="1"/>
            </p:cNvSpPr>
            <p:nvPr/>
          </p:nvSpPr>
          <p:spPr bwMode="auto">
            <a:xfrm>
              <a:off x="2971" y="2795"/>
              <a:ext cx="1" cy="2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Line 13"/>
            <p:cNvSpPr>
              <a:spLocks noChangeShapeType="1"/>
            </p:cNvSpPr>
            <p:nvPr/>
          </p:nvSpPr>
          <p:spPr bwMode="auto">
            <a:xfrm>
              <a:off x="2415" y="2801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06" name="Rectangle 1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81975" cy="6792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dirty="0"/>
              <a:t> The Merkle-</a:t>
            </a:r>
            <a:r>
              <a:rPr lang="en-GB" altLang="en-US" sz="3800" dirty="0" err="1"/>
              <a:t>Damgard</a:t>
            </a:r>
            <a:r>
              <a:rPr lang="en-GB" altLang="en-US" sz="3800" dirty="0"/>
              <a:t> Extend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7" name="Rectangle 1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6538" y="1044575"/>
                <a:ext cx="8591550" cy="2764604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200" dirty="0"/>
                  <a:t>We can define Extend for Merkle-</a:t>
                </a:r>
                <a:r>
                  <a:rPr lang="en-GB" altLang="en-US" sz="2200" dirty="0" err="1"/>
                  <a:t>Damgard</a:t>
                </a:r>
                <a:r>
                  <a:rPr lang="en-GB" altLang="en-US" sz="2200" dirty="0"/>
                  <a:t>:</a:t>
                </a:r>
                <a:endParaRPr lang="en-GB" altLang="en-US" sz="1400" dirty="0"/>
              </a:p>
              <a:p>
                <a:pPr marL="668338" lvl="1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1800" dirty="0"/>
                  <a:t>Idea: Just continue last digest!</a:t>
                </a:r>
              </a:p>
              <a:p>
                <a:pPr marL="0" indent="0" defTabSz="449263" eaLnBrk="1" hangingPunct="1">
                  <a:spcBef>
                    <a:spcPts val="550"/>
                  </a:spcBef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Ex</m:t>
                      </m:r>
                      <m:r>
                        <a:rPr lang="en-US" alt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Δ</m:t>
                          </m:r>
                          <m:r>
                            <a:rPr lang="en-US" alt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l-GR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en-US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en-US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Δ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GB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 ; </m:t>
                      </m:r>
                    </m:oMath>
                  </m:oMathPara>
                </a14:m>
                <a:endParaRPr lang="en-US" altLang="en-US" sz="20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defTabSz="449263" eaLnBrk="1" hangingPunct="1">
                  <a:spcBef>
                    <a:spcPts val="550"/>
                  </a:spcBef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Ex</m:t>
                      </m:r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Δ</m:t>
                          </m:r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l-GR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en-US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Ex</m:t>
                      </m:r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Δ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en-US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0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GB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l-GR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en-US" sz="2000" dirty="0">
                    <a:solidFill>
                      <a:srgbClr val="000000"/>
                    </a:solidFill>
                    <a:cs typeface="Times New Roman" pitchFamily="18" charset="0"/>
                  </a:rPr>
                </a:br>
                <a:endParaRPr lang="en-US" altLang="en-US" sz="20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marL="341313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200" dirty="0"/>
                  <a:t>Correctness follows by substitution</a:t>
                </a:r>
              </a:p>
              <a:p>
                <a:pPr marL="341313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200" dirty="0"/>
                  <a:t>When used to build CRHF from compression function: allows extending length without knowing string </a:t>
                </a:r>
                <a:r>
                  <a:rPr lang="en-US" altLang="en-US" sz="2200" dirty="0">
                    <a:sym typeface="Wingdings" panose="05000000000000000000" pitchFamily="2" charset="2"/>
                  </a:rPr>
                  <a:t> ‘breaks’ prepend key!</a:t>
                </a:r>
                <a:endParaRPr lang="en-GB" altLang="en-US" sz="2200" dirty="0"/>
              </a:p>
            </p:txBody>
          </p:sp>
        </mc:Choice>
        <mc:Fallback xmlns="">
          <p:sp>
            <p:nvSpPr>
              <p:cNvPr id="76807" name="Rectangle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6538" y="1044575"/>
                <a:ext cx="8591550" cy="2764604"/>
              </a:xfrm>
              <a:blipFill>
                <a:blip r:embed="rId5"/>
                <a:stretch>
                  <a:fillRect l="-142" t="-1101" r="-213" b="-3524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8" name="AutoShape 16"/>
          <p:cNvSpPr>
            <a:spLocks noChangeArrowheads="1"/>
          </p:cNvSpPr>
          <p:nvPr/>
        </p:nvSpPr>
        <p:spPr bwMode="auto">
          <a:xfrm rot="-5400000">
            <a:off x="2337367" y="5352705"/>
            <a:ext cx="798513" cy="222250"/>
          </a:xfrm>
          <a:custGeom>
            <a:avLst/>
            <a:gdLst>
              <a:gd name="T0" fmla="*/ 954875154 w 21600"/>
              <a:gd name="T1" fmla="*/ 11764886 h 21600"/>
              <a:gd name="T2" fmla="*/ 545643526 w 21600"/>
              <a:gd name="T3" fmla="*/ 23529772 h 21600"/>
              <a:gd name="T4" fmla="*/ 136410530 w 21600"/>
              <a:gd name="T5" fmla="*/ 11764886 h 21600"/>
              <a:gd name="T6" fmla="*/ 54564352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76809" name="Line 17"/>
          <p:cNvSpPr>
            <a:spLocks noChangeShapeType="1"/>
          </p:cNvSpPr>
          <p:nvPr/>
        </p:nvSpPr>
        <p:spPr bwMode="auto">
          <a:xfrm>
            <a:off x="2808155" y="5455099"/>
            <a:ext cx="811380" cy="6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8"/>
          <p:cNvSpPr>
            <a:spLocks noChangeShapeType="1"/>
          </p:cNvSpPr>
          <p:nvPr/>
        </p:nvSpPr>
        <p:spPr bwMode="auto">
          <a:xfrm>
            <a:off x="2156310" y="5292494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Line 19"/>
          <p:cNvSpPr>
            <a:spLocks noChangeShapeType="1"/>
          </p:cNvSpPr>
          <p:nvPr/>
        </p:nvSpPr>
        <p:spPr bwMode="auto">
          <a:xfrm flipV="1">
            <a:off x="2436586" y="4659761"/>
            <a:ext cx="1588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12" name="Text Box 20"/>
              <p:cNvSpPr txBox="1">
                <a:spLocks noChangeArrowheads="1"/>
              </p:cNvSpPr>
              <p:nvPr/>
            </p:nvSpPr>
            <p:spPr bwMode="auto">
              <a:xfrm>
                <a:off x="1840583" y="5045618"/>
                <a:ext cx="42862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GB" alt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8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0583" y="5045618"/>
                <a:ext cx="428620" cy="463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13" name="Line 21"/>
          <p:cNvSpPr>
            <a:spLocks noChangeShapeType="1"/>
          </p:cNvSpPr>
          <p:nvPr/>
        </p:nvSpPr>
        <p:spPr bwMode="auto">
          <a:xfrm>
            <a:off x="2436586" y="5137186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AutoShape 26"/>
          <p:cNvSpPr>
            <a:spLocks noChangeArrowheads="1"/>
          </p:cNvSpPr>
          <p:nvPr/>
        </p:nvSpPr>
        <p:spPr bwMode="auto">
          <a:xfrm rot="-5400000">
            <a:off x="5247523" y="5343180"/>
            <a:ext cx="798513" cy="222250"/>
          </a:xfrm>
          <a:custGeom>
            <a:avLst/>
            <a:gdLst>
              <a:gd name="T0" fmla="*/ 954875154 w 21600"/>
              <a:gd name="T1" fmla="*/ 11764886 h 21600"/>
              <a:gd name="T2" fmla="*/ 545643526 w 21600"/>
              <a:gd name="T3" fmla="*/ 23529772 h 21600"/>
              <a:gd name="T4" fmla="*/ 136410530 w 21600"/>
              <a:gd name="T5" fmla="*/ 11764886 h 21600"/>
              <a:gd name="T6" fmla="*/ 54564352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76819" name="Line 27"/>
          <p:cNvSpPr>
            <a:spLocks noChangeShapeType="1"/>
          </p:cNvSpPr>
          <p:nvPr/>
        </p:nvSpPr>
        <p:spPr bwMode="auto">
          <a:xfrm flipV="1">
            <a:off x="5346742" y="4650236"/>
            <a:ext cx="1588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Line 29"/>
          <p:cNvSpPr>
            <a:spLocks noChangeShapeType="1"/>
          </p:cNvSpPr>
          <p:nvPr/>
        </p:nvSpPr>
        <p:spPr bwMode="auto">
          <a:xfrm flipV="1">
            <a:off x="5762667" y="5455098"/>
            <a:ext cx="249238" cy="95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3" name="Text Box 31"/>
          <p:cNvSpPr txBox="1">
            <a:spLocks noChangeArrowheads="1"/>
          </p:cNvSpPr>
          <p:nvPr/>
        </p:nvSpPr>
        <p:spPr bwMode="auto">
          <a:xfrm>
            <a:off x="6519905" y="523443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24" name="Text Box 32"/>
              <p:cNvSpPr txBox="1">
                <a:spLocks noChangeArrowheads="1"/>
              </p:cNvSpPr>
              <p:nvPr/>
            </p:nvSpPr>
            <p:spPr bwMode="auto">
              <a:xfrm>
                <a:off x="5963973" y="5205861"/>
                <a:ext cx="3000863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Ext(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d>
                      <m:dPr>
                        <m:ctrlPr>
                          <a:rPr lang="el-GR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altLang="en-US" sz="2800" dirty="0"/>
                          <m:t>, … , </m:t>
                        </m:r>
                        <m:sSub>
                          <m:sSubPr>
                            <m:ctrlPr>
                              <a:rPr lang="en-GB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GB" alt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824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73" y="5205861"/>
                <a:ext cx="3000863" cy="463846"/>
              </a:xfrm>
              <a:prstGeom prst="rect">
                <a:avLst/>
              </a:prstGeom>
              <a:blipFill>
                <a:blip r:embed="rId7"/>
                <a:stretch>
                  <a:fillRect l="-3043" t="-10526" r="-1217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2"/>
              <p:cNvSpPr txBox="1">
                <a:spLocks noChangeArrowheads="1"/>
              </p:cNvSpPr>
              <p:nvPr/>
            </p:nvSpPr>
            <p:spPr bwMode="auto">
              <a:xfrm>
                <a:off x="2786606" y="5462079"/>
                <a:ext cx="1659406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GB" altLang="en-US" sz="24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||1||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en-US" sz="24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606" y="5462079"/>
                <a:ext cx="1659406" cy="463846"/>
              </a:xfrm>
              <a:prstGeom prst="rect">
                <a:avLst/>
              </a:prstGeom>
              <a:blipFill>
                <a:blip r:embed="rId8"/>
                <a:stretch>
                  <a:fillRect l="-1103" t="-10526" r="-5147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0">
                <a:extLst>
                  <a:ext uri="{FF2B5EF4-FFF2-40B4-BE49-F238E27FC236}">
                    <a16:creationId xmlns:a16="http://schemas.microsoft.com/office/drawing/2014/main" id="{53C1A9A5-49FB-4DC9-865C-BBFB9D29C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9080" y="5462079"/>
                <a:ext cx="441444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Δ</m:t>
                      </m:r>
                    </m:oMath>
                  </m:oMathPara>
                </a14:m>
                <a:endParaRPr lang="en-GB" alt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 Box 20">
                <a:extLst>
                  <a:ext uri="{FF2B5EF4-FFF2-40B4-BE49-F238E27FC236}">
                    <a16:creationId xmlns:a16="http://schemas.microsoft.com/office/drawing/2014/main" id="{53C1A9A5-49FB-4DC9-865C-BBFB9D29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9080" y="5462079"/>
                <a:ext cx="441444" cy="463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18">
            <a:extLst>
              <a:ext uri="{FF2B5EF4-FFF2-40B4-BE49-F238E27FC236}">
                <a16:creationId xmlns:a16="http://schemas.microsoft.com/office/drawing/2014/main" id="{09D1FB3B-5CB2-4D2E-B0B2-BA1A92F61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698" y="5446214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E7EF937D-115E-4521-8DC4-8BB4A7BA4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879" y="5329955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8491DABB-C98A-467F-A553-44DEF600D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155" y="5174647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60971853-101C-4374-A2F5-C5E64CC91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67" y="5483675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0">
                <a:extLst>
                  <a:ext uri="{FF2B5EF4-FFF2-40B4-BE49-F238E27FC236}">
                    <a16:creationId xmlns:a16="http://schemas.microsoft.com/office/drawing/2014/main" id="{56C91106-8BF3-4A99-BC3D-61A82A23C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9151" y="5098032"/>
                <a:ext cx="42862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GB" alt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 Box 20">
                <a:extLst>
                  <a:ext uri="{FF2B5EF4-FFF2-40B4-BE49-F238E27FC236}">
                    <a16:creationId xmlns:a16="http://schemas.microsoft.com/office/drawing/2014/main" id="{56C91106-8BF3-4A99-BC3D-61A82A23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9151" y="5098032"/>
                <a:ext cx="428620" cy="4638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1563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CRHF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Integrity (of object / file / message )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Hash-then-Sign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Digest-chain and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Merkle-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Damgard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construction</a:t>
            </a:r>
          </a:p>
          <a:p>
            <a:r>
              <a:rPr lang="en-US" dirty="0"/>
              <a:t>Merkle Digest</a:t>
            </a:r>
          </a:p>
          <a:p>
            <a:r>
              <a:rPr lang="en-US" dirty="0"/>
              <a:t>Block-chain (later)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67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64B3-6180-48F1-8D74-F125956F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Digest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8DB0E-0959-4CC0-BB30-5F94821A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49350"/>
                <a:ext cx="8385717" cy="4981575"/>
              </a:xfrm>
            </p:spPr>
            <p:txBody>
              <a:bodyPr/>
              <a:lstStyle/>
              <a:p>
                <a:r>
                  <a:rPr lang="en-US" sz="2800" dirty="0">
                    <a:highlight>
                      <a:srgbClr val="FFFF00"/>
                    </a:highlight>
                  </a:rPr>
                  <a:t>Digest function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2"/>
                <a:r>
                  <a:rPr lang="en-US" sz="2000" dirty="0"/>
                  <a:t>Collision-resistance requirement</a:t>
                </a:r>
              </a:p>
              <a:p>
                <a:r>
                  <a:rPr lang="en-US" sz="2800" dirty="0"/>
                  <a:t>Validation of Inclusion: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𝑃𝑜𝐼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𝑉𝑒𝑟𝑃𝑜𝐼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𝑃𝑜𝐼</m:t>
                    </m:r>
                  </m:oMath>
                </a14:m>
                <a:r>
                  <a:rPr lang="en-US" sz="2400" dirty="0"/>
                  <a:t> function: compute </a:t>
                </a:r>
                <a:r>
                  <a:rPr lang="en-US" sz="2400" dirty="0">
                    <a:highlight>
                      <a:srgbClr val="FFFF00"/>
                    </a:highlight>
                  </a:rPr>
                  <a:t>Proof of Inclusion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𝑉𝑒𝑟𝑃𝑜𝐼</m:t>
                    </m:r>
                  </m:oMath>
                </a14:m>
                <a:r>
                  <a:rPr lang="en-US" sz="2400" dirty="0"/>
                  <a:t> function: </a:t>
                </a:r>
                <a:r>
                  <a:rPr lang="en-US" sz="2400" dirty="0">
                    <a:highlight>
                      <a:srgbClr val="FFFF00"/>
                    </a:highlight>
                  </a:rPr>
                  <a:t>verify PoI</a:t>
                </a:r>
              </a:p>
              <a:p>
                <a:pPr lvl="1"/>
                <a:r>
                  <a:rPr lang="en-US" sz="2400" dirty="0"/>
                  <a:t>Both: mandatory and optimized</a:t>
                </a:r>
              </a:p>
              <a:p>
                <a:pPr lvl="1"/>
                <a:r>
                  <a:rPr lang="en-US" sz="2400" dirty="0"/>
                  <a:t>Optional, also </a:t>
                </a:r>
                <a:r>
                  <a:rPr lang="en-US" sz="2400" dirty="0">
                    <a:highlight>
                      <a:srgbClr val="FFFF00"/>
                    </a:highlight>
                  </a:rPr>
                  <a:t>Proof-of-Non-Inclusion (</a:t>
                </a:r>
                <a:r>
                  <a:rPr lang="en-US" sz="2400" dirty="0" err="1">
                    <a:highlight>
                      <a:srgbClr val="FFFF00"/>
                    </a:highlight>
                  </a:rPr>
                  <a:t>PoNI</a:t>
                </a:r>
                <a:r>
                  <a:rPr lang="en-US" sz="2400" dirty="0">
                    <a:highlight>
                      <a:srgbClr val="FFFF00"/>
                    </a:highlight>
                  </a:rPr>
                  <a:t>) </a:t>
                </a:r>
              </a:p>
              <a:p>
                <a:r>
                  <a:rPr lang="en-US" sz="2800" dirty="0"/>
                  <a:t>Extending the Sequence: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𝑃𝑜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𝑉𝑒𝑟𝑃𝑜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𝑃𝑜</m:t>
                    </m:r>
                    <m:r>
                      <a:rPr lang="en-US" sz="2400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>
                    <a:highlight>
                      <a:srgbClr val="FFFF00"/>
                    </a:highlight>
                  </a:rPr>
                  <a:t>Proof of Consistency </a:t>
                </a:r>
                <a:r>
                  <a:rPr lang="en-US" sz="2400" dirty="0"/>
                  <a:t>(from old digest to new)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𝑉𝑒𝑟𝑃𝑜</m:t>
                    </m:r>
                    <m:r>
                      <a:rPr lang="en-US" sz="2400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function: </a:t>
                </a:r>
                <a:r>
                  <a:rPr lang="en-US" sz="2400" dirty="0">
                    <a:highlight>
                      <a:srgbClr val="FFFF00"/>
                    </a:highlight>
                  </a:rPr>
                  <a:t>verify </a:t>
                </a:r>
                <a:r>
                  <a:rPr lang="en-US" sz="2400" dirty="0" err="1">
                    <a:highlight>
                      <a:srgbClr val="FFFF00"/>
                    </a:highlight>
                  </a:rPr>
                  <a:t>PoC</a:t>
                </a:r>
                <a:endParaRPr lang="en-US" sz="2400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en-US" sz="2400" dirty="0"/>
                  <a:t>Optional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8DB0E-0959-4CC0-BB30-5F94821A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49350"/>
                <a:ext cx="8385717" cy="4981575"/>
              </a:xfrm>
              <a:blipFill>
                <a:blip r:embed="rId2"/>
                <a:stretch>
                  <a:fillRect l="-436" t="-1346" b="-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74B9-E02E-4525-9AF4-E9C3539E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4BCCB-08D3-4818-B1E5-8CC272A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0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B83E-4875-420D-98B3-B80609C0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digest scheme: definition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898A-F459-4558-B6CA-BBBD4024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C616C-162C-44AC-9962-80DB3040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B5E37-6F38-425F-ACA8-98CF468D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2" y="1293541"/>
            <a:ext cx="8297861" cy="42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4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B83E-4875-420D-98B3-B80609C0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digest: correctness and security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898A-F459-4558-B6CA-BBBD4024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C616C-162C-44AC-9962-80DB3040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650C2-D899-4CD7-8608-D2C78D84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317223"/>
            <a:ext cx="7982218" cy="1427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A69CCB-EE8A-441A-896C-1D8F0938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29" y="4556334"/>
            <a:ext cx="7301479" cy="1427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ADDA6-E3DF-45D3-92AF-49A871B8E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02" y="2901566"/>
            <a:ext cx="8747037" cy="12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76DD-7682-4435-BA7A-B7D48610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Consistency (</a:t>
            </a:r>
            <a:r>
              <a:rPr lang="en-US" dirty="0" err="1"/>
              <a:t>PoC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FB0DB-71AF-43D5-8452-16C5F426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Merkle digest scheme supports </a:t>
            </a:r>
            <a:r>
              <a:rPr lang="en-US" dirty="0" err="1"/>
              <a:t>PoC</a:t>
            </a:r>
            <a:r>
              <a:rPr lang="en-US" dirty="0"/>
              <a:t> if it has two more functions: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Correct </a:t>
            </a:r>
            <a:r>
              <a:rPr lang="en-US" dirty="0" err="1"/>
              <a:t>PoC</a:t>
            </a:r>
            <a:r>
              <a:rPr lang="en-US" dirty="0"/>
              <a:t>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5083-40D0-418D-9C60-539CB41F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B1DA6C-CB3E-4F55-BF7C-F65BC845CBC9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E2BA3-4F87-4514-8C9A-99609295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BC885-442D-4533-A036-89E169523CA2}" type="slidenum">
              <a:rPr lang="he-IL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DC64A-4953-4C2B-8244-8C42A62F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6" y="2141034"/>
            <a:ext cx="8802066" cy="2352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D839F-DEA2-4D0B-90F3-C67E2258E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83024"/>
            <a:ext cx="7604830" cy="6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3781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76DD-7682-4435-BA7A-B7D48610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Proof of Consistency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FB0DB-71AF-43D5-8452-16C5F426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scheme has secure </a:t>
            </a:r>
            <a:r>
              <a:rPr lang="en-US" dirty="0" err="1"/>
              <a:t>PoC</a:t>
            </a:r>
            <a:r>
              <a:rPr lang="en-US" dirty="0"/>
              <a:t> if the </a:t>
            </a:r>
            <a:r>
              <a:rPr lang="en-US" dirty="0" err="1"/>
              <a:t>PoC</a:t>
            </a:r>
            <a:r>
              <a:rPr lang="en-US" dirty="0"/>
              <a:t>-advantage is </a:t>
            </a:r>
            <a:r>
              <a:rPr lang="en-US" dirty="0" err="1"/>
              <a:t>negl</a:t>
            </a:r>
            <a:r>
              <a:rPr lang="en-US" dirty="0"/>
              <a:t>. for every PPT adversary: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5083-40D0-418D-9C60-539CB41F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B1DA6C-CB3E-4F55-BF7C-F65BC845CBC9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E2BA3-4F87-4514-8C9A-99609295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BC885-442D-4533-A036-89E169523CA2}" type="slidenum">
              <a:rPr lang="he-IL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91AB1-9D85-4AE5-A17B-13AB3277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5" y="2687444"/>
            <a:ext cx="8408626" cy="15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4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39410"/>
            <a:ext cx="8297862" cy="779462"/>
          </a:xfrm>
        </p:spPr>
        <p:txBody>
          <a:bodyPr/>
          <a:lstStyle/>
          <a:p>
            <a:r>
              <a:rPr lang="en-US" dirty="0"/>
              <a:t>Two-layered Merkle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4832"/>
                <a:ext cx="8229600" cy="4981575"/>
              </a:xfrm>
            </p:spPr>
            <p:txBody>
              <a:bodyPr/>
              <a:lstStyle/>
              <a:p>
                <a:r>
                  <a:rPr lang="en-US" sz="2400" dirty="0"/>
                  <a:t>Short digest validates integrity of large object</a:t>
                </a:r>
              </a:p>
              <a:p>
                <a:pPr lvl="1"/>
                <a:r>
                  <a:rPr lang="en-US" sz="2000" dirty="0"/>
                  <a:t>Often, object consists of multiple ‘files’</a:t>
                </a:r>
              </a:p>
              <a:p>
                <a:r>
                  <a:rPr lang="en-US" sz="2400" dirty="0"/>
                  <a:t>Merkle tree</a:t>
                </a:r>
                <a:r>
                  <a:rPr lang="en-US" sz="2400" b="1" dirty="0"/>
                  <a:t> </a:t>
                </a:r>
                <a:r>
                  <a:rPr lang="en-US" sz="2400" dirty="0"/>
                  <a:t>: integrity for many ‘messages’</a:t>
                </a:r>
              </a:p>
              <a:p>
                <a:pPr lvl="1"/>
                <a:r>
                  <a:rPr lang="en-US" sz="2000" dirty="0"/>
                  <a:t>Hash each ‘message’ in block, then hash-of-hashes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Validate each ‘message’ independently</a:t>
                </a:r>
              </a:p>
              <a:p>
                <a:pPr lvl="2"/>
                <a:r>
                  <a:rPr lang="en-US" sz="1800" dirty="0"/>
                  <a:t>Advantages: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efficiency</a:t>
                </a:r>
                <a:r>
                  <a:rPr lang="en-US" sz="1800" dirty="0"/>
                  <a:t> (computation, communication) and 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privacy</a:t>
                </a:r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4832"/>
                <a:ext cx="8229600" cy="4981575"/>
              </a:xfrm>
              <a:blipFill>
                <a:blip r:embed="rId2"/>
                <a:stretch>
                  <a:fillRect l="-296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21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 bwMode="auto">
              <a:xfrm>
                <a:off x="679730" y="3727500"/>
                <a:ext cx="1501454" cy="37942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730" y="3727500"/>
                <a:ext cx="1501454" cy="379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 bwMode="auto">
              <a:xfrm>
                <a:off x="2620124" y="3752959"/>
                <a:ext cx="1520822" cy="37179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0124" y="3752959"/>
                <a:ext cx="1520822" cy="371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>
                <a:off x="4566421" y="3732458"/>
                <a:ext cx="1529155" cy="369506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6421" y="3732458"/>
                <a:ext cx="1529155" cy="36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 bwMode="auto">
              <a:xfrm>
                <a:off x="6847973" y="3752959"/>
                <a:ext cx="1522923" cy="37738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7973" y="3752959"/>
                <a:ext cx="1522923" cy="377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 bwMode="auto">
          <a:xfrm flipH="1">
            <a:off x="4501656" y="4915871"/>
            <a:ext cx="797484" cy="206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>
            <a:off x="4959661" y="4647034"/>
            <a:ext cx="2699336" cy="47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rapezoid 81"/>
          <p:cNvSpPr/>
          <p:nvPr/>
        </p:nvSpPr>
        <p:spPr bwMode="auto">
          <a:xfrm flipH="1" flipV="1">
            <a:off x="674057" y="4121578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123633" y="4072718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33" y="4072718"/>
                <a:ext cx="4464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 bwMode="auto">
              <a:xfrm>
                <a:off x="1044375" y="4519064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375" y="4519064"/>
                <a:ext cx="766489" cy="404492"/>
              </a:xfrm>
              <a:prstGeom prst="rect">
                <a:avLst/>
              </a:prstGeom>
              <a:blipFill>
                <a:blip r:embed="rId8"/>
                <a:stretch>
                  <a:fillRect r="-6250" b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rapezoid 84"/>
          <p:cNvSpPr/>
          <p:nvPr/>
        </p:nvSpPr>
        <p:spPr bwMode="auto">
          <a:xfrm flipH="1" flipV="1">
            <a:off x="2622723" y="4116049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072299" y="4067189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99" y="4067189"/>
                <a:ext cx="4464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 bwMode="auto">
              <a:xfrm>
                <a:off x="2993041" y="4513535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3041" y="4513535"/>
                <a:ext cx="766489" cy="404492"/>
              </a:xfrm>
              <a:prstGeom prst="rect">
                <a:avLst/>
              </a:prstGeom>
              <a:blipFill>
                <a:blip r:embed="rId10"/>
                <a:stretch>
                  <a:fillRect r="-7031" b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rapezoid 87"/>
          <p:cNvSpPr/>
          <p:nvPr/>
        </p:nvSpPr>
        <p:spPr bwMode="auto">
          <a:xfrm flipH="1" flipV="1">
            <a:off x="4561871" y="4113893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011447" y="4065033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47" y="4065033"/>
                <a:ext cx="44640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 bwMode="auto">
              <a:xfrm>
                <a:off x="4932189" y="4511379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189" y="4511379"/>
                <a:ext cx="766489" cy="404492"/>
              </a:xfrm>
              <a:prstGeom prst="rect">
                <a:avLst/>
              </a:prstGeom>
              <a:blipFill>
                <a:blip r:embed="rId12"/>
                <a:stretch>
                  <a:fillRect r="-7031" b="-441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rapezoid 90"/>
          <p:cNvSpPr/>
          <p:nvPr/>
        </p:nvSpPr>
        <p:spPr bwMode="auto">
          <a:xfrm flipH="1" flipV="1">
            <a:off x="6874360" y="4144390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323936" y="4095530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36" y="4095530"/>
                <a:ext cx="44640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 bwMode="auto">
              <a:xfrm>
                <a:off x="7244678" y="4541876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4678" y="4541876"/>
                <a:ext cx="766489" cy="404492"/>
              </a:xfrm>
              <a:prstGeom prst="rect">
                <a:avLst/>
              </a:prstGeom>
              <a:blipFill>
                <a:blip r:embed="rId14"/>
                <a:stretch>
                  <a:fillRect r="-7031" b="-441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rapezoid 93"/>
          <p:cNvSpPr/>
          <p:nvPr/>
        </p:nvSpPr>
        <p:spPr bwMode="auto">
          <a:xfrm flipH="1" flipV="1">
            <a:off x="3552364" y="5161340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082724" y="5122035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24" y="5122035"/>
                <a:ext cx="4464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 bwMode="auto">
              <a:xfrm>
                <a:off x="3922682" y="5558826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2682" y="5558826"/>
                <a:ext cx="766489" cy="4044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7" idx="2"/>
            <a:endCxn id="95" idx="0"/>
          </p:cNvCxnSpPr>
          <p:nvPr/>
        </p:nvCxnSpPr>
        <p:spPr bwMode="auto">
          <a:xfrm>
            <a:off x="3376286" y="4918027"/>
            <a:ext cx="929640" cy="204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>
            <a:stCxn id="84" idx="3"/>
          </p:cNvCxnSpPr>
          <p:nvPr/>
        </p:nvCxnSpPr>
        <p:spPr bwMode="auto">
          <a:xfrm>
            <a:off x="1810864" y="4721310"/>
            <a:ext cx="1841327" cy="400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7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39410"/>
            <a:ext cx="8297862" cy="779462"/>
          </a:xfrm>
        </p:spPr>
        <p:txBody>
          <a:bodyPr/>
          <a:lstStyle/>
          <a:p>
            <a:r>
              <a:rPr lang="en-US" dirty="0"/>
              <a:t>Two-layered Merkle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04832"/>
                <a:ext cx="8347587" cy="4981575"/>
              </a:xfrm>
            </p:spPr>
            <p:txBody>
              <a:bodyPr/>
              <a:lstStyle/>
              <a:p>
                <a:r>
                  <a:rPr lang="en-US" sz="2400" dirty="0"/>
                  <a:t>Hash each item in block separately: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…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Digest is hash of hashes:</a:t>
                </a:r>
                <a:b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,…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04832"/>
                <a:ext cx="8347587" cy="4981575"/>
              </a:xfrm>
              <a:blipFill>
                <a:blip r:embed="rId2"/>
                <a:stretch>
                  <a:fillRect l="-292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22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 bwMode="auto">
              <a:xfrm>
                <a:off x="679730" y="2873187"/>
                <a:ext cx="1501454" cy="37942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730" y="2873187"/>
                <a:ext cx="1501454" cy="379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 bwMode="auto">
              <a:xfrm>
                <a:off x="2620124" y="2898646"/>
                <a:ext cx="1520822" cy="37179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0124" y="2898646"/>
                <a:ext cx="1520822" cy="371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 bwMode="auto">
              <a:xfrm>
                <a:off x="4566421" y="2878145"/>
                <a:ext cx="1529155" cy="369506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6421" y="2878145"/>
                <a:ext cx="1529155" cy="36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 bwMode="auto">
              <a:xfrm>
                <a:off x="6847973" y="2898646"/>
                <a:ext cx="1522923" cy="37738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7973" y="2898646"/>
                <a:ext cx="1522923" cy="377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 bwMode="auto">
          <a:xfrm flipH="1">
            <a:off x="4501656" y="4061558"/>
            <a:ext cx="797484" cy="206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>
            <a:off x="4959661" y="3792721"/>
            <a:ext cx="2699336" cy="47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rapezoid 81"/>
          <p:cNvSpPr/>
          <p:nvPr/>
        </p:nvSpPr>
        <p:spPr bwMode="auto">
          <a:xfrm flipH="1" flipV="1">
            <a:off x="674057" y="3267265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123633" y="3218405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33" y="3218405"/>
                <a:ext cx="4464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 bwMode="auto">
              <a:xfrm>
                <a:off x="1044375" y="3664751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375" y="3664751"/>
                <a:ext cx="766489" cy="404492"/>
              </a:xfrm>
              <a:prstGeom prst="rect">
                <a:avLst/>
              </a:prstGeom>
              <a:blipFill>
                <a:blip r:embed="rId8"/>
                <a:stretch>
                  <a:fillRect r="-6250" b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rapezoid 84"/>
          <p:cNvSpPr/>
          <p:nvPr/>
        </p:nvSpPr>
        <p:spPr bwMode="auto">
          <a:xfrm flipH="1" flipV="1">
            <a:off x="2622723" y="3261736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072299" y="3212876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99" y="3212876"/>
                <a:ext cx="4464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 bwMode="auto">
              <a:xfrm>
                <a:off x="2993041" y="3659222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3041" y="3659222"/>
                <a:ext cx="766489" cy="404492"/>
              </a:xfrm>
              <a:prstGeom prst="rect">
                <a:avLst/>
              </a:prstGeom>
              <a:blipFill>
                <a:blip r:embed="rId10"/>
                <a:stretch>
                  <a:fillRect r="-7031" b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rapezoid 87"/>
          <p:cNvSpPr/>
          <p:nvPr/>
        </p:nvSpPr>
        <p:spPr bwMode="auto">
          <a:xfrm flipH="1" flipV="1">
            <a:off x="4561871" y="3259580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011447" y="3210720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47" y="3210720"/>
                <a:ext cx="44640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 bwMode="auto">
              <a:xfrm>
                <a:off x="4932189" y="3657066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189" y="3657066"/>
                <a:ext cx="766489" cy="404492"/>
              </a:xfrm>
              <a:prstGeom prst="rect">
                <a:avLst/>
              </a:prstGeom>
              <a:blipFill>
                <a:blip r:embed="rId12"/>
                <a:stretch>
                  <a:fillRect r="-7031" b="-294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rapezoid 90"/>
          <p:cNvSpPr/>
          <p:nvPr/>
        </p:nvSpPr>
        <p:spPr bwMode="auto">
          <a:xfrm flipH="1" flipV="1">
            <a:off x="6874360" y="3290077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323936" y="3241217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36" y="3241217"/>
                <a:ext cx="44640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 bwMode="auto">
              <a:xfrm>
                <a:off x="7244678" y="3687563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4678" y="3687563"/>
                <a:ext cx="766489" cy="404492"/>
              </a:xfrm>
              <a:prstGeom prst="rect">
                <a:avLst/>
              </a:prstGeom>
              <a:blipFill>
                <a:blip r:embed="rId14"/>
                <a:stretch>
                  <a:fillRect r="-7031" b="-294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rapezoid 93"/>
          <p:cNvSpPr/>
          <p:nvPr/>
        </p:nvSpPr>
        <p:spPr bwMode="auto">
          <a:xfrm flipH="1" flipV="1">
            <a:off x="3552364" y="4307027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082724" y="4267722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24" y="4267722"/>
                <a:ext cx="44640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 bwMode="auto">
              <a:xfrm>
                <a:off x="3922682" y="4704513"/>
                <a:ext cx="782483" cy="357464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0" lang="en-US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2682" y="4704513"/>
                <a:ext cx="782483" cy="357464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7" idx="2"/>
            <a:endCxn id="95" idx="0"/>
          </p:cNvCxnSpPr>
          <p:nvPr/>
        </p:nvCxnSpPr>
        <p:spPr bwMode="auto">
          <a:xfrm>
            <a:off x="3376286" y="4063714"/>
            <a:ext cx="929640" cy="204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>
            <a:stCxn id="84" idx="3"/>
          </p:cNvCxnSpPr>
          <p:nvPr/>
        </p:nvCxnSpPr>
        <p:spPr bwMode="auto">
          <a:xfrm>
            <a:off x="1810864" y="3866997"/>
            <a:ext cx="1841327" cy="400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9990" y="3937695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90" y="3937695"/>
                <a:ext cx="47198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66124" y="3878738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4" y="3878738"/>
                <a:ext cx="47731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16875" y="3937695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75" y="3937695"/>
                <a:ext cx="47731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 bwMode="auto">
          <a:xfrm>
            <a:off x="1069853" y="5341002"/>
            <a:ext cx="6726071" cy="475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Allows each user to receive, validate only required items. How?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7806D2-2ABB-42A2-89B7-8890C8A281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9214" y="971593"/>
            <a:ext cx="8513397" cy="17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6" grpId="0" animBg="1"/>
      <p:bldP spid="68" grpId="0" animBg="1"/>
      <p:bldP spid="82" grpId="0" animBg="1"/>
      <p:bldP spid="83" grpId="0"/>
      <p:bldP spid="84" grpId="0" animBg="1"/>
      <p:bldP spid="85" grpId="0" animBg="1"/>
      <p:bldP spid="86" grpId="0"/>
      <p:bldP spid="87" grpId="0" animBg="1"/>
      <p:bldP spid="88" grpId="0" animBg="1"/>
      <p:bldP spid="89" grpId="0"/>
      <p:bldP spid="90" grpId="0" animBg="1"/>
      <p:bldP spid="91" grpId="0" animBg="1"/>
      <p:bldP spid="92" grpId="0"/>
      <p:bldP spid="93" grpId="0" animBg="1"/>
      <p:bldP spid="94" grpId="0" animBg="1"/>
      <p:bldP spid="95" grpId="0"/>
      <p:bldP spid="96" grpId="0" animBg="1"/>
      <p:bldP spid="6" grpId="0"/>
      <p:bldP spid="30" grpId="0"/>
      <p:bldP spid="31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verify inclusion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66" t="-15748" b="-3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23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 bwMode="auto">
              <a:xfrm>
                <a:off x="2609028" y="2997051"/>
                <a:ext cx="1520822" cy="37179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9028" y="2997051"/>
                <a:ext cx="1520822" cy="371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 bwMode="auto">
          <a:xfrm flipH="1">
            <a:off x="4501656" y="4169189"/>
            <a:ext cx="797484" cy="206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 flipH="1">
            <a:off x="4959661" y="3900352"/>
            <a:ext cx="2699336" cy="47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rapezoid 84"/>
          <p:cNvSpPr/>
          <p:nvPr/>
        </p:nvSpPr>
        <p:spPr bwMode="auto">
          <a:xfrm flipH="1" flipV="1">
            <a:off x="2622723" y="3369367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072299" y="3320507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99" y="3320507"/>
                <a:ext cx="44640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 bwMode="auto">
              <a:xfrm>
                <a:off x="2993041" y="3766853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3041" y="3766853"/>
                <a:ext cx="766489" cy="404492"/>
              </a:xfrm>
              <a:prstGeom prst="rect">
                <a:avLst/>
              </a:prstGeom>
              <a:blipFill>
                <a:blip r:embed="rId5"/>
                <a:stretch>
                  <a:fillRect r="-7031" b="-294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rapezoid 93"/>
          <p:cNvSpPr/>
          <p:nvPr/>
        </p:nvSpPr>
        <p:spPr bwMode="auto">
          <a:xfrm flipH="1" flipV="1">
            <a:off x="3552364" y="4414658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118080" y="4384032"/>
                <a:ext cx="596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80" y="4384032"/>
                <a:ext cx="59676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 bwMode="auto">
              <a:xfrm>
                <a:off x="3922682" y="4812144"/>
                <a:ext cx="782483" cy="357464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2682" y="4812144"/>
                <a:ext cx="782483" cy="3574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7" idx="2"/>
            <a:endCxn id="95" idx="0"/>
          </p:cNvCxnSpPr>
          <p:nvPr/>
        </p:nvCxnSpPr>
        <p:spPr bwMode="auto">
          <a:xfrm>
            <a:off x="3376286" y="4171345"/>
            <a:ext cx="1040177" cy="212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>
            <a:cxnSpLocks/>
          </p:cNvCxnSpPr>
          <p:nvPr/>
        </p:nvCxnSpPr>
        <p:spPr bwMode="auto">
          <a:xfrm>
            <a:off x="1810864" y="3974628"/>
            <a:ext cx="1841327" cy="400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870" y="3613581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70" y="3613581"/>
                <a:ext cx="471988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66124" y="3986369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4" y="3986369"/>
                <a:ext cx="4773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09866" y="3583211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866" y="3583211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 bwMode="auto">
              <a:xfrm>
                <a:off x="1405053" y="5538472"/>
                <a:ext cx="7149011" cy="532911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latin typeface="Arial" pitchFamily="34" charset="0"/>
                    <a:cs typeface="Arial" pitchFamily="34" charset="0"/>
                  </a:rPr>
                  <a:t>Receive and validate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Other hashes still required, though. 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5053" y="5538472"/>
                <a:ext cx="7149011" cy="532911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734373-795A-4C25-BE3C-285AD80E615D}"/>
                  </a:ext>
                </a:extLst>
              </p:cNvPr>
              <p:cNvSpPr txBox="1"/>
              <p:nvPr/>
            </p:nvSpPr>
            <p:spPr>
              <a:xfrm>
                <a:off x="5207388" y="3785241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734373-795A-4C25-BE3C-285AD80E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388" y="3785241"/>
                <a:ext cx="4773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78198E21-9981-4219-87B4-465C95476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214" y="971593"/>
            <a:ext cx="8513397" cy="17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5" grpId="0" animBg="1"/>
      <p:bldP spid="86" grpId="0"/>
      <p:bldP spid="87" grpId="0" animBg="1"/>
      <p:bldP spid="94" grpId="0" animBg="1"/>
      <p:bldP spid="95" grpId="0"/>
      <p:bldP spid="96" grpId="0" animBg="1"/>
      <p:bldP spid="6" grpId="0"/>
      <p:bldP spid="30" grpId="0"/>
      <p:bldP spid="31" grpId="0"/>
      <p:bldP spid="7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2E73C4-1B3B-41E9-81DF-810284FA2151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B821B-50C0-4251-8504-FE2A0223D9B6}" type="slidenum">
              <a:rPr lang="he-IL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233363"/>
            <a:ext cx="7772400" cy="6731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dirty="0"/>
              <a:t>The Merkle Tree Construction</a:t>
            </a:r>
          </a:p>
        </p:txBody>
      </p:sp>
      <p:sp>
        <p:nvSpPr>
          <p:cNvPr id="139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9275" y="820738"/>
            <a:ext cx="8199438" cy="385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Reduce length of ‘proofs’ – send less hashes of ‘other </a:t>
            </a:r>
            <a:r>
              <a:rPr lang="en-US" altLang="en-US" sz="2100" dirty="0" err="1"/>
              <a:t>msgs’</a:t>
            </a:r>
            <a:endParaRPr lang="en-GB" alt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3DD08-A68A-4F7E-B26D-2EBE97415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8" y="1337720"/>
            <a:ext cx="6980663" cy="3302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E764F-13FF-4735-8849-39D79AF03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42" y="4708351"/>
            <a:ext cx="8145771" cy="12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0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2E73C4-1B3B-41E9-81DF-810284FA2151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B821B-50C0-4251-8504-FE2A0223D9B6}" type="slidenum">
              <a:rPr lang="he-IL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233363"/>
            <a:ext cx="7772400" cy="6731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dirty="0"/>
              <a:t>Merkle Tree: Proof of Inclusion (PoI)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3668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9275" y="820738"/>
                <a:ext cx="8199438" cy="537712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lnSpc>
                    <a:spcPct val="90000"/>
                  </a:lnSpc>
                  <a:spcBef>
                    <a:spcPts val="525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100" dirty="0"/>
                  <a:t>To prove inclusion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3200" dirty="0"/>
                  <a:t> </a:t>
                </a:r>
                <a:r>
                  <a:rPr lang="en-US" altLang="en-US" sz="2100" dirty="0"/>
                  <a:t>, send also ‘proofs’: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altLang="en-US" sz="1700" dirty="0"/>
              </a:p>
            </p:txBody>
          </p:sp>
        </mc:Choice>
        <mc:Fallback xmlns="">
          <p:sp>
            <p:nvSpPr>
              <p:cNvPr id="139366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9275" y="820738"/>
                <a:ext cx="8199438" cy="537712"/>
              </a:xfrm>
              <a:blipFill>
                <a:blip r:embed="rId3"/>
                <a:stretch>
                  <a:fillRect l="-74" t="-23864" b="-36364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C689EE-C23D-4D88-8A30-57F75B866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77" y="1628079"/>
            <a:ext cx="7438587" cy="36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369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/>
              <a:t>Any</a:t>
            </a:r>
            <a:r>
              <a:rPr lang="en-GB" altLang="en-US" sz="3200"/>
              <a:t> prefix/suffix collision attack on </a:t>
            </a:r>
            <a:r>
              <a:rPr lang="en-GB" altLang="en-US" sz="3200" err="1"/>
              <a:t>Merkle</a:t>
            </a:r>
            <a:r>
              <a:rPr lang="en-GB" altLang="en-US" sz="3200"/>
              <a:t> Tree</a:t>
            </a:r>
            <a:endParaRPr lang="en-US" sz="32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2E73C4-1B3B-41E9-81DF-810284FA2151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B821B-50C0-4251-8504-FE2A0223D9B6}" type="slidenum">
              <a:rPr lang="he-IL" altLang="en-US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641637" y="1494921"/>
            <a:ext cx="1523689" cy="528532"/>
            <a:chOff x="1268361" y="3951288"/>
            <a:chExt cx="914400" cy="576467"/>
          </a:xfrm>
        </p:grpSpPr>
        <p:sp>
          <p:nvSpPr>
            <p:cNvPr id="2" name="Snip Same Side Corner Rectangle 1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Snip Same Side Corner Rectangle 13"/>
          <p:cNvSpPr/>
          <p:nvPr/>
        </p:nvSpPr>
        <p:spPr bwMode="auto">
          <a:xfrm rot="10800000">
            <a:off x="2596267" y="1533837"/>
            <a:ext cx="1523688" cy="528532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Snip Same Side Corner Rectangle 25"/>
          <p:cNvSpPr/>
          <p:nvPr/>
        </p:nvSpPr>
        <p:spPr bwMode="auto">
          <a:xfrm rot="10800000">
            <a:off x="4550897" y="1518314"/>
            <a:ext cx="1523688" cy="528531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 bwMode="auto">
              <a:xfrm>
                <a:off x="641637" y="1142841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637" y="1142841"/>
                <a:ext cx="761845" cy="382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 bwMode="auto">
              <a:xfrm>
                <a:off x="1411948" y="1137506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1948" y="1137506"/>
                <a:ext cx="761845" cy="382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 bwMode="auto">
              <a:xfrm>
                <a:off x="2599133" y="1146020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9133" y="1146020"/>
                <a:ext cx="761845" cy="382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 bwMode="auto">
              <a:xfrm>
                <a:off x="3363844" y="1150401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3844" y="1150401"/>
                <a:ext cx="761845" cy="382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 bwMode="auto">
              <a:xfrm>
                <a:off x="4545430" y="1178965"/>
                <a:ext cx="1529155" cy="32686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5430" y="1178965"/>
                <a:ext cx="1529155" cy="326860"/>
              </a:xfrm>
              <a:prstGeom prst="rect">
                <a:avLst/>
              </a:prstGeom>
              <a:blipFill>
                <a:blip r:embed="rId8"/>
                <a:stretch>
                  <a:fillRect b="-2678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 bwMode="auto">
              <a:xfrm>
                <a:off x="6876926" y="1151234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926" y="1151234"/>
                <a:ext cx="761845" cy="382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 bwMode="auto">
              <a:xfrm>
                <a:off x="7638005" y="1165916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8005" y="1165916"/>
                <a:ext cx="761845" cy="382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>
                <a:off x="1708156" y="2380872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8156" y="2380872"/>
                <a:ext cx="761845" cy="382600"/>
              </a:xfrm>
              <a:prstGeom prst="rect">
                <a:avLst/>
              </a:prstGeom>
              <a:blipFill>
                <a:blip r:embed="rId11"/>
                <a:stretch>
                  <a:fillRect b="-312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 bwMode="auto">
              <a:xfrm>
                <a:off x="2461846" y="2373231"/>
                <a:ext cx="765873" cy="37977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1846" y="2373231"/>
                <a:ext cx="765873" cy="379771"/>
              </a:xfrm>
              <a:prstGeom prst="rect">
                <a:avLst/>
              </a:prstGeom>
              <a:blipFill>
                <a:blip r:embed="rId12"/>
                <a:stretch>
                  <a:fillRect b="-307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 bwMode="auto">
              <a:xfrm>
                <a:off x="5824483" y="2378825"/>
                <a:ext cx="787301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4483" y="2378825"/>
                <a:ext cx="787301" cy="382600"/>
              </a:xfrm>
              <a:prstGeom prst="rect">
                <a:avLst/>
              </a:prstGeom>
              <a:blipFill>
                <a:blip r:embed="rId13"/>
                <a:stretch>
                  <a:fillRect b="-307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 bwMode="auto">
              <a:xfrm>
                <a:off x="6612622" y="2382204"/>
                <a:ext cx="739609" cy="376656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2622" y="2382204"/>
                <a:ext cx="739609" cy="376656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 bwMode="auto">
              <a:xfrm>
                <a:off x="3816671" y="3368395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6671" y="3368395"/>
                <a:ext cx="761845" cy="382600"/>
              </a:xfrm>
              <a:prstGeom prst="rect">
                <a:avLst/>
              </a:prstGeom>
              <a:blipFill>
                <a:blip r:embed="rId15"/>
                <a:stretch>
                  <a:fillRect b="-312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 bwMode="auto">
              <a:xfrm>
                <a:off x="4567666" y="3374339"/>
                <a:ext cx="739609" cy="376656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7666" y="3374339"/>
                <a:ext cx="739609" cy="376656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 bwMode="auto">
              <a:xfrm>
                <a:off x="3227719" y="4477635"/>
                <a:ext cx="2801774" cy="43020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1||…||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7719" y="4477635"/>
                <a:ext cx="2801774" cy="4302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" idx="3"/>
            <a:endCxn id="48" idx="0"/>
          </p:cNvCxnSpPr>
          <p:nvPr/>
        </p:nvCxnSpPr>
        <p:spPr bwMode="auto">
          <a:xfrm>
            <a:off x="1403481" y="2023453"/>
            <a:ext cx="685598" cy="357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14" idx="3"/>
            <a:endCxn id="49" idx="0"/>
          </p:cNvCxnSpPr>
          <p:nvPr/>
        </p:nvCxnSpPr>
        <p:spPr bwMode="auto">
          <a:xfrm flipH="1">
            <a:off x="2844783" y="2062369"/>
            <a:ext cx="513328" cy="310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26" idx="3"/>
            <a:endCxn id="53" idx="0"/>
          </p:cNvCxnSpPr>
          <p:nvPr/>
        </p:nvCxnSpPr>
        <p:spPr bwMode="auto">
          <a:xfrm>
            <a:off x="5312741" y="2046845"/>
            <a:ext cx="905393" cy="3319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3665" name="Straight Arrow Connector 1393664"/>
          <p:cNvCxnSpPr>
            <a:stCxn id="23" idx="3"/>
            <a:endCxn id="54" idx="0"/>
          </p:cNvCxnSpPr>
          <p:nvPr/>
        </p:nvCxnSpPr>
        <p:spPr bwMode="auto">
          <a:xfrm flipH="1">
            <a:off x="6982427" y="2050895"/>
            <a:ext cx="655579" cy="331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3670" name="Straight Arrow Connector 1393669"/>
          <p:cNvCxnSpPr>
            <a:stCxn id="74" idx="2"/>
            <a:endCxn id="58" idx="1"/>
          </p:cNvCxnSpPr>
          <p:nvPr/>
        </p:nvCxnSpPr>
        <p:spPr bwMode="auto">
          <a:xfrm>
            <a:off x="2500648" y="3253115"/>
            <a:ext cx="1316023" cy="306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3672" name="Straight Arrow Connector 1393671"/>
          <p:cNvCxnSpPr>
            <a:stCxn id="77" idx="2"/>
            <a:endCxn id="59" idx="3"/>
          </p:cNvCxnSpPr>
          <p:nvPr/>
        </p:nvCxnSpPr>
        <p:spPr bwMode="auto">
          <a:xfrm flipH="1">
            <a:off x="5307275" y="3265459"/>
            <a:ext cx="1313826" cy="297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3674" name="Straight Arrow Connector 1393673"/>
          <p:cNvCxnSpPr>
            <a:stCxn id="80" idx="2"/>
            <a:endCxn id="60" idx="0"/>
          </p:cNvCxnSpPr>
          <p:nvPr/>
        </p:nvCxnSpPr>
        <p:spPr bwMode="auto">
          <a:xfrm>
            <a:off x="4613289" y="4234305"/>
            <a:ext cx="15317" cy="243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61"/>
          <p:cNvGrpSpPr/>
          <p:nvPr/>
        </p:nvGrpSpPr>
        <p:grpSpPr>
          <a:xfrm>
            <a:off x="2604866" y="1535979"/>
            <a:ext cx="1523689" cy="528532"/>
            <a:chOff x="1268361" y="3951288"/>
            <a:chExt cx="914400" cy="576467"/>
          </a:xfrm>
        </p:grpSpPr>
        <p:sp>
          <p:nvSpPr>
            <p:cNvPr id="64" name="Snip Same Side Corner Rectangle 63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4556079" y="1510946"/>
            <a:ext cx="1523689" cy="528532"/>
            <a:chOff x="1268361" y="3951288"/>
            <a:chExt cx="914400" cy="576467"/>
          </a:xfrm>
        </p:grpSpPr>
        <p:sp>
          <p:nvSpPr>
            <p:cNvPr id="67" name="Snip Same Side Corner Rectangle 66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6876926" y="1539730"/>
            <a:ext cx="1523689" cy="528532"/>
            <a:chOff x="1268361" y="3951288"/>
            <a:chExt cx="914400" cy="576467"/>
          </a:xfrm>
        </p:grpSpPr>
        <p:sp>
          <p:nvSpPr>
            <p:cNvPr id="70" name="Snip Same Side Corner Rectangle 69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1704030" y="2767932"/>
            <a:ext cx="1523689" cy="528532"/>
            <a:chOff x="1268361" y="3951288"/>
            <a:chExt cx="914400" cy="576467"/>
          </a:xfrm>
        </p:grpSpPr>
        <p:sp>
          <p:nvSpPr>
            <p:cNvPr id="73" name="Snip Same Side Corner Rectangle 72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5824483" y="2780276"/>
            <a:ext cx="1523689" cy="528532"/>
            <a:chOff x="1268361" y="3951288"/>
            <a:chExt cx="914400" cy="576467"/>
          </a:xfrm>
        </p:grpSpPr>
        <p:sp>
          <p:nvSpPr>
            <p:cNvPr id="76" name="Snip Same Side Corner Rectangle 75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3816671" y="3749122"/>
            <a:ext cx="1523689" cy="528532"/>
            <a:chOff x="1268361" y="3951288"/>
            <a:chExt cx="914400" cy="576467"/>
          </a:xfrm>
        </p:grpSpPr>
        <p:sp>
          <p:nvSpPr>
            <p:cNvPr id="79" name="Snip Same Side Corner Rectangle 78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481" y="3976939"/>
                  <a:ext cx="267897" cy="50353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ounded Rectangle 80"/>
              <p:cNvSpPr/>
              <p:nvPr/>
            </p:nvSpPr>
            <p:spPr bwMode="auto">
              <a:xfrm>
                <a:off x="353216" y="5039911"/>
                <a:ext cx="8333584" cy="987395"/>
              </a:xfrm>
              <a:prstGeom prst="roundRect">
                <a:avLst/>
              </a:prstGeom>
              <a:solidFill>
                <a:srgbClr val="FFCC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 F</a:t>
                </a:r>
                <a:r>
                  <a:rPr lang="en-US">
                    <a:latin typeface="Arial" pitchFamily="34" charset="0"/>
                    <a:cs typeface="Arial" pitchFamily="34" charset="0"/>
                  </a:rPr>
                  <a:t>or </a:t>
                </a:r>
                <a:r>
                  <a:rPr lang="en-US" u="sng"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en-US">
                    <a:latin typeface="Arial" pitchFamily="34" charset="0"/>
                    <a:cs typeface="Arial" pitchFamily="34" charset="0"/>
                  </a:rPr>
                  <a:t> prefix, say </a:t>
                </a:r>
                <a:r>
                  <a:rPr lang="en-US" i="1">
                    <a:latin typeface="Arial" pitchFamily="34" charset="0"/>
                    <a:cs typeface="Arial" pitchFamily="34" charset="0"/>
                  </a:rPr>
                  <a:t>m1, m2, m3, m4</a:t>
                </a:r>
                <a:r>
                  <a:rPr lang="en-US">
                    <a:latin typeface="Arial" pitchFamily="34" charset="0"/>
                    <a:cs typeface="Arial" pitchFamily="34" charset="0"/>
                  </a:rPr>
                  <a:t>, and </a:t>
                </a:r>
                <a:r>
                  <a:rPr lang="en-US" u="sng"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en-US">
                    <a:latin typeface="Arial" pitchFamily="34" charset="0"/>
                    <a:cs typeface="Arial" pitchFamily="34" charset="0"/>
                  </a:rPr>
                  <a:t> suffix, say </a:t>
                </a:r>
                <a:r>
                  <a:rPr lang="en-US" i="1">
                    <a:latin typeface="Arial" pitchFamily="34" charset="0"/>
                    <a:cs typeface="Arial" pitchFamily="34" charset="0"/>
                  </a:rPr>
                  <a:t>m6, m7, m8, </a:t>
                </a:r>
                <a:r>
                  <a:rPr lang="en-US">
                    <a:latin typeface="Arial" pitchFamily="34" charset="0"/>
                    <a:cs typeface="Arial" pitchFamily="34" charset="0"/>
                  </a:rPr>
                  <a:t>holds: </a:t>
                </a:r>
                <a:br>
                  <a:rPr lang="en-US">
                    <a:latin typeface="Arial" pitchFamily="34" charset="0"/>
                    <a:cs typeface="Arial" pitchFamily="34" charset="0"/>
                  </a:rPr>
                </a:br>
                <a:r>
                  <a:rPr lang="en-US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1||…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𝑀𝑇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7||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1" name="Rounded 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216" y="5039911"/>
                <a:ext cx="8333584" cy="987395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 bwMode="auto">
              <a:xfrm>
                <a:off x="6203553" y="3575010"/>
                <a:ext cx="2483247" cy="1200751"/>
              </a:xfrm>
              <a:prstGeom prst="roundRect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 </a:t>
                </a:r>
                <a:r>
                  <a:rPr lang="en-US" sz="2400" b="1" u="sng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Any</a:t>
                </a:r>
                <a:r>
                  <a:rPr lang="en-US" sz="2400" b="1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 prefix, suffix collision </a:t>
                </a:r>
                <a:r>
                  <a:rPr lang="en-US" sz="240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𝑀𝑇</m:t>
                        </m:r>
                      </m:sup>
                    </m:sSup>
                  </m:oMath>
                </a14:m>
                <a:r>
                  <a:rPr lang="en-US" sz="2400" b="1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 </a:t>
                </a: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3553" y="3575010"/>
                <a:ext cx="2483247" cy="1200751"/>
              </a:xfrm>
              <a:prstGeom prst="roundRect">
                <a:avLst/>
              </a:prstGeom>
              <a:blipFill>
                <a:blip r:embed="rId23"/>
                <a:stretch>
                  <a:fillRect l="-489" r="-3178" b="-1557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/>
              <p:cNvSpPr/>
              <p:nvPr/>
            </p:nvSpPr>
            <p:spPr bwMode="auto">
              <a:xfrm>
                <a:off x="353216" y="3524886"/>
                <a:ext cx="2600262" cy="120547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:r>
                  <a:rPr lang="en-US">
                    <a:latin typeface="Arial" pitchFamily="34" charset="0"/>
                    <a:cs typeface="Arial" pitchFamily="34" charset="0"/>
                  </a:rPr>
                  <a:t>Assume </a:t>
                </a:r>
                <a:r>
                  <a:rPr lang="en-US" u="sng">
                    <a:latin typeface="Arial" pitchFamily="34" charset="0"/>
                    <a:cs typeface="Arial" pitchFamily="34" charset="0"/>
                  </a:rPr>
                  <a:t>any</a:t>
                </a:r>
                <a:r>
                  <a:rPr lang="en-US">
                    <a:latin typeface="Arial" pitchFamily="34" charset="0"/>
                    <a:cs typeface="Arial" pitchFamily="34" charset="0"/>
                  </a:rPr>
                  <a:t> collision in underlying hash:</a:t>
                </a:r>
                <a:br>
                  <a:rPr lang="en-US">
                    <a:latin typeface="Arial" pitchFamily="34" charset="0"/>
                    <a:cs typeface="Arial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5" name="Rounded 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216" y="3524886"/>
                <a:ext cx="2600262" cy="1205474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78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81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2E73C4-1B3B-41E9-81DF-810284FA2151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B821B-50C0-4251-8504-FE2A0223D9B6}" type="slidenum">
              <a:rPr lang="he-IL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title"/>
          </p:nvPr>
        </p:nvSpPr>
        <p:spPr>
          <a:xfrm>
            <a:off x="546100" y="233363"/>
            <a:ext cx="7772400" cy="6792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/>
              <a:t>Any prefix/suffix attack on </a:t>
            </a:r>
            <a:r>
              <a:rPr lang="en-GB" altLang="en-US" sz="3800" err="1"/>
              <a:t>Merkle</a:t>
            </a:r>
            <a:r>
              <a:rPr lang="en-GB" altLang="en-US" sz="3800"/>
              <a:t> Tree</a:t>
            </a:r>
          </a:p>
        </p:txBody>
      </p:sp>
      <p:sp>
        <p:nvSpPr>
          <p:cNvPr id="139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9275" y="820738"/>
            <a:ext cx="8199438" cy="3299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700"/>
          </a:p>
        </p:txBody>
      </p:sp>
      <p:grpSp>
        <p:nvGrpSpPr>
          <p:cNvPr id="4" name="Group 3"/>
          <p:cNvGrpSpPr/>
          <p:nvPr/>
        </p:nvGrpSpPr>
        <p:grpSpPr>
          <a:xfrm>
            <a:off x="774694" y="2128280"/>
            <a:ext cx="1678963" cy="570271"/>
            <a:chOff x="1221769" y="3905763"/>
            <a:chExt cx="1007584" cy="621992"/>
          </a:xfrm>
        </p:grpSpPr>
        <p:sp>
          <p:nvSpPr>
            <p:cNvPr id="2" name="Snip Same Side Corner Rectangle 1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221769" y="3905763"/>
                  <a:ext cx="1007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769" y="3905763"/>
                  <a:ext cx="100758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731021" y="3263527"/>
            <a:ext cx="1678963" cy="570271"/>
            <a:chOff x="1221769" y="3905763"/>
            <a:chExt cx="1007584" cy="621992"/>
          </a:xfrm>
        </p:grpSpPr>
        <p:sp>
          <p:nvSpPr>
            <p:cNvPr id="11" name="Snip Same Side Corner Rectangle 10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21769" y="3905763"/>
                  <a:ext cx="1007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769" y="3905763"/>
                  <a:ext cx="100758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729324" y="2134726"/>
            <a:ext cx="1678963" cy="570271"/>
            <a:chOff x="1221769" y="3905763"/>
            <a:chExt cx="1007584" cy="621992"/>
          </a:xfrm>
        </p:grpSpPr>
        <p:sp>
          <p:nvSpPr>
            <p:cNvPr id="14" name="Snip Same Side Corner Rectangle 13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221769" y="3905763"/>
                  <a:ext cx="1007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769" y="3905763"/>
                  <a:ext cx="100758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069750" y="2134358"/>
            <a:ext cx="1678963" cy="559168"/>
            <a:chOff x="1258096" y="3917873"/>
            <a:chExt cx="1007584" cy="609882"/>
          </a:xfrm>
        </p:grpSpPr>
        <p:sp>
          <p:nvSpPr>
            <p:cNvPr id="23" name="Snip Same Side Corner Rectangle 22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258096" y="3917873"/>
                  <a:ext cx="1007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096" y="3917873"/>
                  <a:ext cx="100758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83954" y="2119210"/>
            <a:ext cx="1678963" cy="570269"/>
            <a:chOff x="1221769" y="3905765"/>
            <a:chExt cx="1007584" cy="621990"/>
          </a:xfrm>
        </p:grpSpPr>
        <p:sp>
          <p:nvSpPr>
            <p:cNvPr id="26" name="Snip Same Side Corner Rectangle 25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221769" y="3905765"/>
                  <a:ext cx="1007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769" y="3905765"/>
                  <a:ext cx="100758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31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 bwMode="auto">
              <a:xfrm>
                <a:off x="852331" y="1785472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331" y="1785472"/>
                <a:ext cx="761845" cy="382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 bwMode="auto">
              <a:xfrm>
                <a:off x="1591940" y="1788811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1940" y="1788811"/>
                <a:ext cx="761845" cy="382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 bwMode="auto">
              <a:xfrm>
                <a:off x="2801494" y="1807212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1494" y="1807212"/>
                <a:ext cx="761845" cy="382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 bwMode="auto">
              <a:xfrm>
                <a:off x="3541103" y="1810551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1103" y="1810551"/>
                <a:ext cx="761845" cy="382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 bwMode="auto">
              <a:xfrm>
                <a:off x="4746686" y="1747041"/>
                <a:ext cx="761845" cy="382600"/>
              </a:xfrm>
              <a:prstGeom prst="rect">
                <a:avLst/>
              </a:prstGeom>
              <a:pattFill prst="ltHorz">
                <a:fgClr>
                  <a:srgbClr val="02F6D9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6686" y="1747041"/>
                <a:ext cx="761845" cy="382600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 bwMode="auto">
              <a:xfrm>
                <a:off x="5508614" y="1741826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14" y="1741826"/>
                <a:ext cx="761845" cy="382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 bwMode="auto">
              <a:xfrm>
                <a:off x="7087620" y="1793865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7620" y="1793865"/>
                <a:ext cx="761845" cy="382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 bwMode="auto">
              <a:xfrm>
                <a:off x="7827229" y="1797204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7229" y="1797204"/>
                <a:ext cx="761845" cy="382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>
                <a:off x="1831730" y="2928610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1730" y="2928610"/>
                <a:ext cx="761845" cy="38260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 bwMode="auto">
              <a:xfrm>
                <a:off x="2593575" y="2928611"/>
                <a:ext cx="739609" cy="376656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3575" y="2928611"/>
                <a:ext cx="739609" cy="376656"/>
              </a:xfrm>
              <a:prstGeom prst="rect">
                <a:avLst/>
              </a:prstGeom>
              <a:blipFill>
                <a:blip r:embed="rId15"/>
                <a:stretch>
                  <a:fillRect b="-468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5821241" y="3263527"/>
            <a:ext cx="1678963" cy="570271"/>
            <a:chOff x="1221769" y="3905763"/>
            <a:chExt cx="1007584" cy="621992"/>
          </a:xfrm>
        </p:grpSpPr>
        <p:sp>
          <p:nvSpPr>
            <p:cNvPr id="51" name="Snip Same Side Corner Rectangle 50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221769" y="3905763"/>
                  <a:ext cx="1007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769" y="3905763"/>
                  <a:ext cx="100758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 bwMode="auto">
              <a:xfrm>
                <a:off x="5921950" y="2928610"/>
                <a:ext cx="761845" cy="382600"/>
              </a:xfrm>
              <a:prstGeom prst="rect">
                <a:avLst/>
              </a:prstGeom>
              <a:pattFill prst="ltVert">
                <a:fgClr>
                  <a:srgbClr val="02F6D9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1950" y="2928610"/>
                <a:ext cx="761845" cy="382600"/>
              </a:xfrm>
              <a:prstGeom prst="rect">
                <a:avLst/>
              </a:prstGeom>
              <a:blipFill>
                <a:blip r:embed="rId16"/>
                <a:stretch>
                  <a:fillRect b="-307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 bwMode="auto">
              <a:xfrm>
                <a:off x="6683795" y="2928611"/>
                <a:ext cx="739609" cy="376656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3795" y="2928611"/>
                <a:ext cx="739609" cy="376656"/>
              </a:xfrm>
              <a:prstGeom prst="rect">
                <a:avLst/>
              </a:prstGeom>
              <a:blipFill>
                <a:blip r:embed="rId17"/>
                <a:stretch>
                  <a:fillRect b="-468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3784911" y="4021719"/>
            <a:ext cx="1678963" cy="570271"/>
            <a:chOff x="1221769" y="3905763"/>
            <a:chExt cx="1007584" cy="621992"/>
          </a:xfrm>
        </p:grpSpPr>
        <p:sp>
          <p:nvSpPr>
            <p:cNvPr id="56" name="Snip Same Side Corner Rectangle 55"/>
            <p:cNvSpPr/>
            <p:nvPr/>
          </p:nvSpPr>
          <p:spPr bwMode="auto">
            <a:xfrm rot="10800000">
              <a:off x="1268361" y="3951288"/>
              <a:ext cx="914400" cy="57646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221769" y="3905763"/>
                  <a:ext cx="1007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769" y="3905763"/>
                  <a:ext cx="1007584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231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 bwMode="auto">
              <a:xfrm>
                <a:off x="3885620" y="3686802"/>
                <a:ext cx="761845" cy="3826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5620" y="3686802"/>
                <a:ext cx="761845" cy="382600"/>
              </a:xfrm>
              <a:prstGeom prst="rect">
                <a:avLst/>
              </a:prstGeom>
              <a:blipFill>
                <a:blip r:embed="rId19"/>
                <a:stretch>
                  <a:fillRect b="-153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 bwMode="auto">
              <a:xfrm>
                <a:off x="4647465" y="3686803"/>
                <a:ext cx="739609" cy="376656"/>
              </a:xfrm>
              <a:prstGeom prst="rect">
                <a:avLst/>
              </a:prstGeom>
              <a:pattFill prst="ltVert">
                <a:fgClr>
                  <a:srgbClr val="02F6D9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465" y="3686803"/>
                <a:ext cx="739609" cy="376656"/>
              </a:xfrm>
              <a:prstGeom prst="rect">
                <a:avLst/>
              </a:prstGeom>
              <a:blipFill>
                <a:blip r:embed="rId20"/>
                <a:stretch>
                  <a:fillRect b="-312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 bwMode="auto">
              <a:xfrm>
                <a:off x="3462235" y="4923800"/>
                <a:ext cx="2324312" cy="430202"/>
              </a:xfrm>
              <a:prstGeom prst="rect">
                <a:avLst/>
              </a:prstGeom>
              <a:pattFill prst="ltVert">
                <a:fgClr>
                  <a:srgbClr val="02F6D9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1||…||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2235" y="4923800"/>
                <a:ext cx="2324312" cy="43020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48" idx="0"/>
          </p:cNvCxnSpPr>
          <p:nvPr/>
        </p:nvCxnSpPr>
        <p:spPr bwMode="auto">
          <a:xfrm>
            <a:off x="2154869" y="2689480"/>
            <a:ext cx="57784" cy="239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endCxn id="49" idx="0"/>
          </p:cNvCxnSpPr>
          <p:nvPr/>
        </p:nvCxnSpPr>
        <p:spPr bwMode="auto">
          <a:xfrm>
            <a:off x="2963380" y="2575634"/>
            <a:ext cx="0" cy="352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endCxn id="53" idx="0"/>
          </p:cNvCxnSpPr>
          <p:nvPr/>
        </p:nvCxnSpPr>
        <p:spPr bwMode="auto">
          <a:xfrm>
            <a:off x="6122185" y="2558002"/>
            <a:ext cx="180688" cy="370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3665" name="Straight Arrow Connector 1393664"/>
          <p:cNvCxnSpPr>
            <a:endCxn id="54" idx="0"/>
          </p:cNvCxnSpPr>
          <p:nvPr/>
        </p:nvCxnSpPr>
        <p:spPr bwMode="auto">
          <a:xfrm flipH="1">
            <a:off x="7053600" y="2558002"/>
            <a:ext cx="174483" cy="370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3670" name="Straight Arrow Connector 1393669"/>
          <p:cNvCxnSpPr>
            <a:endCxn id="58" idx="1"/>
          </p:cNvCxnSpPr>
          <p:nvPr/>
        </p:nvCxnSpPr>
        <p:spPr bwMode="auto">
          <a:xfrm>
            <a:off x="3157759" y="3686802"/>
            <a:ext cx="727861" cy="191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3672" name="Straight Arrow Connector 1393671"/>
          <p:cNvCxnSpPr>
            <a:endCxn id="59" idx="3"/>
          </p:cNvCxnSpPr>
          <p:nvPr/>
        </p:nvCxnSpPr>
        <p:spPr bwMode="auto">
          <a:xfrm flipH="1">
            <a:off x="5387074" y="3738149"/>
            <a:ext cx="539695" cy="1369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3674" name="Straight Arrow Connector 1393673"/>
          <p:cNvCxnSpPr>
            <a:stCxn id="56" idx="3"/>
            <a:endCxn id="60" idx="0"/>
          </p:cNvCxnSpPr>
          <p:nvPr/>
        </p:nvCxnSpPr>
        <p:spPr bwMode="auto">
          <a:xfrm flipH="1">
            <a:off x="4624391" y="4591990"/>
            <a:ext cx="1" cy="331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862841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84850A-0B5B-4A12-9FF2-6F6DA02BB2B8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E677-60FF-4DB3-A886-240C8CA58A33}" type="slidenum">
              <a:rPr lang="he-IL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49263" eaLnBrk="1" hangingPunct="1"/>
            <a:r>
              <a:rPr lang="en-US" altLang="en-US"/>
              <a:t>Pseudo-collisions 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 defTabSz="449263" eaLnBrk="1" hangingPunct="1">
              <a:lnSpc>
                <a:spcPct val="83000"/>
              </a:lnSpc>
            </a:pPr>
            <a:r>
              <a:rPr lang="en-US" altLang="en-US" sz="2600"/>
              <a:t>Question: does reverse hold, i.e.:</a:t>
            </a:r>
            <a:br>
              <a:rPr lang="en-US" altLang="en-US" sz="2600"/>
            </a:br>
            <a:r>
              <a:rPr lang="en-GB" altLang="en-US" sz="2400">
                <a:sym typeface="Wingdings" pitchFamily="2" charset="2"/>
              </a:rPr>
              <a:t>(</a:t>
            </a:r>
            <a:r>
              <a:rPr lang="en-GB" altLang="en-US" sz="2800" i="1">
                <a:latin typeface="Times New Roman" pitchFamily="18" charset="0"/>
                <a:cs typeface="Times New Roman" pitchFamily="18" charset="0"/>
              </a:rPr>
              <a:t>MD[c]</a:t>
            </a:r>
            <a:r>
              <a:rPr lang="en-GB" altLang="en-US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400"/>
              <a:t>is CRHF)</a:t>
            </a:r>
            <a:r>
              <a:rPr lang="en-GB" altLang="en-US" sz="2400">
                <a:sym typeface="Wingdings" pitchFamily="2" charset="2"/>
              </a:rPr>
              <a:t> </a:t>
            </a:r>
            <a:r>
              <a:rPr lang="en-US" altLang="en-US" sz="2600"/>
              <a:t>(</a:t>
            </a:r>
            <a:r>
              <a:rPr lang="en-GB" altLang="en-US" sz="24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400"/>
              <a:t> is CRHF) ?</a:t>
            </a:r>
          </a:p>
          <a:p>
            <a:pPr marL="341313" indent="-341313" defTabSz="449263" eaLnBrk="1" hangingPunct="1">
              <a:lnSpc>
                <a:spcPct val="83000"/>
              </a:lnSpc>
            </a:pPr>
            <a:r>
              <a:rPr lang="en-US" altLang="en-US" sz="2600"/>
              <a:t>Collision for compression function </a:t>
            </a:r>
            <a:r>
              <a:rPr lang="en-GB" altLang="en-US" sz="2400" i="1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en-US" sz="2600"/>
              <a:t>is called </a:t>
            </a:r>
            <a:r>
              <a:rPr lang="en-US" altLang="en-US" sz="2600" u="sng"/>
              <a:t>pseudo-collision</a:t>
            </a:r>
            <a:r>
              <a:rPr lang="en-US" altLang="en-US" sz="2600"/>
              <a:t> for the hash </a:t>
            </a:r>
            <a:r>
              <a:rPr lang="en-GB" altLang="en-US" sz="2400" i="1">
                <a:latin typeface="Times New Roman" pitchFamily="18" charset="0"/>
                <a:cs typeface="Times New Roman" pitchFamily="18" charset="0"/>
              </a:rPr>
              <a:t>MD[c] </a:t>
            </a:r>
            <a:endParaRPr lang="en-US" altLang="en-US" sz="2400" i="1">
              <a:latin typeface="Times New Roman" pitchFamily="18" charset="0"/>
              <a:cs typeface="Times New Roman" pitchFamily="18" charset="0"/>
            </a:endParaRPr>
          </a:p>
          <a:p>
            <a:pPr marL="341313" indent="-341313" defTabSz="449263" eaLnBrk="1" hangingPunct="1">
              <a:lnSpc>
                <a:spcPct val="83000"/>
              </a:lnSpc>
            </a:pPr>
            <a:r>
              <a:rPr lang="en-GB" altLang="en-US" sz="2600"/>
              <a:t>Collision (for</a:t>
            </a:r>
            <a:r>
              <a:rPr lang="en-GB" altLang="en-US" sz="2400"/>
              <a:t> </a:t>
            </a:r>
            <a:r>
              <a:rPr lang="en-GB" altLang="en-US" sz="2800" i="1">
                <a:latin typeface="Times New Roman" pitchFamily="18" charset="0"/>
                <a:cs typeface="Times New Roman" pitchFamily="18" charset="0"/>
              </a:rPr>
              <a:t>MD[c]</a:t>
            </a:r>
            <a:r>
              <a:rPr lang="en-GB" altLang="en-US" sz="2400"/>
              <a:t>) </a:t>
            </a:r>
            <a:r>
              <a:rPr lang="en-GB" altLang="en-US" sz="2600"/>
              <a:t>from</a:t>
            </a:r>
            <a:r>
              <a:rPr lang="en-US" altLang="en-US" sz="2600"/>
              <a:t> pseudo-collision </a:t>
            </a:r>
            <a:br>
              <a:rPr lang="en-US" altLang="en-US" sz="2600"/>
            </a:br>
            <a:r>
              <a:rPr lang="en-US" altLang="en-US" sz="2600"/>
              <a:t>(for compression function) </a:t>
            </a:r>
            <a:r>
              <a:rPr lang="en-US" altLang="en-US" sz="28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600"/>
              <a:t>?</a:t>
            </a:r>
          </a:p>
          <a:p>
            <a:pPr marL="341313" indent="-341313" defTabSz="449263" eaLnBrk="1" hangingPunct="1">
              <a:lnSpc>
                <a:spcPct val="83000"/>
              </a:lnSpc>
            </a:pPr>
            <a:r>
              <a:rPr lang="en-US" altLang="en-US" sz="2600" i="1"/>
              <a:t>Not always. </a:t>
            </a:r>
          </a:p>
          <a:p>
            <a:pPr marL="668338" lvl="1" defTabSz="449263" eaLnBrk="1" hangingPunct="1">
              <a:lnSpc>
                <a:spcPct val="83000"/>
              </a:lnSpc>
            </a:pPr>
            <a:r>
              <a:rPr lang="en-US" altLang="en-US" sz="2200"/>
              <a:t>If FIL CRHF exist, then exists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200" i="1"/>
              <a:t> </a:t>
            </a:r>
            <a:r>
              <a:rPr lang="en-US" altLang="en-US" sz="2200"/>
              <a:t>which is </a:t>
            </a:r>
            <a:r>
              <a:rPr lang="en-US" altLang="en-US" sz="2200" i="1"/>
              <a:t>not</a:t>
            </a:r>
            <a:r>
              <a:rPr lang="en-US" altLang="en-US" sz="2200"/>
              <a:t> CRHF but </a:t>
            </a:r>
            <a:r>
              <a:rPr lang="en-GB" altLang="en-US" sz="2400" i="1">
                <a:latin typeface="Times New Roman" pitchFamily="18" charset="0"/>
                <a:cs typeface="Times New Roman" pitchFamily="18" charset="0"/>
              </a:rPr>
              <a:t>MD[c]</a:t>
            </a:r>
            <a:r>
              <a:rPr lang="en-GB" altLang="en-US" sz="20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000"/>
              <a:t>is CRHF</a:t>
            </a:r>
            <a:r>
              <a:rPr lang="en-US" altLang="en-US" sz="2200"/>
              <a:t>   [Prove yourself!] </a:t>
            </a:r>
          </a:p>
          <a:p>
            <a:pPr marL="668338" lvl="1" defTabSz="449263" eaLnBrk="1" hangingPunct="1">
              <a:lnSpc>
                <a:spcPct val="83000"/>
              </a:lnSpc>
            </a:pPr>
            <a:r>
              <a:rPr lang="en-US" altLang="en-US" sz="2200"/>
              <a:t>Intuition: think of 1-block messages: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c(</a:t>
            </a:r>
            <a:r>
              <a:rPr lang="en-US" altLang="en-US" sz="2100" i="1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)=c(</a:t>
            </a:r>
            <a:r>
              <a:rPr lang="en-US" altLang="en-US" sz="2100" i="1" err="1">
                <a:latin typeface="Times New Roman" pitchFamily="18" charset="0"/>
                <a:cs typeface="Times New Roman" pitchFamily="18" charset="0"/>
              </a:rPr>
              <a:t>x’,y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’).</a:t>
            </a:r>
            <a:r>
              <a:rPr lang="en-US" altLang="en-US" sz="2200" i="1"/>
              <a:t> </a:t>
            </a:r>
            <a:r>
              <a:rPr lang="en-US" altLang="en-US" sz="2200"/>
              <a:t>But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h(x)=c(</a:t>
            </a:r>
            <a:r>
              <a:rPr lang="en-US" altLang="en-US" sz="2100" i="1" err="1">
                <a:latin typeface="Times New Roman" pitchFamily="18" charset="0"/>
                <a:cs typeface="Times New Roman" pitchFamily="18" charset="0"/>
              </a:rPr>
              <a:t>x,IV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100" i="1">
                <a:latin typeface="Times New Roman" pitchFamily="18" charset="0"/>
              </a:rPr>
              <a:t>≠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c(</a:t>
            </a:r>
            <a:r>
              <a:rPr lang="en-US" altLang="en-US" sz="2100" i="1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100" i="1" err="1">
                <a:cs typeface="Times New Roman" pitchFamily="18" charset="0"/>
              </a:rPr>
              <a:t>’</a:t>
            </a:r>
            <a:r>
              <a:rPr lang="en-US" altLang="en-US" sz="2100" i="1" err="1">
                <a:latin typeface="Times New Roman" pitchFamily="18" charset="0"/>
                <a:cs typeface="Times New Roman" pitchFamily="18" charset="0"/>
              </a:rPr>
              <a:t>,IV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)=h(x</a:t>
            </a:r>
            <a:r>
              <a:rPr lang="en-US" altLang="en-US" sz="2100" i="1">
                <a:cs typeface="Times New Roman" pitchFamily="18" charset="0"/>
              </a:rPr>
              <a:t>’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)!</a:t>
            </a:r>
          </a:p>
          <a:p>
            <a:pPr marL="341313" indent="-341313" defTabSz="449263" eaLnBrk="1" hangingPunct="1">
              <a:lnSpc>
                <a:spcPct val="83000"/>
              </a:lnSpc>
            </a:pPr>
            <a:r>
              <a:rPr lang="en-GB" altLang="en-US" sz="2600"/>
              <a:t>Nice property of MD… may not hold for other FIL2VIL hash constructions, </a:t>
            </a:r>
            <a:r>
              <a:rPr lang="en-GB" altLang="en-US" sz="2600" err="1"/>
              <a:t>e.g</a:t>
            </a:r>
            <a:r>
              <a:rPr lang="en-US" altLang="en-US" sz="2600"/>
              <a:t> </a:t>
            </a:r>
            <a:r>
              <a:rPr lang="en-US" altLang="en-US" sz="2600" err="1"/>
              <a:t>Merkle</a:t>
            </a:r>
            <a:r>
              <a:rPr lang="en-US" altLang="en-US" sz="2600"/>
              <a:t> Tree</a:t>
            </a:r>
            <a:endParaRPr lang="en-US" altLang="en-US" sz="2500" i="1">
              <a:latin typeface="Times New Roman" pitchFamily="18" charset="0"/>
              <a:cs typeface="Times New Roman" pitchFamily="18" charset="0"/>
            </a:endParaRPr>
          </a:p>
          <a:p>
            <a:pPr marL="341313" indent="-341313" defTabSz="449263" eaLnBrk="1" hangingPunct="1">
              <a:lnSpc>
                <a:spcPct val="83000"/>
              </a:lnSpc>
            </a:pPr>
            <a:endParaRPr lang="en-US" altLang="en-US" sz="2600"/>
          </a:p>
        </p:txBody>
      </p:sp>
    </p:spTree>
    <p:extLst>
      <p:ext uri="{BB962C8B-B14F-4D97-AF65-F5344CB8AC3E}">
        <p14:creationId xmlns:p14="http://schemas.microsoft.com/office/powerpoint/2010/main" val="307827117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5D67-612C-4B8C-80F2-276B30F7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Schemes and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59B9-516C-4205-B7A3-9A48513F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Exciting application of crypto-hash</a:t>
            </a:r>
          </a:p>
          <a:p>
            <a:r>
              <a:rPr lang="en-US" dirty="0"/>
              <a:t>Blockchain digest scheme: </a:t>
            </a:r>
          </a:p>
          <a:p>
            <a:pPr lvl="1"/>
            <a:r>
              <a:rPr lang="en-US" dirty="0"/>
              <a:t>Extension – often combination – of Merkle digest scheme with block-chain digest scheme</a:t>
            </a:r>
          </a:p>
          <a:p>
            <a:pPr lvl="1"/>
            <a:r>
              <a:rPr lang="en-US" dirty="0"/>
              <a:t>Digest, PoI, </a:t>
            </a:r>
            <a:r>
              <a:rPr lang="en-US" dirty="0" err="1"/>
              <a:t>PoC</a:t>
            </a:r>
            <a:endParaRPr lang="en-US" dirty="0"/>
          </a:p>
          <a:p>
            <a:r>
              <a:rPr lang="en-US" dirty="0"/>
              <a:t>Controlled blockchains</a:t>
            </a:r>
          </a:p>
          <a:p>
            <a:pPr lvl="1"/>
            <a:r>
              <a:rPr lang="en-US" dirty="0"/>
              <a:t>Permissioned: new blocks signed by authority</a:t>
            </a:r>
          </a:p>
          <a:p>
            <a:pPr lvl="1"/>
            <a:r>
              <a:rPr lang="en-US" dirty="0" err="1"/>
              <a:t>Permissionless</a:t>
            </a:r>
            <a:r>
              <a:rPr lang="en-US" dirty="0"/>
              <a:t>: ‘democratic controls’, e.g., Bitcoin</a:t>
            </a:r>
          </a:p>
          <a:p>
            <a:r>
              <a:rPr lang="en-US" dirty="0"/>
              <a:t>Proof-of-Work (</a:t>
            </a:r>
            <a:r>
              <a:rPr lang="en-US" dirty="0" err="1"/>
              <a:t>PoW</a:t>
            </a:r>
            <a:r>
              <a:rPr lang="en-US" dirty="0"/>
              <a:t>) : Bitcoin’s controls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A605-A899-4952-BB78-A4BAB063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E542F-C9F3-4A23-9EC7-8014D6AB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1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2F8E73-87FA-47CF-B437-A3D799FA1F06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94970-7923-4857-BA6F-AD2134BA9294}" type="slidenum">
              <a:rPr lang="he-IL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3988" cy="736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Hash based MAC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236745"/>
            <a:ext cx="8629650" cy="516667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7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100" dirty="0"/>
              <a:t>Hash-based MAC is often faster than </a:t>
            </a:r>
            <a:br>
              <a:rPr lang="en-GB" altLang="en-US" sz="3100" dirty="0"/>
            </a:br>
            <a:r>
              <a:rPr lang="en-GB" altLang="en-US" sz="3100" dirty="0"/>
              <a:t>block-cipher MAC 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7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100" dirty="0"/>
              <a:t>How? Heuristic constructions: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700" i="1" dirty="0" err="1">
                <a:latin typeface="Times New Roman" pitchFamily="18" charset="0"/>
                <a:cs typeface="Times New Roman" pitchFamily="18" charset="0"/>
              </a:rPr>
              <a:t>MACKM</a:t>
            </a:r>
            <a:r>
              <a:rPr lang="en-GB" altLang="en-US" sz="2700" i="1" baseline="-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altLang="en-US" sz="2700" i="1" dirty="0">
                <a:latin typeface="Times New Roman" pitchFamily="18" charset="0"/>
                <a:cs typeface="Times New Roman" pitchFamily="18" charset="0"/>
              </a:rPr>
              <a:t>(m)=h(k||m), </a:t>
            </a:r>
            <a:br>
              <a:rPr lang="en-GB" altLang="en-US" sz="2700" i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700" i="1" dirty="0" err="1">
                <a:latin typeface="Times New Roman" pitchFamily="18" charset="0"/>
                <a:cs typeface="Times New Roman" pitchFamily="18" charset="0"/>
              </a:rPr>
              <a:t>MACMK</a:t>
            </a:r>
            <a:r>
              <a:rPr lang="en-GB" altLang="en-US" sz="2700" i="1" baseline="-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altLang="en-US" sz="2700" i="1" dirty="0">
                <a:latin typeface="Times New Roman" pitchFamily="18" charset="0"/>
                <a:cs typeface="Times New Roman" pitchFamily="18" charset="0"/>
              </a:rPr>
              <a:t>(m)=h(m||k), </a:t>
            </a:r>
            <a:br>
              <a:rPr lang="en-GB" altLang="en-US" sz="2700" i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700" i="1" dirty="0" err="1">
                <a:latin typeface="Times New Roman" pitchFamily="18" charset="0"/>
                <a:cs typeface="Times New Roman" pitchFamily="18" charset="0"/>
              </a:rPr>
              <a:t>MACKMK</a:t>
            </a:r>
            <a:r>
              <a:rPr lang="en-GB" altLang="en-US" sz="2700" i="1" baseline="-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altLang="en-US" sz="2700" i="1" dirty="0">
                <a:latin typeface="Times New Roman" pitchFamily="18" charset="0"/>
                <a:cs typeface="Times New Roman" pitchFamily="18" charset="0"/>
              </a:rPr>
              <a:t>(m)=h(k||m||k)… </a:t>
            </a:r>
            <a:br>
              <a:rPr lang="en-GB" altLang="en-US" sz="2700" i="1" dirty="0">
                <a:latin typeface="Times New Roman" pitchFamily="18" charset="0"/>
                <a:cs typeface="Times New Roman" pitchFamily="18" charset="0"/>
              </a:rPr>
            </a:br>
            <a:endParaRPr lang="en-GB" altLang="en-US" sz="2700" i="1" dirty="0">
              <a:latin typeface="Times New Roman" pitchFamily="18" charset="0"/>
              <a:cs typeface="Times New Roman" pitchFamily="18" charset="0"/>
            </a:endParaRPr>
          </a:p>
          <a:p>
            <a:pPr marL="1093788" lvl="2" indent="-284163" defTabSz="449263" eaLnBrk="1" hangingPunct="1">
              <a:lnSpc>
                <a:spcPct val="90000"/>
              </a:lnSpc>
              <a:spcBef>
                <a:spcPts val="6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Are these secure assuming CRHF ? OWF ? Both ? </a:t>
            </a:r>
          </a:p>
          <a:p>
            <a:pPr marL="1411288" lvl="3" indent="-284163" defTabSz="449263" eaLnBrk="1" hangingPunct="1">
              <a:lnSpc>
                <a:spcPct val="90000"/>
              </a:lnSpc>
              <a:spcBef>
                <a:spcPts val="6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No – easy examples. Furthermore… </a:t>
            </a:r>
          </a:p>
          <a:p>
            <a:pPr marL="1093788" lvl="2" indent="-284163" defTabSz="449263" eaLnBrk="1" hangingPunct="1">
              <a:lnSpc>
                <a:spcPct val="90000"/>
              </a:lnSpc>
              <a:spcBef>
                <a:spcPts val="6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h(k||m) </a:t>
            </a:r>
            <a:r>
              <a:rPr lang="en-GB" altLang="en-US" dirty="0">
                <a:solidFill>
                  <a:srgbClr val="FF0000"/>
                </a:solidFill>
              </a:rPr>
              <a:t>with MD is broken</a:t>
            </a:r>
            <a:r>
              <a:rPr lang="en-GB" altLang="en-US" dirty="0"/>
              <a:t>: length extension !</a:t>
            </a:r>
            <a:endParaRPr lang="he-IL" altLang="en-US" dirty="0"/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6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But: all ‘secure in random oracle model’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775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84ED9-0ADD-42DE-B177-319237A7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86415"/>
            <a:ext cx="7432288" cy="16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1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DA53E8-EED8-42E8-8EE6-4A32B4B992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Blockchain digest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br>
                  <a:rPr lang="en-US" sz="440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8DA53E8-EED8-42E8-8EE6-4A32B4B99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66" t="-12598" b="-34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938213"/>
                <a:ext cx="8229600" cy="3009320"/>
              </a:xfrm>
            </p:spPr>
            <p:txBody>
              <a:bodyPr/>
              <a:lstStyle/>
              <a:p>
                <a:r>
                  <a:rPr lang="en-US" dirty="0"/>
                  <a:t>Auditable log/ledger mechanism</a:t>
                </a:r>
              </a:p>
              <a:p>
                <a:r>
                  <a:rPr lang="en-US" dirty="0"/>
                  <a:t>Entries added over time, in </a:t>
                </a:r>
                <a:r>
                  <a:rPr lang="en-US" u="sng" dirty="0"/>
                  <a:t>blocks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u="sng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, …</a:t>
                </a:r>
              </a:p>
              <a:p>
                <a:pPr lvl="1"/>
                <a:r>
                  <a:rPr lang="en-US" b="1" dirty="0"/>
                  <a:t>Blockchain digest: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800" dirty="0"/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sz="2400" dirty="0"/>
                  <a:t>Where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is </a:t>
                </a:r>
                <a:r>
                  <a:rPr lang="en-US" sz="2400" dirty="0"/>
                  <a:t>Merkle digest of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),...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38213"/>
                <a:ext cx="8229600" cy="3009320"/>
              </a:xfrm>
              <a:blipFill>
                <a:blip r:embed="rId3"/>
                <a:stretch>
                  <a:fillRect l="-667" t="-2632" b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C63F-B5F4-4369-A56A-49C1225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4D18-5A9E-401A-8B3B-4E661B4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ACEA36-FAEA-40A3-91FD-15C381E848DA}"/>
                  </a:ext>
                </a:extLst>
              </p:cNvPr>
              <p:cNvSpPr/>
              <p:nvPr/>
            </p:nvSpPr>
            <p:spPr bwMode="auto">
              <a:xfrm>
                <a:off x="531135" y="3947533"/>
                <a:ext cx="2392569" cy="40291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ACEA36-FAEA-40A3-91FD-15C381E84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135" y="3947533"/>
                <a:ext cx="2392569" cy="402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94EF30-9C62-4CB1-BD06-5F5B54616AC6}"/>
                  </a:ext>
                </a:extLst>
              </p:cNvPr>
              <p:cNvSpPr/>
              <p:nvPr/>
            </p:nvSpPr>
            <p:spPr bwMode="auto">
              <a:xfrm>
                <a:off x="3282629" y="3962518"/>
                <a:ext cx="2398241" cy="40011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94EF30-9C62-4CB1-BD06-5F5B54616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2629" y="3962518"/>
                <a:ext cx="2398241" cy="400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814D7D31-D784-4BC9-ACAF-9FD1FFD2142B}"/>
              </a:ext>
            </a:extLst>
          </p:cNvPr>
          <p:cNvSpPr/>
          <p:nvPr/>
        </p:nvSpPr>
        <p:spPr bwMode="auto">
          <a:xfrm flipH="1" flipV="1">
            <a:off x="525462" y="4339060"/>
            <a:ext cx="2398241" cy="415979"/>
          </a:xfrm>
          <a:prstGeom prst="trapezoid">
            <a:avLst>
              <a:gd name="adj" fmla="val 16597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E72B1-A8CE-478D-A0EF-47D8BFBE75BC}"/>
                  </a:ext>
                </a:extLst>
              </p:cNvPr>
              <p:cNvSpPr txBox="1"/>
              <p:nvPr/>
            </p:nvSpPr>
            <p:spPr>
              <a:xfrm flipH="1">
                <a:off x="1421443" y="4339060"/>
                <a:ext cx="692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E72B1-A8CE-478D-A0EF-47D8BFBE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1443" y="4339060"/>
                <a:ext cx="6923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rapezoid 10">
            <a:extLst>
              <a:ext uri="{FF2B5EF4-FFF2-40B4-BE49-F238E27FC236}">
                <a16:creationId xmlns:a16="http://schemas.microsoft.com/office/drawing/2014/main" id="{47B5EBA6-F2AB-42BB-8800-D86E8A233C05}"/>
              </a:ext>
            </a:extLst>
          </p:cNvPr>
          <p:cNvSpPr/>
          <p:nvPr/>
        </p:nvSpPr>
        <p:spPr bwMode="auto">
          <a:xfrm rot="16200000" flipH="1" flipV="1">
            <a:off x="4892709" y="5360418"/>
            <a:ext cx="907408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665F60-85FC-4EB6-8F0A-2572335A605B}"/>
                  </a:ext>
                </a:extLst>
              </p:cNvPr>
              <p:cNvSpPr txBox="1"/>
              <p:nvPr/>
            </p:nvSpPr>
            <p:spPr>
              <a:xfrm>
                <a:off x="5123211" y="5320570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665F60-85FC-4EB6-8F0A-2572335A6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211" y="5320570"/>
                <a:ext cx="4464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rapezoid 12">
            <a:extLst>
              <a:ext uri="{FF2B5EF4-FFF2-40B4-BE49-F238E27FC236}">
                <a16:creationId xmlns:a16="http://schemas.microsoft.com/office/drawing/2014/main" id="{678DB148-7C06-43BE-BAAF-DADC3E47F73F}"/>
              </a:ext>
            </a:extLst>
          </p:cNvPr>
          <p:cNvSpPr/>
          <p:nvPr/>
        </p:nvSpPr>
        <p:spPr bwMode="auto">
          <a:xfrm flipH="1" flipV="1">
            <a:off x="3282630" y="4362636"/>
            <a:ext cx="2398241" cy="415979"/>
          </a:xfrm>
          <a:prstGeom prst="trapezoid">
            <a:avLst>
              <a:gd name="adj" fmla="val 16095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1C7C1-1633-4732-9739-BF52CD7DA2E4}"/>
                  </a:ext>
                </a:extLst>
              </p:cNvPr>
              <p:cNvSpPr txBox="1"/>
              <p:nvPr/>
            </p:nvSpPr>
            <p:spPr>
              <a:xfrm flipH="1">
                <a:off x="4178611" y="4362636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1C7C1-1633-4732-9739-BF52CD7D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78611" y="4362636"/>
                <a:ext cx="67136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7FCA352-7F53-4346-AD05-F733E8B52C91}"/>
                  </a:ext>
                </a:extLst>
              </p:cNvPr>
              <p:cNvSpPr/>
              <p:nvPr/>
            </p:nvSpPr>
            <p:spPr bwMode="auto">
              <a:xfrm>
                <a:off x="3958113" y="4772490"/>
                <a:ext cx="1044137" cy="337547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7FCA352-7F53-4346-AD05-F733E8B52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8113" y="4772490"/>
                <a:ext cx="1044137" cy="337547"/>
              </a:xfrm>
              <a:prstGeom prst="rect">
                <a:avLst/>
              </a:prstGeom>
              <a:blipFill>
                <a:blip r:embed="rId9"/>
                <a:stretch>
                  <a:fillRect r="-6897" b="-2280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C12220-5C85-4AB1-BE97-39D632BFE1E7}"/>
                  </a:ext>
                </a:extLst>
              </p:cNvPr>
              <p:cNvSpPr/>
              <p:nvPr/>
            </p:nvSpPr>
            <p:spPr bwMode="auto">
              <a:xfrm>
                <a:off x="6039795" y="3985790"/>
                <a:ext cx="2398241" cy="40011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C12220-5C85-4AB1-BE97-39D632BF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9795" y="3985790"/>
                <a:ext cx="2398241" cy="400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lbow Connector 7">
            <a:extLst>
              <a:ext uri="{FF2B5EF4-FFF2-40B4-BE49-F238E27FC236}">
                <a16:creationId xmlns:a16="http://schemas.microsoft.com/office/drawing/2014/main" id="{577D4A50-9B5F-4843-A2DE-AAFB7DC5CF5A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 rot="16200000" flipH="1">
            <a:off x="3260679" y="3664615"/>
            <a:ext cx="390490" cy="33910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C3B537-C4F2-4AD3-8F33-1D2A81608B81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4480182" y="5110037"/>
            <a:ext cx="699502" cy="155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rapezoid 18">
            <a:extLst>
              <a:ext uri="{FF2B5EF4-FFF2-40B4-BE49-F238E27FC236}">
                <a16:creationId xmlns:a16="http://schemas.microsoft.com/office/drawing/2014/main" id="{78F67802-577F-416E-88C5-673205A5585D}"/>
              </a:ext>
            </a:extLst>
          </p:cNvPr>
          <p:cNvSpPr/>
          <p:nvPr/>
        </p:nvSpPr>
        <p:spPr bwMode="auto">
          <a:xfrm rot="16200000" flipH="1" flipV="1">
            <a:off x="7700958" y="5350761"/>
            <a:ext cx="907408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E49702-B368-4A8C-ABF1-DB3CC653E0AF}"/>
                  </a:ext>
                </a:extLst>
              </p:cNvPr>
              <p:cNvSpPr txBox="1"/>
              <p:nvPr/>
            </p:nvSpPr>
            <p:spPr>
              <a:xfrm>
                <a:off x="7975214" y="5310954"/>
                <a:ext cx="418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E49702-B368-4A8C-ABF1-DB3CC653E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14" y="5310954"/>
                <a:ext cx="41816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415AB0-BE06-49F0-BCAB-E7A73000AEB8}"/>
              </a:ext>
            </a:extLst>
          </p:cNvPr>
          <p:cNvCxnSpPr>
            <a:cxnSpLocks/>
          </p:cNvCxnSpPr>
          <p:nvPr/>
        </p:nvCxnSpPr>
        <p:spPr bwMode="auto">
          <a:xfrm>
            <a:off x="7236496" y="5217096"/>
            <a:ext cx="723200" cy="149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C1B85E-B8FC-4157-96BB-9B4A69F04504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 bwMode="auto">
          <a:xfrm flipV="1">
            <a:off x="5569615" y="5541787"/>
            <a:ext cx="2405599" cy="9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785DD-71F7-4D13-BDBC-582519506625}"/>
              </a:ext>
            </a:extLst>
          </p:cNvPr>
          <p:cNvCxnSpPr/>
          <p:nvPr/>
        </p:nvCxnSpPr>
        <p:spPr bwMode="auto">
          <a:xfrm>
            <a:off x="8359928" y="5541787"/>
            <a:ext cx="4383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72B1DB-0D95-4DC7-B482-6AB41083448E}"/>
                  </a:ext>
                </a:extLst>
              </p:cNvPr>
              <p:cNvSpPr/>
              <p:nvPr/>
            </p:nvSpPr>
            <p:spPr>
              <a:xfrm>
                <a:off x="1800657" y="5545196"/>
                <a:ext cx="1901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72B1DB-0D95-4DC7-B482-6AB410834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57" y="5545196"/>
                <a:ext cx="1901418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88EDE3-A6B9-4394-B66B-B0DB23BCDFB7}"/>
                  </a:ext>
                </a:extLst>
              </p:cNvPr>
              <p:cNvSpPr txBox="1"/>
              <p:nvPr/>
            </p:nvSpPr>
            <p:spPr>
              <a:xfrm>
                <a:off x="5495760" y="5569033"/>
                <a:ext cx="25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88EDE3-A6B9-4394-B66B-B0DB23BC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60" y="5569033"/>
                <a:ext cx="2521396" cy="369332"/>
              </a:xfrm>
              <a:prstGeom prst="rect">
                <a:avLst/>
              </a:prstGeom>
              <a:blipFill>
                <a:blip r:embed="rId13"/>
                <a:stretch>
                  <a:fillRect t="-10000" r="-14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36E7C5-917D-4AC4-AEC6-3D5D909E88F3}"/>
                  </a:ext>
                </a:extLst>
              </p:cNvPr>
              <p:cNvSpPr txBox="1"/>
              <p:nvPr/>
            </p:nvSpPr>
            <p:spPr>
              <a:xfrm>
                <a:off x="8247225" y="5587953"/>
                <a:ext cx="744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36E7C5-917D-4AC4-AEC6-3D5D909E8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225" y="5587953"/>
                <a:ext cx="744627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rapezoid 26">
            <a:extLst>
              <a:ext uri="{FF2B5EF4-FFF2-40B4-BE49-F238E27FC236}">
                <a16:creationId xmlns:a16="http://schemas.microsoft.com/office/drawing/2014/main" id="{C22E8092-3D02-4BE5-B274-1C051E825D6E}"/>
              </a:ext>
            </a:extLst>
          </p:cNvPr>
          <p:cNvSpPr/>
          <p:nvPr/>
        </p:nvSpPr>
        <p:spPr bwMode="auto">
          <a:xfrm flipH="1" flipV="1">
            <a:off x="6039794" y="4381037"/>
            <a:ext cx="2377245" cy="439804"/>
          </a:xfrm>
          <a:prstGeom prst="trapezoid">
            <a:avLst>
              <a:gd name="adj" fmla="val 15044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2E51002-DEB2-45B1-984A-11F77A2E29ED}"/>
                  </a:ext>
                </a:extLst>
              </p:cNvPr>
              <p:cNvSpPr/>
              <p:nvPr/>
            </p:nvSpPr>
            <p:spPr bwMode="auto">
              <a:xfrm>
                <a:off x="6696547" y="4819412"/>
                <a:ext cx="1044232" cy="387437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2E51002-DEB2-45B1-984A-11F77A2E2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6547" y="4819412"/>
                <a:ext cx="1044232" cy="387437"/>
              </a:xfrm>
              <a:prstGeom prst="rect">
                <a:avLst/>
              </a:prstGeom>
              <a:blipFill>
                <a:blip r:embed="rId15"/>
                <a:stretch>
                  <a:fillRect r="-7514" b="-769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52F93B-8DB5-4E47-A205-789FD5B07719}"/>
                  </a:ext>
                </a:extLst>
              </p:cNvPr>
              <p:cNvSpPr txBox="1"/>
              <p:nvPr/>
            </p:nvSpPr>
            <p:spPr>
              <a:xfrm flipH="1">
                <a:off x="6824300" y="4360063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52F93B-8DB5-4E47-A205-789FD5B07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24300" y="4360063"/>
                <a:ext cx="67136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D71347-87D3-46DE-BE8E-7B507E2227E0}"/>
                  </a:ext>
                </a:extLst>
              </p:cNvPr>
              <p:cNvSpPr/>
              <p:nvPr/>
            </p:nvSpPr>
            <p:spPr bwMode="auto">
              <a:xfrm>
                <a:off x="1213227" y="4776733"/>
                <a:ext cx="1049770" cy="404295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D71347-87D3-46DE-BE8E-7B507E222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3227" y="4776733"/>
                <a:ext cx="1049770" cy="404295"/>
              </a:xfrm>
              <a:prstGeom prst="rect">
                <a:avLst/>
              </a:prstGeom>
              <a:blipFill>
                <a:blip r:embed="rId17"/>
                <a:stretch>
                  <a:fillRect r="-6322" b="-294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63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3E8-EED8-42E8-8EE6-4A32B4B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Digest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938212"/>
                <a:ext cx="8366124" cy="4981575"/>
              </a:xfrm>
            </p:spPr>
            <p:txBody>
              <a:bodyPr/>
              <a:lstStyle/>
              <a:p>
                <a:r>
                  <a:rPr lang="en-US" dirty="0"/>
                  <a:t>Auditable log/ledger mechanism</a:t>
                </a:r>
              </a:p>
              <a:p>
                <a:r>
                  <a:rPr lang="en-US" dirty="0"/>
                  <a:t>Entries added over time, in </a:t>
                </a:r>
                <a:r>
                  <a:rPr lang="en-US" u="sng" dirty="0"/>
                  <a:t>blocks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Everyone can add a new block</a:t>
                </a:r>
              </a:p>
              <a:p>
                <a:pPr lvl="1"/>
                <a:r>
                  <a:rPr lang="en-US" dirty="0"/>
                  <a:t>Merkle digests: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,…</a:t>
                </a:r>
              </a:p>
              <a:p>
                <a:pPr lvl="2"/>
                <a:r>
                  <a:rPr lang="en-US" b="1" dirty="0"/>
                  <a:t>Proof-of-Inclusion for each entry</a:t>
                </a:r>
                <a:endParaRPr lang="en-US" dirty="0"/>
              </a:p>
              <a:p>
                <a:pPr lvl="1"/>
                <a:r>
                  <a:rPr lang="en-US" dirty="0"/>
                  <a:t>Blockchain digests: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Easily auditable: blockchain PoI and </a:t>
                </a:r>
                <a:r>
                  <a:rPr lang="en-US" dirty="0" err="1"/>
                  <a:t>PoC</a:t>
                </a:r>
                <a:endParaRPr lang="en-US" dirty="0"/>
              </a:p>
              <a:p>
                <a:pPr lvl="2"/>
                <a:r>
                  <a:rPr lang="en-US" b="1" dirty="0"/>
                  <a:t>Proof-of-Consistency</a:t>
                </a:r>
                <a:r>
                  <a:rPr lang="en-US" dirty="0"/>
                  <a:t>: log is immutable (append only)</a:t>
                </a:r>
                <a:endParaRPr lang="en-US" b="1" dirty="0"/>
              </a:p>
              <a:p>
                <a:pPr lvl="2"/>
                <a:r>
                  <a:rPr lang="en-US" b="1" dirty="0"/>
                  <a:t>Proof-of-Inclusion </a:t>
                </a:r>
                <a:r>
                  <a:rPr lang="en-US" dirty="0"/>
                  <a:t>with minimal storage, computation</a:t>
                </a:r>
                <a:endParaRPr lang="en-US" b="1" dirty="0"/>
              </a:p>
              <a:p>
                <a:pPr lvl="3"/>
                <a:r>
                  <a:rPr lang="en-US" dirty="0"/>
                  <a:t>Only entry, Merkle </a:t>
                </a:r>
                <a:r>
                  <a:rPr lang="en-US" dirty="0" err="1"/>
                  <a:t>digest+PoI</a:t>
                </a:r>
                <a:r>
                  <a:rPr lang="en-US" dirty="0"/>
                  <a:t>, and blockchain digests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38212"/>
                <a:ext cx="8366124" cy="4981575"/>
              </a:xfrm>
              <a:blipFill>
                <a:blip r:embed="rId2"/>
                <a:stretch>
                  <a:fillRect l="-656" t="-1591" b="-6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C63F-B5F4-4369-A56A-49C1225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4D18-5A9E-401A-8B3B-4E661B4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97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3E8-EED8-42E8-8EE6-4A32B4B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Proof-of-Inclusion (PoI)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938212"/>
                <a:ext cx="8366124" cy="4981575"/>
              </a:xfrm>
            </p:spPr>
            <p:txBody>
              <a:bodyPr/>
              <a:lstStyle/>
              <a:p>
                <a:r>
                  <a:rPr lang="en-US" sz="2800" u="sng" dirty="0"/>
                  <a:t>Blocks: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800" dirty="0"/>
                  <a:t>, …</a:t>
                </a:r>
              </a:p>
              <a:p>
                <a:pPr lvl="1"/>
                <a:r>
                  <a:rPr lang="en-US" sz="2400" dirty="0"/>
                  <a:t>Merkle digests: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,…</a:t>
                </a:r>
              </a:p>
              <a:p>
                <a:pPr lvl="2"/>
                <a:r>
                  <a:rPr lang="en-US" sz="2000" b="1" dirty="0"/>
                  <a:t>Proof-of-Inclusion for each entry</a:t>
                </a:r>
                <a:endParaRPr lang="en-US" sz="2000" dirty="0"/>
              </a:p>
              <a:p>
                <a:pPr lvl="1"/>
                <a:r>
                  <a:rPr lang="en-US" sz="2400" dirty="0"/>
                  <a:t>Blockchain digests: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800" dirty="0"/>
                  <a:t>Blockchain PoI</a:t>
                </a:r>
              </a:p>
              <a:p>
                <a:pPr lvl="2"/>
                <a:r>
                  <a:rPr lang="en-US" sz="2000" b="1" dirty="0"/>
                  <a:t>Proof-of-Inclusion </a:t>
                </a:r>
                <a:r>
                  <a:rPr lang="en-US" sz="2000" dirty="0"/>
                  <a:t>with minimal storage, computation</a:t>
                </a:r>
                <a:endParaRPr lang="en-US" sz="2000" b="1" dirty="0"/>
              </a:p>
              <a:p>
                <a:pPr lvl="3"/>
                <a:r>
                  <a:rPr lang="en-US" sz="1800" dirty="0"/>
                  <a:t>Only entry, Merkle </a:t>
                </a:r>
                <a:r>
                  <a:rPr lang="en-US" sz="1800" dirty="0" err="1"/>
                  <a:t>digest+PoI</a:t>
                </a:r>
                <a:r>
                  <a:rPr lang="en-US" sz="1800" dirty="0"/>
                  <a:t>, and blockchain digests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38212"/>
                <a:ext cx="8366124" cy="4981575"/>
              </a:xfrm>
              <a:blipFill>
                <a:blip r:embed="rId2"/>
                <a:stretch>
                  <a:fillRect l="-510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C63F-B5F4-4369-A56A-49C1225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4D18-5A9E-401A-8B3B-4E661B4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40A01AF-B6B6-4930-85CB-1CB836815E4A}"/>
                  </a:ext>
                </a:extLst>
              </p:cNvPr>
              <p:cNvSpPr/>
              <p:nvPr/>
            </p:nvSpPr>
            <p:spPr bwMode="auto">
              <a:xfrm>
                <a:off x="462873" y="4036743"/>
                <a:ext cx="2392569" cy="40291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40A01AF-B6B6-4930-85CB-1CB836815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873" y="4036743"/>
                <a:ext cx="2392569" cy="4029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777F3C-B7DE-4C10-9EE9-84E6B305089F}"/>
                  </a:ext>
                </a:extLst>
              </p:cNvPr>
              <p:cNvSpPr/>
              <p:nvPr/>
            </p:nvSpPr>
            <p:spPr bwMode="auto">
              <a:xfrm>
                <a:off x="3214367" y="4051728"/>
                <a:ext cx="2398241" cy="40011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777F3C-B7DE-4C10-9EE9-84E6B3050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4367" y="4051728"/>
                <a:ext cx="2398241" cy="400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apezoid 7">
            <a:extLst>
              <a:ext uri="{FF2B5EF4-FFF2-40B4-BE49-F238E27FC236}">
                <a16:creationId xmlns:a16="http://schemas.microsoft.com/office/drawing/2014/main" id="{ABC12D22-9C32-43FE-B88F-00D6DEF2F405}"/>
              </a:ext>
            </a:extLst>
          </p:cNvPr>
          <p:cNvSpPr/>
          <p:nvPr/>
        </p:nvSpPr>
        <p:spPr bwMode="auto">
          <a:xfrm flipH="1" flipV="1">
            <a:off x="457200" y="4428270"/>
            <a:ext cx="2398241" cy="415979"/>
          </a:xfrm>
          <a:prstGeom prst="trapezoid">
            <a:avLst>
              <a:gd name="adj" fmla="val 16597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ACD349-1F4E-4CA7-AE8D-5C0587672C55}"/>
                  </a:ext>
                </a:extLst>
              </p:cNvPr>
              <p:cNvSpPr txBox="1"/>
              <p:nvPr/>
            </p:nvSpPr>
            <p:spPr>
              <a:xfrm flipH="1">
                <a:off x="1353181" y="4428270"/>
                <a:ext cx="692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ACD349-1F4E-4CA7-AE8D-5C0587672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3181" y="4428270"/>
                <a:ext cx="6923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apezoid 9">
            <a:extLst>
              <a:ext uri="{FF2B5EF4-FFF2-40B4-BE49-F238E27FC236}">
                <a16:creationId xmlns:a16="http://schemas.microsoft.com/office/drawing/2014/main" id="{0E16D6D3-DFDF-444F-8EF3-8AB25B96DE75}"/>
              </a:ext>
            </a:extLst>
          </p:cNvPr>
          <p:cNvSpPr/>
          <p:nvPr/>
        </p:nvSpPr>
        <p:spPr bwMode="auto">
          <a:xfrm rot="16200000" flipH="1" flipV="1">
            <a:off x="4824447" y="5449628"/>
            <a:ext cx="907408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2BAF30-2C98-4284-943E-D5E787D681D3}"/>
                  </a:ext>
                </a:extLst>
              </p:cNvPr>
              <p:cNvSpPr txBox="1"/>
              <p:nvPr/>
            </p:nvSpPr>
            <p:spPr>
              <a:xfrm>
                <a:off x="5054949" y="5409780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2BAF30-2C98-4284-943E-D5E787D6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49" y="5409780"/>
                <a:ext cx="4464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rapezoid 11">
            <a:extLst>
              <a:ext uri="{FF2B5EF4-FFF2-40B4-BE49-F238E27FC236}">
                <a16:creationId xmlns:a16="http://schemas.microsoft.com/office/drawing/2014/main" id="{D07BE7A3-A8FC-4D00-A239-60B232E00AC5}"/>
              </a:ext>
            </a:extLst>
          </p:cNvPr>
          <p:cNvSpPr/>
          <p:nvPr/>
        </p:nvSpPr>
        <p:spPr bwMode="auto">
          <a:xfrm flipH="1" flipV="1">
            <a:off x="3214368" y="4451846"/>
            <a:ext cx="2398241" cy="415979"/>
          </a:xfrm>
          <a:prstGeom prst="trapezoid">
            <a:avLst>
              <a:gd name="adj" fmla="val 16631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116352-62F5-436C-B4E3-D06B8ECCDB29}"/>
                  </a:ext>
                </a:extLst>
              </p:cNvPr>
              <p:cNvSpPr txBox="1"/>
              <p:nvPr/>
            </p:nvSpPr>
            <p:spPr>
              <a:xfrm flipH="1">
                <a:off x="4110349" y="4451846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116352-62F5-436C-B4E3-D06B8ECC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10349" y="4451846"/>
                <a:ext cx="67136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BDC963-4EC0-4647-9420-25562E3B425E}"/>
                  </a:ext>
                </a:extLst>
              </p:cNvPr>
              <p:cNvSpPr/>
              <p:nvPr/>
            </p:nvSpPr>
            <p:spPr bwMode="auto">
              <a:xfrm>
                <a:off x="3889851" y="4908621"/>
                <a:ext cx="1044231" cy="290625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BDC963-4EC0-4647-9420-25562E3B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9851" y="4908621"/>
                <a:ext cx="1044231" cy="290625"/>
              </a:xfrm>
              <a:prstGeom prst="rect">
                <a:avLst/>
              </a:prstGeom>
              <a:blipFill>
                <a:blip r:embed="rId8"/>
                <a:stretch>
                  <a:fillRect r="-7514" b="-42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DBB456-349E-4785-AF7D-18FF71C24AFD}"/>
                  </a:ext>
                </a:extLst>
              </p:cNvPr>
              <p:cNvSpPr/>
              <p:nvPr/>
            </p:nvSpPr>
            <p:spPr bwMode="auto">
              <a:xfrm>
                <a:off x="5971533" y="4075000"/>
                <a:ext cx="2398241" cy="40011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2DBB456-349E-4785-AF7D-18FF71C24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1533" y="4075000"/>
                <a:ext cx="2398241" cy="400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lbow Connector 7">
            <a:extLst>
              <a:ext uri="{FF2B5EF4-FFF2-40B4-BE49-F238E27FC236}">
                <a16:creationId xmlns:a16="http://schemas.microsoft.com/office/drawing/2014/main" id="{D69BD7A4-B86F-43F4-BFCB-AD75572C4428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rot="16200000" flipH="1">
            <a:off x="3192417" y="3753825"/>
            <a:ext cx="390490" cy="33910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81DC18-48BC-43C6-A774-DD19CA0B475D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4411967" y="5199246"/>
            <a:ext cx="699455" cy="155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A361A92A-2DBB-4EC3-85B1-267243EA441C}"/>
              </a:ext>
            </a:extLst>
          </p:cNvPr>
          <p:cNvSpPr/>
          <p:nvPr/>
        </p:nvSpPr>
        <p:spPr bwMode="auto">
          <a:xfrm rot="16200000" flipH="1" flipV="1">
            <a:off x="7632696" y="5439971"/>
            <a:ext cx="907408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A8A883-8B7B-4450-A6BB-16004C3FF2CA}"/>
                  </a:ext>
                </a:extLst>
              </p:cNvPr>
              <p:cNvSpPr txBox="1"/>
              <p:nvPr/>
            </p:nvSpPr>
            <p:spPr>
              <a:xfrm>
                <a:off x="7906952" y="5400164"/>
                <a:ext cx="418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A8A883-8B7B-4450-A6BB-16004C3F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52" y="5400164"/>
                <a:ext cx="41816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2D75F-7DEA-4741-8114-EB7352B30655}"/>
              </a:ext>
            </a:extLst>
          </p:cNvPr>
          <p:cNvCxnSpPr>
            <a:cxnSpLocks/>
          </p:cNvCxnSpPr>
          <p:nvPr/>
        </p:nvCxnSpPr>
        <p:spPr bwMode="auto">
          <a:xfrm>
            <a:off x="7168234" y="5306306"/>
            <a:ext cx="723200" cy="149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E17445-ED0D-450B-84D1-948C17150E0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 bwMode="auto">
          <a:xfrm flipV="1">
            <a:off x="5501353" y="5630997"/>
            <a:ext cx="2405599" cy="9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8DE66-D756-48A1-88DB-CB2396708F9A}"/>
              </a:ext>
            </a:extLst>
          </p:cNvPr>
          <p:cNvCxnSpPr/>
          <p:nvPr/>
        </p:nvCxnSpPr>
        <p:spPr bwMode="auto">
          <a:xfrm>
            <a:off x="8291666" y="5630997"/>
            <a:ext cx="4383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13E9EBB-C693-4644-B380-116A31C2DF87}"/>
                  </a:ext>
                </a:extLst>
              </p:cNvPr>
              <p:cNvSpPr/>
              <p:nvPr/>
            </p:nvSpPr>
            <p:spPr>
              <a:xfrm>
                <a:off x="1732395" y="5634406"/>
                <a:ext cx="1650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13E9EBB-C693-4644-B380-116A31C2D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95" y="5634406"/>
                <a:ext cx="1650773" cy="369332"/>
              </a:xfrm>
              <a:prstGeom prst="rect">
                <a:avLst/>
              </a:prstGeom>
              <a:blipFill>
                <a:blip r:embed="rId11"/>
                <a:stretch>
                  <a:fillRect r="-36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DEB142-707F-4C35-99EF-69C4604D18B1}"/>
                  </a:ext>
                </a:extLst>
              </p:cNvPr>
              <p:cNvSpPr txBox="1"/>
              <p:nvPr/>
            </p:nvSpPr>
            <p:spPr>
              <a:xfrm>
                <a:off x="5427498" y="5658243"/>
                <a:ext cx="2270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DEB142-707F-4C35-99EF-69C4604D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498" y="5658243"/>
                <a:ext cx="2270750" cy="369332"/>
              </a:xfrm>
              <a:prstGeom prst="rect">
                <a:avLst/>
              </a:prstGeom>
              <a:blipFill>
                <a:blip r:embed="rId12"/>
                <a:stretch>
                  <a:fillRect t="-8197" r="-16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71E7F8-7EE8-4552-91E7-8C45A1782043}"/>
                  </a:ext>
                </a:extLst>
              </p:cNvPr>
              <p:cNvSpPr txBox="1"/>
              <p:nvPr/>
            </p:nvSpPr>
            <p:spPr>
              <a:xfrm>
                <a:off x="8178963" y="5677163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71E7F8-7EE8-4552-91E7-8C45A178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63" y="5677163"/>
                <a:ext cx="49398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apezoid 25">
            <a:extLst>
              <a:ext uri="{FF2B5EF4-FFF2-40B4-BE49-F238E27FC236}">
                <a16:creationId xmlns:a16="http://schemas.microsoft.com/office/drawing/2014/main" id="{60034893-5C20-4A85-B61B-B67809CC65AF}"/>
              </a:ext>
            </a:extLst>
          </p:cNvPr>
          <p:cNvSpPr/>
          <p:nvPr/>
        </p:nvSpPr>
        <p:spPr bwMode="auto">
          <a:xfrm flipH="1" flipV="1">
            <a:off x="5971532" y="4470247"/>
            <a:ext cx="2377245" cy="439804"/>
          </a:xfrm>
          <a:prstGeom prst="trapezoid">
            <a:avLst>
              <a:gd name="adj" fmla="val 15044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3E4131-D72D-4CCF-B485-71D1C66237F0}"/>
                  </a:ext>
                </a:extLst>
              </p:cNvPr>
              <p:cNvSpPr/>
              <p:nvPr/>
            </p:nvSpPr>
            <p:spPr bwMode="auto">
              <a:xfrm>
                <a:off x="6628285" y="4908622"/>
                <a:ext cx="1044232" cy="387437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3E4131-D72D-4CCF-B485-71D1C6623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8285" y="4908622"/>
                <a:ext cx="1044232" cy="387437"/>
              </a:xfrm>
              <a:prstGeom prst="rect">
                <a:avLst/>
              </a:prstGeom>
              <a:blipFill>
                <a:blip r:embed="rId14"/>
                <a:stretch>
                  <a:fillRect r="-6897" b="-757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820128-2DF8-4435-8A61-A722364E4D95}"/>
                  </a:ext>
                </a:extLst>
              </p:cNvPr>
              <p:cNvSpPr txBox="1"/>
              <p:nvPr/>
            </p:nvSpPr>
            <p:spPr>
              <a:xfrm flipH="1">
                <a:off x="6756038" y="4449273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820128-2DF8-4435-8A61-A722364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56038" y="4449273"/>
                <a:ext cx="67136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20A5E7-5C4A-434F-A93F-986689BDBE48}"/>
                  </a:ext>
                </a:extLst>
              </p:cNvPr>
              <p:cNvSpPr/>
              <p:nvPr/>
            </p:nvSpPr>
            <p:spPr bwMode="auto">
              <a:xfrm>
                <a:off x="1144965" y="4865943"/>
                <a:ext cx="1049770" cy="404295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20A5E7-5C4A-434F-A93F-986689BDB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4965" y="4865943"/>
                <a:ext cx="1049770" cy="404295"/>
              </a:xfrm>
              <a:prstGeom prst="rect">
                <a:avLst/>
              </a:prstGeom>
              <a:blipFill>
                <a:blip r:embed="rId16"/>
                <a:stretch>
                  <a:fillRect r="-6322" b="-289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15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3E8-EED8-42E8-8EE6-4A32B4B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as a ledger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938213"/>
                <a:ext cx="8229600" cy="3009320"/>
              </a:xfrm>
            </p:spPr>
            <p:txBody>
              <a:bodyPr/>
              <a:lstStyle/>
              <a:p>
                <a:r>
                  <a:rPr lang="en-US" dirty="0"/>
                  <a:t>Entries added over time, in </a:t>
                </a:r>
                <a:r>
                  <a:rPr lang="en-US" u="sng" dirty="0"/>
                  <a:t>blocks</a:t>
                </a:r>
              </a:p>
              <a:p>
                <a:pPr lvl="1"/>
                <a:r>
                  <a:rPr lang="en-US" dirty="0"/>
                  <a:t>Merkle schemes provides PoI within block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Blockchain digests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…. </a:t>
                </a:r>
                <a:r>
                  <a:rPr lang="en-US" sz="2400" dirty="0">
                    <a:sym typeface="Wingdings" panose="05000000000000000000" pitchFamily="2" charset="2"/>
                  </a:rPr>
                  <a:t>: Proof-of-Inclusion for all </a:t>
                </a:r>
                <a:r>
                  <a:rPr lang="en-US" sz="2400" dirty="0"/>
                  <a:t>Merkle digests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and hence for all entries!</a:t>
                </a:r>
              </a:p>
              <a:p>
                <a:r>
                  <a:rPr lang="en-US" dirty="0">
                    <a:solidFill>
                      <a:srgbClr val="FF00FF"/>
                    </a:solidFill>
                  </a:rPr>
                  <a:t>Entries are </a:t>
                </a:r>
                <a:r>
                  <a:rPr lang="en-US" u="sng" dirty="0">
                    <a:solidFill>
                      <a:srgbClr val="FF00FF"/>
                    </a:solidFill>
                  </a:rPr>
                  <a:t>signed: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𝐴𝑙𝑖𝑐𝑒</m:t>
                            </m:r>
                          </m:sub>
                        </m:sSub>
                      </m:sub>
                    </m:sSub>
                    <m:r>
                      <a:rPr lang="en-US" sz="32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38213"/>
                <a:ext cx="8229600" cy="3009320"/>
              </a:xfrm>
              <a:blipFill>
                <a:blip r:embed="rId2"/>
                <a:stretch>
                  <a:fillRect l="-667" t="-263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C63F-B5F4-4369-A56A-49C1225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4D18-5A9E-401A-8B3B-4E661B4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1A40DA-37BD-4DDD-8384-D8683E4234C2}"/>
              </a:ext>
            </a:extLst>
          </p:cNvPr>
          <p:cNvSpPr txBox="1"/>
          <p:nvPr/>
        </p:nvSpPr>
        <p:spPr>
          <a:xfrm>
            <a:off x="5123211" y="25310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2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of signatures</a:t>
            </a:r>
            <a:endParaRPr 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D9E161-32FC-4296-A4EF-B426EAE9862C}"/>
                  </a:ext>
                </a:extLst>
              </p:cNvPr>
              <p:cNvSpPr/>
              <p:nvPr/>
            </p:nvSpPr>
            <p:spPr bwMode="auto">
              <a:xfrm>
                <a:off x="531135" y="3947533"/>
                <a:ext cx="2392569" cy="40291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D9E161-32FC-4296-A4EF-B426EAE98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135" y="3947533"/>
                <a:ext cx="2392569" cy="4029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939F3F-8919-4D4A-B7B2-4CF66ACB7EBE}"/>
                  </a:ext>
                </a:extLst>
              </p:cNvPr>
              <p:cNvSpPr/>
              <p:nvPr/>
            </p:nvSpPr>
            <p:spPr bwMode="auto">
              <a:xfrm>
                <a:off x="3282629" y="3962518"/>
                <a:ext cx="2398241" cy="40011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939F3F-8919-4D4A-B7B2-4CF66ACB7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2629" y="3962518"/>
                <a:ext cx="2398241" cy="400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rapezoid 39">
            <a:extLst>
              <a:ext uri="{FF2B5EF4-FFF2-40B4-BE49-F238E27FC236}">
                <a16:creationId xmlns:a16="http://schemas.microsoft.com/office/drawing/2014/main" id="{53EC674A-CE62-452D-BDFB-EA71DA6EC05F}"/>
              </a:ext>
            </a:extLst>
          </p:cNvPr>
          <p:cNvSpPr/>
          <p:nvPr/>
        </p:nvSpPr>
        <p:spPr bwMode="auto">
          <a:xfrm flipH="1" flipV="1">
            <a:off x="525462" y="4339060"/>
            <a:ext cx="2398241" cy="415979"/>
          </a:xfrm>
          <a:prstGeom prst="trapezoid">
            <a:avLst>
              <a:gd name="adj" fmla="val 16597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35F072-5CDB-41F4-8759-FEFD69B6BA8E}"/>
                  </a:ext>
                </a:extLst>
              </p:cNvPr>
              <p:cNvSpPr txBox="1"/>
              <p:nvPr/>
            </p:nvSpPr>
            <p:spPr>
              <a:xfrm flipH="1">
                <a:off x="1421443" y="4339060"/>
                <a:ext cx="692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35F072-5CDB-41F4-8759-FEFD69B6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1443" y="4339060"/>
                <a:ext cx="6923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rapezoid 41">
            <a:extLst>
              <a:ext uri="{FF2B5EF4-FFF2-40B4-BE49-F238E27FC236}">
                <a16:creationId xmlns:a16="http://schemas.microsoft.com/office/drawing/2014/main" id="{A37BA4E6-D04A-4A5F-A8B5-2C0B6AF2292C}"/>
              </a:ext>
            </a:extLst>
          </p:cNvPr>
          <p:cNvSpPr/>
          <p:nvPr/>
        </p:nvSpPr>
        <p:spPr bwMode="auto">
          <a:xfrm rot="16200000" flipH="1" flipV="1">
            <a:off x="4892709" y="5360418"/>
            <a:ext cx="907408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690017-D841-4EA8-A315-B8C680C48675}"/>
                  </a:ext>
                </a:extLst>
              </p:cNvPr>
              <p:cNvSpPr txBox="1"/>
              <p:nvPr/>
            </p:nvSpPr>
            <p:spPr>
              <a:xfrm>
                <a:off x="5123211" y="5320570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B690017-D841-4EA8-A315-B8C680C4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211" y="5320570"/>
                <a:ext cx="4464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rapezoid 43">
            <a:extLst>
              <a:ext uri="{FF2B5EF4-FFF2-40B4-BE49-F238E27FC236}">
                <a16:creationId xmlns:a16="http://schemas.microsoft.com/office/drawing/2014/main" id="{CCF6799D-966B-478A-9309-552A30283047}"/>
              </a:ext>
            </a:extLst>
          </p:cNvPr>
          <p:cNvSpPr/>
          <p:nvPr/>
        </p:nvSpPr>
        <p:spPr bwMode="auto">
          <a:xfrm flipH="1" flipV="1">
            <a:off x="3282630" y="4362636"/>
            <a:ext cx="2398241" cy="415979"/>
          </a:xfrm>
          <a:prstGeom prst="trapezoid">
            <a:avLst>
              <a:gd name="adj" fmla="val 16363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1E6899-B0BF-454B-BFE4-AF79281AD156}"/>
                  </a:ext>
                </a:extLst>
              </p:cNvPr>
              <p:cNvSpPr txBox="1"/>
              <p:nvPr/>
            </p:nvSpPr>
            <p:spPr>
              <a:xfrm flipH="1">
                <a:off x="4178611" y="4362636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1E6899-B0BF-454B-BFE4-AF79281A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78611" y="4362636"/>
                <a:ext cx="67136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7F125B7-7F70-45EF-8E28-A2848C147336}"/>
                  </a:ext>
                </a:extLst>
              </p:cNvPr>
              <p:cNvSpPr/>
              <p:nvPr/>
            </p:nvSpPr>
            <p:spPr bwMode="auto">
              <a:xfrm>
                <a:off x="3958113" y="4800725"/>
                <a:ext cx="1044137" cy="30931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7F125B7-7F70-45EF-8E28-A2848C147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8113" y="4800725"/>
                <a:ext cx="1044137" cy="309312"/>
              </a:xfrm>
              <a:prstGeom prst="rect">
                <a:avLst/>
              </a:prstGeom>
              <a:blipFill>
                <a:blip r:embed="rId8"/>
                <a:stretch>
                  <a:fillRect r="-6897" b="-3461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96D327A-6E64-469B-B13B-563823A71F70}"/>
                  </a:ext>
                </a:extLst>
              </p:cNvPr>
              <p:cNvSpPr/>
              <p:nvPr/>
            </p:nvSpPr>
            <p:spPr bwMode="auto">
              <a:xfrm>
                <a:off x="6039795" y="3985790"/>
                <a:ext cx="2398241" cy="40011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96D327A-6E64-469B-B13B-563823A71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9795" y="3985790"/>
                <a:ext cx="2398241" cy="400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Elbow Connector 7">
            <a:extLst>
              <a:ext uri="{FF2B5EF4-FFF2-40B4-BE49-F238E27FC236}">
                <a16:creationId xmlns:a16="http://schemas.microsoft.com/office/drawing/2014/main" id="{175C1313-54AD-4BC5-B9BC-BF1D604F754D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rot="16200000" flipH="1">
            <a:off x="3260679" y="3664615"/>
            <a:ext cx="390490" cy="33910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31C609-8CD4-461C-A9C9-00E41271800E}"/>
              </a:ext>
            </a:extLst>
          </p:cNvPr>
          <p:cNvCxnSpPr>
            <a:cxnSpLocks/>
            <a:stCxn id="46" idx="2"/>
          </p:cNvCxnSpPr>
          <p:nvPr/>
        </p:nvCxnSpPr>
        <p:spPr bwMode="auto">
          <a:xfrm>
            <a:off x="4480182" y="5110037"/>
            <a:ext cx="699502" cy="155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rapezoid 49">
            <a:extLst>
              <a:ext uri="{FF2B5EF4-FFF2-40B4-BE49-F238E27FC236}">
                <a16:creationId xmlns:a16="http://schemas.microsoft.com/office/drawing/2014/main" id="{70C26887-EAEB-4D05-94EB-851DE0BCC834}"/>
              </a:ext>
            </a:extLst>
          </p:cNvPr>
          <p:cNvSpPr/>
          <p:nvPr/>
        </p:nvSpPr>
        <p:spPr bwMode="auto">
          <a:xfrm rot="16200000" flipH="1" flipV="1">
            <a:off x="7700958" y="5350761"/>
            <a:ext cx="907408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9032816-7FD6-4972-95D5-371BE3F64B2E}"/>
                  </a:ext>
                </a:extLst>
              </p:cNvPr>
              <p:cNvSpPr txBox="1"/>
              <p:nvPr/>
            </p:nvSpPr>
            <p:spPr>
              <a:xfrm>
                <a:off x="7975214" y="5310954"/>
                <a:ext cx="418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9032816-7FD6-4972-95D5-371BE3F64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14" y="5310954"/>
                <a:ext cx="41816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EE7E2C-26C1-4BCA-8EF6-B84366B54001}"/>
              </a:ext>
            </a:extLst>
          </p:cNvPr>
          <p:cNvCxnSpPr>
            <a:cxnSpLocks/>
          </p:cNvCxnSpPr>
          <p:nvPr/>
        </p:nvCxnSpPr>
        <p:spPr bwMode="auto">
          <a:xfrm>
            <a:off x="7236496" y="5217096"/>
            <a:ext cx="723200" cy="149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050363-4373-49E8-9093-4A402061B29F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 bwMode="auto">
          <a:xfrm flipV="1">
            <a:off x="5569615" y="5541787"/>
            <a:ext cx="2405599" cy="9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EA0282-6C2F-4F99-9621-F159CD046DFC}"/>
              </a:ext>
            </a:extLst>
          </p:cNvPr>
          <p:cNvCxnSpPr/>
          <p:nvPr/>
        </p:nvCxnSpPr>
        <p:spPr bwMode="auto">
          <a:xfrm>
            <a:off x="8359928" y="5541787"/>
            <a:ext cx="4383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07B0E1-ED9A-472E-8A6E-10611394E7EC}"/>
                  </a:ext>
                </a:extLst>
              </p:cNvPr>
              <p:cNvSpPr/>
              <p:nvPr/>
            </p:nvSpPr>
            <p:spPr>
              <a:xfrm>
                <a:off x="1800657" y="5545196"/>
                <a:ext cx="1650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07B0E1-ED9A-472E-8A6E-10611394E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57" y="5545196"/>
                <a:ext cx="1650773" cy="369332"/>
              </a:xfrm>
              <a:prstGeom prst="rect">
                <a:avLst/>
              </a:prstGeom>
              <a:blipFill>
                <a:blip r:embed="rId11"/>
                <a:stretch>
                  <a:fillRect r="-36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F12B5C-F0F3-468A-A38A-16036167688C}"/>
                  </a:ext>
                </a:extLst>
              </p:cNvPr>
              <p:cNvSpPr txBox="1"/>
              <p:nvPr/>
            </p:nvSpPr>
            <p:spPr>
              <a:xfrm>
                <a:off x="5495760" y="5569033"/>
                <a:ext cx="2270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F12B5C-F0F3-468A-A38A-160361676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60" y="5569033"/>
                <a:ext cx="2270750" cy="369332"/>
              </a:xfrm>
              <a:prstGeom prst="rect">
                <a:avLst/>
              </a:prstGeom>
              <a:blipFill>
                <a:blip r:embed="rId12"/>
                <a:stretch>
                  <a:fillRect t="-10000" r="-16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C81AB7-8C3F-46E7-B74E-6118B33B128A}"/>
                  </a:ext>
                </a:extLst>
              </p:cNvPr>
              <p:cNvSpPr txBox="1"/>
              <p:nvPr/>
            </p:nvSpPr>
            <p:spPr>
              <a:xfrm>
                <a:off x="8247225" y="5587953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C81AB7-8C3F-46E7-B74E-6118B33B1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225" y="5587953"/>
                <a:ext cx="493981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rapezoid 57">
            <a:extLst>
              <a:ext uri="{FF2B5EF4-FFF2-40B4-BE49-F238E27FC236}">
                <a16:creationId xmlns:a16="http://schemas.microsoft.com/office/drawing/2014/main" id="{A153772F-8313-4F18-9B55-6832DC7C7805}"/>
              </a:ext>
            </a:extLst>
          </p:cNvPr>
          <p:cNvSpPr/>
          <p:nvPr/>
        </p:nvSpPr>
        <p:spPr bwMode="auto">
          <a:xfrm flipH="1" flipV="1">
            <a:off x="6039794" y="4381037"/>
            <a:ext cx="2377245" cy="439804"/>
          </a:xfrm>
          <a:prstGeom prst="trapezoid">
            <a:avLst>
              <a:gd name="adj" fmla="val 15044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6E4FE9B-B4B1-4A7D-B9DF-C54B81AE4AC4}"/>
                  </a:ext>
                </a:extLst>
              </p:cNvPr>
              <p:cNvSpPr/>
              <p:nvPr/>
            </p:nvSpPr>
            <p:spPr bwMode="auto">
              <a:xfrm>
                <a:off x="6696547" y="4819412"/>
                <a:ext cx="1044232" cy="387437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6E4FE9B-B4B1-4A7D-B9DF-C54B81AE4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6547" y="4819412"/>
                <a:ext cx="1044232" cy="387437"/>
              </a:xfrm>
              <a:prstGeom prst="rect">
                <a:avLst/>
              </a:prstGeom>
              <a:blipFill>
                <a:blip r:embed="rId14"/>
                <a:stretch>
                  <a:fillRect r="-7514" b="-769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9A60613-A8C7-4FD6-8215-34B53DBF2962}"/>
                  </a:ext>
                </a:extLst>
              </p:cNvPr>
              <p:cNvSpPr txBox="1"/>
              <p:nvPr/>
            </p:nvSpPr>
            <p:spPr>
              <a:xfrm flipH="1">
                <a:off x="6824300" y="4360063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9A60613-A8C7-4FD6-8215-34B53DBF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24300" y="4360063"/>
                <a:ext cx="67136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060241A-EED1-4E29-A7C5-D794894903F3}"/>
                  </a:ext>
                </a:extLst>
              </p:cNvPr>
              <p:cNvSpPr/>
              <p:nvPr/>
            </p:nvSpPr>
            <p:spPr bwMode="auto">
              <a:xfrm>
                <a:off x="1213227" y="4776733"/>
                <a:ext cx="1049770" cy="404295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060241A-EED1-4E29-A7C5-D79489490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3227" y="4776733"/>
                <a:ext cx="1049770" cy="404295"/>
              </a:xfrm>
              <a:prstGeom prst="rect">
                <a:avLst/>
              </a:prstGeom>
              <a:blipFill>
                <a:blip r:embed="rId16"/>
                <a:stretch>
                  <a:fillRect r="-6322" b="-294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9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3E8-EED8-42E8-8EE6-4A32B4B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Ledger of </a:t>
            </a:r>
            <a:r>
              <a:rPr lang="en-US" b="1" dirty="0"/>
              <a:t>transfers of ownership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938213"/>
                <a:ext cx="8229600" cy="3009320"/>
              </a:xfrm>
            </p:spPr>
            <p:txBody>
              <a:bodyPr/>
              <a:lstStyle/>
              <a:p>
                <a:r>
                  <a:rPr lang="en-US" sz="2800" dirty="0"/>
                  <a:t>Assume: ownership by known public key</a:t>
                </a:r>
              </a:p>
              <a:p>
                <a:r>
                  <a:rPr lang="en-US" sz="2800" dirty="0"/>
                  <a:t>To transfer ownership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from Alice to Bob:</a:t>
                </a:r>
              </a:p>
              <a:p>
                <a:pPr lvl="1"/>
                <a:r>
                  <a:rPr lang="en-US" sz="2400" dirty="0"/>
                  <a:t>Sign ‘transfer’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𝐴𝑙𝑖𝑐𝑒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FF"/>
                    </a:solidFill>
                  </a:rPr>
                  <a:t>)</a:t>
                </a:r>
              </a:p>
              <a:p>
                <a:pPr lvl="2"/>
                <a:r>
                  <a:rPr lang="en-US" sz="2000" dirty="0"/>
                  <a:t>Often: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represents amount of money (e.g., a Bitcoin)</a:t>
                </a:r>
              </a:p>
              <a:p>
                <a:pPr lvl="1"/>
                <a:r>
                  <a:rPr lang="en-US" sz="2400" dirty="0"/>
                  <a:t>Requires </a:t>
                </a:r>
                <a:r>
                  <a:rPr lang="en-US" sz="2400" b="1" dirty="0"/>
                  <a:t>trusted block-adding controls</a:t>
                </a:r>
              </a:p>
              <a:p>
                <a:pPr lvl="2"/>
                <a:r>
                  <a:rPr lang="en-US" sz="2000" dirty="0"/>
                  <a:t>Who decides ?? If distributed: requires </a:t>
                </a:r>
                <a:r>
                  <a:rPr lang="en-US" sz="2000" b="1" dirty="0"/>
                  <a:t>consensus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38213"/>
                <a:ext cx="8229600" cy="3009320"/>
              </a:xfrm>
              <a:blipFill>
                <a:blip r:embed="rId2"/>
                <a:stretch>
                  <a:fillRect l="-519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C63F-B5F4-4369-A56A-49C1225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4D18-5A9E-401A-8B3B-4E661B4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7E44CDE-690E-49B3-8400-9131F7401FF1}"/>
                  </a:ext>
                </a:extLst>
              </p:cNvPr>
              <p:cNvSpPr/>
              <p:nvPr/>
            </p:nvSpPr>
            <p:spPr bwMode="auto">
              <a:xfrm>
                <a:off x="531135" y="3947533"/>
                <a:ext cx="2392569" cy="40291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7E44CDE-690E-49B3-8400-9131F7401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135" y="3947533"/>
                <a:ext cx="2392569" cy="4029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B482ECD-81E7-4DC4-8137-8730B09A53A8}"/>
                  </a:ext>
                </a:extLst>
              </p:cNvPr>
              <p:cNvSpPr/>
              <p:nvPr/>
            </p:nvSpPr>
            <p:spPr bwMode="auto">
              <a:xfrm>
                <a:off x="3282629" y="3962518"/>
                <a:ext cx="2398241" cy="40011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B482ECD-81E7-4DC4-8137-8730B09A5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2629" y="3962518"/>
                <a:ext cx="2398241" cy="400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rapezoid 35">
            <a:extLst>
              <a:ext uri="{FF2B5EF4-FFF2-40B4-BE49-F238E27FC236}">
                <a16:creationId xmlns:a16="http://schemas.microsoft.com/office/drawing/2014/main" id="{3F2F0389-D5E9-4ED6-A09B-7DFFFAAF76B3}"/>
              </a:ext>
            </a:extLst>
          </p:cNvPr>
          <p:cNvSpPr/>
          <p:nvPr/>
        </p:nvSpPr>
        <p:spPr bwMode="auto">
          <a:xfrm flipH="1" flipV="1">
            <a:off x="525462" y="4339060"/>
            <a:ext cx="2398241" cy="415979"/>
          </a:xfrm>
          <a:prstGeom prst="trapezoid">
            <a:avLst>
              <a:gd name="adj" fmla="val 16597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35FA94-A7E6-4BAB-8A0A-F6252058647C}"/>
                  </a:ext>
                </a:extLst>
              </p:cNvPr>
              <p:cNvSpPr txBox="1"/>
              <p:nvPr/>
            </p:nvSpPr>
            <p:spPr>
              <a:xfrm flipH="1">
                <a:off x="1421443" y="4339060"/>
                <a:ext cx="692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35FA94-A7E6-4BAB-8A0A-F6252058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1443" y="4339060"/>
                <a:ext cx="6923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>
            <a:extLst>
              <a:ext uri="{FF2B5EF4-FFF2-40B4-BE49-F238E27FC236}">
                <a16:creationId xmlns:a16="http://schemas.microsoft.com/office/drawing/2014/main" id="{E4C1B4B4-0DBF-4211-A052-7A23D10B9A3F}"/>
              </a:ext>
            </a:extLst>
          </p:cNvPr>
          <p:cNvSpPr/>
          <p:nvPr/>
        </p:nvSpPr>
        <p:spPr bwMode="auto">
          <a:xfrm rot="16200000" flipH="1" flipV="1">
            <a:off x="4892709" y="5360418"/>
            <a:ext cx="907408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B41F0D-4381-4E7E-AA0A-305125E14D69}"/>
                  </a:ext>
                </a:extLst>
              </p:cNvPr>
              <p:cNvSpPr txBox="1"/>
              <p:nvPr/>
            </p:nvSpPr>
            <p:spPr>
              <a:xfrm>
                <a:off x="5123211" y="5320570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B41F0D-4381-4E7E-AA0A-305125E1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211" y="5320570"/>
                <a:ext cx="4464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rapezoid 39">
            <a:extLst>
              <a:ext uri="{FF2B5EF4-FFF2-40B4-BE49-F238E27FC236}">
                <a16:creationId xmlns:a16="http://schemas.microsoft.com/office/drawing/2014/main" id="{9F8A3635-721D-4D75-A919-C6AB613B9E7C}"/>
              </a:ext>
            </a:extLst>
          </p:cNvPr>
          <p:cNvSpPr/>
          <p:nvPr/>
        </p:nvSpPr>
        <p:spPr bwMode="auto">
          <a:xfrm flipH="1" flipV="1">
            <a:off x="3282630" y="4362636"/>
            <a:ext cx="2398241" cy="415979"/>
          </a:xfrm>
          <a:prstGeom prst="trapezoid">
            <a:avLst>
              <a:gd name="adj" fmla="val 16363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CD3AA6-C78E-4FA8-8067-6D9955B7100C}"/>
                  </a:ext>
                </a:extLst>
              </p:cNvPr>
              <p:cNvSpPr txBox="1"/>
              <p:nvPr/>
            </p:nvSpPr>
            <p:spPr>
              <a:xfrm flipH="1">
                <a:off x="4178611" y="4362636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CD3AA6-C78E-4FA8-8067-6D9955B71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78611" y="4362636"/>
                <a:ext cx="67136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F7EAE9E-E343-466C-9C7B-88597E2E59D7}"/>
                  </a:ext>
                </a:extLst>
              </p:cNvPr>
              <p:cNvSpPr/>
              <p:nvPr/>
            </p:nvSpPr>
            <p:spPr bwMode="auto">
              <a:xfrm>
                <a:off x="3958113" y="4800725"/>
                <a:ext cx="1044137" cy="30931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F7EAE9E-E343-466C-9C7B-88597E2E5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8113" y="4800725"/>
                <a:ext cx="1044137" cy="309312"/>
              </a:xfrm>
              <a:prstGeom prst="rect">
                <a:avLst/>
              </a:prstGeom>
              <a:blipFill>
                <a:blip r:embed="rId8"/>
                <a:stretch>
                  <a:fillRect r="-6897" b="-3461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369341C-EA75-4E9B-A9EF-E08534F341F1}"/>
                  </a:ext>
                </a:extLst>
              </p:cNvPr>
              <p:cNvSpPr/>
              <p:nvPr/>
            </p:nvSpPr>
            <p:spPr bwMode="auto">
              <a:xfrm>
                <a:off x="6039795" y="3985790"/>
                <a:ext cx="2398241" cy="40011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369341C-EA75-4E9B-A9EF-E08534F34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9795" y="3985790"/>
                <a:ext cx="2398241" cy="400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Elbow Connector 7">
            <a:extLst>
              <a:ext uri="{FF2B5EF4-FFF2-40B4-BE49-F238E27FC236}">
                <a16:creationId xmlns:a16="http://schemas.microsoft.com/office/drawing/2014/main" id="{F72968BB-CF50-4A6D-A26E-AA9D9A6EB90F}"/>
              </a:ext>
            </a:extLst>
          </p:cNvPr>
          <p:cNvCxnSpPr>
            <a:cxnSpLocks/>
            <a:endCxn id="38" idx="2"/>
          </p:cNvCxnSpPr>
          <p:nvPr/>
        </p:nvCxnSpPr>
        <p:spPr bwMode="auto">
          <a:xfrm rot="16200000" flipH="1">
            <a:off x="3260679" y="3664615"/>
            <a:ext cx="390490" cy="33910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FDD6D6-BBB1-499C-9C4F-CAD4E4CA0E0F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4480182" y="5110037"/>
            <a:ext cx="699502" cy="155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rapezoid 45">
            <a:extLst>
              <a:ext uri="{FF2B5EF4-FFF2-40B4-BE49-F238E27FC236}">
                <a16:creationId xmlns:a16="http://schemas.microsoft.com/office/drawing/2014/main" id="{5F887F8B-3FD2-40F2-8D9A-A49B41391B19}"/>
              </a:ext>
            </a:extLst>
          </p:cNvPr>
          <p:cNvSpPr/>
          <p:nvPr/>
        </p:nvSpPr>
        <p:spPr bwMode="auto">
          <a:xfrm rot="16200000" flipH="1" flipV="1">
            <a:off x="7700958" y="5350761"/>
            <a:ext cx="907408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40474C-5A5E-4869-954B-08FCCEF17193}"/>
                  </a:ext>
                </a:extLst>
              </p:cNvPr>
              <p:cNvSpPr txBox="1"/>
              <p:nvPr/>
            </p:nvSpPr>
            <p:spPr>
              <a:xfrm>
                <a:off x="7975214" y="5310954"/>
                <a:ext cx="418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40474C-5A5E-4869-954B-08FCCEF17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14" y="5310954"/>
                <a:ext cx="41816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FC542A-0797-44E6-B6F4-DA650D3C3831}"/>
              </a:ext>
            </a:extLst>
          </p:cNvPr>
          <p:cNvCxnSpPr>
            <a:cxnSpLocks/>
          </p:cNvCxnSpPr>
          <p:nvPr/>
        </p:nvCxnSpPr>
        <p:spPr bwMode="auto">
          <a:xfrm>
            <a:off x="7236496" y="5217096"/>
            <a:ext cx="723200" cy="149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4B4106-07D8-4595-8A29-022F8EE773C5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 bwMode="auto">
          <a:xfrm flipV="1">
            <a:off x="5569615" y="5541787"/>
            <a:ext cx="2405599" cy="9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5E9D46-FDAC-4A46-800D-F1AE70899C97}"/>
              </a:ext>
            </a:extLst>
          </p:cNvPr>
          <p:cNvCxnSpPr/>
          <p:nvPr/>
        </p:nvCxnSpPr>
        <p:spPr bwMode="auto">
          <a:xfrm>
            <a:off x="8359928" y="5541787"/>
            <a:ext cx="4383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0E0519C-18C0-4035-AE9D-14290B07D6DD}"/>
                  </a:ext>
                </a:extLst>
              </p:cNvPr>
              <p:cNvSpPr/>
              <p:nvPr/>
            </p:nvSpPr>
            <p:spPr>
              <a:xfrm>
                <a:off x="1800657" y="5545196"/>
                <a:ext cx="1650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0E0519C-18C0-4035-AE9D-14290B07D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57" y="5545196"/>
                <a:ext cx="1650773" cy="369332"/>
              </a:xfrm>
              <a:prstGeom prst="rect">
                <a:avLst/>
              </a:prstGeom>
              <a:blipFill>
                <a:blip r:embed="rId11"/>
                <a:stretch>
                  <a:fillRect r="-36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A163B3F-0254-4153-9F22-3D076CCA631B}"/>
                  </a:ext>
                </a:extLst>
              </p:cNvPr>
              <p:cNvSpPr txBox="1"/>
              <p:nvPr/>
            </p:nvSpPr>
            <p:spPr>
              <a:xfrm>
                <a:off x="5495760" y="5569033"/>
                <a:ext cx="2270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A163B3F-0254-4153-9F22-3D076CCA6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60" y="5569033"/>
                <a:ext cx="2270750" cy="369332"/>
              </a:xfrm>
              <a:prstGeom prst="rect">
                <a:avLst/>
              </a:prstGeom>
              <a:blipFill>
                <a:blip r:embed="rId12"/>
                <a:stretch>
                  <a:fillRect t="-10000" r="-16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A2F625-5487-4F24-8AE5-39490499DF26}"/>
                  </a:ext>
                </a:extLst>
              </p:cNvPr>
              <p:cNvSpPr txBox="1"/>
              <p:nvPr/>
            </p:nvSpPr>
            <p:spPr>
              <a:xfrm>
                <a:off x="8247225" y="5587953"/>
                <a:ext cx="493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A2F625-5487-4F24-8AE5-3949049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225" y="5587953"/>
                <a:ext cx="493981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rapezoid 53">
            <a:extLst>
              <a:ext uri="{FF2B5EF4-FFF2-40B4-BE49-F238E27FC236}">
                <a16:creationId xmlns:a16="http://schemas.microsoft.com/office/drawing/2014/main" id="{D9F5907D-3BCA-4124-987F-2B8393C7657E}"/>
              </a:ext>
            </a:extLst>
          </p:cNvPr>
          <p:cNvSpPr/>
          <p:nvPr/>
        </p:nvSpPr>
        <p:spPr bwMode="auto">
          <a:xfrm flipH="1" flipV="1">
            <a:off x="6039794" y="4381037"/>
            <a:ext cx="2377245" cy="439804"/>
          </a:xfrm>
          <a:prstGeom prst="trapezoid">
            <a:avLst>
              <a:gd name="adj" fmla="val 15044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B667F85-C7E2-4497-8154-6B763D6852AD}"/>
                  </a:ext>
                </a:extLst>
              </p:cNvPr>
              <p:cNvSpPr/>
              <p:nvPr/>
            </p:nvSpPr>
            <p:spPr bwMode="auto">
              <a:xfrm>
                <a:off x="6696547" y="4819412"/>
                <a:ext cx="1044232" cy="387437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B667F85-C7E2-4497-8154-6B763D685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6547" y="4819412"/>
                <a:ext cx="1044232" cy="387437"/>
              </a:xfrm>
              <a:prstGeom prst="rect">
                <a:avLst/>
              </a:prstGeom>
              <a:blipFill>
                <a:blip r:embed="rId14"/>
                <a:stretch>
                  <a:fillRect r="-7514" b="-769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8826BC-CCAD-4FBF-B7B6-EC3DA86FA199}"/>
                  </a:ext>
                </a:extLst>
              </p:cNvPr>
              <p:cNvSpPr txBox="1"/>
              <p:nvPr/>
            </p:nvSpPr>
            <p:spPr>
              <a:xfrm flipH="1">
                <a:off x="6824300" y="4360063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38826BC-CCAD-4FBF-B7B6-EC3DA86FA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24300" y="4360063"/>
                <a:ext cx="67136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F2AC3A3-D926-433F-A32D-13EE5F8C187A}"/>
                  </a:ext>
                </a:extLst>
              </p:cNvPr>
              <p:cNvSpPr/>
              <p:nvPr/>
            </p:nvSpPr>
            <p:spPr bwMode="auto">
              <a:xfrm>
                <a:off x="1213227" y="4776733"/>
                <a:ext cx="1049770" cy="404295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F2AC3A3-D926-433F-A32D-13EE5F8C1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3227" y="4776733"/>
                <a:ext cx="1049770" cy="404295"/>
              </a:xfrm>
              <a:prstGeom prst="rect">
                <a:avLst/>
              </a:prstGeom>
              <a:blipFill>
                <a:blip r:embed="rId16"/>
                <a:stretch>
                  <a:fillRect r="-6322" b="-294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631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3E8-EED8-42E8-8EE6-4A32B4B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Blockchain control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938213"/>
                <a:ext cx="8229600" cy="3009320"/>
              </a:xfrm>
            </p:spPr>
            <p:txBody>
              <a:bodyPr/>
              <a:lstStyle/>
              <a:p>
                <a:r>
                  <a:rPr lang="en-US" sz="2800" dirty="0"/>
                  <a:t>Block-addition controls – two types:</a:t>
                </a:r>
              </a:p>
              <a:p>
                <a:pPr lvl="1"/>
                <a:r>
                  <a:rPr lang="en-US" sz="2400" b="1" dirty="0">
                    <a:solidFill>
                      <a:srgbClr val="FF00FF"/>
                    </a:solidFill>
                  </a:rPr>
                  <a:t>Permissioned blockchain: </a:t>
                </a:r>
                <a:endParaRPr lang="en-US" sz="2400" dirty="0">
                  <a:solidFill>
                    <a:srgbClr val="FF00FF"/>
                  </a:solidFill>
                </a:endParaRPr>
              </a:p>
              <a:p>
                <a:pPr lvl="2"/>
                <a:r>
                  <a:rPr lang="en-US" sz="2000" b="1" dirty="0"/>
                  <a:t>Blocks added only on signed permission</a:t>
                </a:r>
              </a:p>
              <a:p>
                <a:pPr lvl="2"/>
                <a:r>
                  <a:rPr lang="en-US" sz="2000" b="1" dirty="0"/>
                  <a:t>Permission key pair: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𝐴𝑢𝑡h𝑜𝑟𝑖𝑡𝑦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𝐴𝑢𝑡h𝑜𝑟𝑖𝑡𝑦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  <a:p>
                <a:pPr lvl="3"/>
                <a:r>
                  <a:rPr lang="en-US" sz="1800" dirty="0"/>
                  <a:t>If distributed: requires </a:t>
                </a:r>
                <a:r>
                  <a:rPr lang="en-US" sz="1800" b="1" dirty="0"/>
                  <a:t>consensus</a:t>
                </a:r>
                <a:endParaRPr lang="en-US" sz="1800" dirty="0"/>
              </a:p>
              <a:p>
                <a:pPr lvl="1"/>
                <a:r>
                  <a:rPr lang="en-US" sz="2400" dirty="0" err="1"/>
                  <a:t>Permissionless</a:t>
                </a:r>
                <a:r>
                  <a:rPr lang="en-US" sz="2400" dirty="0"/>
                  <a:t> blockchain (e.g. Bitcoin):</a:t>
                </a:r>
              </a:p>
              <a:p>
                <a:pPr lvl="2"/>
                <a:r>
                  <a:rPr lang="en-US" sz="2000" dirty="0"/>
                  <a:t>No known permission key; </a:t>
                </a:r>
                <a:r>
                  <a:rPr lang="en-US" sz="2000" u="sng" dirty="0"/>
                  <a:t>no  ‘owner’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38213"/>
                <a:ext cx="8229600" cy="3009320"/>
              </a:xfrm>
              <a:blipFill>
                <a:blip r:embed="rId2"/>
                <a:stretch>
                  <a:fillRect l="-519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C63F-B5F4-4369-A56A-49C1225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4D18-5A9E-401A-8B3B-4E661B4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ACEA36-FAEA-40A3-91FD-15C381E848DA}"/>
                  </a:ext>
                </a:extLst>
              </p:cNvPr>
              <p:cNvSpPr/>
              <p:nvPr/>
            </p:nvSpPr>
            <p:spPr bwMode="auto">
              <a:xfrm>
                <a:off x="1110997" y="3947533"/>
                <a:ext cx="2392569" cy="40291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ACEA36-FAEA-40A3-91FD-15C381E84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0997" y="3947533"/>
                <a:ext cx="2392569" cy="4029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94EF30-9C62-4CB1-BD06-5F5B54616AC6}"/>
                  </a:ext>
                </a:extLst>
              </p:cNvPr>
              <p:cNvSpPr/>
              <p:nvPr/>
            </p:nvSpPr>
            <p:spPr bwMode="auto">
              <a:xfrm>
                <a:off x="3862491" y="3962518"/>
                <a:ext cx="2398241" cy="40011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94EF30-9C62-4CB1-BD06-5F5B54616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2491" y="3962518"/>
                <a:ext cx="2398241" cy="400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814D7D31-D784-4BC9-ACAF-9FD1FFD2142B}"/>
              </a:ext>
            </a:extLst>
          </p:cNvPr>
          <p:cNvSpPr/>
          <p:nvPr/>
        </p:nvSpPr>
        <p:spPr bwMode="auto">
          <a:xfrm flipH="1" flipV="1">
            <a:off x="1105324" y="4339060"/>
            <a:ext cx="2398241" cy="415979"/>
          </a:xfrm>
          <a:prstGeom prst="trapezoid">
            <a:avLst>
              <a:gd name="adj" fmla="val 11504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E72B1-A8CE-478D-A0EF-47D8BFBE75BC}"/>
                  </a:ext>
                </a:extLst>
              </p:cNvPr>
              <p:cNvSpPr txBox="1"/>
              <p:nvPr/>
            </p:nvSpPr>
            <p:spPr>
              <a:xfrm flipH="1">
                <a:off x="2001305" y="4339060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E72B1-A8CE-478D-A0EF-47D8BFBE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01305" y="4339060"/>
                <a:ext cx="67136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rapezoid 10">
            <a:extLst>
              <a:ext uri="{FF2B5EF4-FFF2-40B4-BE49-F238E27FC236}">
                <a16:creationId xmlns:a16="http://schemas.microsoft.com/office/drawing/2014/main" id="{47B5EBA6-F2AB-42BB-8800-D86E8A233C05}"/>
              </a:ext>
            </a:extLst>
          </p:cNvPr>
          <p:cNvSpPr/>
          <p:nvPr/>
        </p:nvSpPr>
        <p:spPr bwMode="auto">
          <a:xfrm rot="16200000" flipH="1" flipV="1">
            <a:off x="5972398" y="5387143"/>
            <a:ext cx="907408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665F60-85FC-4EB6-8F0A-2572335A605B}"/>
                  </a:ext>
                </a:extLst>
              </p:cNvPr>
              <p:cNvSpPr txBox="1"/>
              <p:nvPr/>
            </p:nvSpPr>
            <p:spPr>
              <a:xfrm>
                <a:off x="6205316" y="5359207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665F60-85FC-4EB6-8F0A-2572335A6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316" y="5359207"/>
                <a:ext cx="4464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rapezoid 12">
            <a:extLst>
              <a:ext uri="{FF2B5EF4-FFF2-40B4-BE49-F238E27FC236}">
                <a16:creationId xmlns:a16="http://schemas.microsoft.com/office/drawing/2014/main" id="{678DB148-7C06-43BE-BAAF-DADC3E47F73F}"/>
              </a:ext>
            </a:extLst>
          </p:cNvPr>
          <p:cNvSpPr/>
          <p:nvPr/>
        </p:nvSpPr>
        <p:spPr bwMode="auto">
          <a:xfrm flipH="1" flipV="1">
            <a:off x="3862492" y="4362636"/>
            <a:ext cx="2398241" cy="415979"/>
          </a:xfrm>
          <a:prstGeom prst="trapezoid">
            <a:avLst>
              <a:gd name="adj" fmla="val 10733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1C7C1-1633-4732-9739-BF52CD7DA2E4}"/>
                  </a:ext>
                </a:extLst>
              </p:cNvPr>
              <p:cNvSpPr txBox="1"/>
              <p:nvPr/>
            </p:nvSpPr>
            <p:spPr>
              <a:xfrm flipH="1">
                <a:off x="4758473" y="4362636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1C7C1-1633-4732-9739-BF52CD7D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58473" y="4362636"/>
                <a:ext cx="67136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7FCA352-7F53-4346-AD05-F733E8B52C91}"/>
                  </a:ext>
                </a:extLst>
              </p:cNvPr>
              <p:cNvSpPr/>
              <p:nvPr/>
            </p:nvSpPr>
            <p:spPr bwMode="auto">
              <a:xfrm>
                <a:off x="4371381" y="4792039"/>
                <a:ext cx="1428305" cy="36382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7FCA352-7F53-4346-AD05-F733E8B52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1381" y="4792039"/>
                <a:ext cx="1428305" cy="363829"/>
              </a:xfrm>
              <a:prstGeom prst="rect">
                <a:avLst/>
              </a:prstGeom>
              <a:blipFill>
                <a:blip r:embed="rId8"/>
                <a:stretch>
                  <a:fillRect b="-1451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lbow Connector 7">
            <a:extLst>
              <a:ext uri="{FF2B5EF4-FFF2-40B4-BE49-F238E27FC236}">
                <a16:creationId xmlns:a16="http://schemas.microsoft.com/office/drawing/2014/main" id="{577D4A50-9B5F-4843-A2DE-AAFB7DC5CF5A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 rot="16200000" flipH="1">
            <a:off x="4038588" y="3420500"/>
            <a:ext cx="458402" cy="392669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C3B537-C4F2-4AD3-8F33-1D2A81608B81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5085534" y="5155868"/>
            <a:ext cx="1161619" cy="2033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C1B85E-B8FC-4157-96BB-9B4A69F04504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6651720" y="5590040"/>
            <a:ext cx="18139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72B1DB-0D95-4DC7-B482-6AB41083448E}"/>
                  </a:ext>
                </a:extLst>
              </p:cNvPr>
              <p:cNvSpPr/>
              <p:nvPr/>
            </p:nvSpPr>
            <p:spPr>
              <a:xfrm>
                <a:off x="2758713" y="5589411"/>
                <a:ext cx="1489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72B1DB-0D95-4DC7-B482-6AB410834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713" y="5589411"/>
                <a:ext cx="1489703" cy="369332"/>
              </a:xfrm>
              <a:prstGeom prst="rect">
                <a:avLst/>
              </a:prstGeom>
              <a:blipFill>
                <a:blip r:embed="rId9"/>
                <a:stretch>
                  <a:fillRect t="-10000" r="-28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88EDE3-A6B9-4394-B66B-B0DB23BCDFB7}"/>
                  </a:ext>
                </a:extLst>
              </p:cNvPr>
              <p:cNvSpPr txBox="1"/>
              <p:nvPr/>
            </p:nvSpPr>
            <p:spPr>
              <a:xfrm>
                <a:off x="6617351" y="5210732"/>
                <a:ext cx="2177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),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88EDE3-A6B9-4394-B66B-B0DB23BC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51" y="5210732"/>
                <a:ext cx="2177519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D71347-87D3-46DE-BE8E-7B507E2227E0}"/>
                  </a:ext>
                </a:extLst>
              </p:cNvPr>
              <p:cNvSpPr/>
              <p:nvPr/>
            </p:nvSpPr>
            <p:spPr bwMode="auto">
              <a:xfrm>
                <a:off x="1590291" y="4790816"/>
                <a:ext cx="1428305" cy="36382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D71347-87D3-46DE-BE8E-7B507E222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0291" y="4790816"/>
                <a:ext cx="1428305" cy="363829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A85A0-45AE-4CFC-ABDF-3FB14C255393}"/>
                  </a:ext>
                </a:extLst>
              </p:cNvPr>
              <p:cNvSpPr txBox="1"/>
              <p:nvPr/>
            </p:nvSpPr>
            <p:spPr>
              <a:xfrm>
                <a:off x="3673263" y="5590974"/>
                <a:ext cx="2470244" cy="424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𝐴𝑢𝑡h𝑜𝑟𝑖𝑡𝑦</m:t>
                            </m:r>
                          </m:sub>
                        </m:sSub>
                      </m:sub>
                    </m:sSub>
                    <m:r>
                      <a:rPr lang="en-US" sz="18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A85A0-45AE-4CFC-ABDF-3FB14C25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263" y="5590974"/>
                <a:ext cx="2470244" cy="424347"/>
              </a:xfrm>
              <a:prstGeom prst="rect">
                <a:avLst/>
              </a:prstGeom>
              <a:blipFill>
                <a:blip r:embed="rId12"/>
                <a:stretch>
                  <a:fillRect t="-714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FC5C62-4F83-48CD-90AA-DDEC82CE1A28}"/>
                  </a:ext>
                </a:extLst>
              </p:cNvPr>
              <p:cNvSpPr txBox="1"/>
              <p:nvPr/>
            </p:nvSpPr>
            <p:spPr>
              <a:xfrm>
                <a:off x="6148294" y="5561904"/>
                <a:ext cx="2470244" cy="424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𝐴𝑢𝑡h𝑜𝑟𝑖𝑡𝑦</m:t>
                            </m:r>
                          </m:sub>
                        </m:sSub>
                      </m:sub>
                    </m:sSub>
                    <m:r>
                      <a:rPr lang="en-US" sz="18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FC5C62-4F83-48CD-90AA-DDEC82CE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94" y="5561904"/>
                <a:ext cx="2470244" cy="424347"/>
              </a:xfrm>
              <a:prstGeom prst="rect">
                <a:avLst/>
              </a:prstGeom>
              <a:blipFill>
                <a:blip r:embed="rId13"/>
                <a:stretch>
                  <a:fillRect t="-714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890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3E8-EED8-42E8-8EE6-4A32B4B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Permissionless</a:t>
            </a:r>
            <a:r>
              <a:rPr lang="en-US" sz="4000" dirty="0"/>
              <a:t> blockchain</a:t>
            </a:r>
            <a:r>
              <a:rPr lang="he-IL" sz="4000" dirty="0"/>
              <a:t> </a:t>
            </a:r>
            <a:r>
              <a:rPr lang="en-US" sz="3600" dirty="0"/>
              <a:t>(e.g. Bitcoin)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DD62-A782-4EDA-A3E7-53029D1C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938213"/>
            <a:ext cx="8229600" cy="3009320"/>
          </a:xfrm>
        </p:spPr>
        <p:txBody>
          <a:bodyPr/>
          <a:lstStyle/>
          <a:p>
            <a:r>
              <a:rPr lang="en-US" sz="2800" dirty="0"/>
              <a:t>No known permission key; </a:t>
            </a:r>
            <a:r>
              <a:rPr lang="en-US" sz="2800" u="sng" dirty="0"/>
              <a:t>no  ‘owner’</a:t>
            </a:r>
          </a:p>
          <a:p>
            <a:r>
              <a:rPr lang="en-US" sz="2800" dirty="0"/>
              <a:t>Fully distributed block-adding controls</a:t>
            </a:r>
          </a:p>
          <a:p>
            <a:r>
              <a:rPr lang="en-US" sz="2800" dirty="0"/>
              <a:t>How??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C63F-B5F4-4369-A56A-49C1225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4D18-5A9E-401A-8B3B-4E661B4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32" name="Picture 3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6583077-DD59-41A6-BF02-13A7D8A64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3391" b="69196"/>
          <a:stretch/>
        </p:blipFill>
        <p:spPr>
          <a:xfrm>
            <a:off x="2092803" y="1936285"/>
            <a:ext cx="5672460" cy="1306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D97B14E-2399-437D-B56C-D0A644BB41A9}"/>
                  </a:ext>
                </a:extLst>
              </p:cNvPr>
              <p:cNvSpPr/>
              <p:nvPr/>
            </p:nvSpPr>
            <p:spPr bwMode="auto">
              <a:xfrm>
                <a:off x="1110997" y="3947533"/>
                <a:ext cx="2392569" cy="40291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D97B14E-2399-437D-B56C-D0A644BB4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0997" y="3947533"/>
                <a:ext cx="2392569" cy="402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F399397-5FCC-4A13-9951-F57FE2A801E6}"/>
                  </a:ext>
                </a:extLst>
              </p:cNvPr>
              <p:cNvSpPr/>
              <p:nvPr/>
            </p:nvSpPr>
            <p:spPr bwMode="auto">
              <a:xfrm>
                <a:off x="3862491" y="3962518"/>
                <a:ext cx="2398241" cy="400118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F399397-5FCC-4A13-9951-F57FE2A80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2491" y="3962518"/>
                <a:ext cx="2398241" cy="400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rapezoid 40">
            <a:extLst>
              <a:ext uri="{FF2B5EF4-FFF2-40B4-BE49-F238E27FC236}">
                <a16:creationId xmlns:a16="http://schemas.microsoft.com/office/drawing/2014/main" id="{40C951C3-73F0-4E1B-85E4-119574E675B3}"/>
              </a:ext>
            </a:extLst>
          </p:cNvPr>
          <p:cNvSpPr/>
          <p:nvPr/>
        </p:nvSpPr>
        <p:spPr bwMode="auto">
          <a:xfrm flipH="1" flipV="1">
            <a:off x="1105324" y="4339060"/>
            <a:ext cx="2398241" cy="415979"/>
          </a:xfrm>
          <a:prstGeom prst="trapezoid">
            <a:avLst>
              <a:gd name="adj" fmla="val 11504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1AFFFB-7673-4508-805F-99654B423B93}"/>
                  </a:ext>
                </a:extLst>
              </p:cNvPr>
              <p:cNvSpPr txBox="1"/>
              <p:nvPr/>
            </p:nvSpPr>
            <p:spPr>
              <a:xfrm flipH="1">
                <a:off x="2001305" y="4339060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1AFFFB-7673-4508-805F-99654B42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01305" y="4339060"/>
                <a:ext cx="6713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rapezoid 42">
            <a:extLst>
              <a:ext uri="{FF2B5EF4-FFF2-40B4-BE49-F238E27FC236}">
                <a16:creationId xmlns:a16="http://schemas.microsoft.com/office/drawing/2014/main" id="{076CA4A4-3C08-4030-8AC3-C1DCB50A368B}"/>
              </a:ext>
            </a:extLst>
          </p:cNvPr>
          <p:cNvSpPr/>
          <p:nvPr/>
        </p:nvSpPr>
        <p:spPr bwMode="auto">
          <a:xfrm rot="16200000" flipH="1" flipV="1">
            <a:off x="5596785" y="5394053"/>
            <a:ext cx="907408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B799FAB-9600-451C-99E9-F3CA12E17152}"/>
                  </a:ext>
                </a:extLst>
              </p:cNvPr>
              <p:cNvSpPr txBox="1"/>
              <p:nvPr/>
            </p:nvSpPr>
            <p:spPr>
              <a:xfrm>
                <a:off x="5814328" y="5352333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B799FAB-9600-451C-99E9-F3CA12E17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328" y="5352333"/>
                <a:ext cx="4464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rapezoid 44">
            <a:extLst>
              <a:ext uri="{FF2B5EF4-FFF2-40B4-BE49-F238E27FC236}">
                <a16:creationId xmlns:a16="http://schemas.microsoft.com/office/drawing/2014/main" id="{BEECAFC9-3150-48FE-99DC-22475C50E032}"/>
              </a:ext>
            </a:extLst>
          </p:cNvPr>
          <p:cNvSpPr/>
          <p:nvPr/>
        </p:nvSpPr>
        <p:spPr bwMode="auto">
          <a:xfrm flipH="1" flipV="1">
            <a:off x="3862492" y="4362636"/>
            <a:ext cx="2398241" cy="415979"/>
          </a:xfrm>
          <a:prstGeom prst="trapezoid">
            <a:avLst>
              <a:gd name="adj" fmla="val 10733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97DA42-4701-4CEA-A2C9-C6EB4326FA8C}"/>
                  </a:ext>
                </a:extLst>
              </p:cNvPr>
              <p:cNvSpPr txBox="1"/>
              <p:nvPr/>
            </p:nvSpPr>
            <p:spPr>
              <a:xfrm flipH="1">
                <a:off x="4758473" y="4362636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97DA42-4701-4CEA-A2C9-C6EB4326F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58473" y="4362636"/>
                <a:ext cx="67136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37CE9E-DDD3-42C4-A4E8-C8CEA4C0F78B}"/>
                  </a:ext>
                </a:extLst>
              </p:cNvPr>
              <p:cNvSpPr/>
              <p:nvPr/>
            </p:nvSpPr>
            <p:spPr bwMode="auto">
              <a:xfrm>
                <a:off x="4371381" y="4792039"/>
                <a:ext cx="1428305" cy="36382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37CE9E-DDD3-42C4-A4E8-C8CEA4C0F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1381" y="4792039"/>
                <a:ext cx="1428305" cy="363829"/>
              </a:xfrm>
              <a:prstGeom prst="rect">
                <a:avLst/>
              </a:prstGeom>
              <a:blipFill>
                <a:blip r:embed="rId9"/>
                <a:stretch>
                  <a:fillRect b="-1451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Elbow Connector 7">
            <a:extLst>
              <a:ext uri="{FF2B5EF4-FFF2-40B4-BE49-F238E27FC236}">
                <a16:creationId xmlns:a16="http://schemas.microsoft.com/office/drawing/2014/main" id="{5E09615F-7977-4115-A474-2424DFFC16F5}"/>
              </a:ext>
            </a:extLst>
          </p:cNvPr>
          <p:cNvCxnSpPr>
            <a:cxnSpLocks/>
            <a:endCxn id="43" idx="2"/>
          </p:cNvCxnSpPr>
          <p:nvPr/>
        </p:nvCxnSpPr>
        <p:spPr bwMode="auto">
          <a:xfrm rot="16200000" flipH="1">
            <a:off x="3964755" y="3698250"/>
            <a:ext cx="390490" cy="33910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2EB072-CE55-4F04-80EE-AE7743BCDEB3}"/>
              </a:ext>
            </a:extLst>
          </p:cNvPr>
          <p:cNvCxnSpPr>
            <a:cxnSpLocks/>
            <a:stCxn id="47" idx="2"/>
          </p:cNvCxnSpPr>
          <p:nvPr/>
        </p:nvCxnSpPr>
        <p:spPr bwMode="auto">
          <a:xfrm>
            <a:off x="5085534" y="5155868"/>
            <a:ext cx="714152" cy="195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254EFE-B502-4230-8B2C-97A21C39215D}"/>
              </a:ext>
            </a:extLst>
          </p:cNvPr>
          <p:cNvCxnSpPr>
            <a:cxnSpLocks/>
            <a:stCxn id="44" idx="3"/>
          </p:cNvCxnSpPr>
          <p:nvPr/>
        </p:nvCxnSpPr>
        <p:spPr bwMode="auto">
          <a:xfrm>
            <a:off x="6260732" y="5583166"/>
            <a:ext cx="18139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F384EF7-494C-49AF-A3FB-F470D1FF3B7F}"/>
                  </a:ext>
                </a:extLst>
              </p:cNvPr>
              <p:cNvSpPr/>
              <p:nvPr/>
            </p:nvSpPr>
            <p:spPr>
              <a:xfrm>
                <a:off x="2235795" y="5555383"/>
                <a:ext cx="1489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</a:rPr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F384EF7-494C-49AF-A3FB-F470D1FF3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95" y="5555383"/>
                <a:ext cx="1489703" cy="369332"/>
              </a:xfrm>
              <a:prstGeom prst="rect">
                <a:avLst/>
              </a:prstGeom>
              <a:blipFill>
                <a:blip r:embed="rId10"/>
                <a:stretch>
                  <a:fillRect t="-8197" r="-2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BA0374-87B3-4F16-943B-597953B24FF4}"/>
                  </a:ext>
                </a:extLst>
              </p:cNvPr>
              <p:cNvSpPr txBox="1"/>
              <p:nvPr/>
            </p:nvSpPr>
            <p:spPr>
              <a:xfrm>
                <a:off x="6228932" y="5194287"/>
                <a:ext cx="2177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),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BA0374-87B3-4F16-943B-597953B2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932" y="5194287"/>
                <a:ext cx="2177519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01E694-66BC-4341-A0A8-4BB2DBDB4C72}"/>
                  </a:ext>
                </a:extLst>
              </p:cNvPr>
              <p:cNvSpPr/>
              <p:nvPr/>
            </p:nvSpPr>
            <p:spPr bwMode="auto">
              <a:xfrm>
                <a:off x="1665207" y="4776733"/>
                <a:ext cx="1428305" cy="363829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01E694-66BC-4341-A0A8-4BB2DBDB4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207" y="4776733"/>
                <a:ext cx="1428305" cy="363829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8882-DFF1-49C2-9657-3E5CB2B6BB30}"/>
                  </a:ext>
                </a:extLst>
              </p:cNvPr>
              <p:cNvSpPr txBox="1"/>
              <p:nvPr/>
            </p:nvSpPr>
            <p:spPr>
              <a:xfrm>
                <a:off x="3104141" y="5533778"/>
                <a:ext cx="2470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????????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8882-DFF1-49C2-9657-3E5CB2B6B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141" y="5533778"/>
                <a:ext cx="2470244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36C5DA-55BA-485D-9A0D-BE536B5B1156}"/>
                  </a:ext>
                </a:extLst>
              </p:cNvPr>
              <p:cNvSpPr txBox="1"/>
              <p:nvPr/>
            </p:nvSpPr>
            <p:spPr>
              <a:xfrm>
                <a:off x="5799686" y="5544071"/>
                <a:ext cx="2470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?????????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36C5DA-55BA-485D-9A0D-BE536B5B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86" y="5544071"/>
                <a:ext cx="2470244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A2AB6D4-4641-4051-A162-16CD68569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35795" y="1936285"/>
            <a:ext cx="5486400" cy="42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3E8-EED8-42E8-8EE6-4A32B4B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Permissionless</a:t>
            </a:r>
            <a:r>
              <a:rPr lang="en-US" sz="4000" dirty="0"/>
              <a:t> blockchain</a:t>
            </a:r>
            <a:r>
              <a:rPr lang="he-IL" sz="4000" dirty="0"/>
              <a:t> </a:t>
            </a:r>
            <a:r>
              <a:rPr lang="en-US" sz="3600" dirty="0"/>
              <a:t>(e.g. Bitcoin)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DD62-A782-4EDA-A3E7-53029D1C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938213"/>
            <a:ext cx="8229600" cy="2681265"/>
          </a:xfrm>
        </p:spPr>
        <p:txBody>
          <a:bodyPr/>
          <a:lstStyle/>
          <a:p>
            <a:r>
              <a:rPr lang="en-US" sz="2800" dirty="0"/>
              <a:t>No known permission key; </a:t>
            </a:r>
            <a:r>
              <a:rPr lang="en-US" sz="2800" u="sng" dirty="0"/>
              <a:t>no  ‘owner’</a:t>
            </a:r>
          </a:p>
          <a:p>
            <a:r>
              <a:rPr lang="en-US" sz="2800" dirty="0"/>
              <a:t>Fully distributed – ‘democratic’; majority rule!</a:t>
            </a:r>
            <a:endParaRPr lang="en-US" sz="2400" dirty="0"/>
          </a:p>
          <a:p>
            <a:pPr lvl="1"/>
            <a:r>
              <a:rPr lang="en-US" sz="2400" dirty="0"/>
              <a:t>But who can ‘vote’? Concern: </a:t>
            </a:r>
            <a:r>
              <a:rPr lang="en-US" sz="2400" b="1" dirty="0">
                <a:solidFill>
                  <a:srgbClr val="FF0000"/>
                </a:solidFill>
              </a:rPr>
              <a:t>Sybil attacks</a:t>
            </a:r>
            <a:r>
              <a:rPr lang="en-US" sz="2400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C63F-B5F4-4369-A56A-49C1225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4D18-5A9E-401A-8B3B-4E661B4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37</a:t>
            </a:fld>
            <a:endParaRPr lang="en-US" alt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8E41A9F-48E0-489C-B25A-79C7596A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35" y="2400181"/>
            <a:ext cx="4515082" cy="375939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2461175-E97D-4532-ACDA-FEE85010ED30}"/>
              </a:ext>
            </a:extLst>
          </p:cNvPr>
          <p:cNvSpPr txBox="1"/>
          <p:nvPr/>
        </p:nvSpPr>
        <p:spPr>
          <a:xfrm>
            <a:off x="291257" y="3077736"/>
            <a:ext cx="3395557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222222"/>
                </a:solidFill>
                <a:effectLst/>
                <a:latin typeface="Roboto"/>
              </a:rPr>
              <a:t>Sybil</a:t>
            </a:r>
            <a:r>
              <a:rPr lang="en-US" sz="2800" dirty="0">
                <a:solidFill>
                  <a:srgbClr val="222222"/>
                </a:solidFill>
                <a:latin typeface="Roboto"/>
              </a:rPr>
              <a:t> was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Roboto"/>
              </a:rPr>
              <a:t>a woman diagnosed with dissociative identity disorder.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446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3E8-EED8-42E8-8EE6-4A32B4B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Permissionless</a:t>
            </a:r>
            <a:r>
              <a:rPr lang="en-US" sz="4000" dirty="0"/>
              <a:t> blockchain</a:t>
            </a:r>
            <a:r>
              <a:rPr lang="he-IL" sz="4000" dirty="0"/>
              <a:t> </a:t>
            </a:r>
            <a:r>
              <a:rPr lang="en-US" sz="3600" dirty="0"/>
              <a:t>(e.g. Bitcoin)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DD62-A782-4EDA-A3E7-53029D1C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938213"/>
            <a:ext cx="8229600" cy="2681265"/>
          </a:xfrm>
        </p:spPr>
        <p:txBody>
          <a:bodyPr/>
          <a:lstStyle/>
          <a:p>
            <a:r>
              <a:rPr lang="en-US" sz="2800" dirty="0"/>
              <a:t>No known permission key; </a:t>
            </a:r>
            <a:r>
              <a:rPr lang="en-US" sz="2800" u="sng" dirty="0"/>
              <a:t>no  ‘owner’</a:t>
            </a:r>
          </a:p>
          <a:p>
            <a:r>
              <a:rPr lang="en-US" sz="2800" dirty="0"/>
              <a:t>Fully distributed – ‘democratic’; majority rule!</a:t>
            </a:r>
            <a:endParaRPr lang="en-US" sz="2400" dirty="0"/>
          </a:p>
          <a:p>
            <a:pPr lvl="1"/>
            <a:r>
              <a:rPr lang="en-US" sz="2400" dirty="0"/>
              <a:t>But who can ‘vote’? Concern: Sybil attacks!</a:t>
            </a:r>
          </a:p>
          <a:p>
            <a:pPr lvl="1"/>
            <a:r>
              <a:rPr lang="en-US" sz="2400" b="1" dirty="0"/>
              <a:t>Voting controls: Proof of Work </a:t>
            </a:r>
            <a:r>
              <a:rPr lang="en-US" sz="2400" dirty="0"/>
              <a:t>or </a:t>
            </a:r>
            <a:r>
              <a:rPr lang="en-US" sz="2400" b="1" dirty="0"/>
              <a:t>Proof of Stake</a:t>
            </a:r>
          </a:p>
          <a:p>
            <a:pPr lvl="2"/>
            <a:r>
              <a:rPr lang="en-US" sz="2000" b="1" dirty="0"/>
              <a:t>Proof of Stake: </a:t>
            </a:r>
            <a:r>
              <a:rPr lang="en-US" sz="2000" dirty="0"/>
              <a:t>majority of ‘credentials’ (typically, funds)</a:t>
            </a:r>
          </a:p>
          <a:p>
            <a:pPr lvl="2"/>
            <a:r>
              <a:rPr lang="en-US" sz="2000" b="1" dirty="0"/>
              <a:t>Proof of Work (e.g. </a:t>
            </a:r>
            <a:r>
              <a:rPr lang="en-US" sz="2000" b="1" dirty="0" err="1"/>
              <a:t>BitCoin</a:t>
            </a:r>
            <a:r>
              <a:rPr lang="en-US" sz="2000" b="1" dirty="0"/>
              <a:t>): </a:t>
            </a:r>
            <a:r>
              <a:rPr lang="en-US" sz="2000" dirty="0"/>
              <a:t>majority of processing time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C63F-B5F4-4369-A56A-49C1225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4D18-5A9E-401A-8B3B-4E661B4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01426A-9234-43C9-811D-03899D67976F}"/>
                  </a:ext>
                </a:extLst>
              </p:cNvPr>
              <p:cNvSpPr/>
              <p:nvPr/>
            </p:nvSpPr>
            <p:spPr bwMode="auto">
              <a:xfrm>
                <a:off x="2655115" y="3804198"/>
                <a:ext cx="2028265" cy="38474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01426A-9234-43C9-811D-03899D679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115" y="3804198"/>
                <a:ext cx="2028265" cy="384741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rapezoid 45">
            <a:extLst>
              <a:ext uri="{FF2B5EF4-FFF2-40B4-BE49-F238E27FC236}">
                <a16:creationId xmlns:a16="http://schemas.microsoft.com/office/drawing/2014/main" id="{A76F040B-085B-4242-8ABC-646909B364AE}"/>
              </a:ext>
            </a:extLst>
          </p:cNvPr>
          <p:cNvSpPr/>
          <p:nvPr/>
        </p:nvSpPr>
        <p:spPr bwMode="auto">
          <a:xfrm rot="16200000" flipH="1" flipV="1">
            <a:off x="4087525" y="5390950"/>
            <a:ext cx="783097" cy="341542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E52E0A-700C-4A63-8CE3-774A13E35A42}"/>
                  </a:ext>
                </a:extLst>
              </p:cNvPr>
              <p:cNvSpPr txBox="1"/>
              <p:nvPr/>
            </p:nvSpPr>
            <p:spPr>
              <a:xfrm>
                <a:off x="4203441" y="5308827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E52E0A-700C-4A63-8CE3-774A13E3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441" y="5308827"/>
                <a:ext cx="44640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rapezoid 47">
            <a:extLst>
              <a:ext uri="{FF2B5EF4-FFF2-40B4-BE49-F238E27FC236}">
                <a16:creationId xmlns:a16="http://schemas.microsoft.com/office/drawing/2014/main" id="{CD08170D-9D65-47B1-B28D-32D4C20AFDA9}"/>
              </a:ext>
            </a:extLst>
          </p:cNvPr>
          <p:cNvSpPr/>
          <p:nvPr/>
        </p:nvSpPr>
        <p:spPr bwMode="auto">
          <a:xfrm flipH="1" flipV="1">
            <a:off x="2655117" y="4193745"/>
            <a:ext cx="2028264" cy="424360"/>
          </a:xfrm>
          <a:prstGeom prst="trapezoid">
            <a:avLst>
              <a:gd name="adj" fmla="val 12836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BA2A60-A6F3-4CE8-9B0E-464A41088F93}"/>
                  </a:ext>
                </a:extLst>
              </p:cNvPr>
              <p:cNvSpPr txBox="1"/>
              <p:nvPr/>
            </p:nvSpPr>
            <p:spPr>
              <a:xfrm flipH="1">
                <a:off x="3333569" y="4151634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BA2A60-A6F3-4CE8-9B0E-464A41088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33569" y="4151634"/>
                <a:ext cx="6713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7AA78C-7079-4A57-AA29-D777823A8F48}"/>
                  </a:ext>
                </a:extLst>
              </p:cNvPr>
              <p:cNvSpPr/>
              <p:nvPr/>
            </p:nvSpPr>
            <p:spPr bwMode="auto">
              <a:xfrm>
                <a:off x="3190700" y="4618529"/>
                <a:ext cx="957099" cy="336275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7AA78C-7079-4A57-AA29-D777823A8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0700" y="4618529"/>
                <a:ext cx="957099" cy="336275"/>
              </a:xfrm>
              <a:prstGeom prst="rect">
                <a:avLst/>
              </a:prstGeom>
              <a:blipFill>
                <a:blip r:embed="rId5"/>
                <a:stretch>
                  <a:fillRect b="-2280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5C3942-6712-44F1-AE1C-4915206A3018}"/>
              </a:ext>
            </a:extLst>
          </p:cNvPr>
          <p:cNvCxnSpPr>
            <a:cxnSpLocks/>
            <a:stCxn id="50" idx="2"/>
          </p:cNvCxnSpPr>
          <p:nvPr/>
        </p:nvCxnSpPr>
        <p:spPr bwMode="auto">
          <a:xfrm>
            <a:off x="3669250" y="4954804"/>
            <a:ext cx="612036" cy="414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67D2E2-A199-471D-BFCF-0CBA3B23DC6C}"/>
              </a:ext>
            </a:extLst>
          </p:cNvPr>
          <p:cNvCxnSpPr>
            <a:cxnSpLocks/>
            <a:stCxn id="47" idx="3"/>
          </p:cNvCxnSpPr>
          <p:nvPr/>
        </p:nvCxnSpPr>
        <p:spPr bwMode="auto">
          <a:xfrm>
            <a:off x="4649845" y="5539660"/>
            <a:ext cx="28553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CD69BA-01A4-48F2-A0F2-E43B1D44021D}"/>
                  </a:ext>
                </a:extLst>
              </p:cNvPr>
              <p:cNvSpPr txBox="1"/>
              <p:nvPr/>
            </p:nvSpPr>
            <p:spPr>
              <a:xfrm>
                <a:off x="4203441" y="4866043"/>
                <a:ext cx="3695425" cy="673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  <m:d>
                      <m:dPr>
                        <m:ctrlP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8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FF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FF00FF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FF"/>
                    </a:solidFill>
                  </a:rPr>
                  <a:t>)</a:t>
                </a:r>
                <a:endParaRPr lang="en-US" sz="1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CD69BA-01A4-48F2-A0F2-E43B1D44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441" y="4866043"/>
                <a:ext cx="3695425" cy="673518"/>
              </a:xfrm>
              <a:prstGeom prst="rect">
                <a:avLst/>
              </a:prstGeom>
              <a:blipFill>
                <a:blip r:embed="rId6"/>
                <a:stretch>
                  <a:fillRect t="-45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122367-6188-4072-801E-B1C5F6C4FF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74849" y="5533446"/>
            <a:ext cx="2033453" cy="28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4081ABD-2EFD-43CE-9676-FA8972976B91}"/>
                  </a:ext>
                </a:extLst>
              </p:cNvPr>
              <p:cNvSpPr txBox="1"/>
              <p:nvPr/>
            </p:nvSpPr>
            <p:spPr>
              <a:xfrm>
                <a:off x="876575" y="5142340"/>
                <a:ext cx="3695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4081ABD-2EFD-43CE-9676-FA897297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75" y="5142340"/>
                <a:ext cx="3695425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813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3E8-EED8-42E8-8EE6-4A32B4B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Bitcoin Blockchain: </a:t>
            </a:r>
            <a:r>
              <a:rPr lang="en-US" sz="3600" b="1" dirty="0"/>
              <a:t>Mining</a:t>
            </a:r>
            <a:r>
              <a:rPr lang="en-US" sz="3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938214"/>
                <a:ext cx="8229600" cy="2184067"/>
              </a:xfrm>
            </p:spPr>
            <p:txBody>
              <a:bodyPr/>
              <a:lstStyle/>
              <a:p>
                <a:r>
                  <a:rPr lang="en-US" sz="2800" dirty="0"/>
                  <a:t>Mining: process of adding new block, say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 </a:t>
                </a:r>
              </a:p>
              <a:p>
                <a:pPr lvl="1"/>
                <a:r>
                  <a:rPr lang="en-US" sz="2400" dirty="0"/>
                  <a:t>Generate (signing, validation) keypair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lvl="2"/>
                <a:r>
                  <a:rPr lang="en-US" sz="20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 as input to </a:t>
                </a:r>
                <a:r>
                  <a:rPr lang="en-US" sz="2000" dirty="0" err="1"/>
                  <a:t>PoW</a:t>
                </a:r>
                <a:r>
                  <a:rPr lang="en-US" sz="2000" dirty="0"/>
                  <a:t>, so </a:t>
                </a:r>
                <a:r>
                  <a:rPr lang="en-US" sz="2000" dirty="0" err="1"/>
                  <a:t>PoW</a:t>
                </a:r>
                <a:r>
                  <a:rPr lang="en-US" sz="2000" dirty="0"/>
                  <a:t> can’t be precomputed</a:t>
                </a:r>
              </a:p>
              <a:p>
                <a:pPr lvl="1"/>
                <a:r>
                  <a:rPr lang="en-US" sz="2400" dirty="0"/>
                  <a:t>Compute next blockchain digest: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0DD62-A782-4EDA-A3E7-53029D1CA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38214"/>
                <a:ext cx="8229600" cy="2184067"/>
              </a:xfrm>
              <a:blipFill>
                <a:blip r:embed="rId2"/>
                <a:stretch>
                  <a:fillRect l="-519" t="-3073" b="-7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C63F-B5F4-4369-A56A-49C1225E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4D18-5A9E-401A-8B3B-4E661B49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39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67099C-B53D-46C3-B795-4E5ADAD433F2}"/>
                  </a:ext>
                </a:extLst>
              </p:cNvPr>
              <p:cNvSpPr/>
              <p:nvPr/>
            </p:nvSpPr>
            <p:spPr bwMode="auto">
              <a:xfrm>
                <a:off x="1818774" y="3893406"/>
                <a:ext cx="2028265" cy="38474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67099C-B53D-46C3-B795-4E5ADAD43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8774" y="3893406"/>
                <a:ext cx="2028265" cy="384741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>
            <a:extLst>
              <a:ext uri="{FF2B5EF4-FFF2-40B4-BE49-F238E27FC236}">
                <a16:creationId xmlns:a16="http://schemas.microsoft.com/office/drawing/2014/main" id="{9AA3B358-A5ED-4350-A91D-C579CF80DAC9}"/>
              </a:ext>
            </a:extLst>
          </p:cNvPr>
          <p:cNvSpPr/>
          <p:nvPr/>
        </p:nvSpPr>
        <p:spPr bwMode="auto">
          <a:xfrm rot="16200000" flipH="1" flipV="1">
            <a:off x="3251184" y="5480158"/>
            <a:ext cx="783097" cy="341542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D78BE9-53EE-417E-962C-A580BC4D490B}"/>
                  </a:ext>
                </a:extLst>
              </p:cNvPr>
              <p:cNvSpPr txBox="1"/>
              <p:nvPr/>
            </p:nvSpPr>
            <p:spPr>
              <a:xfrm>
                <a:off x="3367100" y="5398035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D78BE9-53EE-417E-962C-A580BC4D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100" y="5398035"/>
                <a:ext cx="44640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rapezoid 35">
            <a:extLst>
              <a:ext uri="{FF2B5EF4-FFF2-40B4-BE49-F238E27FC236}">
                <a16:creationId xmlns:a16="http://schemas.microsoft.com/office/drawing/2014/main" id="{7C4F0421-30CB-487F-87D7-C39823593F50}"/>
              </a:ext>
            </a:extLst>
          </p:cNvPr>
          <p:cNvSpPr/>
          <p:nvPr/>
        </p:nvSpPr>
        <p:spPr bwMode="auto">
          <a:xfrm flipH="1" flipV="1">
            <a:off x="1818776" y="4282953"/>
            <a:ext cx="2028264" cy="424360"/>
          </a:xfrm>
          <a:prstGeom prst="trapezoid">
            <a:avLst>
              <a:gd name="adj" fmla="val 12836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0A4DEF-0008-4CE9-8368-E4A954886DDD}"/>
                  </a:ext>
                </a:extLst>
              </p:cNvPr>
              <p:cNvSpPr txBox="1"/>
              <p:nvPr/>
            </p:nvSpPr>
            <p:spPr>
              <a:xfrm flipH="1">
                <a:off x="2497228" y="4240842"/>
                <a:ext cx="671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0A4DEF-0008-4CE9-8368-E4A954886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97228" y="4240842"/>
                <a:ext cx="67136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CAEF08E-935C-44AE-A008-29820AB3F25C}"/>
                  </a:ext>
                </a:extLst>
              </p:cNvPr>
              <p:cNvSpPr/>
              <p:nvPr/>
            </p:nvSpPr>
            <p:spPr bwMode="auto">
              <a:xfrm>
                <a:off x="2354359" y="4707737"/>
                <a:ext cx="957099" cy="336275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CAEF08E-935C-44AE-A008-29820AB3F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4359" y="4707737"/>
                <a:ext cx="957099" cy="336275"/>
              </a:xfrm>
              <a:prstGeom prst="rect">
                <a:avLst/>
              </a:prstGeom>
              <a:blipFill>
                <a:blip r:embed="rId6"/>
                <a:stretch>
                  <a:fillRect b="-2456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42038C-B4FD-46FF-A568-73983A531A77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>
            <a:off x="2832909" y="5044012"/>
            <a:ext cx="612036" cy="414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6EA2F-607B-41C1-85D6-6078804061C4}"/>
              </a:ext>
            </a:extLst>
          </p:cNvPr>
          <p:cNvCxnSpPr>
            <a:cxnSpLocks/>
            <a:stCxn id="35" idx="3"/>
          </p:cNvCxnSpPr>
          <p:nvPr/>
        </p:nvCxnSpPr>
        <p:spPr bwMode="auto">
          <a:xfrm>
            <a:off x="3813504" y="5628868"/>
            <a:ext cx="3178311" cy="7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CFE44D-52D1-4FB3-AE2B-BB544EDA2E9C}"/>
                  </a:ext>
                </a:extLst>
              </p:cNvPr>
              <p:cNvSpPr txBox="1"/>
              <p:nvPr/>
            </p:nvSpPr>
            <p:spPr>
              <a:xfrm>
                <a:off x="3367100" y="5264121"/>
                <a:ext cx="3695425" cy="673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  <m:d>
                      <m:dPr>
                        <m:ctrlP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8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FF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FF00FF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FF"/>
                    </a:solidFill>
                  </a:rPr>
                  <a:t>)</a:t>
                </a:r>
                <a:endParaRPr lang="en-US" sz="1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CFE44D-52D1-4FB3-AE2B-BB544EDA2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100" y="5264121"/>
                <a:ext cx="3695425" cy="673518"/>
              </a:xfrm>
              <a:prstGeom prst="rect">
                <a:avLst/>
              </a:prstGeom>
              <a:blipFill>
                <a:blip r:embed="rId7"/>
                <a:stretch>
                  <a:fillRect t="-5455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5775B-6A4A-466D-A119-CD33BD676540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8508" y="5622654"/>
            <a:ext cx="2033453" cy="28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91ECBF-A636-489A-A035-4A5D736C9C19}"/>
                  </a:ext>
                </a:extLst>
              </p:cNvPr>
              <p:cNvSpPr txBox="1"/>
              <p:nvPr/>
            </p:nvSpPr>
            <p:spPr>
              <a:xfrm>
                <a:off x="989037" y="5273559"/>
                <a:ext cx="7490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91ECBF-A636-489A-A035-4A5D736C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37" y="5273559"/>
                <a:ext cx="749043" cy="369332"/>
              </a:xfrm>
              <a:prstGeom prst="rect">
                <a:avLst/>
              </a:prstGeom>
              <a:blipFill>
                <a:blip r:embed="rId8"/>
                <a:stretch>
                  <a:fillRect r="-3739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41E5448-FFC1-4F57-8B23-24E3C1C9CF52}"/>
              </a:ext>
            </a:extLst>
          </p:cNvPr>
          <p:cNvSpPr txBox="1"/>
          <p:nvPr/>
        </p:nvSpPr>
        <p:spPr>
          <a:xfrm>
            <a:off x="4496464" y="3148039"/>
            <a:ext cx="4190571" cy="2154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4487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Miner is rewarded: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marL="1022350" marR="0" lvl="2" indent="-350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New bitcoins</a:t>
            </a:r>
          </a:p>
          <a:p>
            <a:pPr marL="1479550" lvl="3" indent="-350838" eaLnBrk="0" hangingPunct="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Hence ‘mining’: 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miner gets ‘gold’</a:t>
            </a:r>
          </a:p>
          <a:p>
            <a:pPr marL="1022350" marR="0" lvl="2" indent="-350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(and fraction of payments)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D2D1B4-A798-4CC6-8298-82F202D65D49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9CC8B-3160-4B16-AB31-0F50EC77D3BF}" type="slidenum">
              <a:rPr lang="he-IL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1623"/>
            <a:ext cx="8354291" cy="74084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NMAC: MAC from Keyed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6724" y="1018489"/>
                <a:ext cx="8835242" cy="4641977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800"/>
                  <a:t>Secure MAC from keyed hash – no ‘random oracle’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800"/>
                  <a:t>NMAC uses:</a:t>
                </a:r>
              </a:p>
              <a:p>
                <a:pPr marL="668338" lvl="1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/>
                  <a:t>keyed hash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altLang="en-US" sz="2400"/>
              </a:p>
              <a:p>
                <a:pPr marL="668338" lvl="1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/>
                  <a:t>Two keys: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GB" altLang="en-US" sz="2400"/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800"/>
                  <a:t>Construction:</a:t>
                </a:r>
                <a:br>
                  <a:rPr lang="en-GB" altLang="en-US" sz="28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𝑁𝑀𝐴𝐶</m:t>
                        </m:r>
                      </m:e>
                      <m:sub>
                        <m:sSub>
                          <m:sSubPr>
                            <m:ctrlPr>
                              <a:rPr lang="en-GB" altLang="en-US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𝑖𝑛</m:t>
                            </m:r>
                          </m:sub>
                        </m:sSub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alt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alt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𝑖𝑛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GB" altLang="en-US" sz="2800" i="1">
                  <a:latin typeface="Times New Roman" pitchFamily="18" charset="0"/>
                  <a:cs typeface="Times New Roman" pitchFamily="18" charset="0"/>
                </a:endParaRP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800"/>
                  <a:t>Pro: provable security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800"/>
                  <a:t>Cons: requires keyed crypto hash, two keys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800"/>
                  <a:t>HMAC: a heuristic variant using keyless hash…</a:t>
                </a:r>
                <a:endParaRPr lang="en-GB" alt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80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6724" y="1018489"/>
                <a:ext cx="8835242" cy="4641977"/>
              </a:xfrm>
              <a:blipFill>
                <a:blip r:embed="rId3"/>
                <a:stretch>
                  <a:fillRect l="-483" t="-1312" b="-2493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405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 bwMode="auto">
              <a:xfrm>
                <a:off x="2314866" y="1102658"/>
                <a:ext cx="2285679" cy="174915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4866" y="1102658"/>
                <a:ext cx="2285679" cy="17491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 bwMode="auto">
              <a:xfrm>
                <a:off x="6290989" y="1166462"/>
                <a:ext cx="2176460" cy="15408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0989" y="1166462"/>
                <a:ext cx="2176460" cy="1540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E12B31-8FC8-4A41-9E70-D32B66C23A88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647E9-0097-4ABD-9993-9790A29446C2}" type="slidenum">
              <a:rPr lang="he-IL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8451273" y="5957455"/>
            <a:ext cx="235527" cy="1385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136142" y="3123013"/>
                <a:ext cx="8432894" cy="31856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668338" lvl="1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dirty="0">
                    <a:solidFill>
                      <a:srgbClr val="FF00FF"/>
                    </a:solidFill>
                  </a:rPr>
                  <a:t>Proof-of-Work (</a:t>
                </a:r>
                <a:r>
                  <a:rPr lang="en-US" altLang="en-US" sz="2400" b="1" dirty="0" err="1">
                    <a:solidFill>
                      <a:srgbClr val="FF00FF"/>
                    </a:solidFill>
                  </a:rPr>
                  <a:t>PoW</a:t>
                </a:r>
                <a:r>
                  <a:rPr lang="en-US" altLang="en-US" sz="2400" b="1" dirty="0">
                    <a:solidFill>
                      <a:srgbClr val="FF00FF"/>
                    </a:solidFill>
                  </a:rPr>
                  <a:t>) hash:</a:t>
                </a:r>
              </a:p>
              <a:p>
                <a:pPr marL="1020763" lvl="2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b="1" dirty="0">
                    <a:solidFill>
                      <a:srgbClr val="FF00FF"/>
                    </a:solidFill>
                  </a:rPr>
                  <a:t>For any prefix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endParaRPr lang="en-US" altLang="en-US" sz="2000" dirty="0">
                  <a:sym typeface="Wingdings" panose="05000000000000000000" pitchFamily="2" charset="2"/>
                </a:endParaRPr>
              </a:p>
              <a:p>
                <a:pPr marL="1020763" lvl="2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b="1" dirty="0">
                    <a:solidFill>
                      <a:srgbClr val="FF00FF"/>
                    </a:solidFill>
                    <a:sym typeface="Wingdings" panose="05000000000000000000" pitchFamily="2" charset="2"/>
                  </a:rPr>
                  <a:t>To find: </a:t>
                </a:r>
                <a:r>
                  <a:rPr lang="en-US" altLang="en-US" sz="2000" dirty="0"/>
                  <a:t>input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s.t.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en-US" sz="2000" i="1" dirty="0">
                            <a:latin typeface="Cambria Math" panose="02040503050406030204" pitchFamily="18" charset="0"/>
                          </a:rPr>
                          <m:t>||0</m:t>
                        </m:r>
                      </m:e>
                      <m:sup>
                        <m:r>
                          <a:rPr lang="en-US" alt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000" dirty="0"/>
                  <a:t> </a:t>
                </a:r>
              </a:p>
              <a:p>
                <a:pPr marL="1338263" lvl="3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1800" dirty="0"/>
                  <a:t>I.e., output has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altLang="en-US" sz="1800" dirty="0"/>
                  <a:t> least-significant bits all set to zero</a:t>
                </a:r>
                <a:endParaRPr lang="en-US" altLang="en-US" sz="1800" b="1" dirty="0">
                  <a:solidFill>
                    <a:srgbClr val="FF00FF"/>
                  </a:solidFill>
                </a:endParaRPr>
              </a:p>
              <a:p>
                <a:pPr marL="1020763" lvl="2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One </a:t>
                </a:r>
                <a:r>
                  <a:rPr lang="en-US" altLang="en-US" sz="2000" b="1" dirty="0">
                    <a:solidFill>
                      <a:srgbClr val="FF00FF"/>
                    </a:solidFill>
                  </a:rPr>
                  <a:t>must do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en-US" sz="2000" dirty="0"/>
                  <a:t> hash computations</a:t>
                </a:r>
              </a:p>
              <a:p>
                <a:r>
                  <a:rPr lang="en-US" sz="1800" dirty="0"/>
                  <a:t>Hash functions are efficient, but this can still be a lot…</a:t>
                </a:r>
              </a:p>
              <a:p>
                <a:pPr lvl="1"/>
                <a:r>
                  <a:rPr lang="en-US" sz="1800" dirty="0"/>
                  <a:t>If too easy</a:t>
                </a:r>
                <a:r>
                  <a:rPr lang="en-US" sz="1800" dirty="0">
                    <a:sym typeface="Wingdings" panose="05000000000000000000" pitchFamily="2" charset="2"/>
                  </a:rPr>
                  <a:t> coins mined too quickly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Bit-coin auto-adjusts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 to maintain rate of mining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42" y="3123013"/>
                <a:ext cx="8432894" cy="3185617"/>
              </a:xfrm>
              <a:prstGeom prst="rect">
                <a:avLst/>
              </a:prstGeom>
              <a:blipFill>
                <a:blip r:embed="rId5"/>
                <a:stretch>
                  <a:fillRect t="-11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61975" y="244475"/>
            <a:ext cx="7772400" cy="795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defTabSz="449263" eaLnBrk="1" hangingPunct="1">
              <a:buClr>
                <a:srgbClr val="CC99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400" b="1" kern="0">
                <a:solidFill>
                  <a:srgbClr val="FF00FF"/>
                </a:solidFill>
              </a:rPr>
              <a:t>Proof-of-Work (</a:t>
            </a:r>
            <a:r>
              <a:rPr lang="en-GB" altLang="en-US" sz="4400" b="1" kern="0" err="1">
                <a:solidFill>
                  <a:srgbClr val="FF00FF"/>
                </a:solidFill>
              </a:rPr>
              <a:t>PoW</a:t>
            </a:r>
            <a:r>
              <a:rPr lang="en-GB" altLang="en-US" sz="4400" b="1" kern="0">
                <a:solidFill>
                  <a:srgbClr val="FF00FF"/>
                </a:solidFill>
              </a:rPr>
              <a:t>)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11948" y="1735560"/>
                <a:ext cx="811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48" y="1735560"/>
                <a:ext cx="81163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43251" y="964444"/>
                <a:ext cx="21082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Adversary must try</a:t>
                </a:r>
              </a:p>
              <a:p>
                <a:r>
                  <a:rPr lang="en-US"/>
                  <a:t>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/>
                  <a:t> hashes </a:t>
                </a:r>
              </a:p>
              <a:p>
                <a:r>
                  <a:rPr lang="en-US"/>
                  <a:t>to find such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51" y="964444"/>
                <a:ext cx="2108269" cy="923330"/>
              </a:xfrm>
              <a:prstGeom prst="rect">
                <a:avLst/>
              </a:prstGeom>
              <a:blipFill>
                <a:blip r:embed="rId7"/>
                <a:stretch>
                  <a:fillRect l="-2312" t="-3289" r="-202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 bwMode="auto">
          <a:xfrm flipH="1">
            <a:off x="4761122" y="2365754"/>
            <a:ext cx="1344706" cy="56587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Hard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702192" y="1782390"/>
            <a:ext cx="1299882" cy="38548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Adversary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177322" y="2209524"/>
            <a:ext cx="349624" cy="1411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 bwMode="auto">
              <a:xfrm>
                <a:off x="457198" y="2410787"/>
                <a:ext cx="1940314" cy="670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GB" altLang="en-US" sz="2000" i="1" kern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GB" altLang="en-US" sz="2000" kern="0" dirty="0"/>
                  <a:t> </a:t>
                </a:r>
                <a:r>
                  <a:rPr lang="en-GB" altLang="en-US" sz="2000" kern="0" dirty="0" err="1"/>
                  <a:t>s.t.</a:t>
                </a:r>
                <a:r>
                  <a:rPr lang="en-GB" altLang="en-US" sz="2000" kern="0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kern="0" smtClean="0">
                        <a:latin typeface="Cambria Math" panose="02040503050406030204" pitchFamily="18" charset="0"/>
                      </a:rPr>
                      <m:t>)∈      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||0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GB" altLang="en-US" sz="2000" kern="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8" y="2410787"/>
                <a:ext cx="1940314" cy="670574"/>
              </a:xfrm>
              <a:prstGeom prst="rect">
                <a:avLst/>
              </a:prstGeom>
              <a:blipFill>
                <a:blip r:embed="rId8"/>
                <a:stretch>
                  <a:fillRect t="-5357" b="-982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030941" y="1099912"/>
                <a:ext cx="600636" cy="43956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kern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0941" y="1099912"/>
                <a:ext cx="600636" cy="439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wn Arrow 23"/>
          <p:cNvSpPr/>
          <p:nvPr/>
        </p:nvSpPr>
        <p:spPr bwMode="auto">
          <a:xfrm>
            <a:off x="1177322" y="1599908"/>
            <a:ext cx="349624" cy="1411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 bwMode="auto">
              <a:xfrm>
                <a:off x="6490158" y="1742826"/>
                <a:ext cx="1219489" cy="896563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>
                    <a:latin typeface="Arial" pitchFamily="34" charset="0"/>
                    <a:cs typeface="Arial" pitchFamily="34" charset="0"/>
                  </a:rPr>
                  <a:t> values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0158" y="1742826"/>
                <a:ext cx="1219489" cy="89656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 bwMode="auto">
          <a:xfrm>
            <a:off x="3774143" y="1936376"/>
            <a:ext cx="2877377" cy="273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75EF09-D297-466E-8B07-5AD689CF3030}"/>
              </a:ext>
            </a:extLst>
          </p:cNvPr>
          <p:cNvSpPr txBox="1"/>
          <p:nvPr/>
        </p:nvSpPr>
        <p:spPr>
          <a:xfrm>
            <a:off x="7417838" y="3429000"/>
            <a:ext cx="157848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There are other </a:t>
            </a:r>
            <a:r>
              <a:rPr lang="en-US" dirty="0" err="1"/>
              <a:t>PoW</a:t>
            </a:r>
            <a:r>
              <a:rPr lang="en-US" dirty="0"/>
              <a:t> designs</a:t>
            </a:r>
          </a:p>
        </p:txBody>
      </p:sp>
    </p:spTree>
    <p:extLst>
      <p:ext uri="{BB962C8B-B14F-4D97-AF65-F5344CB8AC3E}">
        <p14:creationId xmlns:p14="http://schemas.microsoft.com/office/powerpoint/2010/main" val="4517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E12B31-8FC8-4A41-9E70-D32B66C23A88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647E9-0097-4ABD-9993-9790A29446C2}" type="slidenum">
              <a:rPr lang="he-IL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8451273" y="5957455"/>
            <a:ext cx="235527" cy="1385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147676" y="1120191"/>
                <a:ext cx="8600998" cy="5106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668338" lvl="1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 dirty="0">
                    <a:solidFill>
                      <a:srgbClr val="0000FF"/>
                    </a:solidFill>
                  </a:rPr>
                  <a:t>One-way function / preimage resistance: </a:t>
                </a:r>
                <a:r>
                  <a:rPr lang="en-GB" altLang="en-US" sz="2400" dirty="0"/>
                  <a:t>given </a:t>
                </a:r>
                <a:r>
                  <a:rPr lang="en-GB" altLang="en-US" sz="2400" i="1" dirty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y=h(x)</a:t>
                </a:r>
                <a:r>
                  <a:rPr lang="en-GB" altLang="en-US" sz="2400" i="1" dirty="0"/>
                  <a:t> </a:t>
                </a:r>
                <a:r>
                  <a:rPr lang="en-GB" altLang="en-US" sz="2400" dirty="0"/>
                  <a:t>for random </a:t>
                </a:r>
                <a:r>
                  <a:rPr lang="en-GB" altLang="en-US" sz="2400" i="1" dirty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 dirty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GB" altLang="en-US" sz="2400" dirty="0"/>
                  <a:t> it is </a:t>
                </a:r>
                <a:r>
                  <a:rPr lang="en-GB" altLang="en-US" sz="2400" b="1" dirty="0"/>
                  <a:t>hard</a:t>
                </a:r>
                <a:r>
                  <a:rPr lang="en-GB" altLang="en-US" sz="2400" dirty="0"/>
                  <a:t> to find </a:t>
                </a:r>
                <a:r>
                  <a:rPr lang="en-GB" altLang="en-US" sz="2400" i="1" dirty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 dirty="0"/>
                  <a:t>, or any </a:t>
                </a:r>
                <a:r>
                  <a:rPr lang="en-GB" altLang="en-US" sz="2400" i="1" dirty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x' </a:t>
                </a:r>
                <a:r>
                  <a:rPr lang="en-GB" altLang="en-US" sz="2400" dirty="0" err="1"/>
                  <a:t>s.t.</a:t>
                </a:r>
                <a:r>
                  <a:rPr lang="en-GB" altLang="en-US" sz="2400" i="1" dirty="0"/>
                  <a:t> </a:t>
                </a:r>
                <a:r>
                  <a:rPr lang="en-GB" altLang="en-US" sz="2400" i="1" dirty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h(x')=h(x)</a:t>
                </a:r>
                <a:endParaRPr lang="en-GB" altLang="en-US" sz="2400" kern="0" dirty="0">
                  <a:solidFill>
                    <a:srgbClr val="0000FF"/>
                  </a:solidFill>
                </a:endParaRPr>
              </a:p>
              <a:p>
                <a:pPr marL="668338" lvl="1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dirty="0">
                    <a:solidFill>
                      <a:srgbClr val="FF00FF"/>
                    </a:solidFill>
                  </a:rPr>
                  <a:t>How hard? </a:t>
                </a:r>
                <a:r>
                  <a:rPr lang="en-US" altLang="en-US" sz="2400" dirty="0"/>
                  <a:t>intuitively, must do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/>
                  <a:t> hash computations, where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/>
                  <a:t> is length of output of hash</a:t>
                </a:r>
              </a:p>
              <a:p>
                <a:pPr marL="1020763" lvl="2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Typical hash, n&gt;80 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 not computationally feasible</a:t>
                </a:r>
              </a:p>
              <a:p>
                <a:pPr marL="668338" lvl="1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dirty="0">
                    <a:solidFill>
                      <a:srgbClr val="FF00FF"/>
                    </a:solidFill>
                  </a:rPr>
                  <a:t>Proof-of-Work (</a:t>
                </a:r>
                <a:r>
                  <a:rPr lang="en-US" altLang="en-US" sz="2400" b="1" dirty="0" err="1">
                    <a:solidFill>
                      <a:srgbClr val="FF00FF"/>
                    </a:solidFill>
                  </a:rPr>
                  <a:t>PoW</a:t>
                </a:r>
                <a:r>
                  <a:rPr lang="en-US" altLang="en-US" sz="2400" b="1" dirty="0">
                    <a:solidFill>
                      <a:srgbClr val="FF00FF"/>
                    </a:solidFill>
                  </a:rPr>
                  <a:t>) hash:</a:t>
                </a:r>
              </a:p>
              <a:p>
                <a:pPr marL="1020763" lvl="2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b="1" dirty="0">
                    <a:solidFill>
                      <a:srgbClr val="FF00FF"/>
                    </a:solidFill>
                  </a:rPr>
                  <a:t>For any prefix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endParaRPr lang="en-US" altLang="en-US" sz="2000" dirty="0">
                  <a:sym typeface="Wingdings" panose="05000000000000000000" pitchFamily="2" charset="2"/>
                </a:endParaRPr>
              </a:p>
              <a:p>
                <a:pPr marL="1020763" lvl="2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b="1" dirty="0">
                    <a:solidFill>
                      <a:srgbClr val="FF00FF"/>
                    </a:solidFill>
                    <a:sym typeface="Wingdings" panose="05000000000000000000" pitchFamily="2" charset="2"/>
                  </a:rPr>
                  <a:t>To find: </a:t>
                </a:r>
                <a:r>
                  <a:rPr lang="en-US" altLang="en-US" sz="2000" dirty="0"/>
                  <a:t>input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s.t.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b="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||0</m:t>
                        </m:r>
                      </m:e>
                      <m:sup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000" dirty="0"/>
                  <a:t> </a:t>
                </a:r>
              </a:p>
              <a:p>
                <a:pPr marL="1338263" lvl="3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1800" dirty="0"/>
                  <a:t>I.e., output has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altLang="en-US" sz="1800" dirty="0"/>
                  <a:t> least-significant bits all set to zero</a:t>
                </a:r>
                <a:endParaRPr lang="en-US" altLang="en-US" sz="1800" b="1" dirty="0">
                  <a:solidFill>
                    <a:srgbClr val="FF00FF"/>
                  </a:solidFill>
                </a:endParaRPr>
              </a:p>
              <a:p>
                <a:pPr marL="1020763" lvl="2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One </a:t>
                </a:r>
                <a:r>
                  <a:rPr lang="en-US" altLang="en-US" sz="2000" b="1" dirty="0">
                    <a:solidFill>
                      <a:srgbClr val="FF00FF"/>
                    </a:solidFill>
                  </a:rPr>
                  <a:t>must do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000" b="1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en-US" sz="2000" dirty="0"/>
                  <a:t> hash computations</a:t>
                </a:r>
              </a:p>
              <a:p>
                <a:pPr marL="668338" lvl="1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Every </a:t>
                </a:r>
                <a:r>
                  <a:rPr lang="en-US" altLang="en-US" sz="2400" dirty="0" err="1"/>
                  <a:t>PoW</a:t>
                </a:r>
                <a:r>
                  <a:rPr lang="en-US" altLang="en-US" sz="2400" dirty="0"/>
                  <a:t> hash is a OWF</a:t>
                </a:r>
              </a:p>
              <a:p>
                <a:pPr marL="1020763" lvl="2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But not every OWF is a </a:t>
                </a:r>
                <a:r>
                  <a:rPr lang="en-US" altLang="en-US" sz="2000" dirty="0" err="1"/>
                  <a:t>PoW</a:t>
                </a:r>
                <a:r>
                  <a:rPr lang="en-US" altLang="en-US" sz="2000" dirty="0"/>
                  <a:t> hash! </a:t>
                </a: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76" y="1120191"/>
                <a:ext cx="8600998" cy="5106655"/>
              </a:xfrm>
              <a:prstGeom prst="rect">
                <a:avLst/>
              </a:prstGeom>
              <a:blipFill>
                <a:blip r:embed="rId3"/>
                <a:stretch>
                  <a:fillRect t="-717" r="-638" b="-8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61975" y="244475"/>
            <a:ext cx="7772400" cy="80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defTabSz="449263" eaLnBrk="1" hangingPunct="1">
              <a:buClr>
                <a:srgbClr val="CC99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600" kern="0" dirty="0">
                <a:solidFill>
                  <a:srgbClr val="CC9900"/>
                </a:solidFill>
              </a:rPr>
              <a:t>Using OWF for </a:t>
            </a:r>
            <a:r>
              <a:rPr lang="en-GB" altLang="en-US" sz="4600" kern="0" dirty="0" err="1">
                <a:solidFill>
                  <a:srgbClr val="CC9900"/>
                </a:solidFill>
              </a:rPr>
              <a:t>PoW</a:t>
            </a:r>
            <a:r>
              <a:rPr lang="en-GB" altLang="en-US" sz="4600" kern="0" dirty="0">
                <a:solidFill>
                  <a:srgbClr val="CC9900"/>
                </a:solidFill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37499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E12B31-8FC8-4A41-9E70-D32B66C23A88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647E9-0097-4ABD-9993-9790A29446C2}" type="slidenum">
              <a:rPr lang="he-IL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8451273" y="5957455"/>
            <a:ext cx="235527" cy="1385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252694" y="977648"/>
                <a:ext cx="8703058" cy="4755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668338" lvl="1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>
                    <a:solidFill>
                      <a:srgbClr val="0000FF"/>
                    </a:solidFill>
                  </a:rPr>
                  <a:t>One-way function / preimage resistance: </a:t>
                </a:r>
                <a:r>
                  <a:rPr lang="en-GB" altLang="en-US" sz="2400"/>
                  <a:t>given </a:t>
                </a:r>
                <a:r>
                  <a:rPr lang="en-GB" altLang="en-US" sz="2400" i="1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GB" altLang="en-US" sz="2400" i="1"/>
                  <a:t> </a:t>
                </a:r>
                <a:r>
                  <a:rPr lang="en-GB" altLang="en-US" sz="2400"/>
                  <a:t>for random </a:t>
                </a:r>
                <a:r>
                  <a:rPr lang="en-GB" altLang="en-US" sz="2400" i="1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GB" altLang="en-US" sz="2400"/>
                  <a:t> it is hard to find </a:t>
                </a:r>
                <a:r>
                  <a:rPr lang="en-GB" altLang="en-US" sz="2400" i="1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GB" altLang="en-US" sz="2400"/>
                  <a:t>, or any </a:t>
                </a:r>
                <a:r>
                  <a:rPr lang="en-GB" altLang="en-US" sz="2400" i="1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x' </a:t>
                </a:r>
                <a:r>
                  <a:rPr lang="en-GB" altLang="en-US" sz="2400" err="1"/>
                  <a:t>s.t.</a:t>
                </a:r>
                <a:r>
                  <a:rPr lang="en-GB" altLang="en-US" sz="2400" i="1"/>
                  <a:t> </a:t>
                </a:r>
                <a:r>
                  <a:rPr lang="en-GB" altLang="en-US" sz="2400" i="1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h(x')=h(x)</a:t>
                </a:r>
                <a:br>
                  <a:rPr lang="en-GB" altLang="en-US" sz="2400" i="1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GB" altLang="en-US" sz="2400" kern="0">
                  <a:solidFill>
                    <a:srgbClr val="0000FF"/>
                  </a:solidFill>
                </a:endParaRPr>
              </a:p>
              <a:p>
                <a:pPr marL="668338" lvl="1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>
                    <a:solidFill>
                      <a:srgbClr val="FF00FF"/>
                    </a:solidFill>
                  </a:rPr>
                  <a:t>Proof-of-Work (</a:t>
                </a:r>
                <a:r>
                  <a:rPr lang="en-US" altLang="en-US" sz="2400" err="1">
                    <a:solidFill>
                      <a:srgbClr val="FF00FF"/>
                    </a:solidFill>
                  </a:rPr>
                  <a:t>PoW</a:t>
                </a:r>
                <a:r>
                  <a:rPr lang="en-US" altLang="en-US" sz="2400">
                    <a:solidFill>
                      <a:srgbClr val="FF00FF"/>
                    </a:solidFill>
                  </a:rPr>
                  <a:t>): given ‘target set’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en-US" altLang="en-US" sz="2400">
                    <a:sym typeface="Wingdings" panose="05000000000000000000" pitchFamily="2" charset="2"/>
                  </a:rPr>
                  <a:t>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b="1">
                    <a:sym typeface="Wingdings" panose="05000000000000000000" pitchFamily="2" charset="2"/>
                  </a:rPr>
                  <a:t>,</a:t>
                </a:r>
                <a:r>
                  <a:rPr lang="en-US" altLang="en-US" sz="2400" b="1">
                    <a:solidFill>
                      <a:srgbClr val="FF00FF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en-US" sz="2400">
                    <a:solidFill>
                      <a:srgbClr val="FF00FF"/>
                    </a:solidFill>
                    <a:sym typeface="Wingdings" panose="05000000000000000000" pitchFamily="2" charset="2"/>
                  </a:rPr>
                  <a:t>it takes </a:t>
                </a:r>
                <a:r>
                  <a:rPr lang="en-US" altLang="en-US" sz="2400">
                    <a:solidFill>
                      <a:srgbClr val="FF00FF"/>
                    </a:solidFill>
                  </a:rPr>
                  <a:t>about</a:t>
                </a:r>
                <a:r>
                  <a:rPr lang="en-US" altLang="en-US" sz="240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/>
                  <a:t> hash computations to find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/>
                  <a:t> </a:t>
                </a:r>
                <a:r>
                  <a:rPr lang="en-US" altLang="en-US" sz="2400" err="1"/>
                  <a:t>s.t.</a:t>
                </a:r>
                <a:r>
                  <a:rPr lang="en-US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br>
                  <a:rPr lang="en-US" altLang="en-US" sz="2400" kern="0">
                    <a:solidFill>
                      <a:srgbClr val="0000FF"/>
                    </a:solidFill>
                  </a:rPr>
                </a:br>
                <a:endParaRPr lang="en-US" altLang="en-US" sz="2400" kern="0">
                  <a:solidFill>
                    <a:srgbClr val="0000FF"/>
                  </a:solidFill>
                </a:endParaRPr>
              </a:p>
              <a:p>
                <a:pPr marL="668338" lvl="1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 kern="0">
                    <a:solidFill>
                      <a:srgbClr val="0000FF"/>
                    </a:solidFill>
                  </a:rPr>
                  <a:t>Collision-Resistance (CR): </a:t>
                </a:r>
                <a:r>
                  <a:rPr lang="en-GB" altLang="en-US" sz="2400" kern="0"/>
                  <a:t>hard to find collision, i.e.,</a:t>
                </a:r>
                <a14:m>
                  <m:oMath xmlns:m="http://schemas.openxmlformats.org/officeDocument/2006/math">
                    <m:r>
                      <a:rPr lang="en-US" altLang="en-US" sz="2400" kern="0" dirty="0">
                        <a:solidFill>
                          <a:srgbClr val="006633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2400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GB" altLang="en-US" sz="2400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en-US" sz="2400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GB" altLang="en-US" sz="2400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GB" altLang="en-US" sz="2400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’</m:t>
                        </m:r>
                      </m:e>
                    </m:d>
                  </m:oMath>
                </a14:m>
                <a:r>
                  <a:rPr lang="en-GB" altLang="en-US" sz="2400" i="1" kern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  <a:r>
                  <a:rPr lang="en-GB" altLang="en-US" sz="2400" kern="0" err="1"/>
                  <a:t>s.t.</a:t>
                </a:r>
                <a:r>
                  <a:rPr lang="en-GB" altLang="en-US" sz="2400" kern="0"/>
                  <a:t> </a:t>
                </a:r>
                <a:r>
                  <a:rPr lang="en-GB" altLang="en-US" sz="2400" i="1" kern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h(x')=h(x), </a:t>
                </a:r>
                <a14:m>
                  <m:oMath xmlns:m="http://schemas.openxmlformats.org/officeDocument/2006/math">
                    <m:r>
                      <a:rPr lang="en-GB" altLang="en-US" sz="2400" i="1" kern="0" dirty="0">
                        <a:solidFill>
                          <a:srgbClr val="006633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GB" altLang="en-US" sz="2400" i="1" kern="0" dirty="0">
                        <a:solidFill>
                          <a:srgbClr val="0066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  <m:r>
                      <a:rPr lang="en-GB" altLang="en-US" sz="2400" i="1" kern="0" dirty="0">
                        <a:solidFill>
                          <a:srgbClr val="006633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GB" altLang="en-US" sz="2400" i="1" kern="0" dirty="0">
                        <a:solidFill>
                          <a:srgbClr val="006633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’</m:t>
                    </m:r>
                  </m:oMath>
                </a14:m>
                <a:br>
                  <a:rPr lang="en-US" altLang="en-US" sz="2400" i="1" kern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altLang="en-US" sz="2400" i="1" kern="0">
                  <a:solidFill>
                    <a:srgbClr val="006633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668338" lvl="1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>
                    <a:solidFill>
                      <a:srgbClr val="FF00FF"/>
                    </a:solidFill>
                  </a:rPr>
                  <a:t>Randomness extraction: </a:t>
                </a:r>
                <a:r>
                  <a:rPr lang="en-US" altLang="en-US" sz="2400"/>
                  <a:t>if any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𝑚</m:t>
                    </m:r>
                  </m:oMath>
                </a14:m>
                <a:r>
                  <a:rPr lang="en-US" altLang="en-US" sz="2400"/>
                  <a:t> input bits are random </a:t>
                </a:r>
                <a:r>
                  <a:rPr lang="en-US" altLang="en-US" sz="2400">
                    <a:sym typeface="Wingdings" panose="05000000000000000000" pitchFamily="2" charset="2"/>
                  </a:rPr>
                  <a:t></a:t>
                </a:r>
                <a:r>
                  <a:rPr lang="en-US" altLang="en-US" sz="2400"/>
                  <a:t> entire output (all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/>
                  <a:t> bits) is pseudorandom </a:t>
                </a: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694" y="977648"/>
                <a:ext cx="8703058" cy="4755790"/>
              </a:xfrm>
              <a:prstGeom prst="rect">
                <a:avLst/>
              </a:prstGeom>
              <a:blipFill>
                <a:blip r:embed="rId3"/>
                <a:stretch>
                  <a:fillRect t="-640" r="-420" b="-14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61975" y="244475"/>
            <a:ext cx="7772400" cy="795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defTabSz="449263" eaLnBrk="1" hangingPunct="1">
              <a:buClr>
                <a:srgbClr val="CC99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600" kern="0">
                <a:solidFill>
                  <a:srgbClr val="CC9900"/>
                </a:solidFill>
              </a:rPr>
              <a:t>Crypto hash functions: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 bwMode="auto">
              <a:xfrm>
                <a:off x="329877" y="5633056"/>
                <a:ext cx="8548692" cy="53676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Why</a:t>
                </a:r>
                <a:r>
                  <a:rPr kumimoji="0" lang="en-US" sz="2800" b="0" i="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n-US" sz="2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</m:e>
                      <m:sub>
                        <m:r>
                          <a:rPr kumimoji="0" lang="en-US" sz="2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𝐿𝑆𝐷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kumimoji="0" lang="en-US" sz="28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kumimoji="0" lang="en-US" sz="28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kumimoji="0" lang="en-US" sz="28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𝑚𝑜𝑑</m:t>
                    </m:r>
                    <m:r>
                      <a:rPr kumimoji="0" lang="en-US" sz="28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10</m:t>
                    </m:r>
                  </m:oMath>
                </a14:m>
                <a:r>
                  <a:rPr kumimoji="0" lang="en-US" sz="2800" b="0" i="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fails to meet </a:t>
                </a:r>
                <a:r>
                  <a:rPr kumimoji="0" lang="en-US" sz="2800" b="0" i="0" u="sng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each</a:t>
                </a:r>
                <a:r>
                  <a:rPr kumimoji="0" lang="en-US" sz="2800" b="0" i="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goal? </a:t>
                </a: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877" y="5633056"/>
                <a:ext cx="8548692" cy="536763"/>
              </a:xfrm>
              <a:prstGeom prst="roundRect">
                <a:avLst/>
              </a:prstGeom>
              <a:blipFill>
                <a:blip r:embed="rId4"/>
                <a:stretch>
                  <a:fillRect t="-8889" b="-2888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 bwMode="auto">
              <a:xfrm>
                <a:off x="457200" y="1772986"/>
                <a:ext cx="8548692" cy="536763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GB" altLang="en-US" sz="2800"/>
                  <a:t>given </a:t>
                </a:r>
                <a:r>
                  <a:rPr lang="en-GB" altLang="en-US" sz="2800" i="1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y=h(x)</a:t>
                </a:r>
                <a:r>
                  <a:rPr lang="en-GB" altLang="en-US" sz="2800" i="1"/>
                  <a:t>, </a:t>
                </a:r>
                <a:r>
                  <a:rPr lang="en-GB" altLang="en-US" sz="2800"/>
                  <a:t>let </a:t>
                </a:r>
                <a:r>
                  <a:rPr lang="en-GB" altLang="en-US" sz="2800" i="1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x’=y=h(x)</a:t>
                </a:r>
                <a:r>
                  <a:rPr lang="en-GB" altLang="en-US" sz="2800" i="1"/>
                  <a:t> </a:t>
                </a:r>
                <a:r>
                  <a:rPr lang="en-GB" altLang="en-US" sz="280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𝐿𝑆𝐷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itchFamily="34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itchFamily="34" charset="0"/>
                      </a:rPr>
                      <m:t> 10</m:t>
                    </m:r>
                  </m:oMath>
                </a14:m>
                <a:r>
                  <a:rPr lang="en-US" sz="280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GB" altLang="en-US" sz="2800"/>
                  <a:t> </a:t>
                </a: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772986"/>
                <a:ext cx="8548692" cy="536763"/>
              </a:xfrm>
              <a:prstGeom prst="roundRect">
                <a:avLst/>
              </a:prstGeom>
              <a:blipFill>
                <a:blip r:embed="rId5"/>
                <a:stretch>
                  <a:fillRect l="-142" t="-10000" b="-2777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 bwMode="auto">
              <a:xfrm>
                <a:off x="457200" y="3036971"/>
                <a:ext cx="8548692" cy="536763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sz="2800"/>
                  <a:t>Same – for any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036971"/>
                <a:ext cx="8548692" cy="536763"/>
              </a:xfrm>
              <a:prstGeom prst="roundRect">
                <a:avLst/>
              </a:prstGeom>
              <a:blipFill>
                <a:blip r:embed="rId6"/>
                <a:stretch>
                  <a:fillRect t="-8889" b="-2888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 bwMode="auto">
          <a:xfrm>
            <a:off x="457200" y="4300956"/>
            <a:ext cx="8548692" cy="53676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800" dirty="0"/>
              <a:t>Not even weakly-CR; same example as for OWF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 bwMode="auto">
              <a:xfrm>
                <a:off x="329877" y="5633056"/>
                <a:ext cx="8548692" cy="536763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{0,1,…9}</m:t>
                    </m:r>
                  </m:oMath>
                </a14:m>
                <a:r>
                  <a:rPr lang="en-US" sz="2400"/>
                  <a:t>; for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/>
                  <a:t>-bit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877" y="5633056"/>
                <a:ext cx="8548692" cy="536763"/>
              </a:xfrm>
              <a:prstGeom prst="roundRect">
                <a:avLst/>
              </a:prstGeom>
              <a:blipFill>
                <a:blip r:embed="rId7"/>
                <a:stretch>
                  <a:fillRect b="-1888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5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E12B31-8FC8-4A41-9E70-D32B66C23A88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647E9-0097-4ABD-9993-9790A29446C2}" type="slidenum">
              <a:rPr lang="he-IL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244475"/>
            <a:ext cx="7772400" cy="7953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buClr>
                <a:srgbClr val="CC99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600">
                <a:solidFill>
                  <a:srgbClr val="CC9900"/>
                </a:solidFill>
              </a:rPr>
              <a:t>Standard crypto hash functions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90121"/>
            <a:ext cx="8307388" cy="18883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/>
              <a:t>Standards crypto-hash functions: all </a:t>
            </a:r>
            <a:r>
              <a:rPr lang="en-GB" altLang="en-US" sz="2500" u="sng"/>
              <a:t>keyless</a:t>
            </a:r>
            <a:endParaRPr lang="en-GB" altLang="en-US" sz="2500"/>
          </a:p>
          <a:p>
            <a:pPr marL="668338" lvl="1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Efficient, free implementations, open spec/standard</a:t>
            </a:r>
          </a:p>
          <a:p>
            <a:pPr marL="668338" lvl="1" indent="-341313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/>
              <a:t>Some examples: MD5, SHA-1/2/3, RIPEMD…</a:t>
            </a:r>
          </a:p>
          <a:p>
            <a:pPr marL="668338" lvl="1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Security by failed cryptanalysis</a:t>
            </a:r>
          </a:p>
          <a:p>
            <a:pPr marL="1020763" lvl="2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Or not - collisions found in MD5, SHA1, RIPEMD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451273" y="5957455"/>
            <a:ext cx="235527" cy="1385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79412" y="2978459"/>
            <a:ext cx="8307388" cy="225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1313" indent="-341313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kern="0" dirty="0"/>
              <a:t>Requirements in standards: </a:t>
            </a:r>
          </a:p>
          <a:p>
            <a:pPr marL="668338" lvl="1" defTabSz="449263" eaLnBrk="1" hangingPunct="1">
              <a:lnSpc>
                <a:spcPct val="11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kern="0" dirty="0">
                <a:solidFill>
                  <a:srgbClr val="0000FF"/>
                </a:solidFill>
              </a:rPr>
              <a:t>Collision-Resistance (CR)</a:t>
            </a:r>
          </a:p>
          <a:p>
            <a:pPr marL="1020763" lvl="2" defTabSz="449263" eaLnBrk="1" hangingPunct="1">
              <a:lnSpc>
                <a:spcPct val="11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kern="0" dirty="0">
                <a:solidFill>
                  <a:srgbClr val="0000FF"/>
                </a:solidFill>
              </a:rPr>
              <a:t>And a weaker notion: Second-preimage resistance (SPR)</a:t>
            </a:r>
          </a:p>
          <a:p>
            <a:pPr marL="668338" lvl="1" defTabSz="449263" eaLnBrk="1" hangingPunct="1">
              <a:lnSpc>
                <a:spcPct val="11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kern="0" dirty="0">
                <a:solidFill>
                  <a:srgbClr val="0000FF"/>
                </a:solidFill>
              </a:rPr>
              <a:t>Preimage resistance, aka One-Way Function (OWF) </a:t>
            </a:r>
          </a:p>
          <a:p>
            <a:pPr marL="668338" lvl="1" defTabSz="449263" eaLnBrk="1" hangingPunct="1">
              <a:lnSpc>
                <a:spcPct val="11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kern="0" dirty="0"/>
              <a:t>Not in standards: </a:t>
            </a:r>
            <a:r>
              <a:rPr lang="en-GB" altLang="en-US" sz="2400" kern="0" dirty="0" err="1">
                <a:solidFill>
                  <a:srgbClr val="0000FF"/>
                </a:solidFill>
              </a:rPr>
              <a:t>PoW</a:t>
            </a:r>
            <a:r>
              <a:rPr lang="en-GB" altLang="en-US" sz="2400" kern="0" dirty="0">
                <a:solidFill>
                  <a:srgbClr val="0000FF"/>
                </a:solidFill>
              </a:rPr>
              <a:t>, randomness extraction</a:t>
            </a:r>
          </a:p>
        </p:txBody>
      </p:sp>
    </p:spTree>
    <p:extLst>
      <p:ext uri="{BB962C8B-B14F-4D97-AF65-F5344CB8AC3E}">
        <p14:creationId xmlns:p14="http://schemas.microsoft.com/office/powerpoint/2010/main" val="188347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E12B31-8FC8-4A41-9E70-D32B66C23A88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647E9-0097-4ABD-9993-9790A29446C2}" type="slidenum">
              <a:rPr lang="he-IL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244475"/>
            <a:ext cx="7772400" cy="7953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buClr>
                <a:srgbClr val="CC99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600">
                <a:solidFill>
                  <a:srgbClr val="CC9900"/>
                </a:solidFill>
              </a:rPr>
              <a:t>Standard crypto hash functions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90121"/>
            <a:ext cx="8307388" cy="18883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/>
              <a:t>Standards crypto-hash functions: all </a:t>
            </a:r>
            <a:r>
              <a:rPr lang="en-GB" altLang="en-US" sz="2500" u="sng"/>
              <a:t>keyless</a:t>
            </a:r>
            <a:endParaRPr lang="en-GB" altLang="en-US" sz="2500"/>
          </a:p>
          <a:p>
            <a:pPr marL="668338" lvl="1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Efficient, free implementations, open spec/standard</a:t>
            </a:r>
          </a:p>
          <a:p>
            <a:pPr marL="668338" lvl="1" indent="-341313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/>
              <a:t>Some examples: MD5, SHA-1/2/3, RIPEMD…</a:t>
            </a:r>
          </a:p>
          <a:p>
            <a:pPr marL="668338" lvl="1" defTabSz="449263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Security by failed cryptanalysis</a:t>
            </a:r>
          </a:p>
          <a:p>
            <a:pPr marL="1020763" lvl="2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700"/>
              <a:t>Or not - collisions found in MD5, SHA1, RIPEMD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451273" y="5957455"/>
            <a:ext cx="235527" cy="1385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79412" y="2978459"/>
            <a:ext cx="8307388" cy="326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1313" indent="-341313" defTabSz="449263" eaLnBrk="1" hangingPunct="1">
              <a:lnSpc>
                <a:spcPct val="90000"/>
              </a:lnSpc>
              <a:spcBef>
                <a:spcPts val="5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kern="0" dirty="0"/>
              <a:t>Requirements in standards: </a:t>
            </a:r>
          </a:p>
          <a:p>
            <a:pPr marL="668338" lvl="1" defTabSz="449263" eaLnBrk="1" hangingPunct="1">
              <a:lnSpc>
                <a:spcPct val="11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kern="0" dirty="0">
                <a:solidFill>
                  <a:srgbClr val="0000FF"/>
                </a:solidFill>
              </a:rPr>
              <a:t>Collision-Resistance (CR)</a:t>
            </a:r>
          </a:p>
          <a:p>
            <a:pPr marL="668338" lvl="1" defTabSz="449263" eaLnBrk="1" hangingPunct="1">
              <a:lnSpc>
                <a:spcPct val="11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kern="0" dirty="0">
                <a:solidFill>
                  <a:srgbClr val="0000FF"/>
                </a:solidFill>
              </a:rPr>
              <a:t>Second-preimage resistance (SPR)</a:t>
            </a:r>
          </a:p>
          <a:p>
            <a:pPr marL="1020763" lvl="2" defTabSz="449263" eaLnBrk="1" hangingPunct="1">
              <a:lnSpc>
                <a:spcPct val="11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kern="0" dirty="0">
                <a:solidFill>
                  <a:srgbClr val="0000FF"/>
                </a:solidFill>
              </a:rPr>
              <a:t>Aka weak collision resistance</a:t>
            </a:r>
          </a:p>
          <a:p>
            <a:pPr marL="668338" lvl="1" defTabSz="449263" eaLnBrk="1" hangingPunct="1">
              <a:lnSpc>
                <a:spcPct val="11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kern="0" dirty="0">
                <a:solidFill>
                  <a:srgbClr val="0000FF"/>
                </a:solidFill>
              </a:rPr>
              <a:t>Preimage resistance, aka One-Way Function (OWF) </a:t>
            </a:r>
          </a:p>
          <a:p>
            <a:pPr marL="668338" lvl="1" defTabSz="449263" eaLnBrk="1" hangingPunct="1">
              <a:lnSpc>
                <a:spcPct val="11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kern="0" dirty="0"/>
              <a:t>Not in standards: </a:t>
            </a:r>
            <a:r>
              <a:rPr lang="en-GB" altLang="en-US" sz="2400" kern="0" dirty="0">
                <a:solidFill>
                  <a:srgbClr val="0000FF"/>
                </a:solidFill>
              </a:rPr>
              <a:t>randomness extraction</a:t>
            </a:r>
          </a:p>
          <a:p>
            <a:pPr marL="341313" defTabSz="449263" eaLnBrk="1" hangingPunct="1">
              <a:lnSpc>
                <a:spcPct val="11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kern="0" dirty="0"/>
              <a:t>Simplification: </a:t>
            </a:r>
            <a:r>
              <a:rPr lang="en-GB" altLang="en-US" sz="2800" kern="0" dirty="0">
                <a:solidFill>
                  <a:srgbClr val="0000FF"/>
                </a:solidFill>
              </a:rPr>
              <a:t>Random Oracle Methodology</a:t>
            </a:r>
          </a:p>
        </p:txBody>
      </p:sp>
    </p:spTree>
    <p:extLst>
      <p:ext uri="{BB962C8B-B14F-4D97-AF65-F5344CB8AC3E}">
        <p14:creationId xmlns:p14="http://schemas.microsoft.com/office/powerpoint/2010/main" val="5805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3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All except sections 3.4.2, 3.7.2, 3.7.5 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48027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405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D2D1B4-A798-4CC6-8298-82F202D65D49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9CC8B-3160-4B16-AB31-0F50EC77D3BF}" type="slidenum">
              <a:rPr lang="he-IL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1623"/>
            <a:ext cx="8354291" cy="74084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Hash-based MAC: HMAC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6724" y="1018489"/>
                <a:ext cx="8835242" cy="4671152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HMAC uses only the unkeyed hash function </a:t>
                </a:r>
                <a14:m>
                  <m:oMath xmlns:m="http://schemas.openxmlformats.org/officeDocument/2006/math">
                    <m:r>
                      <a:rPr lang="en-GB" alt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altLang="en-US" dirty="0"/>
                  <a:t>:</a:t>
                </a:r>
              </a:p>
              <a:p>
                <a:pPr marL="341313" indent="-341313" algn="ctr" defTabSz="449263" eaLnBrk="1" hangingPunct="1">
                  <a:buFont typeface="Wingdings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HMAC</a:t>
                </a:r>
                <a:r>
                  <a:rPr lang="en-GB" altLang="en-US" b="1" i="1" baseline="-30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(x)=h(k</a:t>
                </a:r>
                <a:r>
                  <a:rPr lang="en-GB" altLang="en-US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opad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|| h(k </a:t>
                </a:r>
                <a:r>
                  <a:rPr lang="en-GB" altLang="en-US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ipad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|| x))</a:t>
                </a:r>
              </a:p>
              <a:p>
                <a:pPr marL="741363" lvl="1" indent="-28416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Opad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ipad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GB" altLang="en-US" dirty="0"/>
                  <a:t>fixed sequences (of 36x, 5Cx resp.), for max hamming distance btw 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k </a:t>
                </a:r>
                <a:r>
                  <a:rPr lang="en-GB" altLang="en-US" sz="3100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opad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dirty="0"/>
                  <a:t>and </a:t>
                </a:r>
                <a:r>
                  <a:rPr lang="en-GB" altLang="en-US" i="1" dirty="0"/>
                  <a:t>k </a:t>
                </a:r>
                <a:r>
                  <a:rPr lang="en-GB" altLang="en-US" sz="3100" i="1" dirty="0">
                    <a:latin typeface="Symbol" pitchFamily="18" charset="2"/>
                    <a:cs typeface="Times New Roman" pitchFamily="18" charset="0"/>
                  </a:rPr>
                  <a:t>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altLang="en-US" i="1" dirty="0" err="1">
                    <a:latin typeface="Times New Roman" pitchFamily="18" charset="0"/>
                    <a:cs typeface="Times New Roman" pitchFamily="18" charset="0"/>
                  </a:rPr>
                  <a:t>ipad</a:t>
                </a:r>
                <a:r>
                  <a:rPr lang="en-GB" altLang="en-US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GB" altLang="en-US" dirty="0"/>
                  <a:t> 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[BCK]: secure MAC under ‘reasonable assumptions’ [beyond our scope]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Widely deployed – for MAC, PRF and KDF</a:t>
                </a:r>
              </a:p>
              <a:p>
                <a:pPr marL="668338" lvl="1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KDF – Key Derivation Function </a:t>
                </a:r>
              </a:p>
              <a:p>
                <a:pPr marL="341313" indent="-341313" defTabSz="449263" eaLnBrk="1" hangingPunct="1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dirty="0"/>
                  <a:t>More results, more exposure </a:t>
                </a:r>
                <a:r>
                  <a:rPr lang="en-GB" altLang="en-US" dirty="0">
                    <a:sym typeface="Wingdings" panose="05000000000000000000" pitchFamily="2" charset="2"/>
                  </a:rPr>
                  <a:t> confidence!</a:t>
                </a:r>
                <a:endParaRPr lang="en-GB" altLang="en-US" dirty="0"/>
              </a:p>
            </p:txBody>
          </p:sp>
        </mc:Choice>
        <mc:Fallback xmlns="">
          <p:sp>
            <p:nvSpPr>
              <p:cNvPr id="880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6724" y="1018489"/>
                <a:ext cx="8835242" cy="4671152"/>
              </a:xfrm>
              <a:blipFill>
                <a:blip r:embed="rId3"/>
                <a:stretch>
                  <a:fillRect l="-621" t="-1697" b="-3003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91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HMAC, NMAC: Usage, Properties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69" y="938212"/>
            <a:ext cx="8539956" cy="4981575"/>
          </a:xfrm>
        </p:spPr>
        <p:txBody>
          <a:bodyPr/>
          <a:lstStyle/>
          <a:p>
            <a:r>
              <a:rPr lang="en-GB" altLang="en-US" sz="2800"/>
              <a:t>Often faster than block-cipher MAC </a:t>
            </a:r>
          </a:p>
          <a:p>
            <a:r>
              <a:rPr lang="en-GB" altLang="en-US" sz="2800"/>
              <a:t>Usage:</a:t>
            </a:r>
          </a:p>
          <a:p>
            <a:pPr lvl="1"/>
            <a:r>
              <a:rPr lang="en-GB" altLang="en-US" sz="2400"/>
              <a:t>With secret key: as MAC or PRF</a:t>
            </a:r>
          </a:p>
          <a:p>
            <a:pPr lvl="1"/>
            <a:r>
              <a:rPr lang="en-GB" altLang="en-US" sz="2400"/>
              <a:t>With public key (‘salt’ or ‘nonce’, HMACs(x)), incl.: </a:t>
            </a:r>
          </a:p>
          <a:p>
            <a:pPr lvl="2"/>
            <a:r>
              <a:rPr lang="en-GB" altLang="en-US" sz="2000"/>
              <a:t>Key derivation function (HKDF) – extract randomness</a:t>
            </a:r>
          </a:p>
          <a:p>
            <a:pPr lvl="2"/>
            <a:r>
              <a:rPr lang="en-GB" altLang="en-US" sz="2000"/>
              <a:t>Integrity (hash-then-sign, files) – as keyed hash</a:t>
            </a:r>
          </a:p>
          <a:p>
            <a:r>
              <a:rPr lang="en-GB" altLang="en-US" sz="2800"/>
              <a:t>Some proven properties (reductions):</a:t>
            </a:r>
          </a:p>
          <a:p>
            <a:pPr lvl="1"/>
            <a:r>
              <a:rPr lang="en-GB" altLang="en-US" sz="2400"/>
              <a:t>CRHF if underlying hash (or compression) is CRHF</a:t>
            </a:r>
          </a:p>
          <a:p>
            <a:pPr lvl="1"/>
            <a:r>
              <a:rPr lang="en-GB" altLang="en-US" sz="2400"/>
              <a:t>Secure VIL-PRF if compression function is FIL-PRF</a:t>
            </a:r>
          </a:p>
          <a:p>
            <a:pPr lvl="1"/>
            <a:r>
              <a:rPr lang="en-GB" altLang="en-US" sz="2400"/>
              <a:t>Secure key-derivation (randomness extraction)</a:t>
            </a:r>
          </a:p>
          <a:p>
            <a:pPr lvl="2"/>
            <a:r>
              <a:rPr lang="en-GB" altLang="en-US" sz="2000"/>
              <a:t>Easy: assuming hash is m-bits randomness-extracting </a:t>
            </a:r>
          </a:p>
          <a:p>
            <a:pPr lvl="2"/>
            <a:r>
              <a:rPr lang="en-GB" altLang="en-US" sz="2000"/>
              <a:t>Also under (some) weaker assumptions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F2D2D1B4-A798-4CC6-8298-82F202D65D49}" type="datetime1">
              <a:rPr lang="en-US"/>
              <a:pPr/>
              <a:t>2/22/21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CC8B-3160-4B16-AB31-0F50EC77D3BF}" type="slidenum">
              <a:rPr lang="he-IL" altLang="en-US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647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Generalization of collision-resistant hash</a:t>
                </a:r>
              </a:p>
              <a:p>
                <a:pPr lvl="1"/>
                <a:r>
                  <a:rPr lang="en-US" dirty="0"/>
                  <a:t>Input is a </a:t>
                </a:r>
                <a:r>
                  <a:rPr lang="en-US" b="1" dirty="0"/>
                  <a:t>sequence </a:t>
                </a:r>
                <a:r>
                  <a:rPr lang="en-US" dirty="0"/>
                  <a:t>of messages</a:t>
                </a:r>
              </a:p>
              <a:p>
                <a:pPr lvl="1"/>
                <a:r>
                  <a:rPr lang="en-US" dirty="0"/>
                  <a:t>Output is n-bit </a:t>
                </a:r>
                <a:r>
                  <a:rPr lang="en-US" b="1" dirty="0"/>
                  <a:t>digest</a:t>
                </a:r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Three types of schemes</a:t>
                </a:r>
              </a:p>
              <a:p>
                <a:pPr lvl="2"/>
                <a:r>
                  <a:rPr lang="en-US" dirty="0"/>
                  <a:t>And some sub-types and constructions</a:t>
                </a:r>
              </a:p>
              <a:p>
                <a:pPr lvl="1"/>
                <a:r>
                  <a:rPr lang="en-US" dirty="0"/>
                  <a:t>Digest-chain</a:t>
                </a:r>
              </a:p>
              <a:p>
                <a:pPr lvl="2"/>
                <a:r>
                  <a:rPr lang="en-US" dirty="0"/>
                  <a:t>and the Merkle-</a:t>
                </a:r>
                <a:r>
                  <a:rPr lang="en-US" dirty="0" err="1"/>
                  <a:t>Damgard</a:t>
                </a:r>
                <a:r>
                  <a:rPr lang="en-US" dirty="0"/>
                  <a:t> construction</a:t>
                </a:r>
              </a:p>
              <a:p>
                <a:pPr lvl="1"/>
                <a:r>
                  <a:rPr lang="en-US" dirty="0"/>
                  <a:t>Merkle Digest (and Merkle trees)</a:t>
                </a:r>
              </a:p>
              <a:p>
                <a:pPr lvl="1"/>
                <a:r>
                  <a:rPr lang="en-US" dirty="0"/>
                  <a:t>Block-chains (and Bitcoin)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13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498584" cy="779462"/>
          </a:xfrm>
        </p:spPr>
        <p:txBody>
          <a:bodyPr/>
          <a:lstStyle/>
          <a:p>
            <a:r>
              <a:rPr lang="en-US" dirty="0"/>
              <a:t>Digest-Chain Schemes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Generalization of collision-resistant hash</a:t>
                </a:r>
              </a:p>
              <a:p>
                <a:pPr lvl="1"/>
                <a:r>
                  <a:rPr lang="en-US" dirty="0"/>
                  <a:t>Input is a </a:t>
                </a:r>
                <a:r>
                  <a:rPr lang="en-US" b="1" dirty="0"/>
                  <a:t>sequence </a:t>
                </a:r>
                <a:r>
                  <a:rPr lang="en-US" dirty="0"/>
                  <a:t>of messages</a:t>
                </a:r>
              </a:p>
              <a:p>
                <a:pPr lvl="1"/>
                <a:r>
                  <a:rPr lang="en-US" dirty="0"/>
                  <a:t>Output is n-bit </a:t>
                </a:r>
                <a:r>
                  <a:rPr lang="en-US" b="1" dirty="0"/>
                  <a:t>digest</a:t>
                </a:r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An n-bit digest function PPT is digest collision resistant if                  is negligible: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591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E3A9D-EF52-4BD6-BEEA-64E0D3139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5977" b="-6862"/>
          <a:stretch/>
        </p:blipFill>
        <p:spPr>
          <a:xfrm>
            <a:off x="256478" y="3775360"/>
            <a:ext cx="6558271" cy="699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DB836-467C-45F3-A95A-4C8DE760A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04"/>
          <a:stretch/>
        </p:blipFill>
        <p:spPr>
          <a:xfrm>
            <a:off x="1890385" y="4475106"/>
            <a:ext cx="6997137" cy="539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AEE55-53E7-496A-ACF6-5A4E7C1BB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87849" b="-801"/>
          <a:stretch/>
        </p:blipFill>
        <p:spPr>
          <a:xfrm>
            <a:off x="3029415" y="3115301"/>
            <a:ext cx="1810215" cy="6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8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75CFB1-41D8-4112-85AF-AEE80768A7FC}" type="datetime1">
              <a:rPr lang="en-US"/>
              <a:pPr>
                <a:defRPr/>
              </a:pPr>
              <a:t>2/22/21</a:t>
            </a:fld>
            <a:endParaRPr lang="en-US" alt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C5389-A415-4063-AB31-783C30B6E145}" type="slidenum">
              <a:rPr lang="he-IL" altLang="en-US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76805" name="Group 2"/>
          <p:cNvGrpSpPr>
            <a:grpSpLocks/>
          </p:cNvGrpSpPr>
          <p:nvPr/>
        </p:nvGrpSpPr>
        <p:grpSpPr bwMode="auto">
          <a:xfrm>
            <a:off x="2196874" y="4155172"/>
            <a:ext cx="4240529" cy="503854"/>
            <a:chOff x="1054" y="2795"/>
            <a:chExt cx="1928" cy="277"/>
          </a:xfrm>
        </p:grpSpPr>
        <p:sp>
          <p:nvSpPr>
            <p:cNvPr id="76825" name="Rectangle 3"/>
            <p:cNvSpPr>
              <a:spLocks noChangeArrowheads="1"/>
            </p:cNvSpPr>
            <p:nvPr/>
          </p:nvSpPr>
          <p:spPr bwMode="auto">
            <a:xfrm>
              <a:off x="1469" y="2795"/>
              <a:ext cx="1142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r>
                <a:rPr lang="en-GB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26" name="Rectangle 4"/>
                <p:cNvSpPr>
                  <a:spLocks noChangeArrowheads="1"/>
                </p:cNvSpPr>
                <p:nvPr/>
              </p:nvSpPr>
              <p:spPr bwMode="auto">
                <a:xfrm>
                  <a:off x="2243" y="2795"/>
                  <a:ext cx="728" cy="271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ts val="425"/>
                    </a:spcBef>
                    <a:buClr>
                      <a:srgbClr val="CC9900"/>
                    </a:buClr>
                    <a:buFont typeface="Wingdings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GB" altLang="en-US" sz="17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6826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3" y="2795"/>
                  <a:ext cx="728" cy="27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827" name="Rectangle 5"/>
            <p:cNvSpPr>
              <a:spLocks noChangeArrowheads="1"/>
            </p:cNvSpPr>
            <p:nvPr/>
          </p:nvSpPr>
          <p:spPr bwMode="auto">
            <a:xfrm>
              <a:off x="1459" y="2795"/>
              <a:ext cx="428" cy="2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449263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449263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425"/>
                </a:spcBef>
                <a:buClr>
                  <a:srgbClr val="CC9900"/>
                </a:buClr>
                <a:buFont typeface="Wingdings" pitchFamily="2" charset="2"/>
                <a:buNone/>
              </a:pPr>
              <a:endParaRPr lang="en-GB" altLang="en-US" sz="17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28" name="Rectangle 6"/>
                <p:cNvSpPr>
                  <a:spLocks noChangeArrowheads="1"/>
                </p:cNvSpPr>
                <p:nvPr/>
              </p:nvSpPr>
              <p:spPr bwMode="auto">
                <a:xfrm>
                  <a:off x="1054" y="2795"/>
                  <a:ext cx="405" cy="271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defTabSz="449263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defTabSz="449263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ts val="425"/>
                    </a:spcBef>
                    <a:buClr>
                      <a:srgbClr val="CC9900"/>
                    </a:buClr>
                    <a:buFont typeface="Wingdings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alt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altLang="en-US" sz="17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6828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4" y="2795"/>
                  <a:ext cx="405" cy="2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829" name="Line 7"/>
            <p:cNvSpPr>
              <a:spLocks noChangeShapeType="1"/>
            </p:cNvSpPr>
            <p:nvPr/>
          </p:nvSpPr>
          <p:spPr bwMode="auto">
            <a:xfrm>
              <a:off x="1054" y="2795"/>
              <a:ext cx="191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Line 8"/>
            <p:cNvSpPr>
              <a:spLocks noChangeShapeType="1"/>
            </p:cNvSpPr>
            <p:nvPr/>
          </p:nvSpPr>
          <p:spPr bwMode="auto">
            <a:xfrm>
              <a:off x="1065" y="3052"/>
              <a:ext cx="191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1" name="Line 9"/>
            <p:cNvSpPr>
              <a:spLocks noChangeShapeType="1"/>
            </p:cNvSpPr>
            <p:nvPr/>
          </p:nvSpPr>
          <p:spPr bwMode="auto">
            <a:xfrm>
              <a:off x="1054" y="2795"/>
              <a:ext cx="1" cy="2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2" name="Line 10"/>
            <p:cNvSpPr>
              <a:spLocks noChangeShapeType="1"/>
            </p:cNvSpPr>
            <p:nvPr/>
          </p:nvSpPr>
          <p:spPr bwMode="auto">
            <a:xfrm>
              <a:off x="1459" y="2795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Line 12"/>
            <p:cNvSpPr>
              <a:spLocks noChangeShapeType="1"/>
            </p:cNvSpPr>
            <p:nvPr/>
          </p:nvSpPr>
          <p:spPr bwMode="auto">
            <a:xfrm>
              <a:off x="2971" y="2795"/>
              <a:ext cx="1" cy="27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Line 13"/>
            <p:cNvSpPr>
              <a:spLocks noChangeShapeType="1"/>
            </p:cNvSpPr>
            <p:nvPr/>
          </p:nvSpPr>
          <p:spPr bwMode="auto">
            <a:xfrm>
              <a:off x="2415" y="2801"/>
              <a:ext cx="1" cy="2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06" name="Rectangle 1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81975" cy="6792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800" dirty="0"/>
              <a:t> The Merkle-</a:t>
            </a:r>
            <a:r>
              <a:rPr lang="en-GB" altLang="en-US" sz="3800" dirty="0" err="1"/>
              <a:t>Damgard</a:t>
            </a:r>
            <a:r>
              <a:rPr lang="en-GB" altLang="en-US" sz="3800" dirty="0"/>
              <a:t> Digest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7" name="Rectangle 1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4339" y="1056287"/>
                <a:ext cx="8591550" cy="2794420"/>
              </a:xfrm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341313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200" dirty="0"/>
                  <a:t>The Merkle-</a:t>
                </a:r>
                <a:r>
                  <a:rPr lang="en-GB" altLang="en-US" sz="2200" dirty="0" err="1"/>
                  <a:t>Damgard</a:t>
                </a:r>
                <a:r>
                  <a:rPr lang="en-GB" altLang="en-US" sz="2200" dirty="0"/>
                  <a:t> construction of:</a:t>
                </a:r>
              </a:p>
              <a:p>
                <a:pPr marL="668338" lvl="1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1800" dirty="0"/>
                  <a:t>Collision-Resistant Digest function from CRHF</a:t>
                </a:r>
              </a:p>
              <a:p>
                <a:pPr marL="668338" lvl="1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1800" dirty="0"/>
                  <a:t>VIL CRHF from compression function (FIL CRHF):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altLang="en-US" sz="1400" dirty="0"/>
              </a:p>
              <a:p>
                <a:pPr marL="341313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200" dirty="0"/>
                  <a:t>Idea: hash iteratively, message by message:</a:t>
                </a:r>
              </a:p>
              <a:p>
                <a:pPr marL="0" indent="0" defTabSz="449263" eaLnBrk="1" hangingPunct="1">
                  <a:spcBef>
                    <a:spcPts val="550"/>
                  </a:spcBef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  <m:d>
                      <m:dPr>
                        <m:ctrlPr>
                          <a:rPr lang="el-GR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altLang="en-US" sz="2400" dirty="0"/>
                          <m:t>, … , </m:t>
                        </m:r>
                        <m:sSub>
                          <m:sSubPr>
                            <m:ctrlPr>
                              <a:rPr lang="en-GB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d>
                      <m:dPr>
                        <m:ctrlPr>
                          <a:rPr lang="en-US" alt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l-GR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altLang="en-US" sz="2400" dirty="0"/>
                              <m:t>, … , </m:t>
                            </m:r>
                            <m:sSub>
                              <m:sSubPr>
                                <m:ctrlPr>
                                  <a:rPr lang="en-GB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𝑙</m:t>
                                </m:r>
                                <m:r>
                                  <a:rPr lang="en-US" altLang="en-US" sz="20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;  </m:t>
                    </m:r>
                    <m:r>
                      <m:rPr>
                        <m:sty m:val="p"/>
                      </m:rPr>
                      <a:rPr lang="el-GR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  <m:d>
                      <m:dPr>
                        <m:ctrlPr>
                          <a:rPr lang="el-GR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GB" altLang="en-US" sz="20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d>
                      <m:dPr>
                        <m:ctrlPr>
                          <a:rPr lang="en-US" alt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0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0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marL="341313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200" dirty="0"/>
                  <a:t>Lemma 4.2: if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GB" altLang="en-US" sz="2200" dirty="0"/>
                  <a:t> is a CRHF,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GB" altLang="en-US" sz="2200" dirty="0"/>
                  <a:t> is a collision-resistant digest</a:t>
                </a:r>
              </a:p>
              <a:p>
                <a:pPr marL="341313" indent="-341313" defTabSz="449263" eaLnBrk="1" hangingPunct="1">
                  <a:spcBef>
                    <a:spcPts val="55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200" dirty="0"/>
                  <a:t>Proof… (see details in textbook)</a:t>
                </a:r>
              </a:p>
            </p:txBody>
          </p:sp>
        </mc:Choice>
        <mc:Fallback xmlns="">
          <p:sp>
            <p:nvSpPr>
              <p:cNvPr id="76807" name="Rectangle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4339" y="1056287"/>
                <a:ext cx="8591550" cy="2794420"/>
              </a:xfrm>
              <a:blipFill>
                <a:blip r:embed="rId5"/>
                <a:stretch>
                  <a:fillRect l="-142" t="-1089" b="-3486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8" name="AutoShape 16"/>
          <p:cNvSpPr>
            <a:spLocks noChangeArrowheads="1"/>
          </p:cNvSpPr>
          <p:nvPr/>
        </p:nvSpPr>
        <p:spPr bwMode="auto">
          <a:xfrm rot="-5400000">
            <a:off x="2337367" y="5352705"/>
            <a:ext cx="798513" cy="222250"/>
          </a:xfrm>
          <a:custGeom>
            <a:avLst/>
            <a:gdLst>
              <a:gd name="T0" fmla="*/ 954875154 w 21600"/>
              <a:gd name="T1" fmla="*/ 11764886 h 21600"/>
              <a:gd name="T2" fmla="*/ 545643526 w 21600"/>
              <a:gd name="T3" fmla="*/ 23529772 h 21600"/>
              <a:gd name="T4" fmla="*/ 136410530 w 21600"/>
              <a:gd name="T5" fmla="*/ 11764886 h 21600"/>
              <a:gd name="T6" fmla="*/ 54564352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76809" name="Line 17"/>
          <p:cNvSpPr>
            <a:spLocks noChangeShapeType="1"/>
          </p:cNvSpPr>
          <p:nvPr/>
        </p:nvSpPr>
        <p:spPr bwMode="auto">
          <a:xfrm>
            <a:off x="2808155" y="5455099"/>
            <a:ext cx="811380" cy="6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8"/>
          <p:cNvSpPr>
            <a:spLocks noChangeShapeType="1"/>
          </p:cNvSpPr>
          <p:nvPr/>
        </p:nvSpPr>
        <p:spPr bwMode="auto">
          <a:xfrm>
            <a:off x="2192111" y="5303766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12" name="Text Box 20"/>
              <p:cNvSpPr txBox="1">
                <a:spLocks noChangeArrowheads="1"/>
              </p:cNvSpPr>
              <p:nvPr/>
            </p:nvSpPr>
            <p:spPr bwMode="auto">
              <a:xfrm>
                <a:off x="1840583" y="5045618"/>
                <a:ext cx="38854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GB" altLang="en-US" sz="20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8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0583" y="5045618"/>
                <a:ext cx="388545" cy="402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18" name="AutoShape 26"/>
          <p:cNvSpPr>
            <a:spLocks noChangeArrowheads="1"/>
          </p:cNvSpPr>
          <p:nvPr/>
        </p:nvSpPr>
        <p:spPr bwMode="auto">
          <a:xfrm rot="-5400000">
            <a:off x="5247523" y="5343180"/>
            <a:ext cx="798513" cy="222250"/>
          </a:xfrm>
          <a:custGeom>
            <a:avLst/>
            <a:gdLst>
              <a:gd name="T0" fmla="*/ 954875154 w 21600"/>
              <a:gd name="T1" fmla="*/ 11764886 h 21600"/>
              <a:gd name="T2" fmla="*/ 545643526 w 21600"/>
              <a:gd name="T3" fmla="*/ 23529772 h 21600"/>
              <a:gd name="T4" fmla="*/ 136410530 w 21600"/>
              <a:gd name="T5" fmla="*/ 11764886 h 21600"/>
              <a:gd name="T6" fmla="*/ 54564352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76819" name="Line 27"/>
          <p:cNvSpPr>
            <a:spLocks noChangeShapeType="1"/>
          </p:cNvSpPr>
          <p:nvPr/>
        </p:nvSpPr>
        <p:spPr bwMode="auto">
          <a:xfrm flipH="1" flipV="1">
            <a:off x="5348330" y="4650236"/>
            <a:ext cx="1588" cy="5561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Line 29"/>
          <p:cNvSpPr>
            <a:spLocks noChangeShapeType="1"/>
          </p:cNvSpPr>
          <p:nvPr/>
        </p:nvSpPr>
        <p:spPr bwMode="auto">
          <a:xfrm flipV="1">
            <a:off x="5762667" y="5455098"/>
            <a:ext cx="249238" cy="95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3" name="Text Box 31"/>
          <p:cNvSpPr txBox="1">
            <a:spLocks noChangeArrowheads="1"/>
          </p:cNvSpPr>
          <p:nvPr/>
        </p:nvSpPr>
        <p:spPr bwMode="auto">
          <a:xfrm>
            <a:off x="6519905" y="523443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24" name="Text Box 32"/>
              <p:cNvSpPr txBox="1">
                <a:spLocks noChangeArrowheads="1"/>
              </p:cNvSpPr>
              <p:nvPr/>
            </p:nvSpPr>
            <p:spPr bwMode="auto">
              <a:xfrm>
                <a:off x="5912681" y="5227790"/>
                <a:ext cx="1969683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Δ</m:t>
                      </m:r>
                      <m:d>
                        <m:dPr>
                          <m:ctrlPr>
                            <a:rPr lang="el-GR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altLang="en-US" sz="2400" dirty="0"/>
                            <m:t>, … , </m:t>
                          </m:r>
                          <m:sSub>
                            <m:sSubPr>
                              <m:ctrlPr>
                                <a:rPr lang="en-GB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alt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824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2681" y="5227790"/>
                <a:ext cx="1969683" cy="402291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2"/>
              <p:cNvSpPr txBox="1">
                <a:spLocks noChangeArrowheads="1"/>
              </p:cNvSpPr>
              <p:nvPr/>
            </p:nvSpPr>
            <p:spPr bwMode="auto">
              <a:xfrm>
                <a:off x="2786606" y="5462079"/>
                <a:ext cx="963254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GB" altLang="en-US" sz="24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en-US" sz="24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606" y="5462079"/>
                <a:ext cx="963254" cy="463846"/>
              </a:xfrm>
              <a:prstGeom prst="rect">
                <a:avLst/>
              </a:prstGeom>
              <a:blipFill>
                <a:blip r:embed="rId8"/>
                <a:stretch>
                  <a:fillRect l="-1899" t="-10526" r="-8861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0">
                <a:extLst>
                  <a:ext uri="{FF2B5EF4-FFF2-40B4-BE49-F238E27FC236}">
                    <a16:creationId xmlns:a16="http://schemas.microsoft.com/office/drawing/2014/main" id="{53C1A9A5-49FB-4DC9-865C-BBFB9D29C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9080" y="5462079"/>
                <a:ext cx="524224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altLang="en-US" sz="20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 Box 20">
                <a:extLst>
                  <a:ext uri="{FF2B5EF4-FFF2-40B4-BE49-F238E27FC236}">
                    <a16:creationId xmlns:a16="http://schemas.microsoft.com/office/drawing/2014/main" id="{53C1A9A5-49FB-4DC9-865C-BBFB9D29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9080" y="5462079"/>
                <a:ext cx="524224" cy="4022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18">
            <a:extLst>
              <a:ext uri="{FF2B5EF4-FFF2-40B4-BE49-F238E27FC236}">
                <a16:creationId xmlns:a16="http://schemas.microsoft.com/office/drawing/2014/main" id="{09D1FB3B-5CB2-4D2E-B0B2-BA1A92F61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698" y="5446214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E7EF937D-115E-4521-8DC4-8BB4A7BA4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9506" y="5303766"/>
            <a:ext cx="428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8491DABB-C98A-467F-A553-44DEF600D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204" y="5148450"/>
            <a:ext cx="1889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60971853-101C-4374-A2F5-C5E64CC91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1999" y="5493155"/>
            <a:ext cx="958893" cy="1631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0">
                <a:extLst>
                  <a:ext uri="{FF2B5EF4-FFF2-40B4-BE49-F238E27FC236}">
                    <a16:creationId xmlns:a16="http://schemas.microsoft.com/office/drawing/2014/main" id="{56C91106-8BF3-4A99-BC3D-61A82A23C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7004" y="5071843"/>
                <a:ext cx="38854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GB" altLang="en-US" sz="24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 Box 20">
                <a:extLst>
                  <a:ext uri="{FF2B5EF4-FFF2-40B4-BE49-F238E27FC236}">
                    <a16:creationId xmlns:a16="http://schemas.microsoft.com/office/drawing/2014/main" id="{56C91106-8BF3-4A99-BC3D-61A82A23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7004" y="5071843"/>
                <a:ext cx="388545" cy="4022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32">
                <a:extLst>
                  <a:ext uri="{FF2B5EF4-FFF2-40B4-BE49-F238E27FC236}">
                    <a16:creationId xmlns:a16="http://schemas.microsoft.com/office/drawing/2014/main" id="{CB692BA4-1DA1-4F08-8B0F-A0BEC1628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5596" y="5514711"/>
                <a:ext cx="1634212" cy="371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449263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449263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GB" altLang="en-US" sz="1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,..,</m:t>
                    </m:r>
                  </m:oMath>
                </a14:m>
                <a:r>
                  <a:rPr lang="en-GB" alt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  <m:r>
                          <a:rPr lang="en-US" alt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altLang="en-US" sz="1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 Box 32">
                <a:extLst>
                  <a:ext uri="{FF2B5EF4-FFF2-40B4-BE49-F238E27FC236}">
                    <a16:creationId xmlns:a16="http://schemas.microsoft.com/office/drawing/2014/main" id="{CB692BA4-1DA1-4F08-8B0F-A0BEC1628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5596" y="5514711"/>
                <a:ext cx="1634212" cy="371513"/>
              </a:xfrm>
              <a:prstGeom prst="rect">
                <a:avLst/>
              </a:prstGeom>
              <a:blipFill>
                <a:blip r:embed="rId11"/>
                <a:stretch>
                  <a:fillRect t="-9836" r="-1493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27">
            <a:extLst>
              <a:ext uri="{FF2B5EF4-FFF2-40B4-BE49-F238E27FC236}">
                <a16:creationId xmlns:a16="http://schemas.microsoft.com/office/drawing/2014/main" id="{592D5D0A-7455-4E57-822E-F9F63EF47D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4175" y="4608802"/>
            <a:ext cx="1588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E2C351B5-5FCC-4B9B-81EF-4568FF030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918" y="5203490"/>
            <a:ext cx="208852" cy="128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356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20284</TotalTime>
  <Words>4440</Words>
  <Application>Microsoft Macintosh PowerPoint</Application>
  <PresentationFormat>On-screen Show (4:3)</PresentationFormat>
  <Paragraphs>749</Paragraphs>
  <Slides>46</Slides>
  <Notes>20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Cambria Math</vt:lpstr>
      <vt:lpstr>Garamond</vt:lpstr>
      <vt:lpstr>Roboto</vt:lpstr>
      <vt:lpstr>Symbol</vt:lpstr>
      <vt:lpstr>Tahoma</vt:lpstr>
      <vt:lpstr>Times New Roman</vt:lpstr>
      <vt:lpstr>Wingdings</vt:lpstr>
      <vt:lpstr>Edge</vt:lpstr>
      <vt:lpstr>CSE 3400 - Introduction to Computer &amp; Network Security  (aka: Introduction to Cybersecurity)  Lecture 7 Hash Functions – Part II </vt:lpstr>
      <vt:lpstr>Outline</vt:lpstr>
      <vt:lpstr>Hash based MAC</vt:lpstr>
      <vt:lpstr>NMAC: MAC from Keyed Hash</vt:lpstr>
      <vt:lpstr>Hash-based MAC: HMAC</vt:lpstr>
      <vt:lpstr>HMAC, NMAC: Usage, Properties</vt:lpstr>
      <vt:lpstr>Digest Schemes</vt:lpstr>
      <vt:lpstr>Digest-Chain Schemes </vt:lpstr>
      <vt:lpstr> The Merkle-Damgard Digest Function</vt:lpstr>
      <vt:lpstr>VIL CRHF from FIL CRHF </vt:lpstr>
      <vt:lpstr>Merkle - Damgard Length-Padding</vt:lpstr>
      <vt:lpstr>Merkle – Damgard: Collision extension</vt:lpstr>
      <vt:lpstr>The Digest-Chain Extend Function</vt:lpstr>
      <vt:lpstr> The Merkle-Damgard Extend Function</vt:lpstr>
      <vt:lpstr>CRHF Applications</vt:lpstr>
      <vt:lpstr>Merkle Digest Schemes</vt:lpstr>
      <vt:lpstr>Merkle digest scheme: definition</vt:lpstr>
      <vt:lpstr>Merkle digest: correctness and security</vt:lpstr>
      <vt:lpstr>Proof of Consistency (PoC)</vt:lpstr>
      <vt:lpstr>Secure Proof of Consistency</vt:lpstr>
      <vt:lpstr>Two-layered Merkle tree</vt:lpstr>
      <vt:lpstr>Two-layered Merkle tree</vt:lpstr>
      <vt:lpstr>To verify inclusion of m_2…</vt:lpstr>
      <vt:lpstr>The Merkle Tree Construction</vt:lpstr>
      <vt:lpstr>Merkle Tree: Proof of Inclusion (PoI)</vt:lpstr>
      <vt:lpstr>Any prefix/suffix collision attack on Merkle Tree</vt:lpstr>
      <vt:lpstr>Any prefix/suffix attack on Merkle Tree</vt:lpstr>
      <vt:lpstr>Pseudo-collisions </vt:lpstr>
      <vt:lpstr>Blockchain Schemes and Bitcoin</vt:lpstr>
      <vt:lpstr>Blockchain digest B </vt:lpstr>
      <vt:lpstr>Blockchain Digest</vt:lpstr>
      <vt:lpstr>Blockchain Proof-of-Inclusion (PoI)</vt:lpstr>
      <vt:lpstr>Blockchain as a ledger</vt:lpstr>
      <vt:lpstr>Ledger of transfers of ownership</vt:lpstr>
      <vt:lpstr>Blockchain control mechanisms</vt:lpstr>
      <vt:lpstr>Permissionless blockchain (e.g. Bitcoin)</vt:lpstr>
      <vt:lpstr>Permissionless blockchain (e.g. Bitcoin)</vt:lpstr>
      <vt:lpstr>Permissionless blockchain (e.g. Bitcoin)</vt:lpstr>
      <vt:lpstr>The Bitcoin Blockchain: Mining </vt:lpstr>
      <vt:lpstr>PowerPoint Presentation</vt:lpstr>
      <vt:lpstr>PowerPoint Presentation</vt:lpstr>
      <vt:lpstr>PowerPoint Presentation</vt:lpstr>
      <vt:lpstr>Standard crypto hash functions</vt:lpstr>
      <vt:lpstr>Standard crypto hash functions</vt:lpstr>
      <vt:lpstr>Covered Material From the Textbook</vt:lpstr>
      <vt:lpstr>PowerPoint Presentation</vt:lpstr>
    </vt:vector>
  </TitlesOfParts>
  <Company>CS dept, Bar Ilan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Hashing</dc:title>
  <dc:creator>Amir Herzberg</dc:creator>
  <cp:lastModifiedBy>Ghada Almashaqbeh</cp:lastModifiedBy>
  <cp:revision>14</cp:revision>
  <cp:lastPrinted>1601-01-01T00:00:00Z</cp:lastPrinted>
  <dcterms:created xsi:type="dcterms:W3CDTF">2003-03-23T06:19:47Z</dcterms:created>
  <dcterms:modified xsi:type="dcterms:W3CDTF">2021-02-22T20:54:50Z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