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sldIdLst>
    <p:sldId id="590" r:id="rId2"/>
    <p:sldId id="591" r:id="rId3"/>
    <p:sldId id="368" r:id="rId4"/>
    <p:sldId id="369" r:id="rId5"/>
    <p:sldId id="420" r:id="rId6"/>
    <p:sldId id="272" r:id="rId7"/>
    <p:sldId id="269" r:id="rId8"/>
    <p:sldId id="448" r:id="rId9"/>
    <p:sldId id="602" r:id="rId10"/>
    <p:sldId id="275" r:id="rId11"/>
    <p:sldId id="464" r:id="rId12"/>
    <p:sldId id="278" r:id="rId13"/>
    <p:sldId id="603" r:id="rId14"/>
    <p:sldId id="474" r:id="rId15"/>
    <p:sldId id="475" r:id="rId16"/>
    <p:sldId id="279" r:id="rId17"/>
    <p:sldId id="280" r:id="rId18"/>
    <p:sldId id="281" r:id="rId19"/>
    <p:sldId id="604" r:id="rId20"/>
    <p:sldId id="466" r:id="rId21"/>
    <p:sldId id="457" r:id="rId22"/>
    <p:sldId id="458" r:id="rId23"/>
    <p:sldId id="461" r:id="rId24"/>
    <p:sldId id="463" r:id="rId25"/>
    <p:sldId id="601" r:id="rId26"/>
    <p:sldId id="592" r:id="rId27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5422D-8674-4C6F-9783-9A9A3B247F4D}" v="982" dt="2020-09-24T13:57:50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58"/>
  </p:normalViewPr>
  <p:slideViewPr>
    <p:cSldViewPr snapToGrid="0">
      <p:cViewPr varScale="1">
        <p:scale>
          <a:sx n="120" d="100"/>
          <a:sy n="120" d="100"/>
        </p:scale>
        <p:origin x="2112" y="184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1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4T13:54:15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1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17D5EF-263E-4619-8E1C-1CF53E59E3E8}" type="slidenum">
              <a:rPr lang="he-IL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8909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3456BE-3113-4FAA-BA07-8B839EBE0D2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90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70435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256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606899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0149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876782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472E2-37C8-4125-9E52-2D71070AC4E1}" type="slidenum">
              <a:rPr lang="he-IL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9114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54A5DED-4BBF-41F8-9174-B6501BCEE8F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11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Parallel mode – see</a:t>
            </a:r>
            <a:r>
              <a:rPr lang="en-US" altLang="en-US" baseline="0"/>
              <a:t> [BR02]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120665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611CC6-5764-4617-858D-2F449D643B39}" type="slidenum">
              <a:rPr lang="he-IL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9216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9A9682-D8C4-4C49-9D02-B5DFFA3346AE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21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70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88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Corollary follows from </a:t>
            </a:r>
            <a:r>
              <a:rPr lang="en-US" altLang="en-US" sz="1300">
                <a:latin typeface="Arial" panose="020B0604020202020204" pitchFamily="34" charset="0"/>
                <a:cs typeface="Arial" panose="020B0604020202020204" pitchFamily="34" charset="0"/>
              </a:rPr>
              <a:t>`FIL-PRF is FIL-MAC` theorem</a:t>
            </a:r>
          </a:p>
        </p:txBody>
      </p:sp>
    </p:spTree>
    <p:extLst>
      <p:ext uri="{BB962C8B-B14F-4D97-AF65-F5344CB8AC3E}">
        <p14:creationId xmlns:p14="http://schemas.microsoft.com/office/powerpoint/2010/main" val="2781800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49A9B-1821-46BB-996A-2732D53EB8B5}" type="slidenum">
              <a:rPr lang="he-IL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931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E5619B0-4329-4BDF-B6E2-2EFEDBA52D2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31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94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KR</a:t>
            </a:r>
          </a:p>
        </p:txBody>
      </p:sp>
    </p:spTree>
    <p:extLst>
      <p:ext uri="{BB962C8B-B14F-4D97-AF65-F5344CB8AC3E}">
        <p14:creationId xmlns:p14="http://schemas.microsoft.com/office/powerpoint/2010/main" val="2557992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4502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A940D3-28FD-4954-9641-5C5733000CA1}" type="slidenum">
              <a:rPr lang="he-IL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9626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E931A8-2C16-4855-9272-911439CA28C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62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76683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98532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343095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81054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575048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10F581-0CCC-4834-A4B4-ADF94AA34870}" type="slidenum">
              <a:rPr lang="he-IL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9933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012B9C0-4D65-48FD-B4E8-4A9787EEC89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933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Attack on </a:t>
            </a:r>
            <a:r>
              <a:rPr lang="en-US" altLang="en-US" err="1"/>
              <a:t>auth</a:t>
            </a:r>
            <a:r>
              <a:rPr lang="en-US" altLang="en-US" baseline="0"/>
              <a:t> using </a:t>
            </a:r>
            <a:r>
              <a:rPr lang="en-US" altLang="en-US" baseline="0" err="1"/>
              <a:t>EtA</a:t>
            </a:r>
            <a:r>
              <a:rPr lang="en-US" altLang="en-US" baseline="0"/>
              <a:t>, works also for different keys: </a:t>
            </a:r>
            <a:r>
              <a:rPr lang="en-US" altLang="en-US" sz="3100">
                <a:solidFill>
                  <a:srgbClr val="FF3300"/>
                </a:solidFill>
              </a:rPr>
              <a:t>Forge: Let 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(m+1)</a:t>
            </a:r>
            <a:r>
              <a:rPr lang="en-US" altLang="en-US" sz="1200" i="0" baseline="0">
                <a:solidFill>
                  <a:srgbClr val="000000"/>
                </a:solidFill>
                <a:latin typeface="Times New Roman" pitchFamily="18" charset="0"/>
                <a:cs typeface="+mn-cs"/>
              </a:rPr>
              <a:t> </a:t>
            </a:r>
            <a:endParaRPr lang="en-US" altLang="en-US" sz="3100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37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1946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6265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7AB24D-294E-43B5-A171-136CA35513EA}" type="datetime1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9/25/25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4AF251-9FF8-412D-BC95-B9499BDF9097}" type="slidenum"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502150"/>
            <a:ext cx="4972050" cy="42656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66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C9CE58-4F76-42F6-AE8C-BB3C3CE69485}" type="slidenum">
              <a:rPr lang="he-IL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8397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EFEAA72-16AD-422F-B56B-C8316EE381C3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397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4732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9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7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4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DA3E96-4A6E-41D0-9F7E-AF66AA8B07F6}" type="slidenum">
              <a:rPr lang="he-IL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704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B475AC9-4A56-4951-8890-977A7F7B15B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70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33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420414"/>
            <a:ext cx="8922774" cy="3254177"/>
          </a:xfrm>
        </p:spPr>
        <p:txBody>
          <a:bodyPr/>
          <a:lstStyle/>
          <a:p>
            <a:pPr algn="ctr"/>
            <a:r>
              <a:rPr lang="en-US" altLang="en-US" sz="2800" dirty="0"/>
              <a:t>CSE 3400/CSE 5850 - Introduction to Cryptography &amp; Cybersecurity </a:t>
            </a:r>
            <a:br>
              <a:rPr lang="en-US" altLang="en-US" sz="2800" dirty="0"/>
            </a:br>
            <a:r>
              <a:rPr lang="en-US" altLang="en-US" sz="2800" dirty="0"/>
              <a:t>/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5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Message Authentication Codes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Adapted from the textbook slides</a:t>
            </a:r>
          </a:p>
        </p:txBody>
      </p:sp>
    </p:spTree>
    <p:extLst>
      <p:ext uri="{BB962C8B-B14F-4D97-AF65-F5344CB8AC3E}">
        <p14:creationId xmlns:p14="http://schemas.microsoft.com/office/powerpoint/2010/main" val="332594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On the Use of MACs</a:t>
            </a: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1228" y="1266825"/>
            <a:ext cx="8660524" cy="2810247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may expose information about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i="1" dirty="0"/>
              <a:t>!</a:t>
            </a:r>
          </a:p>
          <a:p>
            <a:pPr marL="741363" lvl="1" indent="-28416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Example: Let </a:t>
            </a:r>
            <a:r>
              <a:rPr lang="en-US" altLang="en-US" sz="2200" i="1" dirty="0"/>
              <a:t>MAC </a:t>
            </a:r>
            <a:r>
              <a:rPr lang="en-US" altLang="en-US" sz="2200" dirty="0"/>
              <a:t>be any secure MAC. Define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dirty="0"/>
              <a:t>where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is least significant bit.</a:t>
            </a:r>
            <a:r>
              <a:rPr lang="en-US" altLang="en-US" sz="2200" i="1" dirty="0"/>
              <a:t>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MAC shows a key-holder computed it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Could be any key holder (even recipient)…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Replay attacks: an old message (and its tag) is being resent.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Need to Ensure freshness (more about this later).</a:t>
            </a:r>
            <a:br>
              <a:rPr lang="en-US" altLang="en-US" sz="2200" dirty="0"/>
            </a:br>
            <a:endParaRPr lang="en-US" altLang="en-US" sz="22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60709" y="5639600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32164" y="5595862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024135" y="5381793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93786" y="4835274"/>
            <a:ext cx="27010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885485" y="5614707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pic>
        <p:nvPicPr>
          <p:cNvPr id="9" name="Picture 8" descr="Clipart - The &lt;strong&gt;Cheshire cat&lt;/strong&gt; from Alice in wonderl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24" y="4823387"/>
            <a:ext cx="666122" cy="619139"/>
          </a:xfrm>
          <a:prstGeom prst="rect">
            <a:avLst/>
          </a:prstGeom>
        </p:spPr>
      </p:pic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621164" y="4196965"/>
            <a:ext cx="2511972" cy="1556059"/>
          </a:xfrm>
          <a:prstGeom prst="wedgeEllipseCallout">
            <a:avLst>
              <a:gd name="adj1" fmla="val -58147"/>
              <a:gd name="adj2" fmla="val -10642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Cat, Sponge (or I)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</a:p>
        </p:txBody>
      </p:sp>
      <p:pic>
        <p:nvPicPr>
          <p:cNvPr id="12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71" y="44010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2">
            <a:extLst>
              <a:ext uri="{FF2B5EF4-FFF2-40B4-BE49-F238E27FC236}">
                <a16:creationId xmlns:a16="http://schemas.microsoft.com/office/drawing/2014/main" id="{08A9FAA1-4856-714B-AC21-77FF66006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25" y="474640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AE62F78-8458-7E45-8AA5-DE67135D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Constructing MAC: Three Approaches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5411" y="1057274"/>
            <a:ext cx="7983538" cy="5028215"/>
          </a:xfrm>
        </p:spPr>
        <p:txBody>
          <a:bodyPr/>
          <a:lstStyle/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Design `from scratch`, validate security by failure to cryptanalyze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Huge effort, risk </a:t>
            </a:r>
            <a:r>
              <a:rPr lang="en-US" altLang="en-US" sz="2200" dirty="0">
                <a:latin typeface="Wingdings" panose="05000000000000000000" pitchFamily="2" charset="2"/>
              </a:rPr>
              <a:t></a:t>
            </a:r>
            <a:r>
              <a:rPr lang="en-US" altLang="en-US" sz="2200" dirty="0"/>
              <a:t> do only for few `building blocks`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Maybe from EDC (Error Detection Code), but it is not secure for every EDC.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Robust combiner of (two) MAC candidates:</a:t>
            </a:r>
          </a:p>
          <a:p>
            <a:pPr marL="874713" lvl="1" indent="-417513" eaLnBrk="1" hangingPunct="1">
              <a:lnSpc>
                <a:spcPct val="15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 are secure MAC, if </a:t>
            </a:r>
            <a:r>
              <a:rPr lang="en-US" altLang="en-US" sz="2200" i="1" dirty="0"/>
              <a:t>either</a:t>
            </a:r>
            <a:r>
              <a:rPr lang="en-US" altLang="en-US" sz="2200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or</a:t>
            </a:r>
            <a:r>
              <a:rPr lang="en-US" altLang="en-US" sz="2200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 dirty="0"/>
              <a:t>is a secure MAC. 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Provable-secure constructions from: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PRF/PRP/Block ciphers (next)</a:t>
            </a:r>
          </a:p>
          <a:p>
            <a:pPr marL="1217613" lvl="2" indent="-417513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1800" dirty="0"/>
              <a:t>First: PRF/PRP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dirty="0"/>
              <a:t>Fixed-Input-Length (FIL) MAC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Hash functions (later) – even more efficient. </a:t>
            </a:r>
            <a:endParaRPr lang="en-US" altLang="en-US" sz="1400" dirty="0"/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endParaRPr lang="en-US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1B868-12DC-DA49-98E2-A6C1F06A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91624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Theorem: every PRF is also a 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0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latin typeface="American Typewriter" panose="02090604020004020304" pitchFamily="18" charset="77"/>
                  </a:rPr>
                  <a:t>Let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be a PRF from domain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 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to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. Then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is also an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-bit MAC for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. </a:t>
                </a:r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dirty="0"/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Proof sketch: construct an attacker against PRF using the attacker against the MAC.</a:t>
                </a:r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For a random function, the outcome of any `new’ value is random.</a:t>
                </a:r>
              </a:p>
              <a:p>
                <a:pPr marL="1541463" lvl="3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So, probability of guessing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If a `new’ outcome of a PRF can be guessed with significantly higher probability (which is the MAC over a new message), then we can distinguish between it and a random function!  █</a:t>
                </a:r>
              </a:p>
            </p:txBody>
          </p:sp>
        </mc:Choice>
        <mc:Fallback xmlns="">
          <p:sp>
            <p:nvSpPr>
              <p:cNvPr id="317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  <a:blipFill>
                <a:blip r:embed="rId3"/>
                <a:stretch>
                  <a:fillRect l="-1504" t="-1882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E04E-3559-AE4F-AC0E-1BEB857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Every PRF is also a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085956"/>
            <a:ext cx="8435280" cy="4711700"/>
          </a:xfrm>
        </p:spPr>
        <p:txBody>
          <a:bodyPr/>
          <a:lstStyle/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A PRF is a MAC for 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l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-bit messages.</a:t>
            </a:r>
          </a:p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(</a:t>
            </a:r>
            <a:r>
              <a:rPr lang="en-US" altLang="en-US" sz="3200" i="1" dirty="0" err="1">
                <a:solidFill>
                  <a:schemeClr val="tx1"/>
                </a:solidFill>
                <a:latin typeface="Garamond"/>
              </a:rPr>
              <a:t>l.n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)-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bit FIL MAC from n-bit PRP (block cipher): use CBC-MAC – a variant of CBC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</a:rPr>
              <a:t>What standard crypto function can we use as a PRF?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  <a:sym typeface="Wingdings" panose="05000000000000000000" pitchFamily="2" charset="2"/>
              </a:rPr>
              <a:t>A block cipher ? But …</a:t>
            </a:r>
            <a:endParaRPr lang="en-US" altLang="en-US" sz="2800" dirty="0">
              <a:solidFill>
                <a:schemeClr val="tx1"/>
              </a:solidFill>
              <a:latin typeface="Garamon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8C69D-0B07-FE4F-A35F-CB5F7C82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9013835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1: </a:t>
            </a:r>
            <a:r>
              <a:rPr lang="en-US" altLang="en-US" sz="3200" dirty="0"/>
              <a:t>block cipher is PRP, not PRF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Solution: the switching lemma says that a PRP is also a PRF!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ABE01-6DC3-0E4B-B966-C6B4CA3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87781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2: </a:t>
            </a:r>
            <a:r>
              <a:rPr lang="en-US" altLang="en-US" sz="3200" dirty="0"/>
              <a:t>block ciphers are defined only for (short) fixed input length (FIL)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Ideally a MAC should work for any input string (Variable Input Length – VIL)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already had a similar problem… where?</a:t>
            </a:r>
          </a:p>
          <a:p>
            <a:pPr marL="11414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Block ciphers.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solved by using various encryption modes of operation.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solution for MACs: the CBC-MAC mode of operation! </a:t>
            </a:r>
            <a:endParaRPr lang="en-US" altLang="en-US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8FCF-5297-9D41-A53C-C9C15575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24643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800" dirty="0"/>
              <a:t>Cipher Block Chaining MAC: CBC-MAC</a:t>
            </a:r>
          </a:p>
        </p:txBody>
      </p:sp>
      <p:sp>
        <p:nvSpPr>
          <p:cNvPr id="32809" name="Text Box 43"/>
          <p:cNvSpPr txBox="1">
            <a:spLocks noChangeArrowheads="1"/>
          </p:cNvSpPr>
          <p:nvPr/>
        </p:nvSpPr>
        <p:spPr bwMode="auto">
          <a:xfrm>
            <a:off x="228600" y="1551960"/>
            <a:ext cx="3217863" cy="833178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plaintext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blocks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11" name="Text Box 45"/>
          <p:cNvSpPr txBox="1">
            <a:spLocks noChangeArrowheads="1"/>
          </p:cNvSpPr>
          <p:nvPr/>
        </p:nvSpPr>
        <p:spPr bwMode="auto">
          <a:xfrm>
            <a:off x="228600" y="2650551"/>
            <a:ext cx="3217863" cy="1190625"/>
          </a:xfrm>
          <a:prstGeom prst="rect">
            <a:avLst/>
          </a:prstGeom>
          <a:noFill/>
          <a:ln w="936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Fixed, known (zero)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Vector 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14:cNvPr>
              <p14:cNvContentPartPr/>
              <p14:nvPr/>
            </p14:nvContentPartPr>
            <p14:xfrm>
              <a:off x="-1397880" y="283771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406880" y="28290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lded Corner 2">
            <a:extLst>
              <a:ext uri="{FF2B5EF4-FFF2-40B4-BE49-F238E27FC236}">
                <a16:creationId xmlns:a16="http://schemas.microsoft.com/office/drawing/2014/main" id="{752D1DD1-AF90-0544-AA54-E9E9FF85F95E}"/>
              </a:ext>
            </a:extLst>
          </p:cNvPr>
          <p:cNvSpPr/>
          <p:nvPr/>
        </p:nvSpPr>
        <p:spPr bwMode="auto">
          <a:xfrm>
            <a:off x="3013842" y="5768459"/>
            <a:ext cx="2871952" cy="851338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Recall: MACs are deterministic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294AC-2737-B54E-AAD5-837A1A1F6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198" y="1664168"/>
            <a:ext cx="5398202" cy="1972765"/>
          </a:xfrm>
          <a:prstGeom prst="rect">
            <a:avLst/>
          </a:prstGeom>
        </p:spPr>
      </p:pic>
      <p:sp>
        <p:nvSpPr>
          <p:cNvPr id="36" name="Text Box 43">
            <a:extLst>
              <a:ext uri="{FF2B5EF4-FFF2-40B4-BE49-F238E27FC236}">
                <a16:creationId xmlns:a16="http://schemas.microsoft.com/office/drawing/2014/main" id="{DF412532-799F-044D-97EB-41C84EEF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423502"/>
            <a:ext cx="4816366" cy="463846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tag is the cipher of the last block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48">
            <a:extLst>
              <a:ext uri="{FF2B5EF4-FFF2-40B4-BE49-F238E27FC236}">
                <a16:creationId xmlns:a16="http://schemas.microsoft.com/office/drawing/2014/main" id="{E94F76EA-CD71-BB4A-B974-220CFDA8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5043339"/>
            <a:ext cx="8915400" cy="525401"/>
          </a:xfrm>
          <a:prstGeom prst="rect">
            <a:avLst/>
          </a:prstGeom>
          <a:solidFill>
            <a:srgbClr val="FFCCFF">
              <a:alpha val="52940"/>
            </a:srgbClr>
          </a:solidFill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CBC</a:t>
            </a:r>
            <a:r>
              <a:rPr lang="he-IL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800" i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||..||m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i="1" dirty="0" err="1">
                <a:solidFill>
                  <a:schemeClr val="accent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DF244B35-0B98-624E-8C88-B5DC61A7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CBC-MAC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</p:spPr>
            <p:txBody>
              <a:bodyPr/>
              <a:lstStyle/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Widely deployed standard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More efficient ‘modes’ exist</a:t>
                </a:r>
              </a:p>
              <a:p>
                <a:pPr marL="800100" lvl="2">
                  <a:spcBef>
                    <a:spcPts val="750"/>
                  </a:spcBef>
                </a:pPr>
                <a:r>
                  <a:rPr lang="en-US" altLang="en-US" sz="2400" dirty="0"/>
                  <a:t>E.g., allow for parallel computation.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It is also provably secure.</a:t>
                </a: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1000" dirty="0">
                  <a:latin typeface="American Typewriter" panose="02090604020004020304" pitchFamily="18" charset="77"/>
                </a:endParaRP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latin typeface="American Typewriter" panose="02090604020004020304" pitchFamily="18" charset="77"/>
                  </a:rPr>
                  <a:t>Theorem [BKR94]: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if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FIL-PRF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,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then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i="1" dirty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en-US" sz="2400" b="0" i="1" dirty="0" smtClean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). </a:t>
                </a:r>
                <a:endParaRPr lang="en-US" altLang="en-US" sz="2400" dirty="0">
                  <a:latin typeface="American Typewriter" panose="02090604020004020304" pitchFamily="18" charset="77"/>
                </a:endParaRP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Corollary: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… then 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latin typeface="American Typewriter" panose="02090604020004020304" pitchFamily="18" charset="77"/>
                  </a:rPr>
                  <a:t>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𝑙𝑛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panose="02090604020004020304" pitchFamily="18" charset="77"/>
                  </a:rPr>
                  <a:t>-MAC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i="1" dirty="0">
                  <a:solidFill>
                    <a:schemeClr val="accent2"/>
                  </a:solidFill>
                  <a:latin typeface="American Typewriter" panose="02090604020004020304" pitchFamily="18" charset="77"/>
                </a:endParaRPr>
              </a:p>
              <a:p>
                <a:pPr marL="457200" lvl="1" indent="0" algn="ctr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i="1" dirty="0">
                    <a:solidFill>
                      <a:schemeClr val="accent2"/>
                    </a:solidFill>
                  </a:rPr>
                  <a:t>But what of VIL (variable-length input) MAC? </a:t>
                </a:r>
              </a:p>
            </p:txBody>
          </p:sp>
        </mc:Choice>
        <mc:Fallback xmlns="">
          <p:sp>
            <p:nvSpPr>
              <p:cNvPr id="337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  <a:blipFill>
                <a:blip r:embed="rId3"/>
                <a:stretch>
                  <a:fillRect l="-1051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C6FF7-D253-8E4C-8AD0-AC06D2A6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49" y="228600"/>
            <a:ext cx="8145623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CBC-MAC-based VIL-MAC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</p:spPr>
            <p:txBody>
              <a:bodyPr/>
              <a:lstStyle/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Is CBC-MAC</a:t>
                </a:r>
                <a:r>
                  <a:rPr lang="en-US" altLang="en-US" sz="2800" baseline="30000" dirty="0"/>
                  <a:t>E</a:t>
                </a:r>
                <a:r>
                  <a:rPr lang="en-US" altLang="en-US" sz="2800" dirty="0"/>
                  <a:t> a VIL-MAC?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i="1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No!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Ask for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altLang="en-US" sz="2000" i="1" dirty="0"/>
                  <a:t>;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then output (ac, b) so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ac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tag = b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/>
                  <a:t>where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/>
                  <a:t>.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This is valid,</a:t>
                </a:r>
                <a:r>
                  <a:rPr lang="en-US" altLang="en-US" sz="2000" i="1" dirty="0"/>
                  <a:t> </a:t>
                </a:r>
                <a:r>
                  <a:rPr lang="en-US" altLang="en-US" sz="2000" dirty="0"/>
                  <a:t>since the attacker did not ask the oracle for a tag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and </a:t>
                </a:r>
                <a:r>
                  <a:rPr lang="en-US" altLang="en-US" sz="2000" i="1" dirty="0"/>
                  <a:t>b</a:t>
                </a:r>
                <a:r>
                  <a:rPr lang="en-US" altLang="en-US" sz="2000" dirty="0"/>
                  <a:t>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is a valid tag since </a:t>
                </a:r>
                <a:br>
                  <a:rPr lang="en-US" altLang="en-US" sz="2000" dirty="0"/>
                </a:b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 b</a:t>
                </a:r>
                <a:r>
                  <a:rPr lang="en-US" altLang="en-US" sz="2000" i="1" dirty="0"/>
                  <a:t>.</a:t>
                </a:r>
              </a:p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Solution: prepend message length (called CMAC)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Let 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(m)=CBC-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(L(m)||m)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000" dirty="0"/>
                  <a:t> is a 1-block encoding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en-US" sz="2000" dirty="0"/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CMAC is a secure VIL MAC construction!</a:t>
                </a:r>
              </a:p>
            </p:txBody>
          </p:sp>
        </mc:Choice>
        <mc:Fallback xmlns="">
          <p:sp>
            <p:nvSpPr>
              <p:cNvPr id="348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  <a:blipFill>
                <a:blip r:embed="rId3"/>
                <a:stretch>
                  <a:fillRect l="-446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EBF8014-6EEC-FE48-B838-3799F3A5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Examples of MAC Constructions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Are the following constructions a secure MAC:</a:t>
            </a:r>
          </a:p>
          <a:p>
            <a:pPr>
              <a:buAutoNum type="arabicPeriod"/>
            </a:pPr>
            <a:r>
              <a:rPr lang="en-US" altLang="he-IL" sz="2200" dirty="0">
                <a:sym typeface="Wingdings" panose="05000000000000000000" pitchFamily="2" charset="2"/>
              </a:rPr>
              <a:t>Let E</a:t>
            </a:r>
            <a:r>
              <a:rPr lang="en-US" altLang="he-IL" sz="2200" baseline="-25000" dirty="0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 be a block cipher that takes input of length n bits. For a message m of length 2n bits, compute the tag as:</a:t>
            </a:r>
          </a:p>
          <a:p>
            <a:pPr marL="0" indent="0">
              <a:buNone/>
            </a:pPr>
            <a:r>
              <a:rPr lang="en-US" altLang="he-IL" sz="2200" dirty="0">
                <a:sym typeface="Wingdings" panose="05000000000000000000" pitchFamily="2" charset="2"/>
              </a:rPr>
              <a:t>	</a:t>
            </a:r>
            <a:r>
              <a:rPr lang="en-US" altLang="he-IL" sz="2200" dirty="0" err="1">
                <a:sym typeface="Wingdings" panose="05000000000000000000" pitchFamily="2" charset="2"/>
              </a:rPr>
              <a:t>MAC</a:t>
            </a:r>
            <a:r>
              <a:rPr lang="en-US" altLang="he-IL" sz="2200" baseline="-25000" dirty="0" err="1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(m) = E</a:t>
            </a:r>
            <a:r>
              <a:rPr lang="en-US" altLang="he-IL" sz="2200" baseline="-25000" dirty="0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(m</a:t>
            </a:r>
            <a:r>
              <a:rPr lang="en-US" altLang="he-IL" sz="2200" baseline="-25000" dirty="0">
                <a:sym typeface="Wingdings" panose="05000000000000000000" pitchFamily="2" charset="2"/>
              </a:rPr>
              <a:t>L</a:t>
            </a:r>
            <a:r>
              <a:rPr lang="en-US" altLang="he-IL" sz="2200" dirty="0">
                <a:sym typeface="Wingdings" panose="05000000000000000000" pitchFamily="2" charset="2"/>
              </a:rPr>
              <a:t>) </a:t>
            </a:r>
            <a:r>
              <a:rPr lang="en-US" altLang="he-IL" sz="2200" dirty="0" err="1">
                <a:sym typeface="Wingdings" panose="05000000000000000000" pitchFamily="2" charset="2"/>
              </a:rPr>
              <a:t>xor</a:t>
            </a:r>
            <a:r>
              <a:rPr lang="en-US" altLang="he-IL" sz="2200" dirty="0">
                <a:sym typeface="Wingdings" panose="05000000000000000000" pitchFamily="2" charset="2"/>
              </a:rPr>
              <a:t> E</a:t>
            </a:r>
            <a:r>
              <a:rPr lang="en-US" altLang="he-IL" sz="2200" baseline="-25000" dirty="0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(</a:t>
            </a:r>
            <a:r>
              <a:rPr lang="en-US" altLang="he-IL" sz="2200" dirty="0" err="1">
                <a:sym typeface="Wingdings" panose="05000000000000000000" pitchFamily="2" charset="2"/>
              </a:rPr>
              <a:t>m</a:t>
            </a:r>
            <a:r>
              <a:rPr lang="en-US" altLang="he-IL" sz="2200" baseline="-25000" dirty="0" err="1">
                <a:sym typeface="Wingdings" panose="05000000000000000000" pitchFamily="2" charset="2"/>
              </a:rPr>
              <a:t>R</a:t>
            </a:r>
            <a:r>
              <a:rPr lang="en-US" altLang="he-IL" sz="22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he-IL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he-IL" sz="2200" dirty="0">
              <a:sym typeface="Wingdings" panose="05000000000000000000" pitchFamily="2" charset="2"/>
            </a:endParaRPr>
          </a:p>
          <a:p>
            <a:pPr>
              <a:buAutoNum type="arabicPeriod" startAt="2"/>
            </a:pPr>
            <a:r>
              <a:rPr lang="en-US" altLang="he-IL" sz="2200" dirty="0">
                <a:sym typeface="Wingdings" panose="05000000000000000000" pitchFamily="2" charset="2"/>
              </a:rPr>
              <a:t>Let G be a secure PRG. For a message m of length n bits, compute the tag as:</a:t>
            </a:r>
          </a:p>
          <a:p>
            <a:pPr marL="0" indent="0">
              <a:buNone/>
            </a:pPr>
            <a:r>
              <a:rPr lang="en-US" altLang="he-IL" sz="2200" dirty="0">
                <a:sym typeface="Wingdings" panose="05000000000000000000" pitchFamily="2" charset="2"/>
              </a:rPr>
              <a:t>     </a:t>
            </a:r>
            <a:r>
              <a:rPr lang="en-US" altLang="he-IL" sz="2200" dirty="0" err="1">
                <a:sym typeface="Wingdings" panose="05000000000000000000" pitchFamily="2" charset="2"/>
              </a:rPr>
              <a:t>MAC</a:t>
            </a:r>
            <a:r>
              <a:rPr lang="en-US" altLang="he-IL" sz="2200" baseline="-25000" dirty="0" err="1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(m) = k </a:t>
            </a:r>
            <a:r>
              <a:rPr lang="en-US" altLang="he-IL" sz="2200" dirty="0" err="1">
                <a:sym typeface="Wingdings" panose="05000000000000000000" pitchFamily="2" charset="2"/>
              </a:rPr>
              <a:t>xor</a:t>
            </a:r>
            <a:r>
              <a:rPr lang="en-US" altLang="he-IL" sz="2200" dirty="0">
                <a:sym typeface="Wingdings" panose="05000000000000000000" pitchFamily="2" charset="2"/>
              </a:rPr>
              <a:t> PRG(m)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15906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Motivation.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Message authentication codes (MACs) 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 security 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 constructions.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Combining message authentication and encryption.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2527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027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Combining Authentication and Encryption</a:t>
            </a:r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680450" cy="4956175"/>
          </a:xfrm>
        </p:spPr>
        <p:txBody>
          <a:bodyPr/>
          <a:lstStyle/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confidentiality, use encryption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authentication, use MAC 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</a:t>
            </a:r>
            <a:r>
              <a:rPr lang="en-US" altLang="en-US" sz="2600" u="sng" dirty="0"/>
              <a:t>both</a:t>
            </a:r>
            <a:r>
              <a:rPr lang="en-US" altLang="en-US" sz="2600" dirty="0"/>
              <a:t> confidentiality </a:t>
            </a:r>
            <a:r>
              <a:rPr lang="en-US" altLang="en-US" sz="2600" u="sng" dirty="0"/>
              <a:t>and</a:t>
            </a:r>
            <a:r>
              <a:rPr lang="en-US" altLang="en-US" sz="2600" dirty="0"/>
              <a:t> authentication?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1: Combine MAC and encryption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Possible pitfalls (vulnerabilities)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2: authenticated-encryption schemes (or modes)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Easier to deploy (securely)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rgbClr val="7030A0"/>
                </a:solidFill>
              </a:rPr>
              <a:t>Generic combination of MAC and Encryption schemes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Or direct combined constructions (can be more efficient)</a:t>
            </a:r>
          </a:p>
          <a:p>
            <a:pPr marL="1789113" lvl="3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Might be ad-hoc or rely on complex or less-tested security assumptions.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041CF-636F-7A49-8243-310EC686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73219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Generic MAC and Encryption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908572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Three standards, three ways… 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and encrypt (A&amp;E):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MAC(m),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then encrypt (</a:t>
            </a:r>
            <a:r>
              <a:rPr lang="en-US" altLang="en-US" sz="2400" dirty="0" err="1"/>
              <a:t>AtE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= MAC(m), c = Enc(m, tag),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Encrypt then authenticate (</a:t>
            </a:r>
            <a:r>
              <a:rPr lang="en-US" altLang="en-US" sz="2400" dirty="0" err="1"/>
              <a:t>EtA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MAC(c),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6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chemeClr val="tx1"/>
                </a:solidFill>
              </a:rPr>
              <a:t>Some of these may be vulnerable even when combining some </a:t>
            </a:r>
            <a:r>
              <a:rPr lang="en-US" altLang="en-US" sz="2600" u="sng" dirty="0">
                <a:solidFill>
                  <a:schemeClr val="tx1"/>
                </a:solidFill>
              </a:rPr>
              <a:t>secure</a:t>
            </a:r>
            <a:r>
              <a:rPr lang="en-US" altLang="en-US" sz="2600" dirty="0">
                <a:solidFill>
                  <a:schemeClr val="tx1"/>
                </a:solidFill>
              </a:rPr>
              <a:t> encryption and MAC schemes!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E1078-3516-6346-B6E2-540615F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93578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A&amp;E may be vulnerable!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Example: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MAC be any secure MAC scheme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</a:t>
            </a:r>
            <a:r>
              <a:rPr lang="en-US" altLang="en-US" sz="2000" dirty="0" err="1">
                <a:solidFill>
                  <a:schemeClr val="tx1"/>
                </a:solidFill>
              </a:rPr>
              <a:t>MAC’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(m)=</a:t>
            </a:r>
            <a:r>
              <a:rPr lang="en-US" altLang="en-US" sz="2000" dirty="0" err="1">
                <a:solidFill>
                  <a:schemeClr val="tx1"/>
                </a:solidFill>
              </a:rPr>
              <a:t>MAC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(m)|| </a:t>
            </a:r>
            <a:r>
              <a:rPr lang="en-US" altLang="en-US" sz="2000" dirty="0" err="1">
                <a:solidFill>
                  <a:schemeClr val="tx1"/>
                </a:solidFill>
              </a:rPr>
              <a:t>lsb</a:t>
            </a:r>
            <a:r>
              <a:rPr lang="en-US" altLang="en-US" sz="2000" dirty="0">
                <a:solidFill>
                  <a:schemeClr val="tx1"/>
                </a:solidFill>
              </a:rPr>
              <a:t>(m)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MAC’ is a secure MAC.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But A&amp;E(m) leaks least significant bit of m (even if the encryption scheme is secure!!!).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Recall that the security guarantee of a MAC is about integrity (or preventing forgery)!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It has nothing to do with confidentiality!</a:t>
            </a: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What about </a:t>
            </a:r>
            <a:r>
              <a:rPr lang="en-US" altLang="en-US" sz="2800" dirty="0" err="1">
                <a:solidFill>
                  <a:schemeClr val="tx1"/>
                </a:solidFill>
              </a:rPr>
              <a:t>AtE</a:t>
            </a:r>
            <a:r>
              <a:rPr lang="en-US" altLang="en-US" sz="280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 err="1">
                <a:solidFill>
                  <a:srgbClr val="C00000"/>
                </a:solidFill>
              </a:rPr>
              <a:t>AtE</a:t>
            </a:r>
            <a:r>
              <a:rPr lang="en-US" altLang="en-US" sz="2400" dirty="0">
                <a:solidFill>
                  <a:srgbClr val="C00000"/>
                </a:solidFill>
              </a:rPr>
              <a:t>: also may be vulnerable (not IND-CPA)!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4C8C-1147-E14B-83BD-89F80E92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66175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marL="6080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How about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  <a:r>
              <a:rPr lang="en-US" altLang="en-US" sz="2800" b="1" dirty="0">
                <a:solidFill>
                  <a:schemeClr val="tx1"/>
                </a:solidFill>
              </a:rPr>
              <a:t>Provably CCA-Secure </a:t>
            </a:r>
            <a:r>
              <a:rPr lang="en-US" altLang="en-US" sz="2800" dirty="0">
                <a:solidFill>
                  <a:schemeClr val="tx1"/>
                </a:solidFill>
              </a:rPr>
              <a:t>[CK01]!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encryption; otherwise attack Enc(m) by appending MAC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authentication, since any change in (c, MAC(c)) is detected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Also: reject fake messages w/o decryption 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efficiency and</a:t>
            </a:r>
            <a:r>
              <a:rPr lang="en-US" altLang="en-US" sz="2400" dirty="0">
                <a:solidFill>
                  <a:schemeClr val="tx1"/>
                </a:solidFill>
              </a:rPr>
              <a:t> foil Denial of Service (DoS), CCA attacks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Note: using separate keys for Enc and MAC; what if we use </a:t>
            </a: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same key?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34A3104-52B3-9D46-B229-DB9DC79A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27702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36295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Keys for MAC and Encryption?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120776"/>
                <a:ext cx="8362950" cy="4620806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8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Using same key for </a:t>
                </a:r>
                <a:r>
                  <a:rPr lang="en-US" altLang="en-US" sz="2700" dirty="0" err="1"/>
                  <a:t>MAC+Encryption</a:t>
                </a:r>
                <a:r>
                  <a:rPr lang="en-US" altLang="en-US" sz="2700" dirty="0"/>
                  <a:t>? Insecure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show (contrived) examples vulnerabilities: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A&amp;E: both vulnerable… </a:t>
                </a:r>
                <a:br>
                  <a:rPr lang="en-US" altLang="en-US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br>
                  <a:rPr lang="en-US" altLang="en-US" sz="23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altLang="en-US" sz="2300" dirty="0"/>
                </a:br>
                <a:endParaRPr lang="en-US" altLang="en-US" sz="23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(you can show other contrived examples for the other combinations.)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So: should we use two independent keys? 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Overhead: key generation, transmission, storage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Secure </a:t>
                </a:r>
                <a:r>
                  <a:rPr lang="en-US" altLang="en-US" sz="2700" dirty="0" err="1"/>
                  <a:t>enc+MAC</a:t>
                </a:r>
                <a:r>
                  <a:rPr lang="en-US" altLang="en-US" sz="2700" dirty="0"/>
                  <a:t> – using a single key? Use PRFS</a:t>
                </a:r>
              </a:p>
              <a:p>
                <a:pPr lvl="2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300" dirty="0"/>
              </a:p>
            </p:txBody>
          </p:sp>
        </mc:Choice>
        <mc:Fallback>
          <p:sp>
            <p:nvSpPr>
              <p:cNvPr id="358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120776"/>
                <a:ext cx="8362950" cy="4620806"/>
              </a:xfrm>
              <a:blipFill>
                <a:blip r:embed="rId3"/>
                <a:stretch>
                  <a:fillRect l="-1517" t="-3014" r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939702" y="5108355"/>
            <a:ext cx="7632848" cy="50405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lnSpc>
                <a:spcPct val="80000"/>
              </a:lnSpc>
              <a:spcBef>
                <a:spcPts val="575"/>
              </a:spcBef>
              <a:buClr>
                <a:srgbClr val="3B812F"/>
              </a:buClr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Solution: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(`MAC’),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(‘Encrypt’)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71B706-2C6B-1147-B0ED-BA384A13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74328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4</a:t>
            </a:r>
          </a:p>
          <a:p>
            <a:pPr lvl="1"/>
            <a:r>
              <a:rPr lang="en-US" altLang="he-IL" sz="2400" dirty="0">
                <a:sym typeface="Wingdings" panose="05000000000000000000" pitchFamily="2" charset="2"/>
              </a:rPr>
              <a:t>Sections 4.1 – 4.4 except sections 4.4.1, 4.4.5.</a:t>
            </a:r>
          </a:p>
          <a:p>
            <a:pPr lvl="1"/>
            <a:r>
              <a:rPr lang="en-US" altLang="he-IL" sz="2400" dirty="0">
                <a:sym typeface="Wingdings" panose="05000000000000000000" pitchFamily="2" charset="2"/>
              </a:rPr>
              <a:t>Section 4.5.3 (only what we covered in class) except sections 4.5.3.4, 4.5.4, 4.5.5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3811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1222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Encryption Ensures Confidentiality 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16198" y="3815758"/>
            <a:ext cx="8476282" cy="2559364"/>
          </a:xfrm>
        </p:spPr>
        <p:txBody>
          <a:bodyPr/>
          <a:lstStyle/>
          <a:p>
            <a:r>
              <a:rPr lang="en-US" dirty="0"/>
              <a:t>Man-in-the-Middle attacker</a:t>
            </a:r>
            <a:br>
              <a:rPr lang="en-US" dirty="0"/>
            </a:br>
            <a:r>
              <a:rPr lang="en-US" dirty="0"/>
              <a:t>‘learns nothing’ about message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5214" y="6243638"/>
            <a:ext cx="339999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89548" y="1442524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49496" y="1901708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24" y="1230772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6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6685198" y="2486842"/>
            <a:ext cx="38053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92809" y="2728467"/>
            <a:ext cx="3132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46" y="1304480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964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Integrity and Authentication?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34407" y="3666666"/>
            <a:ext cx="8229600" cy="2862138"/>
          </a:xfrm>
        </p:spPr>
        <p:txBody>
          <a:bodyPr/>
          <a:lstStyle/>
          <a:p>
            <a:r>
              <a:rPr lang="en-US" sz="2600" dirty="0"/>
              <a:t>How can the recipient know that the message was not tampered with and it is the original one sent by the sender?</a:t>
            </a:r>
            <a:r>
              <a:rPr lang="en-US" sz="2200" dirty="0"/>
              <a:t> </a:t>
            </a:r>
            <a:endParaRPr lang="en-US" altLang="en-US" sz="2200" dirty="0"/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76365" y="1484790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39546" y="1909030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42" y="1243490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5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5916096" y="2778719"/>
            <a:ext cx="120287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m‘=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(c’)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43116" y="2728467"/>
            <a:ext cx="41259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c'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6303087" y="3130758"/>
            <a:ext cx="119645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m’=“Bye”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58" y="1236318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382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503542" cy="777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/>
              <a:t>Does Encryption Prevent Forgery?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457993" y="1055688"/>
            <a:ext cx="8228013" cy="54186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Cannot be guaranteed.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Several secure encryption schemes are malleable (an attacker might be able to alter the ciphertext, and hence, the decrypted plaintext will be different).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Clearly not for bitwise stream ciphers (&amp; OTP).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Given c=</a:t>
            </a:r>
            <a:r>
              <a:rPr lang="en-US" altLang="en-US" sz="2200" dirty="0" err="1"/>
              <a:t>m</a:t>
            </a:r>
            <a:r>
              <a:rPr lang="en-US" altLang="en-US" sz="2200" dirty="0" err="1">
                <a:sym typeface="Symbol" panose="05050102010706020507" pitchFamily="18" charset="2"/>
              </a:rPr>
              <a:t>k</a:t>
            </a:r>
            <a:r>
              <a:rPr lang="en-US" altLang="en-US" sz="2200" dirty="0">
                <a:sym typeface="Symbol" panose="05050102010706020507" pitchFamily="18" charset="2"/>
              </a:rPr>
              <a:t>, attacker can send </a:t>
            </a:r>
            <a:r>
              <a:rPr lang="en-US" altLang="en-US" sz="2200" dirty="0" err="1"/>
              <a:t>c</a:t>
            </a:r>
            <a:r>
              <a:rPr lang="en-US" altLang="en-US" sz="2200" dirty="0" err="1">
                <a:sym typeface="Symbol" panose="05050102010706020507" pitchFamily="18" charset="2"/>
              </a:rPr>
              <a:t>mask</a:t>
            </a:r>
            <a:r>
              <a:rPr lang="en-US" altLang="en-US" sz="2200" dirty="0">
                <a:sym typeface="Symbol" panose="05050102010706020507" pitchFamily="18" charset="2"/>
              </a:rPr>
              <a:t>, to invert any bit in decrypted message.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Example, send “Pay Bob $100” encrypted using OTP.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Eve can change it to “Pay Eve $100” (note that this is a KPA attacker). How?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Take the ciphertext of the letter “B” above, denote it as c[4].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Note that c[4]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“B” (note that we do know the key!)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Compute a mask that does the following: c[4]  mask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“E” (this boils down to computing “B”  mask </a:t>
            </a:r>
            <a:r>
              <a:rPr lang="en-US" altLang="en-US" sz="1800" dirty="0"/>
              <a:t>= </a:t>
            </a:r>
            <a:r>
              <a:rPr lang="en-US" altLang="en-US" sz="1800" dirty="0">
                <a:sym typeface="Symbol" panose="05050102010706020507" pitchFamily="18" charset="2"/>
              </a:rPr>
              <a:t>“E”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Repeat that for the rest of the letters.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2707738-BD09-7446-BC0E-D06A2EFD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824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399" y="304800"/>
            <a:ext cx="8526517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8413"/>
            <a:ext cx="7772400" cy="1186233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MAC allows a recipient to </a:t>
            </a:r>
            <a:r>
              <a:rPr lang="en-US" altLang="en-US" sz="2400" b="1" i="1" dirty="0"/>
              <a:t>validate</a:t>
            </a:r>
            <a:r>
              <a:rPr lang="en-US" altLang="en-US" sz="2400" dirty="0"/>
              <a:t> that a message was </a:t>
            </a:r>
            <a:r>
              <a:rPr lang="en-US" altLang="en-US" sz="2400" b="1" i="1" dirty="0"/>
              <a:t>not tampered </a:t>
            </a:r>
            <a:r>
              <a:rPr lang="en-US" altLang="en-US" sz="2400" dirty="0"/>
              <a:t>with and that it was sent by a </a:t>
            </a:r>
            <a:r>
              <a:rPr lang="en-US" altLang="en-US" sz="2400" b="1" i="1" dirty="0"/>
              <a:t>key holder</a:t>
            </a:r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1093292" y="5408613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0" name="Rectangle 6"/>
          <p:cNvSpPr>
            <a:spLocks noChangeArrowheads="1"/>
          </p:cNvSpPr>
          <p:nvPr/>
        </p:nvSpPr>
        <p:spPr bwMode="auto">
          <a:xfrm>
            <a:off x="5302250" y="5094288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1" name="Line 7"/>
          <p:cNvSpPr>
            <a:spLocks noChangeShapeType="1"/>
          </p:cNvSpPr>
          <p:nvPr/>
        </p:nvSpPr>
        <p:spPr bwMode="auto">
          <a:xfrm flipV="1">
            <a:off x="2411760" y="4635499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12" name="Text Box 8"/>
          <p:cNvSpPr txBox="1">
            <a:spLocks noChangeArrowheads="1"/>
          </p:cNvSpPr>
          <p:nvPr/>
        </p:nvSpPr>
        <p:spPr bwMode="auto">
          <a:xfrm>
            <a:off x="1948806" y="4679868"/>
            <a:ext cx="30552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5615" name="AutoShape 11"/>
          <p:cNvSpPr>
            <a:spLocks noChangeArrowheads="1"/>
          </p:cNvSpPr>
          <p:nvPr/>
        </p:nvSpPr>
        <p:spPr bwMode="auto">
          <a:xfrm>
            <a:off x="3846786" y="2222501"/>
            <a:ext cx="5297214" cy="1455366"/>
          </a:xfrm>
          <a:prstGeom prst="wedgeEllipseCallout">
            <a:avLst>
              <a:gd name="adj1" fmla="val -13016"/>
              <a:gd name="adj2" fmla="val 76583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MAC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Sponge and I know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he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64" y="39614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22">
            <a:extLst>
              <a:ext uri="{FF2B5EF4-FFF2-40B4-BE49-F238E27FC236}">
                <a16:creationId xmlns:a16="http://schemas.microsoft.com/office/drawing/2014/main" id="{4BD7922A-29C1-F24A-8DDA-3994B106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23" y="429331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7D386A9-45CA-4D45-8A93-79B6654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 dirty="0"/>
          </a:p>
        </p:txBody>
      </p:sp>
      <p:sp>
        <p:nvSpPr>
          <p:cNvPr id="2" name="Folded Corner 1">
            <a:extLst>
              <a:ext uri="{FF2B5EF4-FFF2-40B4-BE49-F238E27FC236}">
                <a16:creationId xmlns:a16="http://schemas.microsoft.com/office/drawing/2014/main" id="{BFB71238-4CB3-DD48-81D1-2BC54C23EECD}"/>
              </a:ext>
            </a:extLst>
          </p:cNvPr>
          <p:cNvSpPr/>
          <p:nvPr/>
        </p:nvSpPr>
        <p:spPr bwMode="auto">
          <a:xfrm>
            <a:off x="409903" y="2711669"/>
            <a:ext cx="2259725" cy="717331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 is a symmetric key setup!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3737" y="243681"/>
            <a:ext cx="848447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039813"/>
            <a:ext cx="7883526" cy="3015276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Use shared key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/>
              <a:t> </a:t>
            </a:r>
            <a:r>
              <a:rPr lang="en-US" altLang="en-US" sz="2600" dirty="0"/>
              <a:t>to authenticate messages</a:t>
            </a:r>
          </a:p>
          <a:p>
            <a:pPr marL="284163" indent="-28416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(tag , m) </a:t>
            </a: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6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 err="1">
                <a:solidFill>
                  <a:srgbClr val="FF00FF"/>
                </a:solidFill>
              </a:rPr>
              <a:t>iff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tag=</a:t>
            </a:r>
            <a:r>
              <a:rPr lang="en-US" altLang="en-US" sz="2600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600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Very efficient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Does not support non-repudiation!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900" dirty="0"/>
              <a:t>Sponge may say that the key k has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900" dirty="0"/>
              <a:t>been stolen, and so someone else sent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900" dirty="0"/>
              <a:t>the message.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7439025" y="5057777"/>
            <a:ext cx="550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Alice</a:t>
            </a:r>
          </a:p>
        </p:txBody>
      </p:sp>
      <p:sp>
        <p:nvSpPr>
          <p:cNvPr id="22538" name="Freeform 6"/>
          <p:cNvSpPr>
            <a:spLocks noChangeArrowheads="1"/>
          </p:cNvSpPr>
          <p:nvPr/>
        </p:nvSpPr>
        <p:spPr bwMode="auto">
          <a:xfrm>
            <a:off x="4125913" y="4011613"/>
            <a:ext cx="1379537" cy="1223962"/>
          </a:xfrm>
          <a:custGeom>
            <a:avLst/>
            <a:gdLst>
              <a:gd name="T0" fmla="*/ 2147483647 w 8955"/>
              <a:gd name="T1" fmla="*/ 2147483647 h 7937"/>
              <a:gd name="T2" fmla="*/ 2147483647 w 8955"/>
              <a:gd name="T3" fmla="*/ 2147483647 h 7937"/>
              <a:gd name="T4" fmla="*/ 2147483647 w 8955"/>
              <a:gd name="T5" fmla="*/ 2147483647 h 7937"/>
              <a:gd name="T6" fmla="*/ 2147483647 w 8955"/>
              <a:gd name="T7" fmla="*/ 2147483647 h 7937"/>
              <a:gd name="T8" fmla="*/ 2147483647 w 8955"/>
              <a:gd name="T9" fmla="*/ 2147483647 h 7937"/>
              <a:gd name="T10" fmla="*/ 2147483647 w 8955"/>
              <a:gd name="T11" fmla="*/ 2147483647 h 7937"/>
              <a:gd name="T12" fmla="*/ 2147483647 w 8955"/>
              <a:gd name="T13" fmla="*/ 2147483647 h 7937"/>
              <a:gd name="T14" fmla="*/ 2147483647 w 8955"/>
              <a:gd name="T15" fmla="*/ 2147483647 h 7937"/>
              <a:gd name="T16" fmla="*/ 2147483647 w 8955"/>
              <a:gd name="T17" fmla="*/ 2147483647 h 7937"/>
              <a:gd name="T18" fmla="*/ 2147483647 w 8955"/>
              <a:gd name="T19" fmla="*/ 2147483647 h 7937"/>
              <a:gd name="T20" fmla="*/ 2147483647 w 8955"/>
              <a:gd name="T21" fmla="*/ 2147483647 h 7937"/>
              <a:gd name="T22" fmla="*/ 2147483647 w 8955"/>
              <a:gd name="T23" fmla="*/ 2147483647 h 7937"/>
              <a:gd name="T24" fmla="*/ 2147483647 w 8955"/>
              <a:gd name="T25" fmla="*/ 2147483647 h 7937"/>
              <a:gd name="T26" fmla="*/ 2147483647 w 8955"/>
              <a:gd name="T27" fmla="*/ 2147483647 h 7937"/>
              <a:gd name="T28" fmla="*/ 2147483647 w 8955"/>
              <a:gd name="T29" fmla="*/ 2147483647 h 7937"/>
              <a:gd name="T30" fmla="*/ 2147483647 w 8955"/>
              <a:gd name="T31" fmla="*/ 2147483647 h 7937"/>
              <a:gd name="T32" fmla="*/ 2147483647 w 8955"/>
              <a:gd name="T33" fmla="*/ 2147483647 h 7937"/>
              <a:gd name="T34" fmla="*/ 2147483647 w 8955"/>
              <a:gd name="T35" fmla="*/ 2147483647 h 7937"/>
              <a:gd name="T36" fmla="*/ 2147483647 w 8955"/>
              <a:gd name="T37" fmla="*/ 2147483647 h 7937"/>
              <a:gd name="T38" fmla="*/ 2147483647 w 8955"/>
              <a:gd name="T39" fmla="*/ 2147483647 h 7937"/>
              <a:gd name="T40" fmla="*/ 2147483647 w 8955"/>
              <a:gd name="T41" fmla="*/ 2147483647 h 7937"/>
              <a:gd name="T42" fmla="*/ 2147483647 w 8955"/>
              <a:gd name="T43" fmla="*/ 2147483647 h 7937"/>
              <a:gd name="T44" fmla="*/ 2147483647 w 8955"/>
              <a:gd name="T45" fmla="*/ 2147483647 h 7937"/>
              <a:gd name="T46" fmla="*/ 2147483647 w 8955"/>
              <a:gd name="T47" fmla="*/ 2147483647 h 7937"/>
              <a:gd name="T48" fmla="*/ 2147483647 w 8955"/>
              <a:gd name="T49" fmla="*/ 2147483647 h 7937"/>
              <a:gd name="T50" fmla="*/ 2147483647 w 8955"/>
              <a:gd name="T51" fmla="*/ 2147483647 h 7937"/>
              <a:gd name="T52" fmla="*/ 2147483647 w 8955"/>
              <a:gd name="T53" fmla="*/ 2147483647 h 7937"/>
              <a:gd name="T54" fmla="*/ 2147483647 w 8955"/>
              <a:gd name="T55" fmla="*/ 2147483647 h 7937"/>
              <a:gd name="T56" fmla="*/ 2147483647 w 8955"/>
              <a:gd name="T57" fmla="*/ 2147483647 h 7937"/>
              <a:gd name="T58" fmla="*/ 2147483647 w 8955"/>
              <a:gd name="T59" fmla="*/ 2147483647 h 7937"/>
              <a:gd name="T60" fmla="*/ 2147483647 w 8955"/>
              <a:gd name="T61" fmla="*/ 2147483647 h 7937"/>
              <a:gd name="T62" fmla="*/ 2147483647 w 8955"/>
              <a:gd name="T63" fmla="*/ 2147483647 h 7937"/>
              <a:gd name="T64" fmla="*/ 2147483647 w 8955"/>
              <a:gd name="T65" fmla="*/ 2147483647 h 7937"/>
              <a:gd name="T66" fmla="*/ 2147483647 w 8955"/>
              <a:gd name="T67" fmla="*/ 2147483647 h 7937"/>
              <a:gd name="T68" fmla="*/ 2147483647 w 8955"/>
              <a:gd name="T69" fmla="*/ 2147483647 h 7937"/>
              <a:gd name="T70" fmla="*/ 2147483647 w 8955"/>
              <a:gd name="T71" fmla="*/ 2147483647 h 7937"/>
              <a:gd name="T72" fmla="*/ 2147483647 w 8955"/>
              <a:gd name="T73" fmla="*/ 2147483647 h 7937"/>
              <a:gd name="T74" fmla="*/ 2147483647 w 8955"/>
              <a:gd name="T75" fmla="*/ 2147483647 h 7937"/>
              <a:gd name="T76" fmla="*/ 2147483647 w 8955"/>
              <a:gd name="T77" fmla="*/ 2147483647 h 7937"/>
              <a:gd name="T78" fmla="*/ 2147483647 w 8955"/>
              <a:gd name="T79" fmla="*/ 2147483647 h 7937"/>
              <a:gd name="T80" fmla="*/ 2147483647 w 8955"/>
              <a:gd name="T81" fmla="*/ 2147483647 h 7937"/>
              <a:gd name="T82" fmla="*/ 2147483647 w 8955"/>
              <a:gd name="T83" fmla="*/ 2147483647 h 7937"/>
              <a:gd name="T84" fmla="*/ 2147483647 w 8955"/>
              <a:gd name="T85" fmla="*/ 2147483647 h 7937"/>
              <a:gd name="T86" fmla="*/ 0 w 8955"/>
              <a:gd name="T87" fmla="*/ 2147483647 h 7937"/>
              <a:gd name="T88" fmla="*/ 2147483647 w 8955"/>
              <a:gd name="T89" fmla="*/ 2147483647 h 7937"/>
              <a:gd name="T90" fmla="*/ 2147483647 w 8955"/>
              <a:gd name="T91" fmla="*/ 2147483647 h 79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955" h="7937">
                <a:moveTo>
                  <a:pt x="24" y="7886"/>
                </a:moveTo>
                <a:lnTo>
                  <a:pt x="1033" y="7846"/>
                </a:lnTo>
                <a:lnTo>
                  <a:pt x="1533" y="7822"/>
                </a:lnTo>
                <a:lnTo>
                  <a:pt x="2028" y="7793"/>
                </a:lnTo>
                <a:lnTo>
                  <a:pt x="2515" y="7756"/>
                </a:lnTo>
                <a:lnTo>
                  <a:pt x="2992" y="7710"/>
                </a:lnTo>
                <a:lnTo>
                  <a:pt x="3459" y="7654"/>
                </a:lnTo>
                <a:lnTo>
                  <a:pt x="3914" y="7585"/>
                </a:lnTo>
                <a:lnTo>
                  <a:pt x="4353" y="7501"/>
                </a:lnTo>
                <a:lnTo>
                  <a:pt x="4777" y="7402"/>
                </a:lnTo>
                <a:lnTo>
                  <a:pt x="5182" y="7285"/>
                </a:lnTo>
                <a:lnTo>
                  <a:pt x="5567" y="7149"/>
                </a:lnTo>
                <a:lnTo>
                  <a:pt x="5931" y="6992"/>
                </a:lnTo>
                <a:lnTo>
                  <a:pt x="6103" y="6904"/>
                </a:lnTo>
                <a:lnTo>
                  <a:pt x="6269" y="6812"/>
                </a:lnTo>
                <a:lnTo>
                  <a:pt x="6430" y="6712"/>
                </a:lnTo>
                <a:lnTo>
                  <a:pt x="6584" y="6606"/>
                </a:lnTo>
                <a:lnTo>
                  <a:pt x="6731" y="6494"/>
                </a:lnTo>
                <a:lnTo>
                  <a:pt x="6871" y="6374"/>
                </a:lnTo>
                <a:lnTo>
                  <a:pt x="7004" y="6245"/>
                </a:lnTo>
                <a:lnTo>
                  <a:pt x="7130" y="6099"/>
                </a:lnTo>
                <a:lnTo>
                  <a:pt x="7248" y="5940"/>
                </a:lnTo>
                <a:lnTo>
                  <a:pt x="7362" y="5770"/>
                </a:lnTo>
                <a:lnTo>
                  <a:pt x="7468" y="5586"/>
                </a:lnTo>
                <a:lnTo>
                  <a:pt x="7568" y="5392"/>
                </a:lnTo>
                <a:lnTo>
                  <a:pt x="7664" y="5188"/>
                </a:lnTo>
                <a:lnTo>
                  <a:pt x="7752" y="4976"/>
                </a:lnTo>
                <a:lnTo>
                  <a:pt x="7837" y="4755"/>
                </a:lnTo>
                <a:lnTo>
                  <a:pt x="7916" y="4529"/>
                </a:lnTo>
                <a:lnTo>
                  <a:pt x="8059" y="4060"/>
                </a:lnTo>
                <a:lnTo>
                  <a:pt x="8184" y="3578"/>
                </a:lnTo>
                <a:lnTo>
                  <a:pt x="8293" y="3090"/>
                </a:lnTo>
                <a:lnTo>
                  <a:pt x="8388" y="2606"/>
                </a:lnTo>
                <a:lnTo>
                  <a:pt x="8471" y="2132"/>
                </a:lnTo>
                <a:lnTo>
                  <a:pt x="8508" y="1902"/>
                </a:lnTo>
                <a:lnTo>
                  <a:pt x="8543" y="1679"/>
                </a:lnTo>
                <a:lnTo>
                  <a:pt x="8575" y="1462"/>
                </a:lnTo>
                <a:lnTo>
                  <a:pt x="8606" y="1253"/>
                </a:lnTo>
                <a:lnTo>
                  <a:pt x="8635" y="1053"/>
                </a:lnTo>
                <a:lnTo>
                  <a:pt x="8662" y="863"/>
                </a:lnTo>
                <a:lnTo>
                  <a:pt x="8688" y="685"/>
                </a:lnTo>
                <a:lnTo>
                  <a:pt x="8713" y="519"/>
                </a:lnTo>
                <a:lnTo>
                  <a:pt x="8746" y="324"/>
                </a:lnTo>
                <a:cubicBezTo>
                  <a:pt x="8749" y="310"/>
                  <a:pt x="8761" y="301"/>
                  <a:pt x="8775" y="303"/>
                </a:cubicBezTo>
                <a:cubicBezTo>
                  <a:pt x="8789" y="306"/>
                  <a:pt x="8798" y="319"/>
                  <a:pt x="8795" y="332"/>
                </a:cubicBezTo>
                <a:lnTo>
                  <a:pt x="8762" y="526"/>
                </a:lnTo>
                <a:lnTo>
                  <a:pt x="8737" y="692"/>
                </a:lnTo>
                <a:lnTo>
                  <a:pt x="8711" y="870"/>
                </a:lnTo>
                <a:lnTo>
                  <a:pt x="8684" y="1060"/>
                </a:lnTo>
                <a:lnTo>
                  <a:pt x="8655" y="1260"/>
                </a:lnTo>
                <a:lnTo>
                  <a:pt x="8624" y="1469"/>
                </a:lnTo>
                <a:lnTo>
                  <a:pt x="8592" y="1686"/>
                </a:lnTo>
                <a:lnTo>
                  <a:pt x="8557" y="1910"/>
                </a:lnTo>
                <a:lnTo>
                  <a:pt x="8520" y="2141"/>
                </a:lnTo>
                <a:lnTo>
                  <a:pt x="8437" y="2615"/>
                </a:lnTo>
                <a:lnTo>
                  <a:pt x="8342" y="3101"/>
                </a:lnTo>
                <a:lnTo>
                  <a:pt x="8233" y="3591"/>
                </a:lnTo>
                <a:lnTo>
                  <a:pt x="8106" y="4075"/>
                </a:lnTo>
                <a:lnTo>
                  <a:pt x="7963" y="4546"/>
                </a:lnTo>
                <a:lnTo>
                  <a:pt x="7884" y="4773"/>
                </a:lnTo>
                <a:lnTo>
                  <a:pt x="7799" y="4995"/>
                </a:lnTo>
                <a:lnTo>
                  <a:pt x="7709" y="5209"/>
                </a:lnTo>
                <a:lnTo>
                  <a:pt x="7613" y="5415"/>
                </a:lnTo>
                <a:lnTo>
                  <a:pt x="7511" y="5611"/>
                </a:lnTo>
                <a:lnTo>
                  <a:pt x="7403" y="5797"/>
                </a:lnTo>
                <a:lnTo>
                  <a:pt x="7288" y="5970"/>
                </a:lnTo>
                <a:lnTo>
                  <a:pt x="7167" y="6132"/>
                </a:lnTo>
                <a:lnTo>
                  <a:pt x="7039" y="6280"/>
                </a:lnTo>
                <a:lnTo>
                  <a:pt x="6904" y="6413"/>
                </a:lnTo>
                <a:lnTo>
                  <a:pt x="6762" y="6533"/>
                </a:lnTo>
                <a:lnTo>
                  <a:pt x="6613" y="6647"/>
                </a:lnTo>
                <a:lnTo>
                  <a:pt x="6457" y="6755"/>
                </a:lnTo>
                <a:lnTo>
                  <a:pt x="6294" y="6855"/>
                </a:lnTo>
                <a:lnTo>
                  <a:pt x="6126" y="6949"/>
                </a:lnTo>
                <a:lnTo>
                  <a:pt x="5950" y="7037"/>
                </a:lnTo>
                <a:lnTo>
                  <a:pt x="5584" y="7196"/>
                </a:lnTo>
                <a:lnTo>
                  <a:pt x="5195" y="7333"/>
                </a:lnTo>
                <a:lnTo>
                  <a:pt x="4788" y="7451"/>
                </a:lnTo>
                <a:lnTo>
                  <a:pt x="4362" y="7550"/>
                </a:lnTo>
                <a:lnTo>
                  <a:pt x="3921" y="7634"/>
                </a:lnTo>
                <a:lnTo>
                  <a:pt x="3465" y="7703"/>
                </a:lnTo>
                <a:lnTo>
                  <a:pt x="2997" y="7759"/>
                </a:lnTo>
                <a:lnTo>
                  <a:pt x="2518" y="7805"/>
                </a:lnTo>
                <a:lnTo>
                  <a:pt x="2031" y="7842"/>
                </a:lnTo>
                <a:lnTo>
                  <a:pt x="1536" y="7872"/>
                </a:lnTo>
                <a:lnTo>
                  <a:pt x="1035" y="7896"/>
                </a:lnTo>
                <a:lnTo>
                  <a:pt x="26" y="7936"/>
                </a:lnTo>
                <a:cubicBezTo>
                  <a:pt x="13" y="7937"/>
                  <a:pt x="1" y="7926"/>
                  <a:pt x="0" y="7912"/>
                </a:cubicBezTo>
                <a:cubicBezTo>
                  <a:pt x="0" y="7899"/>
                  <a:pt x="11" y="7887"/>
                  <a:pt x="24" y="7886"/>
                </a:cubicBezTo>
                <a:close/>
                <a:moveTo>
                  <a:pt x="8562" y="357"/>
                </a:moveTo>
                <a:lnTo>
                  <a:pt x="8832" y="0"/>
                </a:lnTo>
                <a:lnTo>
                  <a:pt x="8955" y="431"/>
                </a:lnTo>
                <a:lnTo>
                  <a:pt x="8562" y="357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2539" name="Freeform 7"/>
          <p:cNvSpPr>
            <a:spLocks noChangeArrowheads="1"/>
          </p:cNvSpPr>
          <p:nvPr/>
        </p:nvSpPr>
        <p:spPr bwMode="auto">
          <a:xfrm>
            <a:off x="5643563" y="4041775"/>
            <a:ext cx="1362075" cy="1252538"/>
          </a:xfrm>
          <a:custGeom>
            <a:avLst/>
            <a:gdLst>
              <a:gd name="T0" fmla="*/ 2147483647 w 4417"/>
              <a:gd name="T1" fmla="*/ 2147483647 h 4061"/>
              <a:gd name="T2" fmla="*/ 2147483647 w 4417"/>
              <a:gd name="T3" fmla="*/ 2147483647 h 4061"/>
              <a:gd name="T4" fmla="*/ 2147483647 w 4417"/>
              <a:gd name="T5" fmla="*/ 2147483647 h 4061"/>
              <a:gd name="T6" fmla="*/ 2147483647 w 4417"/>
              <a:gd name="T7" fmla="*/ 2147483647 h 4061"/>
              <a:gd name="T8" fmla="*/ 2147483647 w 4417"/>
              <a:gd name="T9" fmla="*/ 2147483647 h 4061"/>
              <a:gd name="T10" fmla="*/ 2147483647 w 4417"/>
              <a:gd name="T11" fmla="*/ 2147483647 h 4061"/>
              <a:gd name="T12" fmla="*/ 2147483647 w 4417"/>
              <a:gd name="T13" fmla="*/ 2147483647 h 4061"/>
              <a:gd name="T14" fmla="*/ 2147483647 w 4417"/>
              <a:gd name="T15" fmla="*/ 2147483647 h 4061"/>
              <a:gd name="T16" fmla="*/ 2147483647 w 4417"/>
              <a:gd name="T17" fmla="*/ 2147483647 h 4061"/>
              <a:gd name="T18" fmla="*/ 2147483647 w 4417"/>
              <a:gd name="T19" fmla="*/ 2147483647 h 4061"/>
              <a:gd name="T20" fmla="*/ 2147483647 w 4417"/>
              <a:gd name="T21" fmla="*/ 2147483647 h 4061"/>
              <a:gd name="T22" fmla="*/ 2147483647 w 4417"/>
              <a:gd name="T23" fmla="*/ 2147483647 h 4061"/>
              <a:gd name="T24" fmla="*/ 2147483647 w 4417"/>
              <a:gd name="T25" fmla="*/ 2147483647 h 4061"/>
              <a:gd name="T26" fmla="*/ 2147483647 w 4417"/>
              <a:gd name="T27" fmla="*/ 2147483647 h 4061"/>
              <a:gd name="T28" fmla="*/ 2147483647 w 4417"/>
              <a:gd name="T29" fmla="*/ 2147483647 h 4061"/>
              <a:gd name="T30" fmla="*/ 2147483647 w 4417"/>
              <a:gd name="T31" fmla="*/ 2147483647 h 4061"/>
              <a:gd name="T32" fmla="*/ 2147483647 w 4417"/>
              <a:gd name="T33" fmla="*/ 2147483647 h 4061"/>
              <a:gd name="T34" fmla="*/ 2147483647 w 4417"/>
              <a:gd name="T35" fmla="*/ 2147483647 h 4061"/>
              <a:gd name="T36" fmla="*/ 2147483647 w 4417"/>
              <a:gd name="T37" fmla="*/ 2147483647 h 4061"/>
              <a:gd name="T38" fmla="*/ 2147483647 w 4417"/>
              <a:gd name="T39" fmla="*/ 2147483647 h 4061"/>
              <a:gd name="T40" fmla="*/ 2147483647 w 4417"/>
              <a:gd name="T41" fmla="*/ 2147483647 h 4061"/>
              <a:gd name="T42" fmla="*/ 2147483647 w 4417"/>
              <a:gd name="T43" fmla="*/ 2147483647 h 4061"/>
              <a:gd name="T44" fmla="*/ 2147483647 w 4417"/>
              <a:gd name="T45" fmla="*/ 2147483647 h 4061"/>
              <a:gd name="T46" fmla="*/ 2147483647 w 4417"/>
              <a:gd name="T47" fmla="*/ 2147483647 h 4061"/>
              <a:gd name="T48" fmla="*/ 2147483647 w 4417"/>
              <a:gd name="T49" fmla="*/ 2147483647 h 4061"/>
              <a:gd name="T50" fmla="*/ 2147483647 w 4417"/>
              <a:gd name="T51" fmla="*/ 2147483647 h 4061"/>
              <a:gd name="T52" fmla="*/ 2147483647 w 4417"/>
              <a:gd name="T53" fmla="*/ 2147483647 h 4061"/>
              <a:gd name="T54" fmla="*/ 2147483647 w 4417"/>
              <a:gd name="T55" fmla="*/ 2147483647 h 4061"/>
              <a:gd name="T56" fmla="*/ 2147483647 w 4417"/>
              <a:gd name="T57" fmla="*/ 2147483647 h 4061"/>
              <a:gd name="T58" fmla="*/ 2147483647 w 4417"/>
              <a:gd name="T59" fmla="*/ 2147483647 h 4061"/>
              <a:gd name="T60" fmla="*/ 2147483647 w 4417"/>
              <a:gd name="T61" fmla="*/ 2147483647 h 4061"/>
              <a:gd name="T62" fmla="*/ 2147483647 w 4417"/>
              <a:gd name="T63" fmla="*/ 2147483647 h 4061"/>
              <a:gd name="T64" fmla="*/ 2147483647 w 4417"/>
              <a:gd name="T65" fmla="*/ 2147483647 h 4061"/>
              <a:gd name="T66" fmla="*/ 2147483647 w 4417"/>
              <a:gd name="T67" fmla="*/ 2147483647 h 4061"/>
              <a:gd name="T68" fmla="*/ 2147483647 w 4417"/>
              <a:gd name="T69" fmla="*/ 2147483647 h 4061"/>
              <a:gd name="T70" fmla="*/ 2147483647 w 4417"/>
              <a:gd name="T71" fmla="*/ 2147483647 h 4061"/>
              <a:gd name="T72" fmla="*/ 2147483647 w 4417"/>
              <a:gd name="T73" fmla="*/ 2147483647 h 4061"/>
              <a:gd name="T74" fmla="*/ 2147483647 w 4417"/>
              <a:gd name="T75" fmla="*/ 2147483647 h 4061"/>
              <a:gd name="T76" fmla="*/ 2147483647 w 4417"/>
              <a:gd name="T77" fmla="*/ 2147483647 h 4061"/>
              <a:gd name="T78" fmla="*/ 2147483647 w 4417"/>
              <a:gd name="T79" fmla="*/ 2147483647 h 4061"/>
              <a:gd name="T80" fmla="*/ 2147483647 w 4417"/>
              <a:gd name="T81" fmla="*/ 2147483647 h 4061"/>
              <a:gd name="T82" fmla="*/ 2147483647 w 4417"/>
              <a:gd name="T83" fmla="*/ 2147483647 h 4061"/>
              <a:gd name="T84" fmla="*/ 2147483647 w 4417"/>
              <a:gd name="T85" fmla="*/ 2147483647 h 4061"/>
              <a:gd name="T86" fmla="*/ 2147483647 w 4417"/>
              <a:gd name="T87" fmla="*/ 2147483647 h 4061"/>
              <a:gd name="T88" fmla="*/ 2147483647 w 4417"/>
              <a:gd name="T89" fmla="*/ 2147483647 h 4061"/>
              <a:gd name="T90" fmla="*/ 2147483647 w 4417"/>
              <a:gd name="T91" fmla="*/ 2147483647 h 4061"/>
              <a:gd name="T92" fmla="*/ 2147483647 w 4417"/>
              <a:gd name="T93" fmla="*/ 2147483647 h 4061"/>
              <a:gd name="T94" fmla="*/ 2147483647 w 4417"/>
              <a:gd name="T95" fmla="*/ 2147483647 h 4061"/>
              <a:gd name="T96" fmla="*/ 2147483647 w 4417"/>
              <a:gd name="T97" fmla="*/ 2147483647 h 406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417" h="4061">
                <a:moveTo>
                  <a:pt x="4250" y="3975"/>
                </a:moveTo>
                <a:lnTo>
                  <a:pt x="3912" y="3962"/>
                </a:lnTo>
                <a:lnTo>
                  <a:pt x="3662" y="3950"/>
                </a:lnTo>
                <a:lnTo>
                  <a:pt x="3414" y="3935"/>
                </a:lnTo>
                <a:lnTo>
                  <a:pt x="3171" y="3916"/>
                </a:lnTo>
                <a:lnTo>
                  <a:pt x="2931" y="3893"/>
                </a:lnTo>
                <a:lnTo>
                  <a:pt x="2697" y="3865"/>
                </a:lnTo>
                <a:lnTo>
                  <a:pt x="2469" y="3831"/>
                </a:lnTo>
                <a:lnTo>
                  <a:pt x="2248" y="3789"/>
                </a:lnTo>
                <a:lnTo>
                  <a:pt x="2036" y="3739"/>
                </a:lnTo>
                <a:lnTo>
                  <a:pt x="1832" y="3680"/>
                </a:lnTo>
                <a:lnTo>
                  <a:pt x="1638" y="3612"/>
                </a:lnTo>
                <a:lnTo>
                  <a:pt x="1455" y="3532"/>
                </a:lnTo>
                <a:lnTo>
                  <a:pt x="1367" y="3488"/>
                </a:lnTo>
                <a:lnTo>
                  <a:pt x="1282" y="3441"/>
                </a:lnTo>
                <a:lnTo>
                  <a:pt x="1201" y="3391"/>
                </a:lnTo>
                <a:lnTo>
                  <a:pt x="1123" y="3337"/>
                </a:lnTo>
                <a:lnTo>
                  <a:pt x="1049" y="3280"/>
                </a:lnTo>
                <a:lnTo>
                  <a:pt x="978" y="3220"/>
                </a:lnTo>
                <a:lnTo>
                  <a:pt x="910" y="3154"/>
                </a:lnTo>
                <a:lnTo>
                  <a:pt x="846" y="3080"/>
                </a:lnTo>
                <a:lnTo>
                  <a:pt x="785" y="2999"/>
                </a:lnTo>
                <a:lnTo>
                  <a:pt x="728" y="2912"/>
                </a:lnTo>
                <a:lnTo>
                  <a:pt x="674" y="2819"/>
                </a:lnTo>
                <a:lnTo>
                  <a:pt x="623" y="2721"/>
                </a:lnTo>
                <a:lnTo>
                  <a:pt x="575" y="2618"/>
                </a:lnTo>
                <a:lnTo>
                  <a:pt x="530" y="2511"/>
                </a:lnTo>
                <a:lnTo>
                  <a:pt x="488" y="2400"/>
                </a:lnTo>
                <a:lnTo>
                  <a:pt x="448" y="2287"/>
                </a:lnTo>
                <a:lnTo>
                  <a:pt x="377" y="2051"/>
                </a:lnTo>
                <a:lnTo>
                  <a:pt x="313" y="1809"/>
                </a:lnTo>
                <a:lnTo>
                  <a:pt x="259" y="1564"/>
                </a:lnTo>
                <a:lnTo>
                  <a:pt x="211" y="1321"/>
                </a:lnTo>
                <a:lnTo>
                  <a:pt x="170" y="1084"/>
                </a:lnTo>
                <a:lnTo>
                  <a:pt x="151" y="969"/>
                </a:lnTo>
                <a:lnTo>
                  <a:pt x="134" y="857"/>
                </a:lnTo>
                <a:lnTo>
                  <a:pt x="118" y="748"/>
                </a:lnTo>
                <a:lnTo>
                  <a:pt x="102" y="644"/>
                </a:lnTo>
                <a:lnTo>
                  <a:pt x="88" y="544"/>
                </a:lnTo>
                <a:lnTo>
                  <a:pt x="74" y="449"/>
                </a:lnTo>
                <a:lnTo>
                  <a:pt x="61" y="360"/>
                </a:lnTo>
                <a:lnTo>
                  <a:pt x="49" y="277"/>
                </a:lnTo>
                <a:lnTo>
                  <a:pt x="36" y="200"/>
                </a:lnTo>
                <a:lnTo>
                  <a:pt x="25" y="131"/>
                </a:lnTo>
                <a:lnTo>
                  <a:pt x="13" y="70"/>
                </a:lnTo>
                <a:lnTo>
                  <a:pt x="1" y="17"/>
                </a:lnTo>
                <a:cubicBezTo>
                  <a:pt x="0" y="10"/>
                  <a:pt x="4" y="3"/>
                  <a:pt x="11" y="2"/>
                </a:cubicBezTo>
                <a:cubicBezTo>
                  <a:pt x="18" y="0"/>
                  <a:pt x="24" y="5"/>
                  <a:pt x="26" y="11"/>
                </a:cubicBezTo>
                <a:lnTo>
                  <a:pt x="37" y="65"/>
                </a:lnTo>
                <a:lnTo>
                  <a:pt x="49" y="127"/>
                </a:lnTo>
                <a:lnTo>
                  <a:pt x="61" y="196"/>
                </a:lnTo>
                <a:lnTo>
                  <a:pt x="73" y="273"/>
                </a:lnTo>
                <a:lnTo>
                  <a:pt x="86" y="356"/>
                </a:lnTo>
                <a:lnTo>
                  <a:pt x="99" y="445"/>
                </a:lnTo>
                <a:lnTo>
                  <a:pt x="112" y="540"/>
                </a:lnTo>
                <a:lnTo>
                  <a:pt x="127" y="640"/>
                </a:lnTo>
                <a:lnTo>
                  <a:pt x="142" y="745"/>
                </a:lnTo>
                <a:lnTo>
                  <a:pt x="158" y="853"/>
                </a:lnTo>
                <a:lnTo>
                  <a:pt x="176" y="965"/>
                </a:lnTo>
                <a:lnTo>
                  <a:pt x="194" y="1080"/>
                </a:lnTo>
                <a:lnTo>
                  <a:pt x="236" y="1317"/>
                </a:lnTo>
                <a:lnTo>
                  <a:pt x="283" y="1559"/>
                </a:lnTo>
                <a:lnTo>
                  <a:pt x="338" y="1803"/>
                </a:lnTo>
                <a:lnTo>
                  <a:pt x="400" y="2044"/>
                </a:lnTo>
                <a:lnTo>
                  <a:pt x="472" y="2278"/>
                </a:lnTo>
                <a:lnTo>
                  <a:pt x="511" y="2391"/>
                </a:lnTo>
                <a:lnTo>
                  <a:pt x="554" y="2502"/>
                </a:lnTo>
                <a:lnTo>
                  <a:pt x="598" y="2608"/>
                </a:lnTo>
                <a:lnTo>
                  <a:pt x="646" y="2710"/>
                </a:lnTo>
                <a:lnTo>
                  <a:pt x="696" y="2807"/>
                </a:lnTo>
                <a:lnTo>
                  <a:pt x="749" y="2899"/>
                </a:lnTo>
                <a:lnTo>
                  <a:pt x="805" y="2984"/>
                </a:lnTo>
                <a:lnTo>
                  <a:pt x="865" y="3063"/>
                </a:lnTo>
                <a:lnTo>
                  <a:pt x="928" y="3136"/>
                </a:lnTo>
                <a:lnTo>
                  <a:pt x="994" y="3201"/>
                </a:lnTo>
                <a:lnTo>
                  <a:pt x="1064" y="3261"/>
                </a:lnTo>
                <a:lnTo>
                  <a:pt x="1138" y="3317"/>
                </a:lnTo>
                <a:lnTo>
                  <a:pt x="1215" y="3370"/>
                </a:lnTo>
                <a:lnTo>
                  <a:pt x="1295" y="3420"/>
                </a:lnTo>
                <a:lnTo>
                  <a:pt x="1378" y="3466"/>
                </a:lnTo>
                <a:lnTo>
                  <a:pt x="1464" y="3509"/>
                </a:lnTo>
                <a:lnTo>
                  <a:pt x="1646" y="3588"/>
                </a:lnTo>
                <a:lnTo>
                  <a:pt x="1838" y="3656"/>
                </a:lnTo>
                <a:lnTo>
                  <a:pt x="2041" y="3715"/>
                </a:lnTo>
                <a:lnTo>
                  <a:pt x="2253" y="3764"/>
                </a:lnTo>
                <a:lnTo>
                  <a:pt x="2473" y="3806"/>
                </a:lnTo>
                <a:lnTo>
                  <a:pt x="2700" y="3841"/>
                </a:lnTo>
                <a:lnTo>
                  <a:pt x="2933" y="3869"/>
                </a:lnTo>
                <a:lnTo>
                  <a:pt x="3172" y="3892"/>
                </a:lnTo>
                <a:lnTo>
                  <a:pt x="3416" y="3910"/>
                </a:lnTo>
                <a:lnTo>
                  <a:pt x="3663" y="3925"/>
                </a:lnTo>
                <a:lnTo>
                  <a:pt x="3913" y="3937"/>
                </a:lnTo>
                <a:lnTo>
                  <a:pt x="4251" y="3950"/>
                </a:lnTo>
                <a:cubicBezTo>
                  <a:pt x="4258" y="3951"/>
                  <a:pt x="4263" y="3956"/>
                  <a:pt x="4263" y="3963"/>
                </a:cubicBezTo>
                <a:cubicBezTo>
                  <a:pt x="4263" y="3970"/>
                  <a:pt x="4257" y="3976"/>
                  <a:pt x="4250" y="3975"/>
                </a:cubicBezTo>
                <a:close/>
                <a:moveTo>
                  <a:pt x="4221" y="3862"/>
                </a:moveTo>
                <a:lnTo>
                  <a:pt x="4417" y="3969"/>
                </a:lnTo>
                <a:lnTo>
                  <a:pt x="4213" y="4061"/>
                </a:lnTo>
                <a:lnTo>
                  <a:pt x="4221" y="3862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2540" name="Group 8"/>
          <p:cNvGrpSpPr>
            <a:grpSpLocks/>
          </p:cNvGrpSpPr>
          <p:nvPr/>
        </p:nvGrpSpPr>
        <p:grpSpPr bwMode="auto">
          <a:xfrm>
            <a:off x="4343400" y="4019550"/>
            <a:ext cx="739775" cy="369888"/>
            <a:chOff x="2736" y="2532"/>
            <a:chExt cx="466" cy="233"/>
          </a:xfrm>
        </p:grpSpPr>
        <p:sp>
          <p:nvSpPr>
            <p:cNvPr id="22601" name="Freeform 9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2" name="Freeform 10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00A47B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3" name="Freeform 11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4" name="Freeform 12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428017" y="4060825"/>
            <a:ext cx="7397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“Hi”</a:t>
            </a:r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6070600" y="4081463"/>
            <a:ext cx="738188" cy="369887"/>
            <a:chOff x="3824" y="2571"/>
            <a:chExt cx="465" cy="233"/>
          </a:xfrm>
        </p:grpSpPr>
        <p:sp>
          <p:nvSpPr>
            <p:cNvPr id="22597" name="Freeform 15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8" name="Freeform 16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CD2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9" name="Freeform 17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0" name="Freeform 18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6080060" y="4103786"/>
            <a:ext cx="6700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“Bye”</a:t>
            </a:r>
          </a:p>
        </p:txBody>
      </p:sp>
      <p:grpSp>
        <p:nvGrpSpPr>
          <p:cNvPr id="22545" name="Group 21"/>
          <p:cNvGrpSpPr>
            <a:grpSpLocks/>
          </p:cNvGrpSpPr>
          <p:nvPr/>
        </p:nvGrpSpPr>
        <p:grpSpPr bwMode="auto">
          <a:xfrm>
            <a:off x="3111500" y="5562600"/>
            <a:ext cx="676275" cy="307975"/>
            <a:chOff x="1960" y="3504"/>
            <a:chExt cx="426" cy="194"/>
          </a:xfrm>
        </p:grpSpPr>
        <p:sp>
          <p:nvSpPr>
            <p:cNvPr id="22595" name="Rectangle 22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6" name="Rectangle 23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6" name="Rectangle 24"/>
          <p:cNvSpPr>
            <a:spLocks noChangeArrowheads="1"/>
          </p:cNvSpPr>
          <p:nvPr/>
        </p:nvSpPr>
        <p:spPr bwMode="auto">
          <a:xfrm>
            <a:off x="3152775" y="5581650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3636963" y="5586413"/>
            <a:ext cx="112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48" name="Group 26"/>
          <p:cNvGrpSpPr>
            <a:grpSpLocks/>
          </p:cNvGrpSpPr>
          <p:nvPr/>
        </p:nvGrpSpPr>
        <p:grpSpPr bwMode="auto">
          <a:xfrm>
            <a:off x="7366000" y="5624513"/>
            <a:ext cx="738188" cy="307975"/>
            <a:chOff x="4640" y="3543"/>
            <a:chExt cx="465" cy="194"/>
          </a:xfrm>
        </p:grpSpPr>
        <p:sp>
          <p:nvSpPr>
            <p:cNvPr id="22593" name="Rectangle 27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4" name="Rectangle 28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9" name="Rectangle 29"/>
          <p:cNvSpPr>
            <a:spLocks noChangeArrowheads="1"/>
          </p:cNvSpPr>
          <p:nvPr/>
        </p:nvSpPr>
        <p:spPr bwMode="auto">
          <a:xfrm>
            <a:off x="7439025" y="5643563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50" name="Rectangle 30"/>
          <p:cNvSpPr>
            <a:spLocks noChangeArrowheads="1"/>
          </p:cNvSpPr>
          <p:nvPr/>
        </p:nvSpPr>
        <p:spPr bwMode="auto">
          <a:xfrm>
            <a:off x="7924800" y="5648325"/>
            <a:ext cx="11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51" name="Group 31"/>
          <p:cNvGrpSpPr>
            <a:grpSpLocks/>
          </p:cNvGrpSpPr>
          <p:nvPr/>
        </p:nvGrpSpPr>
        <p:grpSpPr bwMode="auto">
          <a:xfrm>
            <a:off x="4011612" y="4698999"/>
            <a:ext cx="1501775" cy="371475"/>
            <a:chOff x="2659" y="2960"/>
            <a:chExt cx="659" cy="193"/>
          </a:xfrm>
        </p:grpSpPr>
        <p:sp>
          <p:nvSpPr>
            <p:cNvPr id="22591" name="Rectangle 32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2" name="Rectangle 33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2" name="Rectangle 34"/>
          <p:cNvSpPr>
            <a:spLocks noChangeArrowheads="1"/>
          </p:cNvSpPr>
          <p:nvPr/>
        </p:nvSpPr>
        <p:spPr bwMode="auto">
          <a:xfrm>
            <a:off x="4136232" y="4739300"/>
            <a:ext cx="536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53" name="Rectangle 35"/>
          <p:cNvSpPr>
            <a:spLocks noChangeArrowheads="1"/>
          </p:cNvSpPr>
          <p:nvPr/>
        </p:nvSpPr>
        <p:spPr bwMode="auto">
          <a:xfrm>
            <a:off x="4680643" y="4857191"/>
            <a:ext cx="968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 b="1" i="1" dirty="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54" name="Rectangle 36"/>
          <p:cNvSpPr>
            <a:spLocks noChangeArrowheads="1"/>
          </p:cNvSpPr>
          <p:nvPr/>
        </p:nvSpPr>
        <p:spPr bwMode="auto">
          <a:xfrm>
            <a:off x="4790542" y="4699018"/>
            <a:ext cx="7117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(“Hi”)</a:t>
            </a:r>
          </a:p>
        </p:txBody>
      </p:sp>
      <p:grpSp>
        <p:nvGrpSpPr>
          <p:cNvPr id="22556" name="Group 38"/>
          <p:cNvGrpSpPr>
            <a:grpSpLocks/>
          </p:cNvGrpSpPr>
          <p:nvPr/>
        </p:nvGrpSpPr>
        <p:grpSpPr bwMode="auto">
          <a:xfrm>
            <a:off x="5948363" y="4760913"/>
            <a:ext cx="1046162" cy="276225"/>
            <a:chOff x="3747" y="2999"/>
            <a:chExt cx="659" cy="174"/>
          </a:xfrm>
        </p:grpSpPr>
        <p:sp>
          <p:nvSpPr>
            <p:cNvPr id="22589" name="Rectangle 39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0" name="Rectangle 40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7" name="Rectangle 41"/>
          <p:cNvSpPr>
            <a:spLocks noChangeArrowheads="1"/>
          </p:cNvSpPr>
          <p:nvPr/>
        </p:nvSpPr>
        <p:spPr bwMode="auto">
          <a:xfrm>
            <a:off x="6122988" y="4768850"/>
            <a:ext cx="6476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tag ??</a:t>
            </a:r>
          </a:p>
        </p:txBody>
      </p:sp>
      <p:sp>
        <p:nvSpPr>
          <p:cNvPr id="22558" name="Rectangle 42"/>
          <p:cNvSpPr>
            <a:spLocks noChangeArrowheads="1"/>
          </p:cNvSpPr>
          <p:nvPr/>
        </p:nvSpPr>
        <p:spPr bwMode="auto">
          <a:xfrm>
            <a:off x="6392863" y="4445000"/>
            <a:ext cx="16668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2559" name="Rectangle 43"/>
          <p:cNvSpPr>
            <a:spLocks noChangeArrowheads="1"/>
          </p:cNvSpPr>
          <p:nvPr/>
        </p:nvSpPr>
        <p:spPr bwMode="auto">
          <a:xfrm>
            <a:off x="4603750" y="4419600"/>
            <a:ext cx="16668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grpSp>
        <p:nvGrpSpPr>
          <p:cNvPr id="22560" name="Group 44"/>
          <p:cNvGrpSpPr>
            <a:grpSpLocks/>
          </p:cNvGrpSpPr>
          <p:nvPr/>
        </p:nvGrpSpPr>
        <p:grpSpPr bwMode="auto">
          <a:xfrm>
            <a:off x="6167438" y="2552700"/>
            <a:ext cx="2212975" cy="1062038"/>
            <a:chOff x="3885" y="1608"/>
            <a:chExt cx="1394" cy="669"/>
          </a:xfrm>
        </p:grpSpPr>
        <p:sp>
          <p:nvSpPr>
            <p:cNvPr id="22570" name="Freeform 45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dirty="0"/>
            </a:p>
          </p:txBody>
        </p:sp>
        <p:sp>
          <p:nvSpPr>
            <p:cNvPr id="22571" name="Freeform 46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2" name="Freeform 47"/>
            <p:cNvSpPr>
              <a:spLocks noChangeArrowheads="1"/>
            </p:cNvSpPr>
            <p:nvPr/>
          </p:nvSpPr>
          <p:spPr bwMode="auto">
            <a:xfrm>
              <a:off x="3954" y="1979"/>
              <a:ext cx="81" cy="11"/>
            </a:xfrm>
            <a:custGeom>
              <a:avLst/>
              <a:gdLst>
                <a:gd name="T0" fmla="*/ 0 w 82"/>
                <a:gd name="T1" fmla="*/ 0 h 12"/>
                <a:gd name="T2" fmla="*/ 66 w 82"/>
                <a:gd name="T3" fmla="*/ 7 h 12"/>
                <a:gd name="T4" fmla="*/ 77 w 82"/>
                <a:gd name="T5" fmla="*/ 7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" h="12">
                  <a:moveTo>
                    <a:pt x="0" y="0"/>
                  </a:moveTo>
                  <a:cubicBezTo>
                    <a:pt x="22" y="8"/>
                    <a:pt x="46" y="12"/>
                    <a:pt x="71" y="12"/>
                  </a:cubicBezTo>
                  <a:cubicBezTo>
                    <a:pt x="75" y="12"/>
                    <a:pt x="79" y="12"/>
                    <a:pt x="82" y="12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3" name="Freeform 48"/>
            <p:cNvSpPr>
              <a:spLocks noChangeArrowheads="1"/>
            </p:cNvSpPr>
            <p:nvPr/>
          </p:nvSpPr>
          <p:spPr bwMode="auto">
            <a:xfrm>
              <a:off x="4073" y="2118"/>
              <a:ext cx="35" cy="5"/>
            </a:xfrm>
            <a:custGeom>
              <a:avLst/>
              <a:gdLst>
                <a:gd name="T0" fmla="*/ 0 w 36"/>
                <a:gd name="T1" fmla="*/ 3 h 6"/>
                <a:gd name="T2" fmla="*/ 31 w 3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cubicBezTo>
                    <a:pt x="12" y="5"/>
                    <a:pt x="24" y="3"/>
                    <a:pt x="3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4" name="Freeform 49"/>
            <p:cNvSpPr>
              <a:spLocks noChangeArrowheads="1"/>
            </p:cNvSpPr>
            <p:nvPr/>
          </p:nvSpPr>
          <p:spPr bwMode="auto">
            <a:xfrm>
              <a:off x="4395" y="2155"/>
              <a:ext cx="21" cy="24"/>
            </a:xfrm>
            <a:custGeom>
              <a:avLst/>
              <a:gdLst>
                <a:gd name="T0" fmla="*/ 0 w 22"/>
                <a:gd name="T1" fmla="*/ 0 h 25"/>
                <a:gd name="T2" fmla="*/ 17 w 22"/>
                <a:gd name="T3" fmla="*/ 20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25">
                  <a:moveTo>
                    <a:pt x="0" y="0"/>
                  </a:moveTo>
                  <a:cubicBezTo>
                    <a:pt x="6" y="8"/>
                    <a:pt x="13" y="17"/>
                    <a:pt x="22" y="25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5" name="Freeform 50"/>
            <p:cNvSpPr>
              <a:spLocks noChangeArrowheads="1"/>
            </p:cNvSpPr>
            <p:nvPr/>
          </p:nvSpPr>
          <p:spPr bwMode="auto">
            <a:xfrm>
              <a:off x="4807" y="2116"/>
              <a:ext cx="7" cy="27"/>
            </a:xfrm>
            <a:custGeom>
              <a:avLst/>
              <a:gdLst>
                <a:gd name="T0" fmla="*/ 0 w 8"/>
                <a:gd name="T1" fmla="*/ 23 h 28"/>
                <a:gd name="T2" fmla="*/ 4 w 8"/>
                <a:gd name="T3" fmla="*/ 0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8">
                  <a:moveTo>
                    <a:pt x="0" y="28"/>
                  </a:moveTo>
                  <a:cubicBezTo>
                    <a:pt x="4" y="19"/>
                    <a:pt x="7" y="10"/>
                    <a:pt x="8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6" name="Freeform 51"/>
            <p:cNvSpPr>
              <a:spLocks noChangeArrowheads="1"/>
            </p:cNvSpPr>
            <p:nvPr/>
          </p:nvSpPr>
          <p:spPr bwMode="auto">
            <a:xfrm>
              <a:off x="4988" y="1944"/>
              <a:ext cx="104" cy="103"/>
            </a:xfrm>
            <a:custGeom>
              <a:avLst/>
              <a:gdLst>
                <a:gd name="T0" fmla="*/ 100 w 105"/>
                <a:gd name="T1" fmla="*/ 99 h 104"/>
                <a:gd name="T2" fmla="*/ 100 w 105"/>
                <a:gd name="T3" fmla="*/ 98 h 104"/>
                <a:gd name="T4" fmla="*/ 0 w 105"/>
                <a:gd name="T5" fmla="*/ 0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" h="104">
                  <a:moveTo>
                    <a:pt x="105" y="104"/>
                  </a:moveTo>
                  <a:cubicBezTo>
                    <a:pt x="105" y="104"/>
                    <a:pt x="105" y="104"/>
                    <a:pt x="105" y="103"/>
                  </a:cubicBezTo>
                  <a:cubicBezTo>
                    <a:pt x="105" y="59"/>
                    <a:pt x="64" y="19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7" name="Freeform 52"/>
            <p:cNvSpPr>
              <a:spLocks noChangeArrowheads="1"/>
            </p:cNvSpPr>
            <p:nvPr/>
          </p:nvSpPr>
          <p:spPr bwMode="auto">
            <a:xfrm>
              <a:off x="5188" y="1832"/>
              <a:ext cx="45" cy="38"/>
            </a:xfrm>
            <a:custGeom>
              <a:avLst/>
              <a:gdLst>
                <a:gd name="T0" fmla="*/ 0 w 46"/>
                <a:gd name="T1" fmla="*/ 34 h 39"/>
                <a:gd name="T2" fmla="*/ 41 w 46"/>
                <a:gd name="T3" fmla="*/ 0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cubicBezTo>
                    <a:pt x="20" y="28"/>
                    <a:pt x="36" y="15"/>
                    <a:pt x="4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8" name="Freeform 53"/>
            <p:cNvSpPr>
              <a:spLocks noChangeArrowheads="1"/>
            </p:cNvSpPr>
            <p:nvPr/>
          </p:nvSpPr>
          <p:spPr bwMode="auto">
            <a:xfrm>
              <a:off x="5122" y="1687"/>
              <a:ext cx="2" cy="18"/>
            </a:xfrm>
            <a:custGeom>
              <a:avLst/>
              <a:gdLst>
                <a:gd name="T0" fmla="*/ 1 w 3"/>
                <a:gd name="T1" fmla="*/ 14 h 19"/>
                <a:gd name="T2" fmla="*/ 1 w 3"/>
                <a:gd name="T3" fmla="*/ 12 h 19"/>
                <a:gd name="T4" fmla="*/ 0 w 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8"/>
                    <a:pt x="3" y="18"/>
                    <a:pt x="3" y="17"/>
                  </a:cubicBezTo>
                  <a:cubicBezTo>
                    <a:pt x="3" y="11"/>
                    <a:pt x="2" y="6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9" name="Freeform 54"/>
            <p:cNvSpPr>
              <a:spLocks noChangeArrowheads="1"/>
            </p:cNvSpPr>
            <p:nvPr/>
          </p:nvSpPr>
          <p:spPr bwMode="auto">
            <a:xfrm>
              <a:off x="4824" y="1642"/>
              <a:ext cx="23" cy="22"/>
            </a:xfrm>
            <a:custGeom>
              <a:avLst/>
              <a:gdLst>
                <a:gd name="T0" fmla="*/ 19 w 24"/>
                <a:gd name="T1" fmla="*/ 0 h 23"/>
                <a:gd name="T2" fmla="*/ 0 w 24"/>
                <a:gd name="T3" fmla="*/ 18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cubicBezTo>
                    <a:pt x="14" y="7"/>
                    <a:pt x="6" y="15"/>
                    <a:pt x="0" y="23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0" name="Freeform 55"/>
            <p:cNvSpPr>
              <a:spLocks noChangeArrowheads="1"/>
            </p:cNvSpPr>
            <p:nvPr/>
          </p:nvSpPr>
          <p:spPr bwMode="auto">
            <a:xfrm>
              <a:off x="4598" y="1656"/>
              <a:ext cx="11" cy="19"/>
            </a:xfrm>
            <a:custGeom>
              <a:avLst/>
              <a:gdLst>
                <a:gd name="T0" fmla="*/ 7 w 12"/>
                <a:gd name="T1" fmla="*/ 0 h 20"/>
                <a:gd name="T2" fmla="*/ 0 w 12"/>
                <a:gd name="T3" fmla="*/ 15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cubicBezTo>
                    <a:pt x="7" y="6"/>
                    <a:pt x="3" y="13"/>
                    <a:pt x="0" y="2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1" name="Freeform 56"/>
            <p:cNvSpPr>
              <a:spLocks noChangeArrowheads="1"/>
            </p:cNvSpPr>
            <p:nvPr/>
          </p:nvSpPr>
          <p:spPr bwMode="auto">
            <a:xfrm>
              <a:off x="4337" y="1684"/>
              <a:ext cx="41" cy="18"/>
            </a:xfrm>
            <a:custGeom>
              <a:avLst/>
              <a:gdLst>
                <a:gd name="T0" fmla="*/ 37 w 42"/>
                <a:gd name="T1" fmla="*/ 14 h 19"/>
                <a:gd name="T2" fmla="*/ 0 w 42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" h="19">
                  <a:moveTo>
                    <a:pt x="42" y="19"/>
                  </a:moveTo>
                  <a:cubicBezTo>
                    <a:pt x="29" y="12"/>
                    <a:pt x="15" y="5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2" name="Freeform 57"/>
            <p:cNvSpPr>
              <a:spLocks noChangeArrowheads="1"/>
            </p:cNvSpPr>
            <p:nvPr/>
          </p:nvSpPr>
          <p:spPr bwMode="auto">
            <a:xfrm>
              <a:off x="4010" y="1818"/>
              <a:ext cx="7" cy="20"/>
            </a:xfrm>
            <a:custGeom>
              <a:avLst/>
              <a:gdLst>
                <a:gd name="T0" fmla="*/ 0 w 8"/>
                <a:gd name="T1" fmla="*/ 0 h 21"/>
                <a:gd name="T2" fmla="*/ 4 w 8"/>
                <a:gd name="T3" fmla="*/ 16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1">
                  <a:moveTo>
                    <a:pt x="0" y="0"/>
                  </a:moveTo>
                  <a:cubicBezTo>
                    <a:pt x="2" y="7"/>
                    <a:pt x="4" y="14"/>
                    <a:pt x="8" y="21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3" name="Oval 58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4" name="Oval 59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5" name="Oval 60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6" name="Oval 61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7" name="Oval 62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8" name="Oval 63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61" name="Rectangle 64"/>
          <p:cNvSpPr>
            <a:spLocks noChangeArrowheads="1"/>
          </p:cNvSpPr>
          <p:nvPr/>
        </p:nvSpPr>
        <p:spPr bwMode="auto">
          <a:xfrm>
            <a:off x="6937375" y="2798763"/>
            <a:ext cx="523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k = ??</a:t>
            </a:r>
          </a:p>
        </p:txBody>
      </p:sp>
      <p:sp>
        <p:nvSpPr>
          <p:cNvPr id="22562" name="Rectangle 65"/>
          <p:cNvSpPr>
            <a:spLocks noChangeArrowheads="1"/>
          </p:cNvSpPr>
          <p:nvPr/>
        </p:nvSpPr>
        <p:spPr bwMode="auto">
          <a:xfrm>
            <a:off x="6538913" y="3046413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63" name="Rectangle 66"/>
          <p:cNvSpPr>
            <a:spLocks noChangeArrowheads="1"/>
          </p:cNvSpPr>
          <p:nvPr/>
        </p:nvSpPr>
        <p:spPr bwMode="auto">
          <a:xfrm>
            <a:off x="6992938" y="3144838"/>
            <a:ext cx="825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00" b="1" i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64" name="Rectangle 67"/>
          <p:cNvSpPr>
            <a:spLocks noChangeArrowheads="1"/>
          </p:cNvSpPr>
          <p:nvPr/>
        </p:nvSpPr>
        <p:spPr bwMode="auto">
          <a:xfrm>
            <a:off x="7077075" y="3046413"/>
            <a:ext cx="6893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 dirty="0"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22566" name="Rectangle 69"/>
          <p:cNvSpPr>
            <a:spLocks noChangeArrowheads="1"/>
          </p:cNvSpPr>
          <p:nvPr/>
        </p:nvSpPr>
        <p:spPr bwMode="auto">
          <a:xfrm>
            <a:off x="7375525" y="3046413"/>
            <a:ext cx="488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) = ??</a:t>
            </a:r>
          </a:p>
        </p:txBody>
      </p:sp>
      <p:pic>
        <p:nvPicPr>
          <p:cNvPr id="77" name="תמונה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97" y="3193000"/>
            <a:ext cx="901192" cy="901192"/>
          </a:xfrm>
          <a:prstGeom prst="rect">
            <a:avLst/>
          </a:prstGeom>
        </p:spPr>
      </p:pic>
      <p:pic>
        <p:nvPicPr>
          <p:cNvPr id="74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800476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3" name="Picture 22">
            <a:extLst>
              <a:ext uri="{FF2B5EF4-FFF2-40B4-BE49-F238E27FC236}">
                <a16:creationId xmlns:a16="http://schemas.microsoft.com/office/drawing/2014/main" id="{F48C7549-F89E-0446-8EE7-93D1B78A3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06" y="4512468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" name="Rectangle 13">
            <a:extLst>
              <a:ext uri="{FF2B5EF4-FFF2-40B4-BE49-F238E27FC236}">
                <a16:creationId xmlns:a16="http://schemas.microsoft.com/office/drawing/2014/main" id="{63A8D602-FF29-F34C-B9AC-0EFCD9C8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678" y="3090605"/>
            <a:ext cx="57171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i="1" dirty="0">
                <a:latin typeface="Times New Roman" panose="02020603050405020304" pitchFamily="18" charset="0"/>
              </a:rPr>
              <a:t>“Bye”</a:t>
            </a:r>
          </a:p>
        </p:txBody>
      </p:sp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29B93037-CA56-FB42-9F0C-771213AD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Defining MAC Security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345324"/>
            <a:ext cx="8077200" cy="36576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Following the `conservative design principle’: 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Consider most powerful attacker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Let attacker receive tag for any message it wants (so it has an oracle access to </a:t>
            </a:r>
            <a:r>
              <a:rPr lang="en-US" altLang="en-US" sz="2200" i="1" dirty="0" err="1"/>
              <a:t>MAC</a:t>
            </a:r>
            <a:r>
              <a:rPr lang="en-US" altLang="en-US" sz="2200" i="1" baseline="-25000" dirty="0" err="1"/>
              <a:t>k</a:t>
            </a:r>
            <a:r>
              <a:rPr lang="en-US" altLang="en-US" sz="2200" dirty="0"/>
              <a:t>).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And `easiest’ attacker-success criteria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Attacker wins if it can produce a valid tag for any message</a:t>
            </a:r>
          </a:p>
          <a:p>
            <a:pPr marL="1141413" lvl="2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Except for these that the attacker asked to authenticate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600" dirty="0"/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01BFCDB0-B2A0-F446-9B06-06F7E00F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10286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MAC Security Definition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3CE0B78-C29B-6D4A-9DD6-C5EB777E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3617F-532A-FFAC-6FA5-F395CFA802F3}"/>
              </a:ext>
            </a:extLst>
          </p:cNvPr>
          <p:cNvSpPr/>
          <p:nvPr/>
        </p:nvSpPr>
        <p:spPr bwMode="auto">
          <a:xfrm>
            <a:off x="1621766" y="1475117"/>
            <a:ext cx="310551" cy="1984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DB5F06-B177-DC01-51CF-496644A1E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02" y="1673525"/>
            <a:ext cx="8153400" cy="337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07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2769</Words>
  <Application>Microsoft Macintosh PowerPoint</Application>
  <PresentationFormat>On-screen Show (4:3)</PresentationFormat>
  <Paragraphs>383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American Typewriter</vt:lpstr>
      <vt:lpstr>Arial</vt:lpstr>
      <vt:lpstr>Cambria Math</vt:lpstr>
      <vt:lpstr>Comic Sans MS</vt:lpstr>
      <vt:lpstr>Garamond</vt:lpstr>
      <vt:lpstr>Symbol</vt:lpstr>
      <vt:lpstr>Times New Roman</vt:lpstr>
      <vt:lpstr>Wingdings</vt:lpstr>
      <vt:lpstr>Office Theme</vt:lpstr>
      <vt:lpstr>CSE 3400/CSE 5850 - Introduction to Cryptography &amp; Cybersecurity  / Introduction to Cybersecurity)  Lecture 5 Message Authentication Codes </vt:lpstr>
      <vt:lpstr>Outline</vt:lpstr>
      <vt:lpstr>Encryption Ensures Confidentiality </vt:lpstr>
      <vt:lpstr>Integrity and Authentication?</vt:lpstr>
      <vt:lpstr>Does Encryption Prevent Forgery?</vt:lpstr>
      <vt:lpstr>Message Authentication Codes (MACs)</vt:lpstr>
      <vt:lpstr>Message Authentication Codes (MACs)</vt:lpstr>
      <vt:lpstr>Defining MAC Security</vt:lpstr>
      <vt:lpstr>MAC Security Definition</vt:lpstr>
      <vt:lpstr>On the Use of MACs</vt:lpstr>
      <vt:lpstr>Constructing MAC: Three Approaches</vt:lpstr>
      <vt:lpstr>Theorem: every PRF is also a MAC</vt:lpstr>
      <vt:lpstr>Every PRF is also a MAC</vt:lpstr>
      <vt:lpstr>Using a Block Cipher for MAC</vt:lpstr>
      <vt:lpstr>Using a Block Cipher for MAC</vt:lpstr>
      <vt:lpstr>Cipher Block Chaining MAC: CBC-MAC</vt:lpstr>
      <vt:lpstr>CBC-MAC</vt:lpstr>
      <vt:lpstr>CBC-MAC-based VIL-MAC</vt:lpstr>
      <vt:lpstr>Examples of MAC Constructions</vt:lpstr>
      <vt:lpstr>Combining Authentication and Encryption</vt:lpstr>
      <vt:lpstr>Generic MAC and Encryption Combinations</vt:lpstr>
      <vt:lpstr>Security of Generic MAC/Enc Combinations</vt:lpstr>
      <vt:lpstr>Security of Generic MAC/Enc Combinations</vt:lpstr>
      <vt:lpstr>Keys for MAC and Encryption?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Almashaqbeh, Ghada</cp:lastModifiedBy>
  <cp:revision>44</cp:revision>
  <cp:lastPrinted>1601-01-01T00:00:00Z</cp:lastPrinted>
  <dcterms:created xsi:type="dcterms:W3CDTF">2003-03-23T06:19:47Z</dcterms:created>
  <dcterms:modified xsi:type="dcterms:W3CDTF">2025-09-25T15:44:55Z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