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7" r:id="rId2"/>
  </p:sldMasterIdLst>
  <p:notesMasterIdLst>
    <p:notesMasterId r:id="rId42"/>
  </p:notesMasterIdLst>
  <p:handoutMasterIdLst>
    <p:handoutMasterId r:id="rId43"/>
  </p:handoutMasterIdLst>
  <p:sldIdLst>
    <p:sldId id="447" r:id="rId3"/>
    <p:sldId id="590" r:id="rId4"/>
    <p:sldId id="397" r:id="rId5"/>
    <p:sldId id="263" r:id="rId6"/>
    <p:sldId id="484" r:id="rId7"/>
    <p:sldId id="506" r:id="rId8"/>
    <p:sldId id="592" r:id="rId9"/>
    <p:sldId id="329" r:id="rId10"/>
    <p:sldId id="399" r:id="rId11"/>
    <p:sldId id="401" r:id="rId12"/>
    <p:sldId id="411" r:id="rId13"/>
    <p:sldId id="468" r:id="rId14"/>
    <p:sldId id="469" r:id="rId15"/>
    <p:sldId id="471" r:id="rId16"/>
    <p:sldId id="472" r:id="rId17"/>
    <p:sldId id="473" r:id="rId18"/>
    <p:sldId id="474" r:id="rId19"/>
    <p:sldId id="508" r:id="rId20"/>
    <p:sldId id="509" r:id="rId21"/>
    <p:sldId id="510" r:id="rId22"/>
    <p:sldId id="513" r:id="rId23"/>
    <p:sldId id="514" r:id="rId24"/>
    <p:sldId id="515" r:id="rId25"/>
    <p:sldId id="516" r:id="rId26"/>
    <p:sldId id="518" r:id="rId27"/>
    <p:sldId id="402" r:id="rId28"/>
    <p:sldId id="268" r:id="rId29"/>
    <p:sldId id="403" r:id="rId30"/>
    <p:sldId id="521" r:id="rId31"/>
    <p:sldId id="520" r:id="rId32"/>
    <p:sldId id="523" r:id="rId33"/>
    <p:sldId id="526" r:id="rId34"/>
    <p:sldId id="522" r:id="rId35"/>
    <p:sldId id="352" r:id="rId36"/>
    <p:sldId id="524" r:id="rId37"/>
    <p:sldId id="437" r:id="rId38"/>
    <p:sldId id="519" r:id="rId39"/>
    <p:sldId id="593" r:id="rId40"/>
    <p:sldId id="591" r:id="rId41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38"/>
  </p:normalViewPr>
  <p:slideViewPr>
    <p:cSldViewPr snapToGrid="0">
      <p:cViewPr varScale="1">
        <p:scale>
          <a:sx n="128" d="100"/>
          <a:sy n="128" d="100"/>
        </p:scale>
        <p:origin x="1040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י'.אלול.תשפ"ה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4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2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73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37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39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28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53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550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50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09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6602AA8-6C3A-4C79-8348-42090A0B978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204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7844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899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965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01223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16716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67893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50249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316103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55356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51566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4433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6B761-ADF7-4422-ABDD-C5CA69B435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2253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F8650A-E0D7-4CDC-A2AC-19D7646D6B22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2253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/>
              <a:t>Asymmetric = public key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89688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37507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5CFFB2-1CC7-43CA-9BD5-81BB7EF031F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368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764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236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4598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3604E41-E70C-4F1F-B82C-6CD8E9C105B2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he-IL" sz="1300"/>
          </a:p>
        </p:txBody>
      </p:sp>
      <p:sp>
        <p:nvSpPr>
          <p:cNvPr id="286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1906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14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82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1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3400/CSE 5850 - Introduction to Cryptography and Cybersecurity/ Introduction to Cybersecurity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2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Adapted from the textbook slides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003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Letter frequencies (in English)</a:t>
            </a:r>
            <a:endParaRPr lang="he-IL"/>
          </a:p>
        </p:txBody>
      </p:sp>
      <p:pic>
        <p:nvPicPr>
          <p:cNvPr id="7987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14953"/>
            <a:ext cx="6192688" cy="49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651000"/>
            <a:ext cx="427552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Other useful statistic: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Bigrams, Trigrams…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First/Last letter in words, 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Etc…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590C3B-621A-214E-B455-B0092CEFC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965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Count relative letter frequencies: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49276"/>
              </p:ext>
            </p:extLst>
          </p:nvPr>
        </p:nvGraphicFramePr>
        <p:xfrm>
          <a:off x="611560" y="323040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50230"/>
              </p:ext>
            </p:extLst>
          </p:nvPr>
        </p:nvGraphicFramePr>
        <p:xfrm>
          <a:off x="611560" y="412341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8CB16B-E67E-854C-9009-397C1FBBD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41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9519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2335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4382" y="5447009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Most frequent letter is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, so: P=E(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876" y="5737662"/>
            <a:ext cx="532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Second frequent is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so:  Z=E(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  … let’s replace…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04EDEC-E6FF-4349-BFEA-874DEA90B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377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UtQSOVUOHXMO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OWSF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89673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5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 English texts, `</a:t>
            </a:r>
            <a:r>
              <a:rPr lang="en-US">
                <a:solidFill>
                  <a:schemeClr val="accent1"/>
                </a:solidFill>
              </a:rPr>
              <a:t>t`</a:t>
            </a:r>
            <a:r>
              <a:rPr lang="en-US">
                <a:solidFill>
                  <a:schemeClr val="tx1"/>
                </a:solidFill>
              </a:rPr>
              <a:t> is often followed by `</a:t>
            </a:r>
            <a:r>
              <a:rPr lang="en-US">
                <a:solidFill>
                  <a:schemeClr val="accent1"/>
                </a:solidFill>
              </a:rPr>
              <a:t>h</a:t>
            </a:r>
            <a:r>
              <a:rPr lang="en-US">
                <a:solidFill>
                  <a:schemeClr val="tx1"/>
                </a:solidFill>
              </a:rPr>
              <a:t>`. Count chars following Z 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): </a:t>
            </a:r>
          </a:p>
          <a:p>
            <a:r>
              <a:rPr lang="en-US">
                <a:solidFill>
                  <a:schemeClr val="tx1"/>
                </a:solidFill>
              </a:rPr>
              <a:t>Twice: W, H, U and O; once: Q, V, D &amp; S. 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501920" y="2348880"/>
            <a:ext cx="504056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9911" y="5689987"/>
            <a:ext cx="339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Pick W, since this gives `</a:t>
            </a:r>
            <a:r>
              <a:rPr lang="en-US">
                <a:solidFill>
                  <a:schemeClr val="accent1"/>
                </a:solidFill>
              </a:rPr>
              <a:t>the</a:t>
            </a:r>
            <a:r>
              <a:rPr lang="en-US">
                <a:solidFill>
                  <a:srgbClr val="FF0000"/>
                </a:solidFill>
              </a:rPr>
              <a:t>’… </a:t>
            </a:r>
          </a:p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485E1A-3491-B046-97BB-A17A01C6BA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391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YMXUtUHSX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53088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6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have </a:t>
            </a:r>
            <a:r>
              <a:rPr lang="en-US" err="1">
                <a:solidFill>
                  <a:schemeClr val="accent1"/>
                </a:solidFill>
              </a:rPr>
              <a:t>th</a:t>
            </a:r>
            <a:r>
              <a:rPr lang="en-US" err="1">
                <a:solidFill>
                  <a:schemeClr val="tx1"/>
                </a:solidFill>
              </a:rPr>
              <a:t>S</a:t>
            </a:r>
            <a:r>
              <a:rPr lang="en-US" err="1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 with S being third-most common. After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most common letters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are:  </a:t>
            </a:r>
            <a:r>
              <a:rPr lang="en-US" err="1">
                <a:solidFill>
                  <a:schemeClr val="accent1"/>
                </a:solidFill>
              </a:rPr>
              <a:t>aoinshr</a:t>
            </a:r>
            <a:r>
              <a:rPr lang="en-US">
                <a:solidFill>
                  <a:schemeClr val="tx1"/>
                </a:solidFill>
              </a:rPr>
              <a:t> (in this order). Only `</a:t>
            </a:r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` fits, so…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67885" y="1619777"/>
            <a:ext cx="7081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747CAF3-9F2C-8246-AAC5-5142B5DCC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576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XUDBMET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61417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524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U and in English are </a:t>
            </a:r>
            <a:r>
              <a:rPr lang="en-US" err="1">
                <a:solidFill>
                  <a:schemeClr val="accent1"/>
                </a:solidFill>
              </a:rPr>
              <a:t>oinshr</a:t>
            </a:r>
            <a:r>
              <a:rPr lang="en-US">
                <a:solidFill>
                  <a:schemeClr val="tx1"/>
                </a:solidFill>
              </a:rPr>
              <a:t> (in this order).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Few, rare words begin with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’</a:t>
            </a:r>
            <a:r>
              <a:rPr lang="en-US">
                <a:solidFill>
                  <a:schemeClr val="tx1"/>
                </a:solidFill>
              </a:rPr>
              <a:t> (and not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oth</a:t>
            </a:r>
            <a:r>
              <a:rPr lang="en-US">
                <a:solidFill>
                  <a:schemeClr val="tx1"/>
                </a:solidFill>
              </a:rPr>
              <a:t>’), but `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it</a:t>
            </a:r>
            <a:r>
              <a:rPr lang="en-US">
                <a:solidFill>
                  <a:schemeClr val="tx1"/>
                </a:solidFill>
              </a:rPr>
              <a:t>` is common, so: U=E(</a:t>
            </a:r>
            <a:r>
              <a:rPr lang="en-US" err="1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626195"/>
            <a:ext cx="41782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1E7230-9DF6-6747-B2BB-57AE9F6E6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064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5760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83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common in ciphertext are OMH and in English are </a:t>
            </a:r>
            <a:r>
              <a:rPr lang="en-US" dirty="0" err="1">
                <a:solidFill>
                  <a:schemeClr val="accent1"/>
                </a:solidFill>
              </a:rPr>
              <a:t>onsr</a:t>
            </a:r>
            <a:r>
              <a:rPr lang="en-US" dirty="0">
                <a:solidFill>
                  <a:schemeClr val="tx1"/>
                </a:solidFill>
              </a:rPr>
              <a:t> (in this order).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‘O’=E(‘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 is unlikely since it gives `that </a:t>
            </a:r>
            <a:r>
              <a:rPr lang="en-US" dirty="0" err="1">
                <a:solidFill>
                  <a:schemeClr val="accent1"/>
                </a:solidFill>
              </a:rPr>
              <a:t>oe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…`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try ‘</a:t>
            </a:r>
            <a:r>
              <a:rPr lang="en-US" dirty="0">
                <a:solidFill>
                  <a:schemeClr val="tx1"/>
                </a:solidFill>
              </a:rPr>
              <a:t>M’=E(‘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004047" y="1591951"/>
            <a:ext cx="100811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1A21811-BA21-5440-983D-673F92645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44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1199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30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O and in English is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… go for it: O=E(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)!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B262D27-4735-EA47-9CBE-D4776C7C1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9102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9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`</a:t>
            </a:r>
            <a:r>
              <a:rPr lang="en-US">
                <a:solidFill>
                  <a:schemeClr val="accent1"/>
                </a:solidFill>
              </a:rPr>
              <a:t>that</a:t>
            </a:r>
            <a:r>
              <a:rPr lang="en-US">
                <a:solidFill>
                  <a:schemeClr val="tx1"/>
                </a:solidFill>
              </a:rPr>
              <a:t>’ is mostly one word. Most common last-letter not assigned yet is `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`,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which is not a common word, so: G=E(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199999" y="1607685"/>
            <a:ext cx="29999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6A0D09D-E3BC-A04D-B6C1-C0F63673B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7104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5554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10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now simply recognize the (quite common) word `</a:t>
            </a:r>
            <a:r>
              <a:rPr lang="en-US">
                <a:solidFill>
                  <a:schemeClr val="accent1"/>
                </a:solidFill>
              </a:rPr>
              <a:t>yesterday</a:t>
            </a:r>
            <a:r>
              <a:rPr lang="en-US">
                <a:solidFill>
                  <a:schemeClr val="tx1"/>
                </a:solidFill>
              </a:rPr>
              <a:t>’, so:</a:t>
            </a:r>
          </a:p>
          <a:p>
            <a:r>
              <a:rPr lang="en-US">
                <a:solidFill>
                  <a:schemeClr val="tx1"/>
                </a:solidFill>
              </a:rPr>
              <a:t>E=E(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en-US">
                <a:solidFill>
                  <a:schemeClr val="tx1"/>
                </a:solidFill>
              </a:rPr>
              <a:t>), V=E(</a:t>
            </a:r>
            <a:r>
              <a:rPr lang="en-US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59832" y="1598781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E14030F-B1DF-F04E-B65A-5E5ED0648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079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 and 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Ancient ciphers.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Kerckhoffs</a:t>
            </a:r>
            <a:r>
              <a:rPr lang="en-US" dirty="0"/>
              <a:t>'</a:t>
            </a:r>
            <a:r>
              <a:rPr lang="en-US" altLang="he-IL" dirty="0"/>
              <a:t> Principle.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attacker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7B2F-E7E1-14DD-46E6-C7BC3174E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7454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5413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1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unused common letter is </a:t>
            </a:r>
            <a:r>
              <a:rPr lang="en-US">
                <a:solidFill>
                  <a:schemeClr val="accent1"/>
                </a:solidFill>
              </a:rPr>
              <a:t>n </a:t>
            </a:r>
            <a:r>
              <a:rPr lang="en-US">
                <a:solidFill>
                  <a:schemeClr val="tx1"/>
                </a:solidFill>
              </a:rPr>
              <a:t>(by far). But H doesn’t seem to fit… so D=E(</a:t>
            </a:r>
            <a:r>
              <a:rPr lang="en-US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E4E6977-266B-6C4C-8183-2A2A41A03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1203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09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Long string with only one cipher-letter, H… only 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 fits so: H=E(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972114"/>
            <a:ext cx="2160240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69CA5-AA2A-C643-B0DF-0CED05D79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92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asdisc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itica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386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98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cipher-letter is X and plain-letter is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, and it indeed fits: X=E(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F8F08C2-F89E-F843-BA43-99D6E16AE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8474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eralin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8924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43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identify text begins with `it was’ and also two quite common words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so : Q=E(</a:t>
            </a:r>
            <a:r>
              <a:rPr lang="en-US">
                <a:solidFill>
                  <a:schemeClr val="accent1"/>
                </a:solidFill>
              </a:rPr>
              <a:t>w</a:t>
            </a:r>
            <a:r>
              <a:rPr lang="en-US">
                <a:solidFill>
                  <a:schemeClr val="tx1"/>
                </a:solidFill>
              </a:rPr>
              <a:t>), Y=E(</a:t>
            </a:r>
            <a:r>
              <a:rPr lang="en-US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), F=E(</a:t>
            </a:r>
            <a:r>
              <a:rPr lang="en-US">
                <a:solidFill>
                  <a:schemeClr val="accent1"/>
                </a:solidFill>
              </a:rPr>
              <a:t>v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96136" y="1967359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27584" y="2347522"/>
            <a:ext cx="2242177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5577" y="1637015"/>
            <a:ext cx="100811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22D9CB3-715E-D049-AB6C-E864CC346B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577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348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3057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23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Next: `</a:t>
            </a:r>
            <a:r>
              <a:rPr lang="en-US" err="1">
                <a:solidFill>
                  <a:schemeClr val="tx1"/>
                </a:solidFill>
              </a:rPr>
              <a:t>oB</a:t>
            </a:r>
            <a:r>
              <a:rPr lang="en-US">
                <a:solidFill>
                  <a:schemeClr val="tx1"/>
                </a:solidFill>
              </a:rPr>
              <a:t>’-&gt;`of’, ‘</a:t>
            </a:r>
            <a:r>
              <a:rPr lang="en-US" err="1">
                <a:solidFill>
                  <a:schemeClr val="tx1"/>
                </a:solidFill>
              </a:rPr>
              <a:t>Aeen</a:t>
            </a:r>
            <a:r>
              <a:rPr lang="en-US">
                <a:solidFill>
                  <a:schemeClr val="tx1"/>
                </a:solidFill>
              </a:rPr>
              <a:t>’-&gt;been, `</a:t>
            </a:r>
            <a:r>
              <a:rPr lang="en-US" err="1">
                <a:solidFill>
                  <a:schemeClr val="tx1"/>
                </a:solidFill>
              </a:rPr>
              <a:t>Tade</a:t>
            </a:r>
            <a:r>
              <a:rPr lang="en-US">
                <a:solidFill>
                  <a:schemeClr val="tx1"/>
                </a:solidFill>
              </a:rPr>
              <a:t>’-&gt;made, `</a:t>
            </a:r>
            <a:r>
              <a:rPr lang="en-US" err="1">
                <a:solidFill>
                  <a:schemeClr val="tx1"/>
                </a:solidFill>
              </a:rPr>
              <a:t>vietconJ</a:t>
            </a:r>
            <a:r>
              <a:rPr lang="en-US">
                <a:solidFill>
                  <a:schemeClr val="tx1"/>
                </a:solidFill>
              </a:rPr>
              <a:t>’-&gt;Vietcong, ..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391D94-EE8C-7B4F-8AF4-A2C8B5AC3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2529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informal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been made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of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ietcong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moscow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36665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(finally: I=E(</a:t>
            </a:r>
            <a:r>
              <a:rPr lang="en-US">
                <a:solidFill>
                  <a:schemeClr val="accent1"/>
                </a:solidFill>
              </a:rPr>
              <a:t>u</a:t>
            </a:r>
            <a:r>
              <a:rPr lang="en-US">
                <a:solidFill>
                  <a:schemeClr val="tx1"/>
                </a:solidFill>
              </a:rPr>
              <a:t>) 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7F451C-B98C-5846-9D94-35F01D329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4602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Security-by-Obscurity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Previous ciphers’ security relied on obscurity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I.e., hope attacker does not know cipher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extensively until 1883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Usually cryptanalyzed especially after encryption devices were captured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happened in 1883??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 conceptual leap in cryptography and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02CE-1239-274D-BB8C-1D4F60DE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9845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/>
              <a:t>Kerckhoffs</a:t>
            </a:r>
            <a:r>
              <a:rPr lang="en-US" altLang="he-IL" sz="3800" dirty="0"/>
              <a:t>’ Known Design Principle [1883]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Assume adversary knows the design – everything except the secret keys 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No `security by obscurity’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Although attacking obscure design </a:t>
            </a:r>
            <a:r>
              <a:rPr lang="en-US" altLang="he-IL" u="sng" dirty="0"/>
              <a:t>is</a:t>
            </a:r>
            <a:r>
              <a:rPr lang="en-US" altLang="he-IL" dirty="0"/>
              <a:t> harder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Why assume/use public design? 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No need to replace system once design is exposed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Usually stronger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Establish standards for multiple applications: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Efficiency of production and of test attacks / cryptanalysis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Secrecy is based only on secrecy of key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dirty="0" err="1"/>
                  <a:t>Kerckhoffs</a:t>
                </a:r>
                <a:r>
                  <a:rPr lang="en-US" altLang="he-IL" dirty="0"/>
                  <a:t>: Secrecy ≤ secrecy of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??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Depends on </a:t>
                </a:r>
                <a:r>
                  <a:rPr lang="en-US" altLang="he-IL" b="1" dirty="0"/>
                  <a:t>attacker capability (model)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Critical element of security analysis!!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 models we will study: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Cipher-Text Only (COA) attack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Known-plaintext attack (KPA)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Chosen-plaintext attack (CPA)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Chosen-ciphertext attack (CCA)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  <a:blipFill>
                <a:blip r:embed="rId3"/>
                <a:stretch>
                  <a:fillRect l="-587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3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1744" y="6242050"/>
            <a:ext cx="538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4000" dirty="0"/>
              <a:t>Cipher-Text Only (COA) attack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4497"/>
            <a:ext cx="8650288" cy="192333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Adversary have previous knowledge about all possible plaintexts, like their distribution.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Attacker’s goal is to infer info about the challenge plaintext m* beyond the initial info it has.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/>
              <a:t>This is given only ciphertexts and the plaintext distribution</a:t>
            </a: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br>
              <a:rPr lang="en-US" altLang="he-IL" sz="2400" dirty="0"/>
            </a:br>
            <a:endParaRPr lang="en-US" altLang="he-IL" sz="2400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endParaRPr lang="en-US" altLang="he-IL" sz="2400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1288923" y="367103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140174" y="3671037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833970" y="391702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090269" y="3917019"/>
            <a:ext cx="4049288" cy="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9" name="Picture 38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24" y="3589264"/>
            <a:ext cx="420559" cy="763426"/>
          </a:xfrm>
          <a:prstGeom prst="rect">
            <a:avLst/>
          </a:prstGeom>
        </p:spPr>
      </p:pic>
      <p:pic>
        <p:nvPicPr>
          <p:cNvPr id="40" name="Picture 39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70" y="3589264"/>
            <a:ext cx="393479" cy="489402"/>
          </a:xfrm>
          <a:prstGeom prst="rect">
            <a:avLst/>
          </a:prstGeom>
        </p:spPr>
      </p:pic>
      <p:pic>
        <p:nvPicPr>
          <p:cNvPr id="41" name="Picture 40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50" y="4948494"/>
            <a:ext cx="465510" cy="43583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 bwMode="auto">
          <a:xfrm flipV="1">
            <a:off x="1795938" y="515117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2769819" y="433602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endCxn id="45" idx="1"/>
          </p:cNvCxnSpPr>
          <p:nvPr/>
        </p:nvCxnSpPr>
        <p:spPr bwMode="auto">
          <a:xfrm>
            <a:off x="2992101" y="506349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809225" y="478620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7852" y="4551651"/>
            <a:ext cx="47961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 flipV="1">
            <a:off x="1171004" y="491382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190766" y="3977058"/>
            <a:ext cx="376737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… </a:t>
            </a:r>
            <a:r>
              <a:rPr lang="en-US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c*=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(m*)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1224147" y="448533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833970" y="4111309"/>
            <a:ext cx="1011815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>
            <a:off x="6943913" y="388325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>
            <a:off x="7482614" y="3546480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20924" y="3947540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m1, m2,…</a:t>
            </a:r>
          </a:p>
        </p:txBody>
      </p:sp>
      <p:pic>
        <p:nvPicPr>
          <p:cNvPr id="25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34" y="5115705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23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19744" y="6242050"/>
            <a:ext cx="360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A4FD2-FDFA-4206-80F1-0571F273C1F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20663"/>
            <a:ext cx="7772400" cy="616049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Encryption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090613"/>
            <a:ext cx="8004175" cy="5046662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Prevention of exposure of secret information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Earliest and `basic’ tool of cryptology 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Related terms: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Cryptography: `secret writing’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Cryptanalysis: `breaking’ encryption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Encryption scheme = Cryptosystem = Cipher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040935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465499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1104310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696697" y="5202677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7049824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2" name="Picture 31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3" y="4509120"/>
            <a:ext cx="737903" cy="1339490"/>
          </a:xfrm>
          <a:prstGeom prst="rect">
            <a:avLst/>
          </a:prstGeom>
        </p:spPr>
      </p:pic>
      <p:pic>
        <p:nvPicPr>
          <p:cNvPr id="33" name="Picture 32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45" y="4799781"/>
            <a:ext cx="690389" cy="858693"/>
          </a:xfrm>
          <a:prstGeom prst="rect">
            <a:avLst/>
          </a:prstGeom>
        </p:spPr>
      </p:pic>
      <p:pic>
        <p:nvPicPr>
          <p:cNvPr id="34" name="Picture 33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1" y="5248715"/>
            <a:ext cx="8167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COA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COA??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chemeClr val="tx1"/>
                    </a:solidFill>
                  </a:rPr>
                  <a:t>D</a:t>
                </a:r>
                <a:r>
                  <a:rPr lang="en-US" altLang="he-IL" dirty="0"/>
                  <a:t>ecrypt ciphertexts, then check resulting `plaintext’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</a:t>
                </a:r>
                <a:r>
                  <a:rPr lang="en-US" dirty="0">
                    <a:solidFill>
                      <a:schemeClr val="tx1"/>
                    </a:solidFill>
                  </a:rPr>
                  <a:t>be a set of random plaintext samples (adversary does not know these)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=E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=E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 </a:t>
                </a:r>
                <a:r>
                  <a:rPr lang="en-US" dirty="0">
                    <a:solidFill>
                      <a:schemeClr val="tx1"/>
                    </a:solidFill>
                  </a:rPr>
                  <a:t>be corresponding ciphertexts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set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M’={D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…}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 </a:t>
                </a:r>
                <a:r>
                  <a:rPr lang="en-US" dirty="0"/>
                  <a:t>fits plaintext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Challenge: test often is inconclusive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  <a:blipFill>
                <a:blip r:embed="rId3"/>
                <a:stretch>
                  <a:fillRect l="-587" t="-732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530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7828" y="6242050"/>
            <a:ext cx="47262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Known Plaintext Attack (KPA)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3481" y="990564"/>
            <a:ext cx="8650288" cy="1447625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Sample messages M={m</a:t>
            </a:r>
            <a:r>
              <a:rPr lang="en-US" altLang="he-IL" baseline="-25000" dirty="0"/>
              <a:t>1</a:t>
            </a:r>
            <a:r>
              <a:rPr lang="en-US" altLang="he-IL" dirty="0"/>
              <a:t>, m</a:t>
            </a:r>
            <a:r>
              <a:rPr lang="en-US" altLang="he-IL" baseline="-25000" dirty="0"/>
              <a:t>2</a:t>
            </a:r>
            <a:r>
              <a:rPr lang="en-US" altLang="he-IL" dirty="0"/>
              <a:t>,…} from a given distribution.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Give M </a:t>
            </a:r>
            <a:r>
              <a:rPr lang="en-US" altLang="he-IL" u="sng" dirty="0"/>
              <a:t>and</a:t>
            </a:r>
            <a:r>
              <a:rPr lang="en-US" altLang="he-IL" dirty="0"/>
              <a:t> ciphertexts </a:t>
            </a:r>
            <a:r>
              <a:rPr lang="en-US" i="1" dirty="0">
                <a:solidFill>
                  <a:schemeClr val="accent2"/>
                </a:solidFill>
              </a:rPr>
              <a:t>c</a:t>
            </a:r>
            <a:r>
              <a:rPr lang="en-US" i="1" baseline="-25000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=E</a:t>
            </a:r>
            <a:r>
              <a:rPr lang="en-US" i="1" baseline="-25000" dirty="0">
                <a:solidFill>
                  <a:schemeClr val="accent2"/>
                </a:solidFill>
              </a:rPr>
              <a:t>k</a:t>
            </a:r>
            <a:r>
              <a:rPr lang="en-US" i="1" dirty="0">
                <a:solidFill>
                  <a:schemeClr val="accent2"/>
                </a:solidFill>
              </a:rPr>
              <a:t>(m</a:t>
            </a:r>
            <a:r>
              <a:rPr lang="en-US" i="1" baseline="-25000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), 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r>
              <a:rPr lang="en-US" i="1" dirty="0">
                <a:solidFill>
                  <a:schemeClr val="accent2"/>
                </a:solidFill>
              </a:rPr>
              <a:t> =E</a:t>
            </a:r>
            <a:r>
              <a:rPr lang="en-US" i="1" baseline="-25000" dirty="0">
                <a:solidFill>
                  <a:schemeClr val="accent2"/>
                </a:solidFill>
              </a:rPr>
              <a:t>k</a:t>
            </a:r>
            <a:r>
              <a:rPr lang="en-US" i="1" dirty="0">
                <a:solidFill>
                  <a:schemeClr val="accent2"/>
                </a:solidFill>
              </a:rPr>
              <a:t>(m</a:t>
            </a:r>
            <a:r>
              <a:rPr lang="en-US" i="1" baseline="-25000" dirty="0">
                <a:solidFill>
                  <a:schemeClr val="accent2"/>
                </a:solidFill>
              </a:rPr>
              <a:t>2</a:t>
            </a:r>
            <a:r>
              <a:rPr lang="en-US" i="1" dirty="0">
                <a:solidFill>
                  <a:schemeClr val="accent2"/>
                </a:solidFill>
              </a:rPr>
              <a:t>), </a:t>
            </a:r>
            <a:r>
              <a:rPr lang="en-US" dirty="0">
                <a:solidFill>
                  <a:schemeClr val="accent2"/>
                </a:solidFill>
              </a:rPr>
              <a:t>… </a:t>
            </a:r>
            <a:r>
              <a:rPr lang="en-US" altLang="he-IL" dirty="0"/>
              <a:t>to the attacker who is trying to infer more info about the challenge.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76" y="4335486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4044697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c</a:t>
            </a:r>
            <a:r>
              <a:rPr lang="en-US" i="1" baseline="-25000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=E</a:t>
            </a:r>
            <a:r>
              <a:rPr lang="en-US" i="1" baseline="-25000" dirty="0">
                <a:solidFill>
                  <a:schemeClr val="accent2"/>
                </a:solidFill>
              </a:rPr>
              <a:t>k</a:t>
            </a:r>
            <a:r>
              <a:rPr lang="en-US" i="1" dirty="0">
                <a:solidFill>
                  <a:schemeClr val="accent2"/>
                </a:solidFill>
              </a:rPr>
              <a:t>(m</a:t>
            </a:r>
            <a:r>
              <a:rPr lang="en-US" i="1" baseline="-25000" dirty="0">
                <a:solidFill>
                  <a:schemeClr val="accent2"/>
                </a:solidFill>
              </a:rPr>
              <a:t>1</a:t>
            </a:r>
            <a:r>
              <a:rPr lang="en-US" i="1" dirty="0">
                <a:solidFill>
                  <a:schemeClr val="accent2"/>
                </a:solidFill>
              </a:rPr>
              <a:t>), c</a:t>
            </a:r>
            <a:r>
              <a:rPr lang="en-US" i="1" baseline="-25000" dirty="0">
                <a:solidFill>
                  <a:schemeClr val="accent2"/>
                </a:solidFill>
              </a:rPr>
              <a:t>2</a:t>
            </a:r>
            <a:r>
              <a:rPr lang="en-US" i="1" dirty="0">
                <a:solidFill>
                  <a:schemeClr val="accent2"/>
                </a:solidFill>
              </a:rPr>
              <a:t>=E</a:t>
            </a:r>
            <a:r>
              <a:rPr lang="en-US" i="1" baseline="-25000" dirty="0">
                <a:solidFill>
                  <a:schemeClr val="accent2"/>
                </a:solidFill>
              </a:rPr>
              <a:t>k</a:t>
            </a:r>
            <a:r>
              <a:rPr lang="en-US" i="1" dirty="0">
                <a:solidFill>
                  <a:schemeClr val="accent2"/>
                </a:solidFill>
              </a:rPr>
              <a:t>(m</a:t>
            </a:r>
            <a:r>
              <a:rPr lang="en-US" i="1" baseline="-25000" dirty="0">
                <a:solidFill>
                  <a:schemeClr val="accent2"/>
                </a:solidFill>
              </a:rPr>
              <a:t>2</a:t>
            </a:r>
            <a:r>
              <a:rPr lang="en-US" i="1" dirty="0">
                <a:solidFill>
                  <a:schemeClr val="accent2"/>
                </a:solidFill>
              </a:rPr>
              <a:t>), … ,  </a:t>
            </a:r>
            <a:r>
              <a:rPr lang="en-US" i="1" dirty="0">
                <a:solidFill>
                  <a:schemeClr val="tx1"/>
                </a:solidFill>
              </a:rPr>
              <a:t>c*=E</a:t>
            </a:r>
            <a:r>
              <a:rPr lang="en-US" i="1" baseline="-25000" dirty="0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(m*)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1312775" y="382101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7527" y="3828447"/>
            <a:ext cx="785876" cy="455727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  <a:r>
              <a:rPr lang="en-US" baseline="-25000">
                <a:solidFill>
                  <a:schemeClr val="accent2"/>
                </a:solidFill>
              </a:rPr>
              <a:t>1,</a:t>
            </a:r>
            <a:r>
              <a:rPr lang="en-US">
                <a:solidFill>
                  <a:schemeClr val="accent2"/>
                </a:solidFill>
              </a:rPr>
              <a:t> m</a:t>
            </a:r>
            <a:r>
              <a:rPr lang="en-US" baseline="-25000">
                <a:solidFill>
                  <a:schemeClr val="accent2"/>
                </a:solidFill>
              </a:rPr>
              <a:t>2,</a:t>
            </a:r>
            <a:r>
              <a:rPr lang="en-US">
                <a:solidFill>
                  <a:schemeClr val="accent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9454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KPA</a:t>
            </a:r>
            <a:endParaRPr lang="en-US" altLang="he-IL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KPA??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Attacker obtains known plaintext, ciphertext pairs: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…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for every pair 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dirty="0"/>
                  <a:t>holds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COA and KPA attacks must test about half the keys.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On average, the attacker will find the key after trying half of all possible keys.</a:t>
                </a:r>
              </a:p>
              <a:p>
                <a:pPr marL="800100" lvl="2" indent="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dirty="0"/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  <a:blipFill>
                <a:blip r:embed="rId3"/>
                <a:stretch>
                  <a:fillRect l="-587" t="-998" r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77853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Plaintext Attack (CPA)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6"/>
            <a:ext cx="8650288" cy="1697992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Beside the plaintext distribution/initial info, attacker can </a:t>
            </a:r>
            <a:r>
              <a:rPr lang="en-US" altLang="he-IL" u="sng" dirty="0">
                <a:solidFill>
                  <a:schemeClr val="tx1"/>
                </a:solidFill>
              </a:rPr>
              <a:t>choose</a:t>
            </a:r>
            <a:r>
              <a:rPr lang="en-US" altLang="he-IL" dirty="0">
                <a:solidFill>
                  <a:schemeClr val="tx1"/>
                </a:solidFill>
              </a:rPr>
              <a:t> messages m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m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Give ciphertexts of these plaintext messages to the attacker who is trying to obtain more info about the challenge.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>
              <a:solidFill>
                <a:schemeClr val="tx1"/>
              </a:solidFill>
            </a:endParaRP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28" y="4460371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4044697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=E</a:t>
            </a:r>
            <a:r>
              <a:rPr lang="en-US" i="1" baseline="-25000" dirty="0">
                <a:solidFill>
                  <a:srgbClr val="FF0000"/>
                </a:solidFill>
              </a:rPr>
              <a:t>k</a:t>
            </a:r>
            <a:r>
              <a:rPr lang="en-US" i="1" dirty="0">
                <a:solidFill>
                  <a:srgbClr val="FF0000"/>
                </a:solidFill>
              </a:rPr>
              <a:t>(m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), c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=E</a:t>
            </a:r>
            <a:r>
              <a:rPr lang="en-US" i="1" baseline="-25000" dirty="0">
                <a:solidFill>
                  <a:srgbClr val="FF0000"/>
                </a:solidFill>
              </a:rPr>
              <a:t>k</a:t>
            </a:r>
            <a:r>
              <a:rPr lang="en-US" i="1" dirty="0">
                <a:solidFill>
                  <a:srgbClr val="FF0000"/>
                </a:solidFill>
              </a:rPr>
              <a:t>(m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), … ,  </a:t>
            </a:r>
            <a:r>
              <a:rPr lang="en-US" i="1" dirty="0">
                <a:solidFill>
                  <a:schemeClr val="tx1"/>
                </a:solidFill>
              </a:rPr>
              <a:t>c*=E</a:t>
            </a:r>
            <a:r>
              <a:rPr lang="en-US" i="1" baseline="-25000" dirty="0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1510328" y="3789040"/>
            <a:ext cx="1123850" cy="4829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1,</a:t>
            </a:r>
            <a:r>
              <a:rPr lang="en-US">
                <a:solidFill>
                  <a:srgbClr val="FF0000"/>
                </a:solidFill>
              </a:rPr>
              <a:t> m</a:t>
            </a:r>
            <a:r>
              <a:rPr lang="en-US" baseline="-25000">
                <a:solidFill>
                  <a:srgbClr val="FF0000"/>
                </a:solidFill>
              </a:rPr>
              <a:t>2,</a:t>
            </a:r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5494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2603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CPA</a:t>
            </a:r>
            <a:endParaRPr lang="en-US" altLang="he-IL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00"/>
                    </a:solidFill>
                  </a:rPr>
                  <a:t>Generic CPA</a:t>
                </a:r>
                <a:r>
                  <a:rPr lang="en-US" altLang="he-IL" sz="2800" dirty="0"/>
                  <a:t>: Table-Lookup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Choose some fixed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altLang="he-IL" sz="2400" dirty="0"/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E.g., some default message: `good morning!’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Quite common in practice… e.g., in web (http), GSM,…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Offline: fill a table T. For every key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k’, </a:t>
                </a:r>
                <a:r>
                  <a:rPr lang="en-US" altLang="he-IL" sz="2400" dirty="0"/>
                  <a:t>compute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Online: select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</a:t>
                </a:r>
                <a:r>
                  <a:rPr lang="en-US" altLang="he-IL" sz="2400" dirty="0"/>
                  <a:t>obtain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If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 c </a:t>
                </a:r>
                <a:r>
                  <a:rPr lang="en-US" altLang="he-IL" sz="2400" dirty="0"/>
                  <a:t>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 </a:t>
                </a:r>
                <a:r>
                  <a:rPr lang="en-US" altLang="he-IL" sz="2400" dirty="0"/>
                  <a:t>probably the key: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k’=k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sz="2400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sz="2400" dirty="0"/>
                  <a:t> is probably </a:t>
                </a:r>
                <a:r>
                  <a:rPr lang="en-US" altLang="he-IL" sz="2400" u="sng" dirty="0"/>
                  <a:t>not</a:t>
                </a:r>
                <a:r>
                  <a:rPr lang="en-US" altLang="he-IL" sz="2400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t=O(1)</a:t>
                </a:r>
                <a:r>
                  <a:rPr lang="en-US" altLang="he-IL" sz="2400" dirty="0"/>
                  <a:t> lookup time,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altLang="he-IL" sz="2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|k|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/>
                  <a:t>memory 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More advanced: </a:t>
                </a:r>
                <a:r>
                  <a:rPr lang="en-US" altLang="he-IL" sz="2400" dirty="0"/>
                  <a:t>Time/Memory tradeoffs (e.g., rainbow tables)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Use hash functions, so we can’t yet discuss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  <a:blipFill>
                <a:blip r:embed="rId3"/>
                <a:stretch>
                  <a:fillRect l="-440" t="-1415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349FFE-9D12-6A97-AFB2-FDD6A8D602A8}"/>
              </a:ext>
            </a:extLst>
          </p:cNvPr>
          <p:cNvSpPr txBox="1"/>
          <p:nvPr/>
        </p:nvSpPr>
        <p:spPr>
          <a:xfrm>
            <a:off x="463549" y="6331226"/>
            <a:ext cx="7457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As described here, this works only for deterministic encryption schemes!!</a:t>
            </a:r>
          </a:p>
        </p:txBody>
      </p:sp>
    </p:spTree>
    <p:extLst>
      <p:ext uri="{BB962C8B-B14F-4D97-AF65-F5344CB8AC3E}">
        <p14:creationId xmlns:p14="http://schemas.microsoft.com/office/powerpoint/2010/main" val="132222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Ciphertext Attack (CCA)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1282" y="986003"/>
            <a:ext cx="8650288" cy="1326783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Beside being able to choose plaintexts and obtain their encryptions, attacker can select </a:t>
            </a:r>
            <a:r>
              <a:rPr lang="en-US" altLang="he-IL" u="sng" dirty="0">
                <a:solidFill>
                  <a:schemeClr val="tx1"/>
                </a:solidFill>
              </a:rPr>
              <a:t>ciphertexts</a:t>
            </a:r>
            <a:r>
              <a:rPr lang="en-US" altLang="he-IL" dirty="0">
                <a:solidFill>
                  <a:schemeClr val="tx1"/>
                </a:solidFill>
              </a:rPr>
              <a:t> c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c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,…, and receive decryptions (but not the challenge).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Again, attacker tries to infer more info about the challenge.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490592" y="497607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6869" y="3391184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47564" y="339790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975944" y="3604801"/>
            <a:ext cx="462376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214413" y="3641484"/>
            <a:ext cx="2645620" cy="696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636435" y="3589330"/>
            <a:ext cx="2286502" cy="1547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544" y="3310682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937" y="3393740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80" y="4727110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20" y="4846109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12558" y="4976071"/>
            <a:ext cx="3135953" cy="2043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794925" y="4057442"/>
            <a:ext cx="2153586" cy="784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453448" y="4819431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275557" y="4549426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8939" y="3685135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 bwMode="auto">
          <a:xfrm flipH="1" flipV="1">
            <a:off x="1092336" y="4054467"/>
            <a:ext cx="427121" cy="8434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65263" y="3701306"/>
            <a:ext cx="122982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c*=E</a:t>
            </a:r>
            <a:r>
              <a:rPr lang="en-US" i="1" baseline="-25000" dirty="0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4048459" y="4096162"/>
            <a:ext cx="951630" cy="6309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825845" y="3883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96639" y="3704105"/>
            <a:ext cx="1180131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he-IL" baseline="-250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,… 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8847" y="3932230"/>
            <a:ext cx="2768707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=D</a:t>
            </a:r>
            <a:r>
              <a:rPr lang="en-US" i="1" baseline="-25000" dirty="0">
                <a:solidFill>
                  <a:srgbClr val="FF0000"/>
                </a:solidFill>
              </a:rPr>
              <a:t>k</a:t>
            </a:r>
            <a:r>
              <a:rPr lang="en-US" i="1" dirty="0">
                <a:solidFill>
                  <a:srgbClr val="FF0000"/>
                </a:solidFill>
              </a:rPr>
              <a:t>(c</a:t>
            </a:r>
            <a:r>
              <a:rPr lang="en-US" i="1" baseline="-25000" dirty="0">
                <a:solidFill>
                  <a:srgbClr val="FF0000"/>
                </a:solidFill>
              </a:rPr>
              <a:t>1</a:t>
            </a:r>
            <a:r>
              <a:rPr lang="en-US" i="1" dirty="0">
                <a:solidFill>
                  <a:srgbClr val="FF0000"/>
                </a:solidFill>
              </a:rPr>
              <a:t>), m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=D</a:t>
            </a:r>
            <a:r>
              <a:rPr lang="en-US" i="1" baseline="-25000" dirty="0">
                <a:solidFill>
                  <a:srgbClr val="FF0000"/>
                </a:solidFill>
              </a:rPr>
              <a:t>k</a:t>
            </a:r>
            <a:r>
              <a:rPr lang="en-US" i="1" dirty="0">
                <a:solidFill>
                  <a:srgbClr val="FF0000"/>
                </a:solidFill>
              </a:rPr>
              <a:t>(c</a:t>
            </a:r>
            <a:r>
              <a:rPr lang="en-US" i="1" baseline="-25000" dirty="0">
                <a:solidFill>
                  <a:srgbClr val="FF0000"/>
                </a:solidFill>
              </a:rPr>
              <a:t>2</a:t>
            </a:r>
            <a:r>
              <a:rPr lang="en-US" i="1" dirty="0">
                <a:solidFill>
                  <a:srgbClr val="FF0000"/>
                </a:solidFill>
              </a:rPr>
              <a:t>), …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5651303" y="3604800"/>
            <a:ext cx="239650" cy="3274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flipH="1">
            <a:off x="5364088" y="4297503"/>
            <a:ext cx="526865" cy="37535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1543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Attack Models Championship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discussed several attack models: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COA, KPA, CPA, CCA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A is stronger than model B, if a cipher secure against A is also secure against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Notation: A &gt;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KPA &gt; COA [why?]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CPA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CCA?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CPA vs. CCA 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4CAEF-ED61-633E-6AC8-EBC89ADB5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46519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242050"/>
            <a:ext cx="5270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819425-D2B2-48F6-BE86-4DF7893E314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 dirty="0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51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Sufficient Effective Key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b="1" i="1" dirty="0">
                    <a:solidFill>
                      <a:srgbClr val="FF00FF"/>
                    </a:solidFill>
                  </a:rPr>
                  <a:t>Sufficient Effective Key Length Principle: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Keys should be long enough to make attacks infeasible, for best adversary resources expected, during `sensitivity period` of data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Exhaustive search – or other attacks</a:t>
                </a:r>
              </a:p>
              <a:p>
                <a:pPr marL="336550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FF"/>
                    </a:solidFill>
                  </a:rPr>
                  <a:t>Large key-space is necessary, but not sufficient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Monoalphabetic substitution cipher, with permutation as key: </a:t>
                </a:r>
                <a14:m>
                  <m:oMath xmlns:m="http://schemas.openxmlformats.org/officeDocument/2006/math"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26! = 4</m:t>
                    </m:r>
                    <m:r>
                      <a:rPr lang="en-AU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altLang="zh-CN" sz="2400" dirty="0"/>
                  <a:t>keys… yet insecure!</a:t>
                </a:r>
                <a:r>
                  <a:rPr lang="en-US" altLang="he-IL" sz="2400" dirty="0"/>
                  <a:t> 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b="1" dirty="0">
                    <a:solidFill>
                      <a:srgbClr val="FF00FF"/>
                    </a:solidFill>
                  </a:rPr>
                  <a:t>Effective key length: </a:t>
                </a:r>
                <a:r>
                  <a:rPr lang="en-US" altLang="he-IL" sz="2400" u="sng" dirty="0"/>
                  <a:t>log of number of trials </a:t>
                </a:r>
                <a:r>
                  <a:rPr lang="en-US" altLang="he-IL" sz="2400" dirty="0"/>
                  <a:t>by the most effective attack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Same as </a:t>
                </a:r>
                <a:r>
                  <a:rPr lang="en-US" altLang="he-IL" b="1" dirty="0"/>
                  <a:t>number of bits for exhaustive search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Defined for specific attack models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  <a:blipFill>
                <a:blip r:embed="rId3"/>
                <a:stretch>
                  <a:fillRect l="-587" t="-1247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9340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Material From the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Chapter 2: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From the chapter beginning until the end of section 2.4 except: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Section 2.1.3,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Section 2.2.5,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Section 2.4.2,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2000" dirty="0"/>
              <a:t>Any ancient ciphers from 2.2.1 that we did not study in class,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616AB-4D74-CC33-7CBF-38E333598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7702" y="6242050"/>
            <a:ext cx="48274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25713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208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2524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The Encryption World: basic terms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004888"/>
            <a:ext cx="8166100" cy="2420938"/>
          </a:xfrm>
        </p:spPr>
        <p:txBody>
          <a:bodyPr/>
          <a:lstStyle/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/>
              <a:t>Goal: </a:t>
            </a:r>
            <a:r>
              <a:rPr lang="en-US" altLang="he-IL" sz="2500" b="1" dirty="0"/>
              <a:t>encrypt</a:t>
            </a:r>
            <a:r>
              <a:rPr lang="en-US" altLang="he-IL" sz="2500" dirty="0"/>
              <a:t> </a:t>
            </a:r>
            <a:r>
              <a:rPr lang="en-US" altLang="he-IL" sz="2500" dirty="0">
                <a:solidFill>
                  <a:schemeClr val="accent5">
                    <a:lumMod val="50000"/>
                  </a:schemeClr>
                </a:solidFill>
              </a:rPr>
              <a:t>plaintext</a:t>
            </a:r>
            <a:r>
              <a:rPr lang="en-US" altLang="he-IL" sz="2500" dirty="0"/>
              <a:t> into </a:t>
            </a:r>
            <a:r>
              <a:rPr lang="en-US" altLang="he-IL" sz="2500" dirty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/>
              <a:t>Only legit-recipient can </a:t>
            </a:r>
            <a:r>
              <a:rPr lang="en-US" altLang="he-IL" sz="2500" b="1" dirty="0"/>
              <a:t>decrypt</a:t>
            </a:r>
            <a:r>
              <a:rPr lang="en-US" altLang="he-IL" sz="2500" dirty="0"/>
              <a:t> </a:t>
            </a:r>
            <a:r>
              <a:rPr lang="en-US" altLang="he-IL" sz="2500" dirty="0">
                <a:solidFill>
                  <a:srgbClr val="FF0000"/>
                </a:solidFill>
              </a:rPr>
              <a:t>ciphertext </a:t>
            </a:r>
            <a:r>
              <a:rPr lang="en-US" altLang="he-IL" sz="2500" dirty="0"/>
              <a:t>to </a:t>
            </a:r>
            <a:r>
              <a:rPr lang="en-US" altLang="he-IL" sz="2500" dirty="0">
                <a:solidFill>
                  <a:schemeClr val="accent5">
                    <a:lumMod val="50000"/>
                  </a:schemeClr>
                </a:solidFill>
              </a:rPr>
              <a:t>plaintext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/>
              <a:t>Adversary cannot learn </a:t>
            </a:r>
            <a:r>
              <a:rPr lang="en-US" altLang="he-IL" sz="2100" u="sng" dirty="0"/>
              <a:t>anything</a:t>
            </a:r>
            <a:r>
              <a:rPr lang="en-US" altLang="he-IL" sz="2100" dirty="0"/>
              <a:t> from </a:t>
            </a:r>
            <a:r>
              <a:rPr lang="en-US" altLang="he-IL" sz="2100" dirty="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sz="2500" dirty="0">
              <a:solidFill>
                <a:schemeClr val="accent2"/>
              </a:solidFill>
            </a:endParaRP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 dirty="0">
                <a:solidFill>
                  <a:schemeClr val="accent2"/>
                </a:solidFill>
              </a:rPr>
              <a:t>Variants of encryption schemes: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Keyed or unkeyed?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Shared key (symmetric) or public/private keys (asymmetric)?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 dirty="0">
                <a:solidFill>
                  <a:schemeClr val="accent2"/>
                </a:solidFill>
              </a:rPr>
              <a:t>Stateful / stateless ? Randomized ? Input size ?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963738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5388302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027113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3619500" y="3789288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6972627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646113" y="3305101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7042477" y="3284463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3796346" y="3284984"/>
            <a:ext cx="1403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6180464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93127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737679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450342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pic>
        <p:nvPicPr>
          <p:cNvPr id="3" name="Picture 2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6" y="3095731"/>
            <a:ext cx="737903" cy="1339490"/>
          </a:xfrm>
          <a:prstGeom prst="rect">
            <a:avLst/>
          </a:prstGeom>
        </p:spPr>
      </p:pic>
      <p:pic>
        <p:nvPicPr>
          <p:cNvPr id="4" name="Picture 3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48" y="3386392"/>
            <a:ext cx="690389" cy="858693"/>
          </a:xfrm>
          <a:prstGeom prst="rect">
            <a:avLst/>
          </a:prstGeom>
        </p:spPr>
      </p:pic>
      <p:pic>
        <p:nvPicPr>
          <p:cNvPr id="5" name="Picture 4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4" y="3835326"/>
            <a:ext cx="816773" cy="7647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4505" y="4573392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637" y="4606913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72521" y="4841038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34459" y="4873368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7059" y="4498165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762410" y="5527476"/>
            <a:ext cx="4017124" cy="501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800" b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r>
              <a:rPr lang="en-US" altLang="he-IL" sz="2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he-IL" sz="18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m=D</a:t>
            </a:r>
            <a:r>
              <a:rPr lang="en-US" altLang="he-IL" sz="2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  <a:endParaRPr lang="en-US" altLang="he-IL" sz="1800" i="1" dirty="0">
              <a:solidFill>
                <a:srgbClr val="3B81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31247" y="4558011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86759" y="4444988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259514" y="413521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494961" y="4411467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174460" y="406245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160058" y="4870453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58778" y="1811186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316795" y="2078832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800601" y="2077641"/>
            <a:ext cx="217247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61332" y="1735959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45007" y="1721742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4139234" y="1649261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818734" y="130024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58778" y="3135659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800600" y="3402114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958674" y="3089672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152900" y="2973734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825655" y="266396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205063" y="3402114"/>
            <a:ext cx="36225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242559" y="3011847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Encryption Scheme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7229A024-46A8-466F-9E2A-B1991890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932" y="4713326"/>
            <a:ext cx="1519710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 D</a:t>
            </a:r>
            <a:r>
              <a:rPr lang="en-US" altLang="he-IL" sz="1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B50C846-1069-2440-ACBC-386AF00DE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2851B-2583-0CAE-6D85-C48BBB78525C}"/>
              </a:ext>
            </a:extLst>
          </p:cNvPr>
          <p:cNvSpPr txBox="1"/>
          <p:nvPr/>
        </p:nvSpPr>
        <p:spPr>
          <a:xfrm>
            <a:off x="6621819" y="1967023"/>
            <a:ext cx="2058631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This is a stateless encryption, stateful will additionally have state as input and updated state as output.</a:t>
            </a:r>
          </a:p>
        </p:txBody>
      </p:sp>
    </p:spTree>
    <p:extLst>
      <p:ext uri="{BB962C8B-B14F-4D97-AF65-F5344CB8AC3E}">
        <p14:creationId xmlns:p14="http://schemas.microsoft.com/office/powerpoint/2010/main" val="1859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Ancient, Keyless Ciphers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Ancient ciphers were simple, naive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No key: secrecy is in the algorithm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Monoalphabetic ciphers: encrypt/decrypt one character at a time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Plaintext, ciphertext are both single letters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A set {&lt;E,D&gt;} of permutation + inverse: m=D(E(m))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/>
          </a:p>
        </p:txBody>
      </p:sp>
    </p:spTree>
    <p:extLst>
      <p:ext uri="{BB962C8B-B14F-4D97-AF65-F5344CB8AC3E}">
        <p14:creationId xmlns:p14="http://schemas.microsoft.com/office/powerpoint/2010/main" val="11492060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Az-By Cipher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Az-By Cipher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Substitute the first letter of alphabet by the last… and so on: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Mathematically: Let A be 0, B be 1, …, Z be 25. Let m denote plaintext and c denote ciphertext.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c = Enc(m) = 25 – m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m = Dec(c) = 25 - c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41927" y="44637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0884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41927" y="527354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9619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608" y="44358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Plaintext: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5229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Ciphertext: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699792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275856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85192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948264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616825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817240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27131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27570" y="6242050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730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(Unkeyed) Caesar Cipher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44550"/>
            <a:ext cx="8534400" cy="51911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tx1"/>
                </a:solidFill>
              </a:rPr>
              <a:t>Used by Julius Caesar 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FF00FF"/>
                </a:solidFill>
              </a:rPr>
              <a:t>Rotate</a:t>
            </a:r>
            <a:r>
              <a:rPr lang="en-US" altLang="he-IL" sz="2800" dirty="0"/>
              <a:t> the 26 letters of the alphabet by 3: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As formula: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E(m) = m+3  (mod 26)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D(c) = c-3  (mod 26)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err="1"/>
              <a:t>Ceasar</a:t>
            </a:r>
            <a:r>
              <a:rPr lang="en-US" altLang="he-IL" sz="2800" dirty="0"/>
              <a:t> and </a:t>
            </a:r>
            <a:r>
              <a:rPr lang="en-US" altLang="he-IL" sz="2800" dirty="0" err="1"/>
              <a:t>AzBy</a:t>
            </a:r>
            <a:r>
              <a:rPr lang="en-US" altLang="he-IL" sz="2800" dirty="0"/>
              <a:t> are trivial to cryptanalyze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No key – algorithm itself is `secret`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‘Security by obscurity’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992188" y="22667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309563" y="2281064"/>
            <a:ext cx="635000" cy="387350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+3</a:t>
            </a:r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389063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1758950" y="22429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222567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2643188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3040063" y="22540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409950" y="223661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3876675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4208463" y="22286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4605338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4975225" y="22048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5441950" y="22064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572452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6121400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6491288" y="2220739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6958013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Monoalphabetic Substitution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Generalize Caesar and Az-By: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Other permutations of letters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To letters or to other symbols (no real difference)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Keyed: Given key k, cipher E</a:t>
            </a:r>
            <a:r>
              <a:rPr lang="en-US" baseline="-25000" dirty="0"/>
              <a:t>k</a:t>
            </a:r>
            <a:r>
              <a:rPr lang="en-US" dirty="0"/>
              <a:t> is a permutation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 dirty="0"/>
              <a:t>Or: the ‘key’ is simply the permutation (table)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 dirty="0"/>
              <a:t>Classical, `elementary school’ cryptosystem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Examples: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Vulnerable to letter-frequency cryptanalysis</a:t>
            </a:r>
          </a:p>
        </p:txBody>
      </p:sp>
      <p:pic>
        <p:nvPicPr>
          <p:cNvPr id="5" name="Picture 4" descr="tikz pgf - How to create a Caesar's encryption disk using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77072"/>
            <a:ext cx="1440160" cy="1440160"/>
          </a:xfrm>
          <a:prstGeom prst="rect">
            <a:avLst/>
          </a:prstGeom>
        </p:spPr>
      </p:pic>
      <p:pic>
        <p:nvPicPr>
          <p:cNvPr id="6" name="Picture 5" descr="File:Alberti &lt;strong&gt;cipher&lt;/strong&gt; disk.JP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49" y="4077071"/>
            <a:ext cx="1510663" cy="1510663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2136EA-FC92-9B4A-8E82-48C353707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27570" y="6252936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75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8588</TotalTime>
  <Words>3378</Words>
  <Application>Microsoft Macintosh PowerPoint</Application>
  <PresentationFormat>On-screen Show (4:3)</PresentationFormat>
  <Paragraphs>1371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ＭＳ Ｐゴシック</vt:lpstr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Office Theme</vt:lpstr>
      <vt:lpstr>Default</vt:lpstr>
      <vt:lpstr>CSE 3400/CSE 5850 - Introduction to Cryptography and Cybersecurity/ Introduction to Cybersecurity  Lecture 2 Encryption – Part I</vt:lpstr>
      <vt:lpstr>Outline</vt:lpstr>
      <vt:lpstr>Encryption</vt:lpstr>
      <vt:lpstr>The Encryption World: basic terms</vt:lpstr>
      <vt:lpstr>Symmetric Encryption Scheme</vt:lpstr>
      <vt:lpstr>Ancient, Keyless Ciphers</vt:lpstr>
      <vt:lpstr>Az-By Cipher</vt:lpstr>
      <vt:lpstr>(Unkeyed) Caesar Cipher</vt:lpstr>
      <vt:lpstr>Monoalphabetic Substitution Ciphers</vt:lpstr>
      <vt:lpstr>Letter frequencies (in English)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Security-by-Obscurity Ciphers</vt:lpstr>
      <vt:lpstr>Kerckhoffs’ Known Design Principle [1883]</vt:lpstr>
      <vt:lpstr>Exhaustive Key Search</vt:lpstr>
      <vt:lpstr>Cipher-Text Only (COA) attack</vt:lpstr>
      <vt:lpstr>Exhaustive Key Search and COA</vt:lpstr>
      <vt:lpstr>Known Plaintext Attack (KPA)</vt:lpstr>
      <vt:lpstr>Exhaustive Key Search and KPA</vt:lpstr>
      <vt:lpstr>Chosen Plaintext Attack (CPA)</vt:lpstr>
      <vt:lpstr>Exhaustive Key Search and CPA</vt:lpstr>
      <vt:lpstr>Chosen Ciphertext Attack (CCA)</vt:lpstr>
      <vt:lpstr>The Attack Models Championship</vt:lpstr>
      <vt:lpstr>Sufficient Effective Key Length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Almashaqbeh, Ghada</cp:lastModifiedBy>
  <cp:revision>25</cp:revision>
  <cp:lastPrinted>2021-02-01T21:43:51Z</cp:lastPrinted>
  <dcterms:created xsi:type="dcterms:W3CDTF">2020-09-01T12:48:58Z</dcterms:created>
  <dcterms:modified xsi:type="dcterms:W3CDTF">2025-09-03T12:52:44Z</dcterms:modified>
</cp:coreProperties>
</file>