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handoutMasterIdLst>
    <p:handoutMasterId r:id="rId19"/>
  </p:handoutMasterIdLst>
  <p:sldIdLst>
    <p:sldId id="266" r:id="rId5"/>
    <p:sldId id="267" r:id="rId6"/>
    <p:sldId id="268" r:id="rId7"/>
    <p:sldId id="269" r:id="rId8"/>
    <p:sldId id="276" r:id="rId9"/>
    <p:sldId id="272" r:id="rId10"/>
    <p:sldId id="277" r:id="rId11"/>
    <p:sldId id="281" r:id="rId12"/>
    <p:sldId id="282" r:id="rId13"/>
    <p:sldId id="278" r:id="rId14"/>
    <p:sldId id="279" r:id="rId15"/>
    <p:sldId id="271" r:id="rId16"/>
    <p:sldId id="274" r:id="rId1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0" d="100"/>
          <a:sy n="90" d="100"/>
        </p:scale>
        <p:origin x="528" y="78"/>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B00FB3-878C-48C2-8C7D-21F9269E0B92}" type="datetimeFigureOut">
              <a:rPr lang="fr-FR" smtClean="0"/>
              <a:t>27/04/2022</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C63EFA-D7B4-42C0-A4A1-6A6729E7549E}" type="slidenum">
              <a:rPr lang="fr-FR" smtClean="0"/>
              <a:t>‹N°›</a:t>
            </a:fld>
            <a:endParaRPr lang="fr-FR" dirty="0"/>
          </a:p>
        </p:txBody>
      </p:sp>
    </p:spTree>
    <p:extLst>
      <p:ext uri="{BB962C8B-B14F-4D97-AF65-F5344CB8AC3E}">
        <p14:creationId xmlns:p14="http://schemas.microsoft.com/office/powerpoint/2010/main" val="40385947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A74C6-9610-4EFF-A8CF-5CEBE7B27DC5}" type="datetimeFigureOut">
              <a:rPr lang="fr-FR" noProof="0" smtClean="0"/>
              <a:t>27/04/2022</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1FD56-AA2F-4452-9FAC-B4C8D48F1372}" type="slidenum">
              <a:rPr lang="fr-FR" noProof="0" smtClean="0"/>
              <a:t>‹N°›</a:t>
            </a:fld>
            <a:endParaRPr lang="fr-FR" noProof="0" dirty="0"/>
          </a:p>
        </p:txBody>
      </p:sp>
    </p:spTree>
    <p:extLst>
      <p:ext uri="{BB962C8B-B14F-4D97-AF65-F5344CB8AC3E}">
        <p14:creationId xmlns:p14="http://schemas.microsoft.com/office/powerpoint/2010/main" val="841435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0CA1FD56-AA2F-4452-9FAC-B4C8D48F1372}" type="slidenum">
              <a:rPr lang="fr-FR" smtClean="0"/>
              <a:t>1</a:t>
            </a:fld>
            <a:endParaRPr lang="fr-FR" dirty="0"/>
          </a:p>
        </p:txBody>
      </p:sp>
    </p:spTree>
    <p:extLst>
      <p:ext uri="{BB962C8B-B14F-4D97-AF65-F5344CB8AC3E}">
        <p14:creationId xmlns:p14="http://schemas.microsoft.com/office/powerpoint/2010/main" val="1396473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FFBB5C9-59A7-4770-B2AA-641F3C63B4C9}" type="datetime1">
              <a:rPr lang="fr-FR" noProof="0" smtClean="0"/>
              <a:t>27/04/2022</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897ECEE-8444-4057-BCDC-70E869F964AE}" type="datetime1">
              <a:rPr lang="fr-FR" noProof="0" smtClean="0"/>
              <a:t>27/04/2022</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D2E0D32C-F99B-4264-B2F8-362A1230B523}" type="datetime1">
              <a:rPr lang="fr-FR" noProof="0" smtClean="0"/>
              <a:t>27/04/2022</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fr-FR" noProof="0"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F7D72C39-303F-4AD1-B738-8E01CD1AAB10}" type="datetime1">
              <a:rPr lang="fr-FR" noProof="0" smtClean="0"/>
              <a:t>27/04/2022</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fr-FR" noProof="0"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F7F8CE47-D1E6-4DD8-AB34-2C9318886F0C}" type="datetime1">
              <a:rPr lang="fr-FR" noProof="0" smtClean="0"/>
              <a:t>27/04/2022</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fr-FR" noProof="0"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7F990BC9-279D-4310-92CE-1F5AE7EF8750}" type="datetime1">
              <a:rPr lang="fr-FR" noProof="0" smtClean="0"/>
              <a:t>27/04/2022</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fr-FR" noProof="0"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BFE5801A-B430-401E-B5DD-10F987106A20}" type="datetime1">
              <a:rPr lang="fr-FR" noProof="0" smtClean="0"/>
              <a:t>27/04/2022</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AC21A69B-D4C2-4BD5-8B03-93209A425E14}" type="datetime1">
              <a:rPr lang="fr-FR" noProof="0" smtClean="0"/>
              <a:t>27/04/2022</a:t>
            </a:fld>
            <a:endParaRPr lang="fr-FR" noProof="0"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fr-FR" noProof="0" smtClean="0"/>
              <a:pPr rtl="0"/>
              <a:t>‹N°›</a:t>
            </a:fld>
            <a:endParaRPr lang="fr-FR" noProof="0"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EB14F60A-7B66-4829-887A-F663649423E8}" type="datetime1">
              <a:rPr lang="fr-FR" noProof="0" smtClean="0"/>
              <a:t>27/04/2022</a:t>
            </a:fld>
            <a:endParaRPr lang="fr-FR" noProof="0"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03F65A44-474D-4549-A07C-6AAA0A9314B3}" type="datetime1">
              <a:rPr lang="fr-FR" noProof="0" smtClean="0"/>
              <a:t>27/04/2022</a:t>
            </a:fld>
            <a:endParaRPr lang="fr-FR" noProof="0"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pPr rtl="0"/>
            <a:fld id="{3A98EE3D-8CD1-4C3F-BD1C-C98C9596463C}" type="slidenum">
              <a:rPr lang="fr-FR" noProof="0" smtClean="0"/>
              <a:t>‹N°›</a:t>
            </a:fld>
            <a:endParaRPr lang="fr-FR" noProof="0"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www.softwaretestingmaterial.com/load-testing-tutorial/" TargetMode="External"/><Relationship Id="rId2" Type="http://schemas.openxmlformats.org/officeDocument/2006/relationships/hyperlink" Target="https://www.softwaretestingmaterial.com/performance-testing-tutorial/" TargetMode="Externa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guru99.com/defect-management-process.htm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prstClr val="white"/>
              </a:solidFill>
              <a:effectLst/>
              <a:uLnTx/>
              <a:uFillTx/>
              <a:latin typeface="Speak Pro" panose="020F0502020204030204"/>
              <a:ea typeface="+mn-ea"/>
              <a:cs typeface="+mn-cs"/>
            </a:endParaRPr>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964442" y="570464"/>
            <a:ext cx="5999884" cy="3505054"/>
          </a:xfrm>
        </p:spPr>
        <p:txBody>
          <a:bodyPr rtlCol="0">
            <a:normAutofit/>
          </a:bodyPr>
          <a:lstStyle/>
          <a:p>
            <a:r>
              <a:rPr lang="fr-FR" dirty="0">
                <a:solidFill>
                  <a:schemeClr val="accent2">
                    <a:lumMod val="75000"/>
                  </a:schemeClr>
                </a:solidFill>
              </a:rPr>
              <a:t>Module 3 </a:t>
            </a:r>
            <a:r>
              <a:rPr lang="fr-FR" sz="3600" dirty="0">
                <a:solidFill>
                  <a:schemeClr val="accent2">
                    <a:lumMod val="75000"/>
                  </a:schemeClr>
                </a:solidFill>
              </a:rPr>
              <a:t>Fondamentaux des tests logiciels</a:t>
            </a:r>
          </a:p>
        </p:txBody>
      </p:sp>
      <p:cxnSp>
        <p:nvCxnSpPr>
          <p:cNvPr id="26" name="Connecteur droit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Talan Tunisie - Home | Facebook">
            <a:extLst>
              <a:ext uri="{FF2B5EF4-FFF2-40B4-BE49-F238E27FC236}">
                <a16:creationId xmlns:a16="http://schemas.microsoft.com/office/drawing/2014/main" id="{35A5A685-8AE6-4768-9E11-479963FB30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817" b="23368"/>
          <a:stretch/>
        </p:blipFill>
        <p:spPr bwMode="auto">
          <a:xfrm>
            <a:off x="11187929" y="0"/>
            <a:ext cx="1004071" cy="570464"/>
          </a:xfrm>
          <a:prstGeom prst="rect">
            <a:avLst/>
          </a:prstGeom>
          <a:noFill/>
          <a:extLst>
            <a:ext uri="{909E8E84-426E-40DD-AFC4-6F175D3DCCD1}">
              <a14:hiddenFill xmlns:a14="http://schemas.microsoft.com/office/drawing/2010/main">
                <a:solidFill>
                  <a:srgbClr val="FFFFFF"/>
                </a:solidFill>
              </a14:hiddenFill>
            </a:ext>
          </a:extLst>
        </p:spPr>
      </p:pic>
      <p:sp>
        <p:nvSpPr>
          <p:cNvPr id="6" name="Sous-titre 5">
            <a:extLst>
              <a:ext uri="{FF2B5EF4-FFF2-40B4-BE49-F238E27FC236}">
                <a16:creationId xmlns:a16="http://schemas.microsoft.com/office/drawing/2014/main" id="{EED5B572-AB89-4FEA-B1A2-C26A7502E95E}"/>
              </a:ext>
            </a:extLst>
          </p:cNvPr>
          <p:cNvSpPr>
            <a:spLocks noGrp="1"/>
          </p:cNvSpPr>
          <p:nvPr>
            <p:ph type="subTitle" idx="1"/>
          </p:nvPr>
        </p:nvSpPr>
        <p:spPr/>
        <p:txBody>
          <a:bodyPr/>
          <a:lstStyle/>
          <a:p>
            <a:r>
              <a:rPr lang="fr-FR" dirty="0"/>
              <a:t>Cursus Talan Academy</a:t>
            </a:r>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6EA538B-E03C-4545-B0A0-EB9BE075BD0B}"/>
              </a:ext>
            </a:extLst>
          </p:cNvPr>
          <p:cNvSpPr txBox="1"/>
          <p:nvPr/>
        </p:nvSpPr>
        <p:spPr>
          <a:xfrm>
            <a:off x="128953" y="885072"/>
            <a:ext cx="11934093" cy="584775"/>
          </a:xfrm>
          <a:prstGeom prst="rect">
            <a:avLst/>
          </a:prstGeom>
          <a:noFill/>
        </p:spPr>
        <p:txBody>
          <a:bodyPr wrap="square" rtlCol="0">
            <a:spAutoFit/>
          </a:bodyPr>
          <a:lstStyle/>
          <a:p>
            <a:pPr algn="ctr"/>
            <a:r>
              <a:rPr lang="fr-FR" sz="3200" b="1" dirty="0">
                <a:solidFill>
                  <a:schemeClr val="tx2">
                    <a:lumMod val="75000"/>
                    <a:lumOff val="25000"/>
                  </a:schemeClr>
                </a:solidFill>
                <a:latin typeface="Calibri" panose="020F0502020204030204" pitchFamily="34" charset="0"/>
                <a:cs typeface="Calibri" panose="020F0502020204030204" pitchFamily="34" charset="0"/>
              </a:rPr>
              <a:t>Types de test BN: Fonctionnel vous non-Fonctionnel</a:t>
            </a:r>
          </a:p>
        </p:txBody>
      </p:sp>
      <p:sp>
        <p:nvSpPr>
          <p:cNvPr id="6" name="Espace réservé du texte 5">
            <a:extLst>
              <a:ext uri="{FF2B5EF4-FFF2-40B4-BE49-F238E27FC236}">
                <a16:creationId xmlns:a16="http://schemas.microsoft.com/office/drawing/2014/main" id="{D35D3B3F-252F-44BD-9CB2-B5876D4A9BDD}"/>
              </a:ext>
            </a:extLst>
          </p:cNvPr>
          <p:cNvSpPr>
            <a:spLocks noGrp="1"/>
          </p:cNvSpPr>
          <p:nvPr>
            <p:ph type="body" idx="1"/>
          </p:nvPr>
        </p:nvSpPr>
        <p:spPr/>
        <p:txBody>
          <a:bodyPr>
            <a:normAutofit/>
          </a:bodyPr>
          <a:lstStyle/>
          <a:p>
            <a:pPr marL="457200" indent="-457200">
              <a:buClrTx/>
              <a:buFont typeface="+mj-lt"/>
              <a:buAutoNum type="arabicPeriod"/>
            </a:pPr>
            <a:r>
              <a:rPr lang="fr-FR" b="1" dirty="0"/>
              <a:t>Les Tests fonctionnels</a:t>
            </a:r>
          </a:p>
        </p:txBody>
      </p:sp>
      <p:sp>
        <p:nvSpPr>
          <p:cNvPr id="7" name="Espace réservé du contenu 6">
            <a:extLst>
              <a:ext uri="{FF2B5EF4-FFF2-40B4-BE49-F238E27FC236}">
                <a16:creationId xmlns:a16="http://schemas.microsoft.com/office/drawing/2014/main" id="{0C6A4986-A021-4300-A3E1-B2A485BFC124}"/>
              </a:ext>
            </a:extLst>
          </p:cNvPr>
          <p:cNvSpPr>
            <a:spLocks noGrp="1"/>
          </p:cNvSpPr>
          <p:nvPr>
            <p:ph sz="half" idx="2"/>
          </p:nvPr>
        </p:nvSpPr>
        <p:spPr/>
        <p:txBody>
          <a:bodyPr>
            <a:normAutofit fontScale="70000" lnSpcReduction="20000"/>
          </a:bodyPr>
          <a:lstStyle/>
          <a:p>
            <a:pPr marL="285750" indent="-285750" algn="l">
              <a:spcBef>
                <a:spcPts val="600"/>
              </a:spcBef>
              <a:buFont typeface="Arial" panose="020B0604020202020204" pitchFamily="34" charset="0"/>
              <a:buChar char="•"/>
            </a:pPr>
            <a:r>
              <a:rPr lang="fr-FR" b="1" dirty="0">
                <a:solidFill>
                  <a:schemeClr val="tx1">
                    <a:lumMod val="50000"/>
                    <a:lumOff val="50000"/>
                  </a:schemeClr>
                </a:solidFill>
              </a:rPr>
              <a:t>V</a:t>
            </a:r>
            <a:r>
              <a:rPr lang="fr-FR" dirty="0">
                <a:solidFill>
                  <a:schemeClr val="tx1">
                    <a:lumMod val="50000"/>
                    <a:lumOff val="50000"/>
                  </a:schemeClr>
                </a:solidFill>
              </a:rPr>
              <a:t>érifier le fonctionnement de l'application logicielle conformément à la spécification des exigences. </a:t>
            </a:r>
          </a:p>
          <a:p>
            <a:pPr marL="285750" indent="-285750" algn="l">
              <a:spcBef>
                <a:spcPts val="600"/>
              </a:spcBef>
              <a:buFont typeface="Arial" panose="020B0604020202020204" pitchFamily="34" charset="0"/>
              <a:buChar char="•"/>
            </a:pPr>
            <a:r>
              <a:rPr lang="fr-FR" b="1" dirty="0">
                <a:solidFill>
                  <a:schemeClr val="tx1">
                    <a:lumMod val="50000"/>
                    <a:lumOff val="50000"/>
                  </a:schemeClr>
                </a:solidFill>
              </a:rPr>
              <a:t>I</a:t>
            </a:r>
            <a:r>
              <a:rPr lang="fr-FR" dirty="0">
                <a:solidFill>
                  <a:schemeClr val="tx1">
                    <a:lumMod val="50000"/>
                    <a:lumOff val="50000"/>
                  </a:schemeClr>
                </a:solidFill>
              </a:rPr>
              <a:t>mplique principalement des tests de </a:t>
            </a:r>
            <a:r>
              <a:rPr lang="fr-FR" b="1" dirty="0">
                <a:solidFill>
                  <a:schemeClr val="tx1">
                    <a:lumMod val="50000"/>
                    <a:lumOff val="50000"/>
                  </a:schemeClr>
                </a:solidFill>
              </a:rPr>
              <a:t>boîte noire </a:t>
            </a:r>
            <a:r>
              <a:rPr lang="fr-FR" dirty="0">
                <a:solidFill>
                  <a:schemeClr val="tx1">
                    <a:lumMod val="50000"/>
                    <a:lumOff val="50000"/>
                  </a:schemeClr>
                </a:solidFill>
              </a:rPr>
              <a:t>et ne concerne pas le code source de l'application.</a:t>
            </a:r>
          </a:p>
          <a:p>
            <a:pPr marL="285750" indent="-285750" algn="l">
              <a:spcBef>
                <a:spcPts val="600"/>
              </a:spcBef>
              <a:buFont typeface="Arial" panose="020B0604020202020204" pitchFamily="34" charset="0"/>
              <a:buChar char="•"/>
            </a:pPr>
            <a:r>
              <a:rPr lang="fr-FR" b="1" dirty="0">
                <a:solidFill>
                  <a:schemeClr val="tx1">
                    <a:lumMod val="50000"/>
                    <a:lumOff val="50000"/>
                  </a:schemeClr>
                </a:solidFill>
              </a:rPr>
              <a:t>V</a:t>
            </a:r>
            <a:r>
              <a:rPr lang="fr-FR" dirty="0">
                <a:solidFill>
                  <a:schemeClr val="tx1">
                    <a:lumMod val="50000"/>
                    <a:lumOff val="50000"/>
                  </a:schemeClr>
                </a:solidFill>
              </a:rPr>
              <a:t>érification de </a:t>
            </a:r>
            <a:r>
              <a:rPr lang="fr-FR" b="1" dirty="0">
                <a:solidFill>
                  <a:schemeClr val="tx1">
                    <a:lumMod val="50000"/>
                    <a:lumOff val="50000"/>
                  </a:schemeClr>
                </a:solidFill>
              </a:rPr>
              <a:t>l'interface utilisateur</a:t>
            </a:r>
            <a:r>
              <a:rPr lang="fr-FR" dirty="0">
                <a:solidFill>
                  <a:schemeClr val="tx1">
                    <a:lumMod val="50000"/>
                    <a:lumOff val="50000"/>
                  </a:schemeClr>
                </a:solidFill>
              </a:rPr>
              <a:t>, des </a:t>
            </a:r>
            <a:r>
              <a:rPr lang="fr-FR" b="1" dirty="0">
                <a:solidFill>
                  <a:schemeClr val="tx1">
                    <a:lumMod val="50000"/>
                    <a:lumOff val="50000"/>
                  </a:schemeClr>
                </a:solidFill>
              </a:rPr>
              <a:t>API</a:t>
            </a:r>
            <a:r>
              <a:rPr lang="fr-FR" dirty="0">
                <a:solidFill>
                  <a:schemeClr val="tx1">
                    <a:lumMod val="50000"/>
                    <a:lumOff val="50000"/>
                  </a:schemeClr>
                </a:solidFill>
              </a:rPr>
              <a:t>, de </a:t>
            </a:r>
            <a:r>
              <a:rPr lang="fr-FR" b="1" dirty="0">
                <a:solidFill>
                  <a:schemeClr val="tx1">
                    <a:lumMod val="50000"/>
                    <a:lumOff val="50000"/>
                  </a:schemeClr>
                </a:solidFill>
              </a:rPr>
              <a:t>la base de données</a:t>
            </a:r>
            <a:r>
              <a:rPr lang="fr-FR" dirty="0">
                <a:solidFill>
                  <a:schemeClr val="tx1">
                    <a:lumMod val="50000"/>
                    <a:lumOff val="50000"/>
                  </a:schemeClr>
                </a:solidFill>
              </a:rPr>
              <a:t>, de </a:t>
            </a:r>
            <a:r>
              <a:rPr lang="fr-FR" b="1" dirty="0">
                <a:solidFill>
                  <a:schemeClr val="tx1">
                    <a:lumMod val="50000"/>
                    <a:lumOff val="50000"/>
                  </a:schemeClr>
                </a:solidFill>
              </a:rPr>
              <a:t>la sécurité</a:t>
            </a:r>
            <a:r>
              <a:rPr lang="fr-FR" dirty="0">
                <a:solidFill>
                  <a:schemeClr val="tx1">
                    <a:lumMod val="50000"/>
                    <a:lumOff val="50000"/>
                  </a:schemeClr>
                </a:solidFill>
              </a:rPr>
              <a:t>, </a:t>
            </a:r>
            <a:r>
              <a:rPr lang="fr-FR" b="1" dirty="0">
                <a:solidFill>
                  <a:schemeClr val="tx1">
                    <a:lumMod val="50000"/>
                    <a:lumOff val="50000"/>
                  </a:schemeClr>
                </a:solidFill>
              </a:rPr>
              <a:t>des applications client/serveur </a:t>
            </a:r>
            <a:r>
              <a:rPr lang="fr-FR" dirty="0">
                <a:solidFill>
                  <a:schemeClr val="tx1">
                    <a:lumMod val="50000"/>
                    <a:lumOff val="50000"/>
                  </a:schemeClr>
                </a:solidFill>
              </a:rPr>
              <a:t>et </a:t>
            </a:r>
            <a:r>
              <a:rPr lang="fr-FR" b="1" dirty="0">
                <a:solidFill>
                  <a:schemeClr val="tx1">
                    <a:lumMod val="50000"/>
                    <a:lumOff val="50000"/>
                  </a:schemeClr>
                </a:solidFill>
              </a:rPr>
              <a:t>des fonctionnalités </a:t>
            </a:r>
            <a:r>
              <a:rPr lang="fr-FR" dirty="0">
                <a:solidFill>
                  <a:schemeClr val="tx1">
                    <a:lumMod val="50000"/>
                    <a:lumOff val="50000"/>
                  </a:schemeClr>
                </a:solidFill>
              </a:rPr>
              <a:t>de l'application testée. </a:t>
            </a:r>
          </a:p>
          <a:p>
            <a:pPr marL="285750" indent="-285750" algn="l">
              <a:spcBef>
                <a:spcPts val="600"/>
              </a:spcBef>
              <a:buFont typeface="Arial" panose="020B0604020202020204" pitchFamily="34" charset="0"/>
              <a:buChar char="•"/>
            </a:pPr>
            <a:r>
              <a:rPr lang="fr-FR" b="1" dirty="0">
                <a:solidFill>
                  <a:schemeClr val="tx1">
                    <a:lumMod val="50000"/>
                    <a:lumOff val="50000"/>
                  </a:schemeClr>
                </a:solidFill>
              </a:rPr>
              <a:t>C</a:t>
            </a:r>
            <a:r>
              <a:rPr lang="fr-FR" dirty="0">
                <a:solidFill>
                  <a:schemeClr val="tx1">
                    <a:lumMod val="50000"/>
                    <a:lumOff val="50000"/>
                  </a:schemeClr>
                </a:solidFill>
              </a:rPr>
              <a:t>es tests peuvent être effectués </a:t>
            </a:r>
            <a:r>
              <a:rPr lang="fr-FR" b="1" dirty="0">
                <a:solidFill>
                  <a:schemeClr val="tx1">
                    <a:lumMod val="50000"/>
                    <a:lumOff val="50000"/>
                  </a:schemeClr>
                </a:solidFill>
              </a:rPr>
              <a:t>manuellement</a:t>
            </a:r>
            <a:r>
              <a:rPr lang="fr-FR" dirty="0">
                <a:solidFill>
                  <a:schemeClr val="tx1">
                    <a:lumMod val="50000"/>
                    <a:lumOff val="50000"/>
                  </a:schemeClr>
                </a:solidFill>
              </a:rPr>
              <a:t> ou en utilisant </a:t>
            </a:r>
            <a:r>
              <a:rPr lang="fr-FR" b="1" dirty="0">
                <a:solidFill>
                  <a:schemeClr val="tx1">
                    <a:lumMod val="50000"/>
                    <a:lumOff val="50000"/>
                  </a:schemeClr>
                </a:solidFill>
              </a:rPr>
              <a:t>l'automatisation.</a:t>
            </a:r>
          </a:p>
          <a:p>
            <a:endParaRPr lang="fr-FR" dirty="0"/>
          </a:p>
        </p:txBody>
      </p:sp>
      <p:sp>
        <p:nvSpPr>
          <p:cNvPr id="8" name="Espace réservé du texte 7">
            <a:extLst>
              <a:ext uri="{FF2B5EF4-FFF2-40B4-BE49-F238E27FC236}">
                <a16:creationId xmlns:a16="http://schemas.microsoft.com/office/drawing/2014/main" id="{20E48CBF-0908-4B38-8725-0CFC5682AFE1}"/>
              </a:ext>
            </a:extLst>
          </p:cNvPr>
          <p:cNvSpPr>
            <a:spLocks noGrp="1"/>
          </p:cNvSpPr>
          <p:nvPr>
            <p:ph type="body" sz="quarter" idx="3"/>
          </p:nvPr>
        </p:nvSpPr>
        <p:spPr/>
        <p:txBody>
          <a:bodyPr>
            <a:normAutofit/>
          </a:bodyPr>
          <a:lstStyle/>
          <a:p>
            <a:pPr marL="457200" indent="-457200">
              <a:buClrTx/>
              <a:buFont typeface="+mj-lt"/>
              <a:buAutoNum type="arabicPeriod" startAt="2"/>
            </a:pPr>
            <a:r>
              <a:rPr lang="fr-FR" b="1" dirty="0"/>
              <a:t>Les tests non-fonctionnels</a:t>
            </a:r>
          </a:p>
        </p:txBody>
      </p:sp>
      <p:sp>
        <p:nvSpPr>
          <p:cNvPr id="9" name="Espace réservé du contenu 8">
            <a:extLst>
              <a:ext uri="{FF2B5EF4-FFF2-40B4-BE49-F238E27FC236}">
                <a16:creationId xmlns:a16="http://schemas.microsoft.com/office/drawing/2014/main" id="{4B75C5E7-615D-426D-960E-AA28FF9DC0B4}"/>
              </a:ext>
            </a:extLst>
          </p:cNvPr>
          <p:cNvSpPr>
            <a:spLocks noGrp="1"/>
          </p:cNvSpPr>
          <p:nvPr>
            <p:ph sz="quarter" idx="4"/>
          </p:nvPr>
        </p:nvSpPr>
        <p:spPr/>
        <p:txBody>
          <a:bodyPr>
            <a:normAutofit fontScale="70000" lnSpcReduction="20000"/>
          </a:bodyPr>
          <a:lstStyle/>
          <a:p>
            <a:pPr>
              <a:buFont typeface="Arial" panose="020B0604020202020204" pitchFamily="34" charset="0"/>
              <a:buChar char="•"/>
            </a:pPr>
            <a:r>
              <a:rPr lang="fr-FR" dirty="0">
                <a:solidFill>
                  <a:schemeClr val="tx1">
                    <a:lumMod val="50000"/>
                    <a:lumOff val="50000"/>
                  </a:schemeClr>
                </a:solidFill>
              </a:rPr>
              <a:t>Un type de test visant à vérifier </a:t>
            </a:r>
            <a:r>
              <a:rPr lang="fr-FR" b="1" dirty="0">
                <a:solidFill>
                  <a:schemeClr val="tx1">
                    <a:lumMod val="50000"/>
                    <a:lumOff val="50000"/>
                  </a:schemeClr>
                </a:solidFill>
              </a:rPr>
              <a:t>les aspects non fonctionnels</a:t>
            </a:r>
            <a:r>
              <a:rPr lang="fr-FR" dirty="0">
                <a:solidFill>
                  <a:schemeClr val="tx1">
                    <a:lumMod val="50000"/>
                    <a:lumOff val="50000"/>
                  </a:schemeClr>
                </a:solidFill>
              </a:rPr>
              <a:t> (</a:t>
            </a:r>
            <a:r>
              <a:rPr lang="fr-FR" sz="2100" dirty="0">
                <a:solidFill>
                  <a:schemeClr val="tx1">
                    <a:lumMod val="50000"/>
                    <a:lumOff val="50000"/>
                  </a:schemeClr>
                </a:solidFill>
                <a:hlinkClick r:id="rId2">
                  <a:extLst>
                    <a:ext uri="{A12FA001-AC4F-418D-AE19-62706E023703}">
                      <ahyp:hlinkClr xmlns:ahyp="http://schemas.microsoft.com/office/drawing/2018/hyperlinkcolor" val="tx"/>
                    </a:ext>
                  </a:extLst>
                </a:hlinkClick>
              </a:rPr>
              <a:t>performances</a:t>
            </a:r>
            <a:r>
              <a:rPr lang="fr-FR" sz="2100" dirty="0">
                <a:solidFill>
                  <a:schemeClr val="tx1">
                    <a:lumMod val="50000"/>
                    <a:lumOff val="50000"/>
                  </a:schemeClr>
                </a:solidFill>
              </a:rPr>
              <a:t> , </a:t>
            </a:r>
            <a:r>
              <a:rPr lang="fr-FR" sz="2100" dirty="0">
                <a:solidFill>
                  <a:schemeClr val="tx1">
                    <a:lumMod val="50000"/>
                    <a:lumOff val="50000"/>
                  </a:schemeClr>
                </a:solidFill>
                <a:hlinkClick r:id="rId3">
                  <a:extLst>
                    <a:ext uri="{A12FA001-AC4F-418D-AE19-62706E023703}">
                      <ahyp:hlinkClr xmlns:ahyp="http://schemas.microsoft.com/office/drawing/2018/hyperlinkcolor" val="tx"/>
                    </a:ext>
                  </a:extLst>
                </a:hlinkClick>
              </a:rPr>
              <a:t>la charge</a:t>
            </a:r>
            <a:r>
              <a:rPr lang="fr-FR" sz="2100" dirty="0">
                <a:solidFill>
                  <a:schemeClr val="tx1">
                    <a:lumMod val="50000"/>
                    <a:lumOff val="50000"/>
                  </a:schemeClr>
                </a:solidFill>
              </a:rPr>
              <a:t> , </a:t>
            </a:r>
            <a:r>
              <a:rPr lang="fr-FR" sz="2100" u="sng" dirty="0">
                <a:solidFill>
                  <a:schemeClr val="tx1">
                    <a:lumMod val="50000"/>
                    <a:lumOff val="50000"/>
                  </a:schemeClr>
                </a:solidFill>
              </a:rPr>
              <a:t>le stress</a:t>
            </a:r>
            <a:r>
              <a:rPr lang="fr-FR" sz="2100" dirty="0">
                <a:solidFill>
                  <a:schemeClr val="tx1">
                    <a:lumMod val="50000"/>
                    <a:lumOff val="50000"/>
                  </a:schemeClr>
                </a:solidFill>
              </a:rPr>
              <a:t>, </a:t>
            </a:r>
            <a:r>
              <a:rPr lang="fr-FR" sz="2100" u="sng" dirty="0">
                <a:solidFill>
                  <a:schemeClr val="tx1">
                    <a:lumMod val="50000"/>
                    <a:lumOff val="50000"/>
                  </a:schemeClr>
                </a:solidFill>
              </a:rPr>
              <a:t>l'évolutivité</a:t>
            </a:r>
            <a:r>
              <a:rPr lang="fr-FR" sz="2100" dirty="0">
                <a:solidFill>
                  <a:schemeClr val="tx1">
                    <a:lumMod val="50000"/>
                    <a:lumOff val="50000"/>
                  </a:schemeClr>
                </a:solidFill>
              </a:rPr>
              <a:t>, </a:t>
            </a:r>
            <a:r>
              <a:rPr lang="fr-FR" sz="2100" u="sng" dirty="0">
                <a:solidFill>
                  <a:schemeClr val="tx1">
                    <a:lumMod val="50000"/>
                    <a:lumOff val="50000"/>
                  </a:schemeClr>
                </a:solidFill>
              </a:rPr>
              <a:t>la sécurité</a:t>
            </a:r>
            <a:r>
              <a:rPr lang="fr-FR" sz="2100" dirty="0">
                <a:solidFill>
                  <a:schemeClr val="tx1">
                    <a:lumMod val="50000"/>
                    <a:lumOff val="50000"/>
                  </a:schemeClr>
                </a:solidFill>
              </a:rPr>
              <a:t>, </a:t>
            </a:r>
            <a:r>
              <a:rPr lang="fr-FR" sz="2100" u="sng" dirty="0">
                <a:solidFill>
                  <a:schemeClr val="tx1">
                    <a:lumMod val="50000"/>
                    <a:lumOff val="50000"/>
                  </a:schemeClr>
                </a:solidFill>
              </a:rPr>
              <a:t>la compatibilité</a:t>
            </a:r>
            <a:r>
              <a:rPr lang="fr-FR" sz="2100" dirty="0">
                <a:solidFill>
                  <a:schemeClr val="tx1">
                    <a:lumMod val="50000"/>
                    <a:lumOff val="50000"/>
                  </a:schemeClr>
                </a:solidFill>
              </a:rPr>
              <a:t>…) </a:t>
            </a:r>
            <a:r>
              <a:rPr lang="fr-FR" dirty="0">
                <a:solidFill>
                  <a:schemeClr val="tx1">
                    <a:lumMod val="50000"/>
                    <a:lumOff val="50000"/>
                  </a:schemeClr>
                </a:solidFill>
              </a:rPr>
              <a:t>d'une application logicielle.</a:t>
            </a:r>
          </a:p>
          <a:p>
            <a:pPr>
              <a:buFont typeface="Arial" panose="020B0604020202020204" pitchFamily="34" charset="0"/>
              <a:buChar char="•"/>
            </a:pPr>
            <a:r>
              <a:rPr lang="fr-FR" dirty="0">
                <a:solidFill>
                  <a:schemeClr val="tx1">
                    <a:lumMod val="50000"/>
                    <a:lumOff val="50000"/>
                  </a:schemeClr>
                </a:solidFill>
              </a:rPr>
              <a:t>Les tests non fonctionnels affectent la satisfaction des clients.</a:t>
            </a:r>
          </a:p>
          <a:p>
            <a:pPr algn="l">
              <a:buFont typeface="Arial" panose="020B0604020202020204" pitchFamily="34" charset="0"/>
              <a:buChar char="•"/>
            </a:pPr>
            <a:r>
              <a:rPr lang="fr-FR" dirty="0">
                <a:solidFill>
                  <a:schemeClr val="tx1">
                    <a:lumMod val="50000"/>
                    <a:lumOff val="50000"/>
                  </a:schemeClr>
                </a:solidFill>
              </a:rPr>
              <a:t>Un bon exemple de test non fonctionnel serait de vérifier combien de personnes peuvent se connecter simultanément à un logiciel.</a:t>
            </a:r>
          </a:p>
          <a:p>
            <a:pPr algn="l">
              <a:buFont typeface="Arial" panose="020B0604020202020204" pitchFamily="34" charset="0"/>
              <a:buChar char="•"/>
            </a:pPr>
            <a:r>
              <a:rPr lang="fr-FR" dirty="0">
                <a:solidFill>
                  <a:schemeClr val="tx1">
                    <a:lumMod val="50000"/>
                    <a:lumOff val="50000"/>
                  </a:schemeClr>
                </a:solidFill>
              </a:rPr>
              <a:t>Il est très difficile d'effectuer manuellement des tests non fonctionnels.</a:t>
            </a:r>
          </a:p>
          <a:p>
            <a:pPr marL="285750" indent="-285750" algn="l">
              <a:spcBef>
                <a:spcPts val="600"/>
              </a:spcBef>
              <a:buFont typeface="Arial" panose="020B0604020202020204" pitchFamily="34" charset="0"/>
              <a:buChar char="•"/>
            </a:pPr>
            <a:endParaRPr lang="fr-FR" b="1" dirty="0">
              <a:solidFill>
                <a:schemeClr val="tx1">
                  <a:lumMod val="50000"/>
                  <a:lumOff val="50000"/>
                </a:schemeClr>
              </a:solidFill>
            </a:endParaRPr>
          </a:p>
          <a:p>
            <a:endParaRPr lang="fr-FR" dirty="0"/>
          </a:p>
        </p:txBody>
      </p:sp>
    </p:spTree>
    <p:extLst>
      <p:ext uri="{BB962C8B-B14F-4D97-AF65-F5344CB8AC3E}">
        <p14:creationId xmlns:p14="http://schemas.microsoft.com/office/powerpoint/2010/main" val="390983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684F1B51-5C8A-4565-B79B-DDA7FBFAA4AC}"/>
              </a:ext>
            </a:extLst>
          </p:cNvPr>
          <p:cNvGraphicFramePr>
            <a:graphicFrameLocks noGrp="1"/>
          </p:cNvGraphicFramePr>
          <p:nvPr>
            <p:extLst>
              <p:ext uri="{D42A27DB-BD31-4B8C-83A1-F6EECF244321}">
                <p14:modId xmlns:p14="http://schemas.microsoft.com/office/powerpoint/2010/main" val="61296337"/>
              </p:ext>
            </p:extLst>
          </p:nvPr>
        </p:nvGraphicFramePr>
        <p:xfrm>
          <a:off x="1955977" y="1148638"/>
          <a:ext cx="8021394" cy="3383280"/>
        </p:xfrm>
        <a:graphic>
          <a:graphicData uri="http://schemas.openxmlformats.org/drawingml/2006/table">
            <a:tbl>
              <a:tblPr/>
              <a:tblGrid>
                <a:gridCol w="2673798">
                  <a:extLst>
                    <a:ext uri="{9D8B030D-6E8A-4147-A177-3AD203B41FA5}">
                      <a16:colId xmlns:a16="http://schemas.microsoft.com/office/drawing/2014/main" val="1966612076"/>
                    </a:ext>
                  </a:extLst>
                </a:gridCol>
                <a:gridCol w="2673798">
                  <a:extLst>
                    <a:ext uri="{9D8B030D-6E8A-4147-A177-3AD203B41FA5}">
                      <a16:colId xmlns:a16="http://schemas.microsoft.com/office/drawing/2014/main" val="2519902617"/>
                    </a:ext>
                  </a:extLst>
                </a:gridCol>
                <a:gridCol w="2673798">
                  <a:extLst>
                    <a:ext uri="{9D8B030D-6E8A-4147-A177-3AD203B41FA5}">
                      <a16:colId xmlns:a16="http://schemas.microsoft.com/office/drawing/2014/main" val="800451515"/>
                    </a:ext>
                  </a:extLst>
                </a:gridCol>
              </a:tblGrid>
              <a:tr h="0">
                <a:tc>
                  <a:txBody>
                    <a:bodyPr/>
                    <a:lstStyle/>
                    <a:p>
                      <a:r>
                        <a:rPr lang="fr-FR" b="1">
                          <a:effectLst/>
                        </a:rPr>
                        <a:t>Types de tests</a:t>
                      </a:r>
                      <a:endParaRPr lang="fr-FR">
                        <a:effectLst/>
                      </a:endParaRP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fr-FR" dirty="0">
                          <a:effectLst/>
                        </a:rPr>
                        <a:t>Exemples de types de tests fonctionnels</a:t>
                      </a:r>
                    </a:p>
                    <a:p>
                      <a:pPr>
                        <a:buFont typeface="Arial" panose="020B0604020202020204" pitchFamily="34" charset="0"/>
                        <a:buChar char="•"/>
                      </a:pPr>
                      <a:r>
                        <a:rPr lang="fr-FR" dirty="0">
                          <a:effectLst/>
                        </a:rPr>
                        <a:t>Tests unitaires</a:t>
                      </a:r>
                    </a:p>
                    <a:p>
                      <a:pPr>
                        <a:buFont typeface="Arial" panose="020B0604020202020204" pitchFamily="34" charset="0"/>
                        <a:buChar char="•"/>
                      </a:pPr>
                      <a:r>
                        <a:rPr lang="fr-FR" dirty="0">
                          <a:effectLst/>
                        </a:rPr>
                        <a:t>Test de fumée</a:t>
                      </a:r>
                    </a:p>
                    <a:p>
                      <a:pPr>
                        <a:buFont typeface="Arial" panose="020B0604020202020204" pitchFamily="34" charset="0"/>
                        <a:buChar char="•"/>
                      </a:pPr>
                      <a:r>
                        <a:rPr lang="fr-FR" dirty="0">
                          <a:effectLst/>
                        </a:rPr>
                        <a:t>Acceptation de l'utilisateur</a:t>
                      </a:r>
                    </a:p>
                    <a:p>
                      <a:pPr>
                        <a:buFont typeface="Arial" panose="020B0604020202020204" pitchFamily="34" charset="0"/>
                        <a:buChar char="•"/>
                      </a:pPr>
                      <a:r>
                        <a:rPr lang="fr-FR" dirty="0">
                          <a:effectLst/>
                        </a:rPr>
                        <a:t>Tests d'intégration</a:t>
                      </a:r>
                    </a:p>
                    <a:p>
                      <a:pPr>
                        <a:buFont typeface="Arial" panose="020B0604020202020204" pitchFamily="34" charset="0"/>
                        <a:buChar char="•"/>
                      </a:pPr>
                      <a:r>
                        <a:rPr lang="fr-FR" dirty="0">
                          <a:effectLst/>
                        </a:rPr>
                        <a:t>Les tests de régression</a:t>
                      </a:r>
                    </a:p>
                    <a:p>
                      <a:pPr>
                        <a:buFont typeface="Arial" panose="020B0604020202020204" pitchFamily="34" charset="0"/>
                        <a:buChar char="•"/>
                      </a:pPr>
                      <a:r>
                        <a:rPr lang="fr-FR" dirty="0">
                          <a:effectLst/>
                        </a:rPr>
                        <a:t>Localisation</a:t>
                      </a:r>
                    </a:p>
                    <a:p>
                      <a:pPr>
                        <a:buFont typeface="Arial" panose="020B0604020202020204" pitchFamily="34" charset="0"/>
                        <a:buChar char="•"/>
                      </a:pPr>
                      <a:r>
                        <a:rPr lang="fr-FR" dirty="0">
                          <a:effectLst/>
                        </a:rPr>
                        <a:t>Mondialisation</a:t>
                      </a:r>
                    </a:p>
                    <a:p>
                      <a:pPr>
                        <a:buFont typeface="Arial" panose="020B0604020202020204" pitchFamily="34" charset="0"/>
                        <a:buChar char="•"/>
                      </a:pPr>
                      <a:r>
                        <a:rPr lang="fr-FR" dirty="0">
                          <a:effectLst/>
                        </a:rPr>
                        <a:t>Interopérabilité</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tc>
                  <a:txBody>
                    <a:bodyPr/>
                    <a:lstStyle/>
                    <a:p>
                      <a:r>
                        <a:rPr lang="fr-FR" dirty="0">
                          <a:effectLst/>
                        </a:rPr>
                        <a:t>Exemples de types de tests non fonctionnels</a:t>
                      </a:r>
                    </a:p>
                    <a:p>
                      <a:pPr>
                        <a:buFont typeface="Arial" panose="020B0604020202020204" pitchFamily="34" charset="0"/>
                        <a:buChar char="•"/>
                      </a:pPr>
                      <a:r>
                        <a:rPr lang="fr-FR" dirty="0">
                          <a:effectLst/>
                        </a:rPr>
                        <a:t>Test de performance</a:t>
                      </a:r>
                    </a:p>
                    <a:p>
                      <a:pPr>
                        <a:buFont typeface="Arial" panose="020B0604020202020204" pitchFamily="34" charset="0"/>
                        <a:buChar char="•"/>
                      </a:pPr>
                      <a:r>
                        <a:rPr lang="fr-FR" dirty="0">
                          <a:effectLst/>
                        </a:rPr>
                        <a:t>Tests de volume</a:t>
                      </a:r>
                    </a:p>
                    <a:p>
                      <a:pPr>
                        <a:buFont typeface="Arial" panose="020B0604020202020204" pitchFamily="34" charset="0"/>
                        <a:buChar char="•"/>
                      </a:pPr>
                      <a:r>
                        <a:rPr lang="fr-FR" dirty="0">
                          <a:effectLst/>
                        </a:rPr>
                        <a:t>Évolutivité</a:t>
                      </a:r>
                    </a:p>
                    <a:p>
                      <a:pPr>
                        <a:buFont typeface="Arial" panose="020B0604020202020204" pitchFamily="34" charset="0"/>
                        <a:buChar char="•"/>
                      </a:pPr>
                      <a:r>
                        <a:rPr lang="fr-FR" dirty="0">
                          <a:effectLst/>
                        </a:rPr>
                        <a:t>Tests d'utilisation</a:t>
                      </a:r>
                    </a:p>
                    <a:p>
                      <a:pPr>
                        <a:buFont typeface="Arial" panose="020B0604020202020204" pitchFamily="34" charset="0"/>
                        <a:buChar char="•"/>
                      </a:pPr>
                      <a:r>
                        <a:rPr lang="fr-FR" dirty="0">
                          <a:effectLst/>
                        </a:rPr>
                        <a:t>Test de charge</a:t>
                      </a:r>
                    </a:p>
                    <a:p>
                      <a:pPr>
                        <a:buFont typeface="Arial" panose="020B0604020202020204" pitchFamily="34" charset="0"/>
                        <a:buChar char="•"/>
                      </a:pPr>
                      <a:r>
                        <a:rPr lang="fr-FR" dirty="0">
                          <a:effectLst/>
                        </a:rPr>
                        <a:t>Tests de résistance</a:t>
                      </a:r>
                    </a:p>
                    <a:p>
                      <a:pPr>
                        <a:buFont typeface="Arial" panose="020B0604020202020204" pitchFamily="34" charset="0"/>
                        <a:buChar char="•"/>
                      </a:pPr>
                      <a:r>
                        <a:rPr lang="fr-FR" dirty="0">
                          <a:effectLst/>
                        </a:rPr>
                        <a:t>Test de conformité</a:t>
                      </a:r>
                    </a:p>
                    <a:p>
                      <a:pPr>
                        <a:buFont typeface="Arial" panose="020B0604020202020204" pitchFamily="34" charset="0"/>
                        <a:buChar char="•"/>
                      </a:pPr>
                      <a:r>
                        <a:rPr lang="fr-FR" dirty="0">
                          <a:effectLst/>
                        </a:rPr>
                        <a:t>Test de portabilité</a:t>
                      </a:r>
                    </a:p>
                    <a:p>
                      <a:pPr>
                        <a:buFont typeface="Arial" panose="020B0604020202020204" pitchFamily="34" charset="0"/>
                        <a:buChar char="•"/>
                      </a:pPr>
                      <a:r>
                        <a:rPr lang="fr-FR" dirty="0">
                          <a:effectLst/>
                        </a:rPr>
                        <a:t>Test de récupération après sinistre</a:t>
                      </a:r>
                    </a:p>
                  </a:txBody>
                  <a:tcPr anchor="ctr">
                    <a:lnL>
                      <a:noFill/>
                    </a:lnL>
                    <a:lnR>
                      <a:noFill/>
                    </a:lnR>
                    <a:lnT w="9525" cap="flat" cmpd="sng" algn="ctr">
                      <a:solidFill>
                        <a:srgbClr val="EEEE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070400985"/>
                  </a:ext>
                </a:extLst>
              </a:tr>
            </a:tbl>
          </a:graphicData>
        </a:graphic>
      </p:graphicFrame>
    </p:spTree>
    <p:extLst>
      <p:ext uri="{BB962C8B-B14F-4D97-AF65-F5344CB8AC3E}">
        <p14:creationId xmlns:p14="http://schemas.microsoft.com/office/powerpoint/2010/main" val="34167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C93B1F0-67E6-454E-8447-6714CC03C847}"/>
              </a:ext>
            </a:extLst>
          </p:cNvPr>
          <p:cNvSpPr txBox="1"/>
          <p:nvPr/>
        </p:nvSpPr>
        <p:spPr>
          <a:xfrm>
            <a:off x="740974" y="313158"/>
            <a:ext cx="10582700" cy="6124754"/>
          </a:xfrm>
          <a:prstGeom prst="rect">
            <a:avLst/>
          </a:prstGeom>
          <a:noFill/>
        </p:spPr>
        <p:txBody>
          <a:bodyPr wrap="square">
            <a:spAutoFit/>
          </a:bodyPr>
          <a:lstStyle/>
          <a:p>
            <a:pPr>
              <a:spcBef>
                <a:spcPts val="600"/>
              </a:spcBef>
            </a:pPr>
            <a:r>
              <a:rPr lang="fr-FR" sz="1800" b="1" dirty="0">
                <a:latin typeface="Calibri" panose="020F0502020204030204" pitchFamily="34" charset="0"/>
                <a:cs typeface="Calibri" panose="020F0502020204030204" pitchFamily="34" charset="0"/>
              </a:rPr>
              <a:t>Les différents types de Test logiciel</a:t>
            </a:r>
          </a:p>
          <a:p>
            <a:pPr marL="285750" indent="-285750" algn="l">
              <a:spcBef>
                <a:spcPts val="600"/>
              </a:spcBef>
              <a:buFont typeface="Arial" panose="020B0604020202020204" pitchFamily="34" charset="0"/>
              <a:buChar char="•"/>
            </a:pPr>
            <a:r>
              <a:rPr lang="fr-FR" b="1" dirty="0"/>
              <a:t>Test Manuel:</a:t>
            </a:r>
          </a:p>
          <a:p>
            <a:pPr algn="l">
              <a:spcBef>
                <a:spcPts val="600"/>
              </a:spcBef>
            </a:pPr>
            <a:r>
              <a:rPr lang="fr-FR" dirty="0">
                <a:solidFill>
                  <a:schemeClr val="tx1">
                    <a:lumMod val="50000"/>
                    <a:lumOff val="50000"/>
                  </a:schemeClr>
                </a:solidFill>
                <a:latin typeface="-apple-system"/>
              </a:rPr>
              <a:t>inclut généralement la vérification de toutes les fonctionnalités spécifiées dans les documents d'exigences</a:t>
            </a:r>
          </a:p>
          <a:p>
            <a:pPr marL="285750" indent="-285750" algn="l">
              <a:spcBef>
                <a:spcPts val="600"/>
              </a:spcBef>
              <a:buFont typeface="Arial" panose="020B0604020202020204" pitchFamily="34" charset="0"/>
              <a:buChar char="•"/>
            </a:pPr>
            <a:r>
              <a:rPr lang="fr-FR" b="1" dirty="0"/>
              <a:t>Test automatisé:</a:t>
            </a:r>
          </a:p>
          <a:p>
            <a:pPr algn="l">
              <a:spcBef>
                <a:spcPts val="600"/>
              </a:spcBef>
            </a:pPr>
            <a:r>
              <a:rPr lang="fr-FR" b="0" i="0" dirty="0">
                <a:solidFill>
                  <a:schemeClr val="tx1">
                    <a:lumMod val="50000"/>
                    <a:lumOff val="50000"/>
                  </a:schemeClr>
                </a:solidFill>
                <a:effectLst/>
                <a:latin typeface="-apple-system"/>
              </a:rPr>
              <a:t> le processus de test du logiciel à l'aide d'un outil d'automatisation pour trouver les défauts.</a:t>
            </a:r>
          </a:p>
          <a:p>
            <a:pPr algn="l">
              <a:spcBef>
                <a:spcPts val="600"/>
              </a:spcBef>
            </a:pPr>
            <a:endParaRPr lang="fr-FR" dirty="0">
              <a:solidFill>
                <a:schemeClr val="tx1">
                  <a:lumMod val="50000"/>
                  <a:lumOff val="50000"/>
                </a:schemeClr>
              </a:solidFill>
              <a:latin typeface="-apple-system"/>
            </a:endParaRPr>
          </a:p>
          <a:p>
            <a:pPr>
              <a:spcBef>
                <a:spcPts val="600"/>
              </a:spcBef>
            </a:pPr>
            <a:r>
              <a:rPr lang="fr-FR" sz="1800" b="1" dirty="0">
                <a:latin typeface="Calibri" panose="020F0502020204030204" pitchFamily="34" charset="0"/>
                <a:cs typeface="Calibri" panose="020F0502020204030204" pitchFamily="34" charset="0"/>
              </a:rPr>
              <a:t>Méthodes de Test:</a:t>
            </a:r>
          </a:p>
          <a:p>
            <a:pPr marL="285750" indent="-285750">
              <a:spcBef>
                <a:spcPts val="600"/>
              </a:spcBef>
              <a:buFont typeface="Arial" panose="020B0604020202020204" pitchFamily="34" charset="0"/>
              <a:buChar char="•"/>
            </a:pPr>
            <a:r>
              <a:rPr lang="fr-FR" b="1" dirty="0"/>
              <a:t>Essais statique: Vérification: </a:t>
            </a:r>
            <a:r>
              <a:rPr lang="fr-FR" b="0" i="0" dirty="0">
                <a:solidFill>
                  <a:schemeClr val="tx1">
                    <a:lumMod val="50000"/>
                    <a:lumOff val="50000"/>
                  </a:schemeClr>
                </a:solidFill>
                <a:effectLst/>
                <a:latin typeface="-apple-system"/>
              </a:rPr>
              <a:t>des documents et des fichiers</a:t>
            </a:r>
            <a:endParaRPr lang="fr-FR" b="1" dirty="0"/>
          </a:p>
          <a:p>
            <a:pPr marL="285750" indent="-285750">
              <a:spcBef>
                <a:spcPts val="600"/>
              </a:spcBef>
              <a:buFont typeface="Arial" panose="020B0604020202020204" pitchFamily="34" charset="0"/>
              <a:buChar char="•"/>
            </a:pPr>
            <a:r>
              <a:rPr lang="fr-FR" b="1" dirty="0"/>
              <a:t>Test dynamique: Validation: </a:t>
            </a:r>
            <a:r>
              <a:rPr lang="fr-FR" dirty="0">
                <a:solidFill>
                  <a:schemeClr val="tx1">
                    <a:lumMod val="50000"/>
                    <a:lumOff val="50000"/>
                  </a:schemeClr>
                </a:solidFill>
                <a:latin typeface="-apple-system"/>
              </a:rPr>
              <a:t>est un processus dynamique de test du produit réel</a:t>
            </a:r>
          </a:p>
          <a:p>
            <a:pPr>
              <a:spcBef>
                <a:spcPts val="600"/>
              </a:spcBef>
            </a:pPr>
            <a:endParaRPr lang="fr-FR" dirty="0">
              <a:solidFill>
                <a:schemeClr val="tx1">
                  <a:lumMod val="50000"/>
                  <a:lumOff val="50000"/>
                </a:schemeClr>
              </a:solidFill>
              <a:latin typeface="-apple-system"/>
            </a:endParaRPr>
          </a:p>
          <a:p>
            <a:pPr algn="l"/>
            <a:r>
              <a:rPr lang="fr-FR" b="1" i="0" dirty="0">
                <a:effectLst/>
                <a:latin typeface="-apple-system"/>
              </a:rPr>
              <a:t>Approches de test : 3 Approches</a:t>
            </a:r>
            <a:endParaRPr lang="fr-FR" b="0" i="0" dirty="0">
              <a:effectLst/>
              <a:latin typeface="-apple-system"/>
            </a:endParaRPr>
          </a:p>
          <a:p>
            <a:pPr marL="285750" indent="-285750" algn="l">
              <a:buFont typeface="Arial" panose="020B0604020202020204" pitchFamily="34" charset="0"/>
              <a:buChar char="•"/>
            </a:pPr>
            <a:r>
              <a:rPr lang="fr-FR" b="1" dirty="0"/>
              <a:t>Test boîte blanche : White Box : Test structurel</a:t>
            </a:r>
            <a:r>
              <a:rPr lang="fr-FR" dirty="0">
                <a:latin typeface="-apple-system"/>
                <a:sym typeface="Wingdings" panose="05000000000000000000" pitchFamily="2" charset="2"/>
              </a:rPr>
              <a:t></a:t>
            </a:r>
            <a:r>
              <a:rPr lang="fr-FR" dirty="0">
                <a:solidFill>
                  <a:schemeClr val="tx1">
                    <a:lumMod val="50000"/>
                    <a:lumOff val="50000"/>
                  </a:schemeClr>
                </a:solidFill>
                <a:latin typeface="-apple-system"/>
              </a:rPr>
              <a:t> basé sur la structure de code interne de l'application</a:t>
            </a:r>
          </a:p>
          <a:p>
            <a:pPr algn="l"/>
            <a:r>
              <a:rPr lang="fr-FR" dirty="0">
                <a:solidFill>
                  <a:srgbClr val="FF0000"/>
                </a:solidFill>
                <a:latin typeface="-apple-system"/>
              </a:rPr>
              <a:t>     </a:t>
            </a:r>
            <a:r>
              <a:rPr lang="fr-FR" b="1" dirty="0">
                <a:latin typeface="-apple-system"/>
              </a:rPr>
              <a:t>!</a:t>
            </a:r>
            <a:r>
              <a:rPr lang="fr-FR" b="0" i="0" dirty="0">
                <a:solidFill>
                  <a:srgbClr val="FF0000"/>
                </a:solidFill>
                <a:effectLst/>
                <a:latin typeface="-apple-system"/>
              </a:rPr>
              <a:t> </a:t>
            </a:r>
            <a:r>
              <a:rPr lang="fr-FR" b="0" i="0" dirty="0">
                <a:solidFill>
                  <a:srgbClr val="C00000"/>
                </a:solidFill>
                <a:effectLst/>
                <a:latin typeface="-apple-system"/>
              </a:rPr>
              <a:t>Ces tests sont généralement effectués au niveau de l'unité.</a:t>
            </a:r>
          </a:p>
          <a:p>
            <a:pPr algn="l"/>
            <a:endParaRPr lang="fr-FR" dirty="0">
              <a:solidFill>
                <a:srgbClr val="FF0000"/>
              </a:solidFill>
              <a:latin typeface="-apple-system"/>
            </a:endParaRPr>
          </a:p>
          <a:p>
            <a:pPr marL="285750" indent="-285750">
              <a:buFont typeface="Arial" panose="020B0604020202020204" pitchFamily="34" charset="0"/>
              <a:buChar char="•"/>
            </a:pPr>
            <a:r>
              <a:rPr lang="fr-FR" b="1" dirty="0"/>
              <a:t>Test boîte noire: Black Box: Test comportemental</a:t>
            </a:r>
            <a:r>
              <a:rPr lang="fr-FR" b="1" dirty="0">
                <a:sym typeface="Wingdings" panose="05000000000000000000" pitchFamily="2" charset="2"/>
              </a:rPr>
              <a:t> </a:t>
            </a:r>
            <a:r>
              <a:rPr lang="fr-FR" dirty="0">
                <a:solidFill>
                  <a:schemeClr val="tx1">
                    <a:lumMod val="50000"/>
                    <a:lumOff val="50000"/>
                  </a:schemeClr>
                </a:solidFill>
                <a:latin typeface="-apple-system"/>
              </a:rPr>
              <a:t>basé sur les spécifications/entrées-sorties</a:t>
            </a:r>
          </a:p>
          <a:p>
            <a:r>
              <a:rPr lang="fr-FR" dirty="0">
                <a:solidFill>
                  <a:schemeClr val="tx1">
                    <a:lumMod val="50000"/>
                    <a:lumOff val="50000"/>
                  </a:schemeClr>
                </a:solidFill>
                <a:latin typeface="-apple-system"/>
              </a:rPr>
              <a:t>Evaluer les fonctionnalités du logiciel sans regarder la structure interne du code</a:t>
            </a:r>
          </a:p>
          <a:p>
            <a:endParaRPr lang="fr-FR" dirty="0">
              <a:solidFill>
                <a:schemeClr val="tx1">
                  <a:lumMod val="50000"/>
                  <a:lumOff val="50000"/>
                </a:schemeClr>
              </a:solidFill>
              <a:latin typeface="-apple-system"/>
            </a:endParaRPr>
          </a:p>
          <a:p>
            <a:pPr marL="285750" indent="-285750">
              <a:buFont typeface="Arial" panose="020B0604020202020204" pitchFamily="34" charset="0"/>
              <a:buChar char="•"/>
            </a:pPr>
            <a:r>
              <a:rPr lang="fr-FR" b="1" dirty="0"/>
              <a:t>Test basée sur l’expérience:</a:t>
            </a:r>
          </a:p>
          <a:p>
            <a:pPr algn="l">
              <a:spcBef>
                <a:spcPts val="600"/>
              </a:spcBef>
            </a:pPr>
            <a:endParaRPr lang="fr-FR" b="1" dirty="0">
              <a:solidFill>
                <a:schemeClr val="tx1">
                  <a:lumMod val="50000"/>
                  <a:lumOff val="50000"/>
                </a:schemeClr>
              </a:solidFill>
            </a:endParaRPr>
          </a:p>
        </p:txBody>
      </p:sp>
    </p:spTree>
    <p:extLst>
      <p:ext uri="{BB962C8B-B14F-4D97-AF65-F5344CB8AC3E}">
        <p14:creationId xmlns:p14="http://schemas.microsoft.com/office/powerpoint/2010/main" val="3176470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774C90F-371C-4AC1-B6F3-AEA636E24025}"/>
              </a:ext>
            </a:extLst>
          </p:cNvPr>
          <p:cNvSpPr txBox="1"/>
          <p:nvPr/>
        </p:nvSpPr>
        <p:spPr>
          <a:xfrm>
            <a:off x="776177" y="584791"/>
            <a:ext cx="10675088" cy="3416320"/>
          </a:xfrm>
          <a:prstGeom prst="rect">
            <a:avLst/>
          </a:prstGeom>
          <a:noFill/>
        </p:spPr>
        <p:txBody>
          <a:bodyPr wrap="square">
            <a:spAutoFit/>
          </a:bodyPr>
          <a:lstStyle/>
          <a:p>
            <a:pPr algn="l"/>
            <a:r>
              <a:rPr lang="fr-FR" b="1" i="0" dirty="0">
                <a:effectLst/>
                <a:latin typeface="-apple-system"/>
              </a:rPr>
              <a:t>Artefacts de test :</a:t>
            </a:r>
            <a:r>
              <a:rPr lang="fr-FR" b="1" i="0" dirty="0">
                <a:solidFill>
                  <a:schemeClr val="tx1">
                    <a:lumMod val="50000"/>
                    <a:lumOff val="50000"/>
                  </a:schemeClr>
                </a:solidFill>
                <a:effectLst/>
                <a:latin typeface="-apple-system"/>
              </a:rPr>
              <a:t> </a:t>
            </a:r>
            <a:r>
              <a:rPr lang="fr-FR" b="0" i="0" dirty="0">
                <a:solidFill>
                  <a:schemeClr val="tx1">
                    <a:lumMod val="50000"/>
                    <a:lumOff val="50000"/>
                  </a:schemeClr>
                </a:solidFill>
                <a:effectLst/>
                <a:latin typeface="-apple-system"/>
              </a:rPr>
              <a:t>sont les livrables qui sont remis aux parties prenantes d'un projet logiciel</a:t>
            </a:r>
          </a:p>
          <a:p>
            <a:pPr algn="l"/>
            <a:endParaRPr lang="fr-FR" dirty="0">
              <a:solidFill>
                <a:schemeClr val="tx1">
                  <a:lumMod val="50000"/>
                  <a:lumOff val="50000"/>
                </a:schemeClr>
              </a:solidFill>
              <a:latin typeface="-apple-system"/>
            </a:endParaRPr>
          </a:p>
          <a:p>
            <a:pPr marL="285750" indent="-285750" algn="l">
              <a:buFont typeface="Arial" panose="020B0604020202020204" pitchFamily="34" charset="0"/>
              <a:buChar char="•"/>
            </a:pPr>
            <a:r>
              <a:rPr lang="fr-FR" b="0" i="0" dirty="0">
                <a:effectLst/>
                <a:latin typeface="-apple-system"/>
              </a:rPr>
              <a:t>Plan de test:</a:t>
            </a:r>
          </a:p>
          <a:p>
            <a:pPr marL="285750" indent="-285750" algn="l">
              <a:buFont typeface="Arial" panose="020B0604020202020204" pitchFamily="34" charset="0"/>
              <a:buChar char="•"/>
            </a:pPr>
            <a:r>
              <a:rPr lang="fr-FR" b="0" i="0" dirty="0">
                <a:effectLst/>
                <a:latin typeface="-apple-system"/>
              </a:rPr>
              <a:t>Cas de test:</a:t>
            </a:r>
          </a:p>
          <a:p>
            <a:pPr marL="285750" indent="-285750" algn="l">
              <a:buFont typeface="Arial" panose="020B0604020202020204" pitchFamily="34" charset="0"/>
              <a:buChar char="•"/>
            </a:pPr>
            <a:r>
              <a:rPr lang="fr-FR" b="0" i="0" dirty="0">
                <a:effectLst/>
                <a:latin typeface="-apple-system"/>
              </a:rPr>
              <a:t>Matrice de traçabilité:</a:t>
            </a:r>
          </a:p>
          <a:p>
            <a:pPr marL="285750" indent="-285750" algn="l">
              <a:buFont typeface="Arial" panose="020B0604020202020204" pitchFamily="34" charset="0"/>
              <a:buChar char="•"/>
            </a:pPr>
            <a:r>
              <a:rPr lang="fr-FR" b="0" i="0" dirty="0">
                <a:effectLst/>
                <a:latin typeface="-apple-system"/>
              </a:rPr>
              <a:t>Scénario de test:</a:t>
            </a:r>
          </a:p>
          <a:p>
            <a:pPr marL="285750" indent="-285750" algn="l">
              <a:buFont typeface="Arial" panose="020B0604020202020204" pitchFamily="34" charset="0"/>
              <a:buChar char="•"/>
            </a:pPr>
            <a:r>
              <a:rPr lang="fr-FR" b="0" i="0" dirty="0">
                <a:effectLst/>
                <a:latin typeface="-apple-system"/>
              </a:rPr>
              <a:t>Suite de tests:</a:t>
            </a:r>
          </a:p>
          <a:p>
            <a:pPr marL="285750" indent="-285750" algn="l">
              <a:buFont typeface="Arial" panose="020B0604020202020204" pitchFamily="34" charset="0"/>
              <a:buChar char="•"/>
            </a:pPr>
            <a:r>
              <a:rPr lang="fr-FR" b="0" i="0" dirty="0">
                <a:effectLst/>
                <a:latin typeface="-apple-system"/>
              </a:rPr>
              <a:t>Note de version:</a:t>
            </a:r>
          </a:p>
          <a:p>
            <a:pPr marL="285750" indent="-285750" algn="l">
              <a:buFont typeface="Arial" panose="020B0604020202020204" pitchFamily="34" charset="0"/>
              <a:buChar char="•"/>
            </a:pPr>
            <a:r>
              <a:rPr lang="fr-FR" b="0" i="0" dirty="0">
                <a:effectLst/>
                <a:latin typeface="-apple-system"/>
              </a:rPr>
              <a:t>Données de test ou montage de test:</a:t>
            </a:r>
          </a:p>
          <a:p>
            <a:pPr marL="285750" indent="-285750" algn="l">
              <a:buFont typeface="Arial" panose="020B0604020202020204" pitchFamily="34" charset="0"/>
              <a:buChar char="•"/>
            </a:pPr>
            <a:r>
              <a:rPr lang="fr-FR" b="0" i="0" dirty="0">
                <a:effectLst/>
                <a:latin typeface="-apple-system"/>
              </a:rPr>
              <a:t>Faisceau d'essai:</a:t>
            </a:r>
          </a:p>
          <a:p>
            <a:pPr algn="l"/>
            <a:endParaRPr lang="fr-FR" b="1" i="0" dirty="0">
              <a:solidFill>
                <a:schemeClr val="tx1">
                  <a:lumMod val="50000"/>
                  <a:lumOff val="50000"/>
                </a:schemeClr>
              </a:solidFill>
              <a:effectLst/>
              <a:latin typeface="-apple-system"/>
            </a:endParaRPr>
          </a:p>
          <a:p>
            <a:pPr algn="l"/>
            <a:r>
              <a:rPr lang="fr-FR" b="1" i="0" dirty="0">
                <a:effectLst/>
                <a:latin typeface="-apple-system"/>
              </a:rPr>
              <a:t> </a:t>
            </a:r>
            <a:endParaRPr lang="fr-FR" b="0" i="0" dirty="0">
              <a:effectLst/>
              <a:latin typeface="-apple-system"/>
            </a:endParaRPr>
          </a:p>
        </p:txBody>
      </p:sp>
    </p:spTree>
    <p:extLst>
      <p:ext uri="{BB962C8B-B14F-4D97-AF65-F5344CB8AC3E}">
        <p14:creationId xmlns:p14="http://schemas.microsoft.com/office/powerpoint/2010/main" val="171628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au 14">
            <a:extLst>
              <a:ext uri="{FF2B5EF4-FFF2-40B4-BE49-F238E27FC236}">
                <a16:creationId xmlns:a16="http://schemas.microsoft.com/office/drawing/2014/main" id="{147A9AD9-BF39-4397-BF8E-F6EB78D70BDF}"/>
              </a:ext>
            </a:extLst>
          </p:cNvPr>
          <p:cNvGraphicFramePr>
            <a:graphicFrameLocks noGrp="1"/>
          </p:cNvGraphicFramePr>
          <p:nvPr>
            <p:extLst>
              <p:ext uri="{D42A27DB-BD31-4B8C-83A1-F6EECF244321}">
                <p14:modId xmlns:p14="http://schemas.microsoft.com/office/powerpoint/2010/main" val="4266561644"/>
              </p:ext>
            </p:extLst>
          </p:nvPr>
        </p:nvGraphicFramePr>
        <p:xfrm>
          <a:off x="3810724" y="2296632"/>
          <a:ext cx="5099359" cy="3561198"/>
        </p:xfrm>
        <a:graphic>
          <a:graphicData uri="http://schemas.openxmlformats.org/drawingml/2006/table">
            <a:tbl>
              <a:tblPr firstRow="1" bandRow="1">
                <a:tableStyleId>{9D7B26C5-4107-4FEC-AEDC-1716B250A1EF}</a:tableStyleId>
              </a:tblPr>
              <a:tblGrid>
                <a:gridCol w="5099359">
                  <a:extLst>
                    <a:ext uri="{9D8B030D-6E8A-4147-A177-3AD203B41FA5}">
                      <a16:colId xmlns:a16="http://schemas.microsoft.com/office/drawing/2014/main" val="2993870747"/>
                    </a:ext>
                  </a:extLst>
                </a:gridCol>
              </a:tblGrid>
              <a:tr h="4085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dirty="0">
                          <a:effectLst/>
                          <a:latin typeface="-apple-system"/>
                        </a:rPr>
                        <a:t>Qu'est-ce que le test logiciel</a:t>
                      </a:r>
                      <a:endParaRPr lang="fr-FR" sz="2000" b="1" i="0" kern="1200" dirty="0">
                        <a:solidFill>
                          <a:schemeClr val="tx1"/>
                        </a:solidFill>
                        <a:effectLst/>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2430093811"/>
                  </a:ext>
                </a:extLst>
              </a:tr>
              <a:tr h="408594">
                <a:tc>
                  <a:txBody>
                    <a:bodyPr/>
                    <a:lstStyle/>
                    <a:p>
                      <a:pPr algn="ctr"/>
                      <a:r>
                        <a:rPr lang="fr-FR" sz="2000" b="1" i="0" dirty="0">
                          <a:effectLst/>
                          <a:latin typeface="-apple-system"/>
                        </a:rPr>
                        <a:t>Pourquoi avons-nous besoin de tests logiciels ?</a:t>
                      </a:r>
                    </a:p>
                  </a:txBody>
                  <a:tcPr/>
                </a:tc>
                <a:extLst>
                  <a:ext uri="{0D108BD9-81ED-4DB2-BD59-A6C34878D82A}">
                    <a16:rowId xmlns:a16="http://schemas.microsoft.com/office/drawing/2014/main" val="1608311369"/>
                  </a:ext>
                </a:extLst>
              </a:tr>
              <a:tr h="4085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dirty="0">
                          <a:effectLst/>
                          <a:latin typeface="-apple-system"/>
                        </a:rPr>
                        <a:t>Principes des tests logiciels</a:t>
                      </a:r>
                      <a:endParaRPr lang="fr-FR" sz="2000" b="1" i="0" kern="1200" dirty="0">
                        <a:solidFill>
                          <a:schemeClr val="tx1"/>
                        </a:solidFill>
                        <a:effectLst/>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1423228516"/>
                  </a:ext>
                </a:extLst>
              </a:tr>
              <a:tr h="4085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dirty="0">
                          <a:effectLst/>
                          <a:latin typeface="-apple-system"/>
                        </a:rPr>
                        <a:t>Niveaux de Test</a:t>
                      </a:r>
                      <a:endParaRPr lang="fr-FR" sz="2000" b="1" i="0" kern="1200" dirty="0">
                        <a:solidFill>
                          <a:schemeClr val="tx1"/>
                        </a:solidFill>
                        <a:effectLst/>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2687842338"/>
                  </a:ext>
                </a:extLst>
              </a:tr>
              <a:tr h="4085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dirty="0">
                          <a:effectLst/>
                          <a:latin typeface="-apple-system"/>
                        </a:rPr>
                        <a:t>Les différents types de Test logiciels</a:t>
                      </a:r>
                      <a:endParaRPr lang="fr-FR" sz="2000" b="1" i="0" kern="1200" dirty="0">
                        <a:solidFill>
                          <a:schemeClr val="tx1"/>
                        </a:solidFill>
                        <a:effectLst/>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2491327201"/>
                  </a:ext>
                </a:extLst>
              </a:tr>
              <a:tr h="4085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dirty="0">
                          <a:effectLst/>
                          <a:latin typeface="-apple-system"/>
                        </a:rPr>
                        <a:t>Méthode Statique vous Méthodes Dynamique</a:t>
                      </a:r>
                      <a:endParaRPr lang="fr-FR" sz="2000" b="1" i="0" kern="1200" dirty="0">
                        <a:solidFill>
                          <a:schemeClr val="tx1"/>
                        </a:solidFill>
                        <a:effectLst/>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2050560499"/>
                  </a:ext>
                </a:extLst>
              </a:tr>
              <a:tr h="4085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dirty="0">
                          <a:effectLst/>
                          <a:latin typeface="-apple-system"/>
                        </a:rPr>
                        <a:t>Fonctionnel vous Non-Fonctionnel</a:t>
                      </a:r>
                      <a:endParaRPr lang="fr-FR" sz="2000" b="1" i="0" kern="1200" dirty="0">
                        <a:solidFill>
                          <a:schemeClr val="tx1"/>
                        </a:solidFill>
                        <a:effectLst/>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269660227"/>
                  </a:ext>
                </a:extLst>
              </a:tr>
              <a:tr h="4085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b="1" i="0" dirty="0">
                          <a:effectLst/>
                          <a:latin typeface="-apple-system"/>
                        </a:rPr>
                        <a:t>Artefacts de Test</a:t>
                      </a:r>
                      <a:endParaRPr lang="fr-FR" sz="2000" b="1" i="0" kern="1200" dirty="0">
                        <a:solidFill>
                          <a:schemeClr val="tx1"/>
                        </a:solidFill>
                        <a:effectLst/>
                        <a:latin typeface="Calibri Light" panose="020F0302020204030204" pitchFamily="34" charset="0"/>
                        <a:ea typeface="+mn-ea"/>
                        <a:cs typeface="Calibri Light" panose="020F0302020204030204" pitchFamily="34" charset="0"/>
                      </a:endParaRPr>
                    </a:p>
                  </a:txBody>
                  <a:tcPr/>
                </a:tc>
                <a:extLst>
                  <a:ext uri="{0D108BD9-81ED-4DB2-BD59-A6C34878D82A}">
                    <a16:rowId xmlns:a16="http://schemas.microsoft.com/office/drawing/2014/main" val="3619694679"/>
                  </a:ext>
                </a:extLst>
              </a:tr>
            </a:tbl>
          </a:graphicData>
        </a:graphic>
      </p:graphicFrame>
      <p:sp>
        <p:nvSpPr>
          <p:cNvPr id="15" name="ZoneTexte 14">
            <a:extLst>
              <a:ext uri="{FF2B5EF4-FFF2-40B4-BE49-F238E27FC236}">
                <a16:creationId xmlns:a16="http://schemas.microsoft.com/office/drawing/2014/main" id="{3530D56C-F406-4615-8627-A86B08290206}"/>
              </a:ext>
            </a:extLst>
          </p:cNvPr>
          <p:cNvSpPr txBox="1"/>
          <p:nvPr/>
        </p:nvSpPr>
        <p:spPr>
          <a:xfrm>
            <a:off x="0" y="864653"/>
            <a:ext cx="12192000" cy="584775"/>
          </a:xfrm>
          <a:prstGeom prst="rect">
            <a:avLst/>
          </a:prstGeom>
          <a:noFill/>
        </p:spPr>
        <p:txBody>
          <a:bodyPr wrap="square" rtlCol="0">
            <a:spAutoFit/>
          </a:bodyPr>
          <a:lstStyle/>
          <a:p>
            <a:pPr algn="ctr"/>
            <a:r>
              <a:rPr lang="fr-FR" sz="3200" b="1" dirty="0">
                <a:solidFill>
                  <a:schemeClr val="tx2">
                    <a:lumMod val="75000"/>
                    <a:lumOff val="25000"/>
                  </a:schemeClr>
                </a:solidFill>
                <a:latin typeface="Calibri" panose="020F0502020204030204" pitchFamily="34" charset="0"/>
                <a:cs typeface="Calibri" panose="020F0502020204030204" pitchFamily="34" charset="0"/>
              </a:rPr>
              <a:t>Plan de la présentation</a:t>
            </a:r>
          </a:p>
        </p:txBody>
      </p:sp>
      <p:pic>
        <p:nvPicPr>
          <p:cNvPr id="16" name="Picture 6" descr="Talan Tunisie - Home | Facebook">
            <a:extLst>
              <a:ext uri="{FF2B5EF4-FFF2-40B4-BE49-F238E27FC236}">
                <a16:creationId xmlns:a16="http://schemas.microsoft.com/office/drawing/2014/main" id="{F4DDD183-C5FC-4EBC-8F5A-41601D9E3E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17" b="23368"/>
          <a:stretch/>
        </p:blipFill>
        <p:spPr bwMode="auto">
          <a:xfrm>
            <a:off x="11187929" y="51472"/>
            <a:ext cx="1004071" cy="570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17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6" descr="Talan Tunisie - Home | Facebook">
            <a:extLst>
              <a:ext uri="{FF2B5EF4-FFF2-40B4-BE49-F238E27FC236}">
                <a16:creationId xmlns:a16="http://schemas.microsoft.com/office/drawing/2014/main" id="{C335842C-5D08-44AD-95E8-7887D8E725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817" b="23368"/>
          <a:stretch/>
        </p:blipFill>
        <p:spPr bwMode="auto">
          <a:xfrm>
            <a:off x="11187929" y="51472"/>
            <a:ext cx="1004071" cy="57046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EB71CEEF-8EEF-4F41-8AFF-C1BE403C0C10}"/>
              </a:ext>
            </a:extLst>
          </p:cNvPr>
          <p:cNvSpPr txBox="1"/>
          <p:nvPr/>
        </p:nvSpPr>
        <p:spPr>
          <a:xfrm>
            <a:off x="-220617" y="771391"/>
            <a:ext cx="12192000" cy="584775"/>
          </a:xfrm>
          <a:prstGeom prst="rect">
            <a:avLst/>
          </a:prstGeom>
          <a:noFill/>
        </p:spPr>
        <p:txBody>
          <a:bodyPr wrap="square" rtlCol="0">
            <a:spAutoFit/>
          </a:bodyPr>
          <a:lstStyle>
            <a:defPPr rtl="0">
              <a:defRPr lang="fr-fr"/>
            </a:defPPr>
            <a:lvl1pPr algn="ctr">
              <a:defRPr sz="3200" b="1" i="0">
                <a:effectLst/>
                <a:latin typeface="-apple-system"/>
              </a:defRPr>
            </a:lvl1pPr>
          </a:lstStyle>
          <a:p>
            <a:r>
              <a:rPr lang="fr-FR" dirty="0">
                <a:solidFill>
                  <a:schemeClr val="tx2">
                    <a:lumMod val="75000"/>
                    <a:lumOff val="25000"/>
                  </a:schemeClr>
                </a:solidFill>
                <a:latin typeface="Calibri" panose="020F0502020204030204" pitchFamily="34" charset="0"/>
                <a:cs typeface="Calibri" panose="020F0502020204030204" pitchFamily="34" charset="0"/>
              </a:rPr>
              <a:t>Qu'est-ce que le test logiciel</a:t>
            </a:r>
          </a:p>
        </p:txBody>
      </p:sp>
      <p:sp>
        <p:nvSpPr>
          <p:cNvPr id="13" name="ZoneTexte 12">
            <a:extLst>
              <a:ext uri="{FF2B5EF4-FFF2-40B4-BE49-F238E27FC236}">
                <a16:creationId xmlns:a16="http://schemas.microsoft.com/office/drawing/2014/main" id="{8594915C-C9F2-49CD-9E5E-F527FEE8A485}"/>
              </a:ext>
            </a:extLst>
          </p:cNvPr>
          <p:cNvSpPr txBox="1"/>
          <p:nvPr/>
        </p:nvSpPr>
        <p:spPr>
          <a:xfrm>
            <a:off x="1212111" y="1998921"/>
            <a:ext cx="10324214" cy="1200329"/>
          </a:xfrm>
          <a:prstGeom prst="rect">
            <a:avLst/>
          </a:prstGeom>
          <a:noFill/>
        </p:spPr>
        <p:txBody>
          <a:bodyPr wrap="square">
            <a:spAutoFit/>
          </a:bodyPr>
          <a:lstStyle/>
          <a:p>
            <a:pPr algn="l"/>
            <a:r>
              <a:rPr lang="fr-FR" b="1" i="0" dirty="0">
                <a:solidFill>
                  <a:srgbClr val="2D3748"/>
                </a:solidFill>
                <a:effectLst/>
                <a:latin typeface="-apple-system"/>
              </a:rPr>
              <a:t>Le test logiciel</a:t>
            </a:r>
            <a:r>
              <a:rPr lang="fr-FR" b="0" i="0" dirty="0">
                <a:solidFill>
                  <a:srgbClr val="2D3748"/>
                </a:solidFill>
                <a:effectLst/>
                <a:latin typeface="-apple-system"/>
              </a:rPr>
              <a:t> </a:t>
            </a:r>
            <a:r>
              <a:rPr lang="fr-FR" dirty="0">
                <a:solidFill>
                  <a:schemeClr val="tx1">
                    <a:lumMod val="50000"/>
                    <a:lumOff val="50000"/>
                  </a:schemeClr>
                </a:solidFill>
                <a:latin typeface="-apple-system"/>
              </a:rPr>
              <a:t>est un processus permettant d'évaluer la fonctionnalité d'une application logicielle dans le but de déterminer si le logiciel développé répond ou non aux exigences spécifiées et d'identifier les défauts pour s'assurer que le produit est sans défaut afin de produire un produit de qualité. </a:t>
            </a:r>
          </a:p>
          <a:p>
            <a:endParaRPr lang="fr-FR" dirty="0"/>
          </a:p>
        </p:txBody>
      </p:sp>
    </p:spTree>
    <p:extLst>
      <p:ext uri="{BB962C8B-B14F-4D97-AF65-F5344CB8AC3E}">
        <p14:creationId xmlns:p14="http://schemas.microsoft.com/office/powerpoint/2010/main" val="3027116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7A8D001-D552-443C-B720-3164673E7284}"/>
              </a:ext>
            </a:extLst>
          </p:cNvPr>
          <p:cNvSpPr txBox="1"/>
          <p:nvPr/>
        </p:nvSpPr>
        <p:spPr>
          <a:xfrm>
            <a:off x="1098698" y="1997839"/>
            <a:ext cx="9994604" cy="2585323"/>
          </a:xfrm>
          <a:prstGeom prst="rect">
            <a:avLst/>
          </a:prstGeom>
          <a:noFill/>
        </p:spPr>
        <p:txBody>
          <a:bodyPr wrap="square" rtlCol="0">
            <a:spAutoFit/>
          </a:bodyPr>
          <a:lstStyle/>
          <a:p>
            <a:r>
              <a:rPr lang="fr-FR" b="0" i="0" dirty="0">
                <a:solidFill>
                  <a:srgbClr val="2D3748"/>
                </a:solidFill>
                <a:effectLst/>
                <a:latin typeface="-apple-system"/>
                <a:sym typeface="Wingdings" panose="05000000000000000000" pitchFamily="2" charset="2"/>
              </a:rPr>
              <a:t></a:t>
            </a:r>
            <a:r>
              <a:rPr lang="fr-FR" b="0" i="0" dirty="0">
                <a:solidFill>
                  <a:srgbClr val="2D3748"/>
                </a:solidFill>
                <a:effectLst/>
                <a:latin typeface="-apple-system"/>
              </a:rPr>
              <a:t>Certaines des raisons pour lesquelles les tests deviennent une partie intégrante et très importante du domaine des technologies de l'information sont les suivantes:</a:t>
            </a:r>
          </a:p>
          <a:p>
            <a:endParaRPr lang="fr-FR" b="1" i="0" dirty="0">
              <a:effectLst/>
              <a:latin typeface="-apple-system"/>
            </a:endParaRPr>
          </a:p>
          <a:p>
            <a:pPr marL="285750" indent="-285750" algn="l">
              <a:buFont typeface="Wingdings" panose="05000000000000000000" pitchFamily="2" charset="2"/>
              <a:buChar char="ü"/>
            </a:pPr>
            <a:r>
              <a:rPr lang="fr-FR" b="0" i="0" dirty="0">
                <a:solidFill>
                  <a:srgbClr val="2D3748"/>
                </a:solidFill>
                <a:effectLst/>
                <a:latin typeface="-apple-system"/>
              </a:rPr>
              <a:t>Rentabilité</a:t>
            </a:r>
          </a:p>
          <a:p>
            <a:pPr marL="285750" indent="-285750" algn="l">
              <a:buFont typeface="Wingdings" panose="05000000000000000000" pitchFamily="2" charset="2"/>
              <a:buChar char="ü"/>
            </a:pPr>
            <a:r>
              <a:rPr lang="fr-FR" b="0" i="0" dirty="0">
                <a:solidFill>
                  <a:srgbClr val="2D3748"/>
                </a:solidFill>
                <a:effectLst/>
                <a:latin typeface="-apple-system"/>
              </a:rPr>
              <a:t>Satisfaction du client</a:t>
            </a:r>
          </a:p>
          <a:p>
            <a:pPr marL="285750" indent="-285750" algn="l">
              <a:buFont typeface="Wingdings" panose="05000000000000000000" pitchFamily="2" charset="2"/>
              <a:buChar char="ü"/>
            </a:pPr>
            <a:r>
              <a:rPr lang="fr-FR" b="0" i="0" dirty="0">
                <a:solidFill>
                  <a:srgbClr val="2D3748"/>
                </a:solidFill>
                <a:effectLst/>
                <a:latin typeface="-apple-system"/>
              </a:rPr>
              <a:t>Sécurité</a:t>
            </a:r>
          </a:p>
          <a:p>
            <a:pPr marL="285750" indent="-285750" algn="l">
              <a:buFont typeface="Wingdings" panose="05000000000000000000" pitchFamily="2" charset="2"/>
              <a:buChar char="ü"/>
            </a:pPr>
            <a:r>
              <a:rPr lang="fr-FR" b="0" i="0" dirty="0">
                <a:solidFill>
                  <a:srgbClr val="2D3748"/>
                </a:solidFill>
                <a:effectLst/>
                <a:latin typeface="-apple-system"/>
              </a:rPr>
              <a:t>La qualité des produits</a:t>
            </a:r>
          </a:p>
          <a:p>
            <a:endParaRPr lang="fr-FR" b="0" i="0" dirty="0">
              <a:effectLst/>
              <a:latin typeface="-apple-system"/>
            </a:endParaRPr>
          </a:p>
          <a:p>
            <a:endParaRPr lang="fr-FR" dirty="0"/>
          </a:p>
        </p:txBody>
      </p:sp>
      <p:sp>
        <p:nvSpPr>
          <p:cNvPr id="8" name="ZoneTexte 7">
            <a:extLst>
              <a:ext uri="{FF2B5EF4-FFF2-40B4-BE49-F238E27FC236}">
                <a16:creationId xmlns:a16="http://schemas.microsoft.com/office/drawing/2014/main" id="{5C60034C-DDBD-4CEC-967E-EF3D37AEA64F}"/>
              </a:ext>
            </a:extLst>
          </p:cNvPr>
          <p:cNvSpPr txBox="1"/>
          <p:nvPr/>
        </p:nvSpPr>
        <p:spPr>
          <a:xfrm>
            <a:off x="-220617" y="771391"/>
            <a:ext cx="12192000" cy="584775"/>
          </a:xfrm>
          <a:prstGeom prst="rect">
            <a:avLst/>
          </a:prstGeom>
          <a:noFill/>
        </p:spPr>
        <p:txBody>
          <a:bodyPr wrap="square" rtlCol="0">
            <a:spAutoFit/>
          </a:bodyPr>
          <a:lstStyle/>
          <a:p>
            <a:pPr algn="ctr"/>
            <a:r>
              <a:rPr lang="fr-FR" sz="3200" b="1" dirty="0">
                <a:solidFill>
                  <a:schemeClr val="tx2">
                    <a:lumMod val="75000"/>
                    <a:lumOff val="25000"/>
                  </a:schemeClr>
                </a:solidFill>
                <a:latin typeface="Calibri" panose="020F0502020204030204" pitchFamily="34" charset="0"/>
                <a:cs typeface="Calibri" panose="020F0502020204030204" pitchFamily="34" charset="0"/>
              </a:rPr>
              <a:t>Pourquoi avons-nous besoin de tests logiciels ?</a:t>
            </a:r>
          </a:p>
        </p:txBody>
      </p:sp>
    </p:spTree>
    <p:extLst>
      <p:ext uri="{BB962C8B-B14F-4D97-AF65-F5344CB8AC3E}">
        <p14:creationId xmlns:p14="http://schemas.microsoft.com/office/powerpoint/2010/main" val="1436106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DD83552-94B4-4283-B648-A2BC5BAC074E}"/>
              </a:ext>
            </a:extLst>
          </p:cNvPr>
          <p:cNvSpPr txBox="1"/>
          <p:nvPr/>
        </p:nvSpPr>
        <p:spPr>
          <a:xfrm>
            <a:off x="1206263" y="2008195"/>
            <a:ext cx="10287531" cy="3693319"/>
          </a:xfrm>
          <a:prstGeom prst="rect">
            <a:avLst/>
          </a:prstGeom>
          <a:noFill/>
        </p:spPr>
        <p:txBody>
          <a:bodyPr wrap="square">
            <a:spAutoFit/>
          </a:bodyPr>
          <a:lstStyle/>
          <a:p>
            <a:pPr marL="342900" indent="-342900" algn="l">
              <a:buFont typeface="+mj-lt"/>
              <a:buAutoNum type="arabicPeriod"/>
            </a:pPr>
            <a:r>
              <a:rPr lang="fr-FR" b="1" dirty="0"/>
              <a:t> Les tests montrent la présence de défauts, par leur absence </a:t>
            </a:r>
            <a:br>
              <a:rPr lang="fr-FR" b="1" dirty="0"/>
            </a:br>
            <a:endParaRPr lang="fr-FR" b="1" dirty="0"/>
          </a:p>
          <a:p>
            <a:pPr marL="342900" indent="-342900" algn="l">
              <a:buFont typeface="+mj-lt"/>
              <a:buAutoNum type="arabicPeriod"/>
            </a:pPr>
            <a:r>
              <a:rPr lang="fr-FR" b="1" dirty="0"/>
              <a:t>Les tests exhaustifs sont impossibles </a:t>
            </a:r>
            <a:br>
              <a:rPr lang="fr-FR" b="1" dirty="0"/>
            </a:br>
            <a:endParaRPr lang="fr-FR" b="1" dirty="0"/>
          </a:p>
          <a:p>
            <a:pPr marL="342900" indent="-342900" algn="l">
              <a:buFont typeface="+mj-lt"/>
              <a:buAutoNum type="arabicPeriod"/>
            </a:pPr>
            <a:r>
              <a:rPr lang="fr-FR" b="1" dirty="0"/>
              <a:t>Tester tôt économise du temps et de l’argent</a:t>
            </a:r>
            <a:br>
              <a:rPr lang="fr-FR" b="1" dirty="0"/>
            </a:br>
            <a:endParaRPr lang="fr-FR" b="1" dirty="0"/>
          </a:p>
          <a:p>
            <a:pPr marL="342900" indent="-342900" algn="l">
              <a:buFont typeface="+mj-lt"/>
              <a:buAutoNum type="arabicPeriod"/>
            </a:pPr>
            <a:r>
              <a:rPr lang="fr-FR" b="1" dirty="0"/>
              <a:t>Regroupement des défauts</a:t>
            </a:r>
            <a:br>
              <a:rPr lang="fr-FR" b="1" dirty="0"/>
            </a:br>
            <a:endParaRPr lang="fr-FR" b="1" dirty="0"/>
          </a:p>
          <a:p>
            <a:pPr marL="342900" indent="-342900" algn="l">
              <a:buFont typeface="+mj-lt"/>
              <a:buAutoNum type="arabicPeriod"/>
            </a:pPr>
            <a:r>
              <a:rPr lang="fr-FR" b="1" dirty="0"/>
              <a:t>Paradoxe du pesticide</a:t>
            </a:r>
            <a:br>
              <a:rPr lang="fr-FR" b="1" dirty="0"/>
            </a:br>
            <a:endParaRPr lang="fr-FR" b="1" dirty="0"/>
          </a:p>
          <a:p>
            <a:pPr marL="342900" indent="-342900" algn="l">
              <a:buFont typeface="+mj-lt"/>
              <a:buAutoNum type="arabicPeriod"/>
            </a:pPr>
            <a:r>
              <a:rPr lang="fr-FR" b="1" dirty="0"/>
              <a:t>Les tests dépendent du contexte </a:t>
            </a:r>
            <a:br>
              <a:rPr lang="fr-FR" b="1" dirty="0"/>
            </a:br>
            <a:endParaRPr lang="fr-FR" b="1" dirty="0"/>
          </a:p>
          <a:p>
            <a:pPr marL="342900" indent="-342900" algn="l">
              <a:buFont typeface="+mj-lt"/>
              <a:buAutoNum type="arabicPeriod"/>
            </a:pPr>
            <a:r>
              <a:rPr lang="fr-FR" b="1" dirty="0"/>
              <a:t>L’absence d’erreurs est une illusion </a:t>
            </a:r>
          </a:p>
        </p:txBody>
      </p:sp>
      <p:sp>
        <p:nvSpPr>
          <p:cNvPr id="5" name="ZoneTexte 4">
            <a:extLst>
              <a:ext uri="{FF2B5EF4-FFF2-40B4-BE49-F238E27FC236}">
                <a16:creationId xmlns:a16="http://schemas.microsoft.com/office/drawing/2014/main" id="{13A32389-041B-4FE4-B326-64DE586144F8}"/>
              </a:ext>
            </a:extLst>
          </p:cNvPr>
          <p:cNvSpPr txBox="1"/>
          <p:nvPr/>
        </p:nvSpPr>
        <p:spPr>
          <a:xfrm>
            <a:off x="1733108" y="738747"/>
            <a:ext cx="8495414" cy="584775"/>
          </a:xfrm>
          <a:prstGeom prst="rect">
            <a:avLst/>
          </a:prstGeom>
          <a:noFill/>
        </p:spPr>
        <p:txBody>
          <a:bodyPr wrap="square" rtlCol="0">
            <a:spAutoFit/>
          </a:bodyPr>
          <a:lstStyle/>
          <a:p>
            <a:pPr algn="ctr"/>
            <a:r>
              <a:rPr lang="fr-FR" sz="3200" b="1" dirty="0">
                <a:solidFill>
                  <a:schemeClr val="tx2">
                    <a:lumMod val="75000"/>
                    <a:lumOff val="25000"/>
                  </a:schemeClr>
                </a:solidFill>
                <a:latin typeface="Calibri" panose="020F0502020204030204" pitchFamily="34" charset="0"/>
                <a:cs typeface="Calibri" panose="020F0502020204030204" pitchFamily="34" charset="0"/>
              </a:rPr>
              <a:t>Principes des tests logiciels : </a:t>
            </a:r>
          </a:p>
        </p:txBody>
      </p:sp>
    </p:spTree>
    <p:extLst>
      <p:ext uri="{BB962C8B-B14F-4D97-AF65-F5344CB8AC3E}">
        <p14:creationId xmlns:p14="http://schemas.microsoft.com/office/powerpoint/2010/main" val="139343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6ED4C2B-A28A-446F-B897-18AF570E7BF7}"/>
              </a:ext>
            </a:extLst>
          </p:cNvPr>
          <p:cNvSpPr txBox="1"/>
          <p:nvPr/>
        </p:nvSpPr>
        <p:spPr>
          <a:xfrm>
            <a:off x="1184847" y="1984812"/>
            <a:ext cx="10090297" cy="3970318"/>
          </a:xfrm>
          <a:prstGeom prst="rect">
            <a:avLst/>
          </a:prstGeom>
          <a:noFill/>
        </p:spPr>
        <p:txBody>
          <a:bodyPr wrap="square">
            <a:spAutoFit/>
          </a:bodyPr>
          <a:lstStyle/>
          <a:p>
            <a:pPr algn="l"/>
            <a:endParaRPr lang="fr-FR" b="0" i="0" dirty="0">
              <a:effectLst/>
              <a:latin typeface="-apple-system"/>
            </a:endParaRPr>
          </a:p>
          <a:p>
            <a:pPr marL="285750" indent="-285750" algn="l">
              <a:buFont typeface="Arial" panose="020B0604020202020204" pitchFamily="34" charset="0"/>
              <a:buChar char="•"/>
            </a:pPr>
            <a:r>
              <a:rPr lang="fr-FR" b="1" dirty="0"/>
              <a:t>Tests unitaires: </a:t>
            </a:r>
            <a:r>
              <a:rPr lang="fr-FR" dirty="0">
                <a:solidFill>
                  <a:schemeClr val="tx1">
                    <a:lumMod val="50000"/>
                    <a:lumOff val="50000"/>
                  </a:schemeClr>
                </a:solidFill>
                <a:latin typeface="-apple-system"/>
              </a:rPr>
              <a:t>vérifier si les modules individuels du code source fonctionnent correctement</a:t>
            </a:r>
          </a:p>
          <a:p>
            <a:pPr algn="l"/>
            <a:r>
              <a:rPr lang="fr-FR" dirty="0">
                <a:solidFill>
                  <a:schemeClr val="tx1">
                    <a:lumMod val="50000"/>
                    <a:lumOff val="50000"/>
                  </a:schemeClr>
                </a:solidFill>
                <a:latin typeface="-apple-system"/>
              </a:rPr>
              <a:t>      Il s'agit d'un test de module </a:t>
            </a:r>
            <a:r>
              <a:rPr lang="fr-FR" dirty="0">
                <a:solidFill>
                  <a:srgbClr val="C00000"/>
                </a:solidFill>
                <a:latin typeface="-apple-system"/>
              </a:rPr>
              <a:t>AKA</a:t>
            </a:r>
            <a:r>
              <a:rPr lang="fr-FR" dirty="0">
                <a:solidFill>
                  <a:schemeClr val="tx1">
                    <a:lumMod val="50000"/>
                    <a:lumOff val="50000"/>
                  </a:schemeClr>
                </a:solidFill>
                <a:latin typeface="-apple-system"/>
              </a:rPr>
              <a:t> ou d'un test de composant</a:t>
            </a:r>
          </a:p>
          <a:p>
            <a:pPr algn="l"/>
            <a:endParaRPr lang="fr-FR" b="1" dirty="0"/>
          </a:p>
          <a:p>
            <a:pPr marL="285750" indent="-285750" algn="l">
              <a:buFont typeface="Arial" panose="020B0604020202020204" pitchFamily="34" charset="0"/>
              <a:buChar char="•"/>
            </a:pPr>
            <a:r>
              <a:rPr lang="fr-FR" b="1" dirty="0"/>
              <a:t>Tests d'intégration: </a:t>
            </a:r>
            <a:r>
              <a:rPr lang="fr-FR" dirty="0">
                <a:solidFill>
                  <a:schemeClr val="tx1">
                    <a:lumMod val="50000"/>
                    <a:lumOff val="50000"/>
                  </a:schemeClr>
                </a:solidFill>
                <a:latin typeface="-apple-system"/>
              </a:rPr>
              <a:t>est le processus de test de la connectivité ou du transfert de données entre deux modules testés par unité.</a:t>
            </a:r>
            <a:r>
              <a:rPr lang="fr-FR" b="0" i="0" dirty="0">
                <a:solidFill>
                  <a:srgbClr val="2D3748"/>
                </a:solidFill>
                <a:effectLst/>
                <a:latin typeface="-apple-system"/>
              </a:rPr>
              <a:t>  </a:t>
            </a:r>
            <a:r>
              <a:rPr lang="fr-FR" dirty="0">
                <a:solidFill>
                  <a:schemeClr val="tx1">
                    <a:lumMod val="50000"/>
                    <a:lumOff val="50000"/>
                  </a:schemeClr>
                </a:solidFill>
                <a:latin typeface="-apple-system"/>
              </a:rPr>
              <a:t>C'est </a:t>
            </a:r>
            <a:r>
              <a:rPr lang="fr-FR" dirty="0">
                <a:solidFill>
                  <a:srgbClr val="C00000"/>
                </a:solidFill>
                <a:latin typeface="-apple-system"/>
              </a:rPr>
              <a:t>AKA I&amp;T </a:t>
            </a:r>
            <a:r>
              <a:rPr lang="fr-FR" dirty="0">
                <a:solidFill>
                  <a:schemeClr val="tx1">
                    <a:lumMod val="50000"/>
                    <a:lumOff val="50000"/>
                  </a:schemeClr>
                </a:solidFill>
                <a:latin typeface="-apple-system"/>
              </a:rPr>
              <a:t>Testing ou </a:t>
            </a:r>
            <a:r>
              <a:rPr lang="fr-FR" dirty="0">
                <a:solidFill>
                  <a:srgbClr val="C00000"/>
                </a:solidFill>
                <a:latin typeface="-apple-system"/>
              </a:rPr>
              <a:t>String</a:t>
            </a:r>
            <a:r>
              <a:rPr lang="fr-FR" dirty="0">
                <a:solidFill>
                  <a:schemeClr val="tx1">
                    <a:lumMod val="50000"/>
                    <a:lumOff val="50000"/>
                  </a:schemeClr>
                </a:solidFill>
                <a:latin typeface="-apple-system"/>
              </a:rPr>
              <a:t> Testing</a:t>
            </a:r>
          </a:p>
          <a:p>
            <a:pPr algn="l"/>
            <a:endParaRPr lang="fr-FR" b="1" dirty="0"/>
          </a:p>
          <a:p>
            <a:pPr marL="285750" indent="-285750" algn="l">
              <a:buFont typeface="Arial" panose="020B0604020202020204" pitchFamily="34" charset="0"/>
              <a:buChar char="•"/>
            </a:pPr>
            <a:r>
              <a:rPr lang="fr-FR" b="1" dirty="0"/>
              <a:t>Test du système: Test de bout en bout</a:t>
            </a:r>
          </a:p>
          <a:p>
            <a:pPr algn="l"/>
            <a:r>
              <a:rPr lang="fr-FR" b="1" dirty="0"/>
              <a:t>    </a:t>
            </a:r>
            <a:r>
              <a:rPr lang="fr-FR" b="0" i="0" dirty="0">
                <a:solidFill>
                  <a:srgbClr val="2D3748"/>
                </a:solidFill>
                <a:effectLst/>
                <a:latin typeface="-apple-system"/>
              </a:rPr>
              <a:t>C'est un test </a:t>
            </a:r>
            <a:r>
              <a:rPr lang="fr-FR" b="0" i="0" dirty="0">
                <a:solidFill>
                  <a:srgbClr val="C00000"/>
                </a:solidFill>
                <a:effectLst/>
                <a:latin typeface="-apple-system"/>
              </a:rPr>
              <a:t>boîte noire</a:t>
            </a:r>
            <a:endParaRPr lang="fr-FR" b="1" i="0" dirty="0">
              <a:solidFill>
                <a:srgbClr val="C00000"/>
              </a:solidFill>
              <a:effectLst/>
              <a:latin typeface="-apple-system"/>
            </a:endParaRPr>
          </a:p>
          <a:p>
            <a:pPr algn="l"/>
            <a:r>
              <a:rPr lang="fr-FR" b="0" i="0" dirty="0">
                <a:solidFill>
                  <a:srgbClr val="2D3748"/>
                </a:solidFill>
                <a:effectLst/>
                <a:latin typeface="-apple-system"/>
              </a:rPr>
              <a:t>     </a:t>
            </a:r>
            <a:r>
              <a:rPr lang="fr-FR" dirty="0">
                <a:solidFill>
                  <a:schemeClr val="tx1">
                    <a:lumMod val="50000"/>
                    <a:lumOff val="50000"/>
                  </a:schemeClr>
                </a:solidFill>
                <a:latin typeface="-apple-system"/>
              </a:rPr>
              <a:t>Le test de l'application entièrement intégrée est également appelé test de scénario de bout en bout</a:t>
            </a:r>
          </a:p>
          <a:p>
            <a:pPr algn="l"/>
            <a:endParaRPr lang="fr-FR" b="1" dirty="0"/>
          </a:p>
          <a:p>
            <a:pPr marL="285750" indent="-285750" algn="l">
              <a:buFont typeface="Arial" panose="020B0604020202020204" pitchFamily="34" charset="0"/>
              <a:buChar char="•"/>
            </a:pPr>
            <a:r>
              <a:rPr lang="fr-FR" b="1" dirty="0"/>
              <a:t>Tests d'acceptation: Pour obtenir l’approbation du client</a:t>
            </a:r>
          </a:p>
          <a:p>
            <a:pPr algn="l"/>
            <a:r>
              <a:rPr lang="fr-FR" b="1" dirty="0"/>
              <a:t>    </a:t>
            </a:r>
            <a:r>
              <a:rPr lang="fr-FR" dirty="0">
                <a:solidFill>
                  <a:schemeClr val="tx1">
                    <a:lumMod val="50000"/>
                    <a:lumOff val="50000"/>
                  </a:schemeClr>
                </a:solidFill>
                <a:latin typeface="-apple-system"/>
              </a:rPr>
              <a:t>Les types de tests d'acceptation sont les tests </a:t>
            </a:r>
            <a:r>
              <a:rPr lang="fr-FR" dirty="0">
                <a:solidFill>
                  <a:srgbClr val="C00000"/>
                </a:solidFill>
                <a:latin typeface="-apple-system"/>
              </a:rPr>
              <a:t>alpha</a:t>
            </a:r>
            <a:r>
              <a:rPr lang="fr-FR" dirty="0">
                <a:solidFill>
                  <a:schemeClr val="tx1">
                    <a:lumMod val="50000"/>
                    <a:lumOff val="50000"/>
                  </a:schemeClr>
                </a:solidFill>
                <a:latin typeface="-apple-system"/>
              </a:rPr>
              <a:t> et </a:t>
            </a:r>
            <a:r>
              <a:rPr lang="fr-FR" dirty="0">
                <a:solidFill>
                  <a:srgbClr val="C00000"/>
                </a:solidFill>
                <a:latin typeface="-apple-system"/>
              </a:rPr>
              <a:t>bêta</a:t>
            </a:r>
            <a:r>
              <a:rPr lang="fr-FR" dirty="0">
                <a:solidFill>
                  <a:schemeClr val="tx1">
                    <a:lumMod val="50000"/>
                    <a:lumOff val="50000"/>
                  </a:schemeClr>
                </a:solidFill>
                <a:latin typeface="-apple-system"/>
              </a:rPr>
              <a:t>.</a:t>
            </a:r>
          </a:p>
          <a:p>
            <a:pPr algn="l"/>
            <a:endParaRPr lang="fr-FR" b="1" dirty="0"/>
          </a:p>
        </p:txBody>
      </p:sp>
      <p:sp>
        <p:nvSpPr>
          <p:cNvPr id="8" name="ZoneTexte 7">
            <a:extLst>
              <a:ext uri="{FF2B5EF4-FFF2-40B4-BE49-F238E27FC236}">
                <a16:creationId xmlns:a16="http://schemas.microsoft.com/office/drawing/2014/main" id="{D14B676D-B928-4C62-BE1D-D552CE251068}"/>
              </a:ext>
            </a:extLst>
          </p:cNvPr>
          <p:cNvSpPr txBox="1"/>
          <p:nvPr/>
        </p:nvSpPr>
        <p:spPr>
          <a:xfrm>
            <a:off x="1848293" y="902870"/>
            <a:ext cx="8495414" cy="584775"/>
          </a:xfrm>
          <a:prstGeom prst="rect">
            <a:avLst/>
          </a:prstGeom>
          <a:noFill/>
        </p:spPr>
        <p:txBody>
          <a:bodyPr wrap="square" rtlCol="0">
            <a:spAutoFit/>
          </a:bodyPr>
          <a:lstStyle/>
          <a:p>
            <a:pPr algn="ctr"/>
            <a:r>
              <a:rPr lang="fr-FR" sz="3200" b="1" dirty="0">
                <a:solidFill>
                  <a:schemeClr val="tx2">
                    <a:lumMod val="75000"/>
                    <a:lumOff val="25000"/>
                  </a:schemeClr>
                </a:solidFill>
                <a:latin typeface="Calibri" panose="020F0502020204030204" pitchFamily="34" charset="0"/>
                <a:cs typeface="Calibri" panose="020F0502020204030204" pitchFamily="34" charset="0"/>
              </a:rPr>
              <a:t>Niveaux de Test</a:t>
            </a:r>
          </a:p>
        </p:txBody>
      </p:sp>
    </p:spTree>
    <p:extLst>
      <p:ext uri="{BB962C8B-B14F-4D97-AF65-F5344CB8AC3E}">
        <p14:creationId xmlns:p14="http://schemas.microsoft.com/office/powerpoint/2010/main" val="344034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ZoneTexte 11">
            <a:extLst>
              <a:ext uri="{FF2B5EF4-FFF2-40B4-BE49-F238E27FC236}">
                <a16:creationId xmlns:a16="http://schemas.microsoft.com/office/drawing/2014/main" id="{FBC85C94-06A3-47CE-9949-ACA3CE1B1F80}"/>
              </a:ext>
            </a:extLst>
          </p:cNvPr>
          <p:cNvSpPr txBox="1"/>
          <p:nvPr/>
        </p:nvSpPr>
        <p:spPr>
          <a:xfrm>
            <a:off x="1733108" y="738747"/>
            <a:ext cx="8495414" cy="584775"/>
          </a:xfrm>
          <a:prstGeom prst="rect">
            <a:avLst/>
          </a:prstGeom>
          <a:noFill/>
        </p:spPr>
        <p:txBody>
          <a:bodyPr wrap="square" rtlCol="0">
            <a:spAutoFit/>
          </a:bodyPr>
          <a:lstStyle/>
          <a:p>
            <a:pPr algn="ctr"/>
            <a:r>
              <a:rPr lang="fr-FR" sz="3200" b="1" dirty="0">
                <a:solidFill>
                  <a:schemeClr val="tx2">
                    <a:lumMod val="75000"/>
                    <a:lumOff val="25000"/>
                  </a:schemeClr>
                </a:solidFill>
                <a:latin typeface="Calibri" panose="020F0502020204030204" pitchFamily="34" charset="0"/>
                <a:cs typeface="Calibri" panose="020F0502020204030204" pitchFamily="34" charset="0"/>
              </a:rPr>
              <a:t>Les différents types du test logiciel</a:t>
            </a:r>
          </a:p>
        </p:txBody>
      </p:sp>
      <p:sp>
        <p:nvSpPr>
          <p:cNvPr id="23" name="ZoneTexte 22">
            <a:extLst>
              <a:ext uri="{FF2B5EF4-FFF2-40B4-BE49-F238E27FC236}">
                <a16:creationId xmlns:a16="http://schemas.microsoft.com/office/drawing/2014/main" id="{8D27439C-BED4-499D-916E-A26BA2D4F626}"/>
              </a:ext>
            </a:extLst>
          </p:cNvPr>
          <p:cNvSpPr txBox="1"/>
          <p:nvPr/>
        </p:nvSpPr>
        <p:spPr>
          <a:xfrm>
            <a:off x="1184847" y="1984812"/>
            <a:ext cx="10090297" cy="3139321"/>
          </a:xfrm>
          <a:prstGeom prst="rect">
            <a:avLst/>
          </a:prstGeom>
          <a:noFill/>
        </p:spPr>
        <p:txBody>
          <a:bodyPr wrap="square">
            <a:spAutoFit/>
          </a:bodyPr>
          <a:lstStyle/>
          <a:p>
            <a:pPr algn="l"/>
            <a:endParaRPr lang="fr-FR" b="0" i="0" dirty="0">
              <a:effectLst/>
              <a:latin typeface="-apple-system"/>
            </a:endParaRPr>
          </a:p>
          <a:p>
            <a:pPr marL="285750" indent="-285750">
              <a:buFont typeface="Arial" panose="020B0604020202020204" pitchFamily="34" charset="0"/>
              <a:buChar char="•"/>
            </a:pPr>
            <a:r>
              <a:rPr lang="fr-FR" b="1" dirty="0"/>
              <a:t>Test Boîte Noire (BN): Black Box: Test comportemental </a:t>
            </a:r>
            <a:r>
              <a:rPr lang="fr-FR" b="1" dirty="0">
                <a:solidFill>
                  <a:schemeClr val="tx1">
                    <a:lumMod val="50000"/>
                    <a:lumOff val="50000"/>
                  </a:schemeClr>
                </a:solidFill>
              </a:rPr>
              <a:t>(Test Fonctionnel / Test non-Fonctionnel)</a:t>
            </a:r>
          </a:p>
          <a:p>
            <a:r>
              <a:rPr lang="fr-FR" b="1" dirty="0">
                <a:solidFill>
                  <a:schemeClr val="tx1">
                    <a:lumMod val="50000"/>
                    <a:lumOff val="50000"/>
                  </a:schemeClr>
                </a:solidFill>
              </a:rPr>
              <a:t>    </a:t>
            </a:r>
            <a:r>
              <a:rPr lang="fr-FR" dirty="0">
                <a:solidFill>
                  <a:schemeClr val="tx1">
                    <a:lumMod val="50000"/>
                    <a:lumOff val="50000"/>
                  </a:schemeClr>
                </a:solidFill>
              </a:rPr>
              <a:t>Evaluer les fonctionnalités du logiciel sans regarder la structure interne du code</a:t>
            </a:r>
            <a:r>
              <a:rPr lang="fr-FR" b="1" dirty="0">
                <a:solidFill>
                  <a:schemeClr val="tx1">
                    <a:lumMod val="50000"/>
                    <a:lumOff val="50000"/>
                  </a:schemeClr>
                </a:solidFill>
              </a:rPr>
              <a:t> </a:t>
            </a:r>
            <a:br>
              <a:rPr lang="fr-FR" b="1" dirty="0">
                <a:solidFill>
                  <a:schemeClr val="tx1">
                    <a:lumMod val="50000"/>
                    <a:lumOff val="50000"/>
                  </a:schemeClr>
                </a:solidFill>
              </a:rPr>
            </a:br>
            <a:r>
              <a:rPr lang="fr-FR" b="1" dirty="0">
                <a:solidFill>
                  <a:schemeClr val="tx1">
                    <a:lumMod val="50000"/>
                    <a:lumOff val="50000"/>
                  </a:schemeClr>
                </a:solidFill>
              </a:rPr>
              <a:t>    </a:t>
            </a:r>
            <a:r>
              <a:rPr lang="fr-FR" dirty="0">
                <a:solidFill>
                  <a:schemeClr val="tx1">
                    <a:lumMod val="50000"/>
                    <a:lumOff val="50000"/>
                  </a:schemeClr>
                </a:solidFill>
              </a:rPr>
              <a:t>Basé sur les spécifications/entrées-sorties.</a:t>
            </a:r>
          </a:p>
          <a:p>
            <a:endParaRPr lang="fr-FR" b="1" dirty="0"/>
          </a:p>
          <a:p>
            <a:pPr marL="285750" indent="-285750" algn="l">
              <a:buFont typeface="Arial" panose="020B0604020202020204" pitchFamily="34" charset="0"/>
              <a:buChar char="•"/>
            </a:pPr>
            <a:r>
              <a:rPr lang="fr-FR" b="1" dirty="0"/>
              <a:t>Test Boîte Blanche (BB): White Box: Test structurel</a:t>
            </a:r>
            <a:br>
              <a:rPr lang="fr-FR" b="1" dirty="0"/>
            </a:br>
            <a:r>
              <a:rPr lang="fr-FR" dirty="0">
                <a:solidFill>
                  <a:schemeClr val="tx1">
                    <a:lumMod val="50000"/>
                    <a:lumOff val="50000"/>
                  </a:schemeClr>
                </a:solidFill>
              </a:rPr>
              <a:t>Basé sur la structure de code interne de l'application</a:t>
            </a:r>
          </a:p>
          <a:p>
            <a:pPr algn="l"/>
            <a:r>
              <a:rPr lang="fr-FR" dirty="0">
                <a:solidFill>
                  <a:schemeClr val="tx1">
                    <a:lumMod val="50000"/>
                    <a:lumOff val="50000"/>
                  </a:schemeClr>
                </a:solidFill>
              </a:rPr>
              <a:t>    Ces tests sont généralement effectués au niveau de l'unité.</a:t>
            </a:r>
            <a:br>
              <a:rPr lang="fr-FR" b="1" dirty="0"/>
            </a:br>
            <a:endParaRPr lang="fr-FR" b="1" dirty="0"/>
          </a:p>
          <a:p>
            <a:pPr marL="285750" indent="-285750" algn="l">
              <a:buFont typeface="Arial" panose="020B0604020202020204" pitchFamily="34" charset="0"/>
              <a:buChar char="•"/>
            </a:pPr>
            <a:r>
              <a:rPr lang="fr-FR" b="1" dirty="0"/>
              <a:t>Test liés aux changements: Test de confirmation / Test de régression</a:t>
            </a:r>
          </a:p>
          <a:p>
            <a:pPr algn="l"/>
            <a:endParaRPr lang="fr-FR" b="1" dirty="0"/>
          </a:p>
        </p:txBody>
      </p:sp>
    </p:spTree>
    <p:extLst>
      <p:ext uri="{BB962C8B-B14F-4D97-AF65-F5344CB8AC3E}">
        <p14:creationId xmlns:p14="http://schemas.microsoft.com/office/powerpoint/2010/main" val="3107699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9D1E929E-2CB9-4EBF-98CB-0C4C5A7DD522}"/>
              </a:ext>
            </a:extLst>
          </p:cNvPr>
          <p:cNvPicPr>
            <a:picLocks noChangeAspect="1"/>
          </p:cNvPicPr>
          <p:nvPr/>
        </p:nvPicPr>
        <p:blipFill>
          <a:blip r:embed="rId2"/>
          <a:stretch>
            <a:fillRect/>
          </a:stretch>
        </p:blipFill>
        <p:spPr>
          <a:xfrm>
            <a:off x="3616569" y="1374164"/>
            <a:ext cx="4724400" cy="3171825"/>
          </a:xfrm>
          <a:prstGeom prst="rect">
            <a:avLst/>
          </a:prstGeom>
        </p:spPr>
      </p:pic>
    </p:spTree>
    <p:extLst>
      <p:ext uri="{BB962C8B-B14F-4D97-AF65-F5344CB8AC3E}">
        <p14:creationId xmlns:p14="http://schemas.microsoft.com/office/powerpoint/2010/main" val="23097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6EA538B-E03C-4545-B0A0-EB9BE075BD0B}"/>
              </a:ext>
            </a:extLst>
          </p:cNvPr>
          <p:cNvSpPr txBox="1"/>
          <p:nvPr/>
        </p:nvSpPr>
        <p:spPr>
          <a:xfrm>
            <a:off x="128953" y="913275"/>
            <a:ext cx="11934093" cy="584775"/>
          </a:xfrm>
          <a:prstGeom prst="rect">
            <a:avLst/>
          </a:prstGeom>
          <a:noFill/>
        </p:spPr>
        <p:txBody>
          <a:bodyPr wrap="square" rtlCol="0">
            <a:spAutoFit/>
          </a:bodyPr>
          <a:lstStyle/>
          <a:p>
            <a:pPr algn="ctr"/>
            <a:r>
              <a:rPr lang="fr-FR" sz="3200" b="1" dirty="0">
                <a:solidFill>
                  <a:schemeClr val="tx2">
                    <a:lumMod val="75000"/>
                    <a:lumOff val="25000"/>
                  </a:schemeClr>
                </a:solidFill>
                <a:latin typeface="Calibri" panose="020F0502020204030204" pitchFamily="34" charset="0"/>
                <a:cs typeface="Calibri" panose="020F0502020204030204" pitchFamily="34" charset="0"/>
              </a:rPr>
              <a:t>Méthode Statique vs Méthode Dynamique</a:t>
            </a:r>
          </a:p>
        </p:txBody>
      </p:sp>
      <p:sp>
        <p:nvSpPr>
          <p:cNvPr id="6" name="Espace réservé du texte 5">
            <a:extLst>
              <a:ext uri="{FF2B5EF4-FFF2-40B4-BE49-F238E27FC236}">
                <a16:creationId xmlns:a16="http://schemas.microsoft.com/office/drawing/2014/main" id="{D35D3B3F-252F-44BD-9CB2-B5876D4A9BDD}"/>
              </a:ext>
            </a:extLst>
          </p:cNvPr>
          <p:cNvSpPr>
            <a:spLocks noGrp="1"/>
          </p:cNvSpPr>
          <p:nvPr>
            <p:ph type="body" idx="1"/>
          </p:nvPr>
        </p:nvSpPr>
        <p:spPr/>
        <p:txBody>
          <a:bodyPr>
            <a:normAutofit/>
          </a:bodyPr>
          <a:lstStyle/>
          <a:p>
            <a:pPr marL="457200" indent="-457200">
              <a:buClrTx/>
              <a:buFont typeface="+mj-lt"/>
              <a:buAutoNum type="arabicPeriod"/>
            </a:pPr>
            <a:r>
              <a:rPr lang="fr-FR" b="1" dirty="0"/>
              <a:t>Les Tests Statiques</a:t>
            </a:r>
          </a:p>
        </p:txBody>
      </p:sp>
      <p:sp>
        <p:nvSpPr>
          <p:cNvPr id="7" name="Espace réservé du contenu 6">
            <a:extLst>
              <a:ext uri="{FF2B5EF4-FFF2-40B4-BE49-F238E27FC236}">
                <a16:creationId xmlns:a16="http://schemas.microsoft.com/office/drawing/2014/main" id="{0C6A4986-A021-4300-A3E1-B2A485BFC124}"/>
              </a:ext>
            </a:extLst>
          </p:cNvPr>
          <p:cNvSpPr>
            <a:spLocks noGrp="1"/>
          </p:cNvSpPr>
          <p:nvPr>
            <p:ph sz="half" idx="2"/>
          </p:nvPr>
        </p:nvSpPr>
        <p:spPr>
          <a:xfrm>
            <a:off x="1097280" y="2717272"/>
            <a:ext cx="4639736" cy="3229875"/>
          </a:xfrm>
        </p:spPr>
        <p:txBody>
          <a:bodyPr>
            <a:normAutofit fontScale="62500" lnSpcReduction="20000"/>
          </a:bodyPr>
          <a:lstStyle/>
          <a:p>
            <a:pPr marL="285750" indent="-285750" algn="l">
              <a:spcBef>
                <a:spcPts val="600"/>
              </a:spcBef>
              <a:buFont typeface="Arial" panose="020B0604020202020204" pitchFamily="34" charset="0"/>
              <a:buChar char="•"/>
            </a:pPr>
            <a:r>
              <a:rPr lang="fr-FR" b="1" dirty="0">
                <a:solidFill>
                  <a:schemeClr val="tx1"/>
                </a:solidFill>
              </a:rPr>
              <a:t>L</a:t>
            </a:r>
            <a:r>
              <a:rPr lang="fr-FR" dirty="0">
                <a:solidFill>
                  <a:schemeClr val="tx1"/>
                </a:solidFill>
              </a:rPr>
              <a:t>es tests statiques impliquent des examens manuels ou automatisés des documents sans exécution du code.</a:t>
            </a:r>
          </a:p>
          <a:p>
            <a:pPr marL="285750" indent="-285750" algn="l">
              <a:spcBef>
                <a:spcPts val="600"/>
              </a:spcBef>
              <a:buFont typeface="Arial" panose="020B0604020202020204" pitchFamily="34" charset="0"/>
              <a:buChar char="•"/>
            </a:pPr>
            <a:r>
              <a:rPr lang="fr-FR" b="1" dirty="0">
                <a:solidFill>
                  <a:schemeClr val="tx1"/>
                </a:solidFill>
              </a:rPr>
              <a:t>I</a:t>
            </a:r>
            <a:r>
              <a:rPr lang="fr-FR" dirty="0">
                <a:solidFill>
                  <a:schemeClr val="tx1"/>
                </a:solidFill>
              </a:rPr>
              <a:t>l est également appelé test de non-exécution ou test de vérification.</a:t>
            </a:r>
          </a:p>
          <a:p>
            <a:pPr marL="285750" indent="-285750" algn="l">
              <a:spcBef>
                <a:spcPts val="600"/>
              </a:spcBef>
              <a:buFont typeface="Arial" panose="020B0604020202020204" pitchFamily="34" charset="0"/>
              <a:buChar char="•"/>
            </a:pPr>
            <a:r>
              <a:rPr lang="fr-FR" b="1" dirty="0">
                <a:solidFill>
                  <a:schemeClr val="tx1"/>
                </a:solidFill>
              </a:rPr>
              <a:t>E</a:t>
            </a:r>
            <a:r>
              <a:rPr lang="fr-FR" dirty="0">
                <a:solidFill>
                  <a:schemeClr val="tx1"/>
                </a:solidFill>
              </a:rPr>
              <a:t>xemples de documents de travail:         </a:t>
            </a:r>
            <a:br>
              <a:rPr lang="fr-FR" dirty="0">
                <a:solidFill>
                  <a:schemeClr val="tx1">
                    <a:lumMod val="50000"/>
                    <a:lumOff val="50000"/>
                  </a:schemeClr>
                </a:solidFill>
              </a:rPr>
            </a:br>
            <a:r>
              <a:rPr lang="fr-FR" dirty="0">
                <a:solidFill>
                  <a:schemeClr val="tx1">
                    <a:lumMod val="50000"/>
                    <a:lumOff val="50000"/>
                  </a:schemeClr>
                </a:solidFill>
              </a:rPr>
              <a:t>        Spécifications des exigences</a:t>
            </a:r>
            <a:br>
              <a:rPr lang="fr-FR" dirty="0">
                <a:solidFill>
                  <a:schemeClr val="tx1">
                    <a:lumMod val="50000"/>
                    <a:lumOff val="50000"/>
                  </a:schemeClr>
                </a:solidFill>
              </a:rPr>
            </a:br>
            <a:r>
              <a:rPr lang="fr-FR" dirty="0">
                <a:solidFill>
                  <a:schemeClr val="tx1">
                    <a:lumMod val="50000"/>
                    <a:lumOff val="50000"/>
                  </a:schemeClr>
                </a:solidFill>
              </a:rPr>
              <a:t>        Document de conception</a:t>
            </a:r>
            <a:br>
              <a:rPr lang="fr-FR" dirty="0">
                <a:solidFill>
                  <a:schemeClr val="tx1">
                    <a:lumMod val="50000"/>
                    <a:lumOff val="50000"/>
                  </a:schemeClr>
                </a:solidFill>
              </a:rPr>
            </a:br>
            <a:r>
              <a:rPr lang="fr-FR" dirty="0">
                <a:solidFill>
                  <a:schemeClr val="tx1">
                    <a:lumMod val="50000"/>
                    <a:lumOff val="50000"/>
                  </a:schemeClr>
                </a:solidFill>
              </a:rPr>
              <a:t>        Code source</a:t>
            </a:r>
            <a:br>
              <a:rPr lang="fr-FR" dirty="0">
                <a:solidFill>
                  <a:schemeClr val="tx1">
                    <a:lumMod val="50000"/>
                    <a:lumOff val="50000"/>
                  </a:schemeClr>
                </a:solidFill>
              </a:rPr>
            </a:br>
            <a:r>
              <a:rPr lang="fr-FR" dirty="0">
                <a:solidFill>
                  <a:schemeClr val="tx1">
                    <a:lumMod val="50000"/>
                    <a:lumOff val="50000"/>
                  </a:schemeClr>
                </a:solidFill>
              </a:rPr>
              <a:t>        Plans d'essai</a:t>
            </a:r>
            <a:br>
              <a:rPr lang="fr-FR" dirty="0">
                <a:solidFill>
                  <a:schemeClr val="tx1">
                    <a:lumMod val="50000"/>
                    <a:lumOff val="50000"/>
                  </a:schemeClr>
                </a:solidFill>
              </a:rPr>
            </a:br>
            <a:r>
              <a:rPr lang="fr-FR" dirty="0">
                <a:solidFill>
                  <a:schemeClr val="tx1">
                    <a:lumMod val="50000"/>
                    <a:lumOff val="50000"/>
                  </a:schemeClr>
                </a:solidFill>
              </a:rPr>
              <a:t>        Cas de test</a:t>
            </a:r>
            <a:br>
              <a:rPr lang="fr-FR" dirty="0">
                <a:solidFill>
                  <a:schemeClr val="tx1">
                    <a:lumMod val="50000"/>
                    <a:lumOff val="50000"/>
                  </a:schemeClr>
                </a:solidFill>
              </a:rPr>
            </a:br>
            <a:r>
              <a:rPr lang="fr-FR" dirty="0">
                <a:solidFill>
                  <a:schemeClr val="tx1">
                    <a:lumMod val="50000"/>
                    <a:lumOff val="50000"/>
                  </a:schemeClr>
                </a:solidFill>
              </a:rPr>
              <a:t>        Scénarios de test</a:t>
            </a:r>
            <a:br>
              <a:rPr lang="fr-FR" dirty="0">
                <a:solidFill>
                  <a:schemeClr val="tx1">
                    <a:lumMod val="50000"/>
                    <a:lumOff val="50000"/>
                  </a:schemeClr>
                </a:solidFill>
              </a:rPr>
            </a:br>
            <a:r>
              <a:rPr lang="fr-FR" dirty="0">
                <a:solidFill>
                  <a:schemeClr val="tx1">
                    <a:lumMod val="50000"/>
                    <a:lumOff val="50000"/>
                  </a:schemeClr>
                </a:solidFill>
              </a:rPr>
              <a:t>        Aide ou document utilisateur</a:t>
            </a:r>
            <a:br>
              <a:rPr lang="fr-FR" dirty="0">
                <a:solidFill>
                  <a:schemeClr val="tx1">
                    <a:lumMod val="50000"/>
                    <a:lumOff val="50000"/>
                  </a:schemeClr>
                </a:solidFill>
              </a:rPr>
            </a:br>
            <a:r>
              <a:rPr lang="fr-FR" dirty="0">
                <a:solidFill>
                  <a:schemeClr val="tx1">
                    <a:lumMod val="50000"/>
                    <a:lumOff val="50000"/>
                  </a:schemeClr>
                </a:solidFill>
              </a:rPr>
              <a:t>        Contenu de la page Web    </a:t>
            </a:r>
          </a:p>
          <a:p>
            <a:pPr marL="285750" indent="-285750">
              <a:spcBef>
                <a:spcPts val="600"/>
              </a:spcBef>
              <a:buFont typeface="Arial" panose="020B0604020202020204" pitchFamily="34" charset="0"/>
              <a:buChar char="•"/>
            </a:pPr>
            <a:r>
              <a:rPr lang="fr-FR" sz="2100" dirty="0">
                <a:solidFill>
                  <a:schemeClr val="tx1"/>
                </a:solidFill>
              </a:rPr>
              <a:t>Cet examen est effectué </a:t>
            </a:r>
            <a:r>
              <a:rPr lang="fr-FR" sz="2100" b="1" dirty="0">
                <a:solidFill>
                  <a:schemeClr val="tx1"/>
                </a:solidFill>
              </a:rPr>
              <a:t>au cours d'une phase initiale de test </a:t>
            </a:r>
            <a:r>
              <a:rPr lang="fr-FR" sz="2100" dirty="0">
                <a:solidFill>
                  <a:schemeClr val="tx1"/>
                </a:solidFill>
              </a:rPr>
              <a:t>pour détecter les </a:t>
            </a:r>
            <a:r>
              <a:rPr lang="fr-FR" sz="2100" dirty="0">
                <a:solidFill>
                  <a:schemeClr val="tx1"/>
                </a:solidFill>
                <a:hlinkClick r:id="rId2">
                  <a:extLst>
                    <a:ext uri="{A12FA001-AC4F-418D-AE19-62706E023703}">
                      <ahyp:hlinkClr xmlns:ahyp="http://schemas.microsoft.com/office/drawing/2018/hyperlinkcolor" val="tx"/>
                    </a:ext>
                  </a:extLst>
                </a:hlinkClick>
              </a:rPr>
              <a:t>défauts</a:t>
            </a:r>
            <a:r>
              <a:rPr lang="fr-FR" sz="2100" dirty="0">
                <a:solidFill>
                  <a:schemeClr val="tx1"/>
                </a:solidFill>
              </a:rPr>
              <a:t> au début de STLC.</a:t>
            </a:r>
          </a:p>
          <a:p>
            <a:pPr marL="0" indent="0" algn="l">
              <a:spcBef>
                <a:spcPts val="600"/>
              </a:spcBef>
              <a:buNone/>
            </a:pPr>
            <a:endParaRPr lang="fr-FR" dirty="0">
              <a:solidFill>
                <a:schemeClr val="tx1">
                  <a:lumMod val="50000"/>
                  <a:lumOff val="50000"/>
                </a:schemeClr>
              </a:solidFill>
            </a:endParaRPr>
          </a:p>
          <a:p>
            <a:endParaRPr lang="fr-FR" dirty="0"/>
          </a:p>
        </p:txBody>
      </p:sp>
      <p:sp>
        <p:nvSpPr>
          <p:cNvPr id="8" name="Espace réservé du texte 7">
            <a:extLst>
              <a:ext uri="{FF2B5EF4-FFF2-40B4-BE49-F238E27FC236}">
                <a16:creationId xmlns:a16="http://schemas.microsoft.com/office/drawing/2014/main" id="{20E48CBF-0908-4B38-8725-0CFC5682AFE1}"/>
              </a:ext>
            </a:extLst>
          </p:cNvPr>
          <p:cNvSpPr>
            <a:spLocks noGrp="1"/>
          </p:cNvSpPr>
          <p:nvPr>
            <p:ph type="body" sz="quarter" idx="3"/>
          </p:nvPr>
        </p:nvSpPr>
        <p:spPr/>
        <p:txBody>
          <a:bodyPr>
            <a:normAutofit/>
          </a:bodyPr>
          <a:lstStyle/>
          <a:p>
            <a:pPr marL="457200" indent="-457200">
              <a:buClrTx/>
              <a:buFont typeface="+mj-lt"/>
              <a:buAutoNum type="arabicPeriod" startAt="2"/>
            </a:pPr>
            <a:r>
              <a:rPr lang="fr-FR" b="1" dirty="0"/>
              <a:t>Les tests Dynamiques</a:t>
            </a:r>
          </a:p>
        </p:txBody>
      </p:sp>
      <p:sp>
        <p:nvSpPr>
          <p:cNvPr id="9" name="Espace réservé du contenu 8">
            <a:extLst>
              <a:ext uri="{FF2B5EF4-FFF2-40B4-BE49-F238E27FC236}">
                <a16:creationId xmlns:a16="http://schemas.microsoft.com/office/drawing/2014/main" id="{4B75C5E7-615D-426D-960E-AA28FF9DC0B4}"/>
              </a:ext>
            </a:extLst>
          </p:cNvPr>
          <p:cNvSpPr>
            <a:spLocks noGrp="1"/>
          </p:cNvSpPr>
          <p:nvPr>
            <p:ph sz="quarter" idx="4"/>
          </p:nvPr>
        </p:nvSpPr>
        <p:spPr>
          <a:xfrm>
            <a:off x="6515944" y="2793682"/>
            <a:ext cx="4639736" cy="2910821"/>
          </a:xfrm>
        </p:spPr>
        <p:txBody>
          <a:bodyPr>
            <a:normAutofit fontScale="62500" lnSpcReduction="20000"/>
          </a:bodyPr>
          <a:lstStyle/>
          <a:p>
            <a:pPr>
              <a:buFont typeface="Arial" panose="020B0604020202020204" pitchFamily="34" charset="0"/>
              <a:buChar char="•"/>
            </a:pPr>
            <a:r>
              <a:rPr lang="fr-FR" b="1" dirty="0">
                <a:solidFill>
                  <a:schemeClr val="tx1"/>
                </a:solidFill>
              </a:rPr>
              <a:t>U</a:t>
            </a:r>
            <a:r>
              <a:rPr lang="fr-FR" dirty="0">
                <a:solidFill>
                  <a:schemeClr val="tx1"/>
                </a:solidFill>
              </a:rPr>
              <a:t>n code est exécuté.</a:t>
            </a:r>
          </a:p>
          <a:p>
            <a:pPr>
              <a:buFont typeface="Arial" panose="020B0604020202020204" pitchFamily="34" charset="0"/>
              <a:buChar char="•"/>
            </a:pPr>
            <a:r>
              <a:rPr lang="fr-FR" b="1" dirty="0">
                <a:solidFill>
                  <a:schemeClr val="tx1"/>
                </a:solidFill>
              </a:rPr>
              <a:t>C</a:t>
            </a:r>
            <a:r>
              <a:rPr lang="fr-FR" dirty="0">
                <a:solidFill>
                  <a:schemeClr val="tx1"/>
                </a:solidFill>
              </a:rPr>
              <a:t>e test est également appelé technique d'exécution ou test de validation..</a:t>
            </a:r>
          </a:p>
          <a:p>
            <a:pPr algn="l">
              <a:spcBef>
                <a:spcPts val="600"/>
              </a:spcBef>
              <a:buFont typeface="Arial" panose="020B0604020202020204" pitchFamily="34" charset="0"/>
              <a:buChar char="•"/>
            </a:pPr>
            <a:r>
              <a:rPr lang="fr-FR" dirty="0">
                <a:solidFill>
                  <a:schemeClr val="tx1"/>
                </a:solidFill>
              </a:rPr>
              <a:t>Les tests dynamiques exécutent le logiciel et valident la sortie avec le résultat attendu.</a:t>
            </a:r>
          </a:p>
          <a:p>
            <a:pPr marL="0" indent="0" algn="l">
              <a:spcBef>
                <a:spcPts val="600"/>
              </a:spcBef>
              <a:buNone/>
            </a:pPr>
            <a:endParaRPr lang="fr-FR" b="1" dirty="0">
              <a:solidFill>
                <a:schemeClr val="tx1"/>
              </a:solidFill>
            </a:endParaRPr>
          </a:p>
          <a:p>
            <a:pPr algn="l">
              <a:spcBef>
                <a:spcPts val="600"/>
              </a:spcBef>
              <a:buFont typeface="Arial" panose="020B0604020202020204" pitchFamily="34" charset="0"/>
              <a:buChar char="•"/>
            </a:pPr>
            <a:r>
              <a:rPr lang="fr-FR" b="1" dirty="0">
                <a:solidFill>
                  <a:schemeClr val="tx1"/>
                </a:solidFill>
              </a:rPr>
              <a:t>L</a:t>
            </a:r>
            <a:r>
              <a:rPr lang="fr-FR" dirty="0">
                <a:solidFill>
                  <a:schemeClr val="tx1"/>
                </a:solidFill>
              </a:rPr>
              <a:t>es tests dynamiques sont effectués à </a:t>
            </a:r>
            <a:r>
              <a:rPr lang="fr-FR" b="1" dirty="0">
                <a:solidFill>
                  <a:schemeClr val="tx1"/>
                </a:solidFill>
              </a:rPr>
              <a:t>tous les niveaux </a:t>
            </a:r>
            <a:r>
              <a:rPr lang="fr-FR" dirty="0">
                <a:solidFill>
                  <a:schemeClr val="tx1"/>
                </a:solidFill>
              </a:rPr>
              <a:t>de test et il peut s'agir de tests en </a:t>
            </a:r>
            <a:r>
              <a:rPr lang="fr-FR" b="1" dirty="0">
                <a:solidFill>
                  <a:schemeClr val="tx1"/>
                </a:solidFill>
              </a:rPr>
              <a:t>BN</a:t>
            </a:r>
            <a:r>
              <a:rPr lang="fr-FR" dirty="0">
                <a:solidFill>
                  <a:schemeClr val="tx1"/>
                </a:solidFill>
              </a:rPr>
              <a:t> ou en </a:t>
            </a:r>
            <a:r>
              <a:rPr lang="fr-FR" b="1" dirty="0">
                <a:solidFill>
                  <a:schemeClr val="tx1"/>
                </a:solidFill>
              </a:rPr>
              <a:t>BB</a:t>
            </a:r>
            <a:r>
              <a:rPr lang="fr-FR" dirty="0">
                <a:solidFill>
                  <a:schemeClr val="tx1"/>
                </a:solidFill>
              </a:rPr>
              <a:t>.</a:t>
            </a:r>
          </a:p>
          <a:p>
            <a:endParaRPr lang="fr-FR" dirty="0"/>
          </a:p>
        </p:txBody>
      </p:sp>
    </p:spTree>
    <p:extLst>
      <p:ext uri="{BB962C8B-B14F-4D97-AF65-F5344CB8AC3E}">
        <p14:creationId xmlns:p14="http://schemas.microsoft.com/office/powerpoint/2010/main" val="3774097480"/>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781_TF11437505.potx" id="{B6B28B30-434A-44ED-A7AD-D9002B198BFB}" vid="{9C6040AD-F912-4FA0-BF90-A78807B94EA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{DB5E21F3-74DA-42DC-9C6F-2ECEA9FAA282}tf11437505_win32</Template>
  <TotalTime>696</TotalTime>
  <Words>972</Words>
  <Application>Microsoft Office PowerPoint</Application>
  <PresentationFormat>Grand écran</PresentationFormat>
  <Paragraphs>123</Paragraphs>
  <Slides>13</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13</vt:i4>
      </vt:variant>
    </vt:vector>
  </HeadingPairs>
  <TitlesOfParts>
    <vt:vector size="21" baseType="lpstr">
      <vt:lpstr>-apple-system</vt:lpstr>
      <vt:lpstr>Arial</vt:lpstr>
      <vt:lpstr>Calibri</vt:lpstr>
      <vt:lpstr>Calibri Light</vt:lpstr>
      <vt:lpstr>Georgia Pro Cond Light</vt:lpstr>
      <vt:lpstr>Speak Pro</vt:lpstr>
      <vt:lpstr>Wingdings</vt:lpstr>
      <vt:lpstr>RetrospectVTI</vt:lpstr>
      <vt:lpstr>Module 3 Fondamentaux des tests logiciels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TALAN ACADEMY Présentation</dc:title>
  <dc:creator>Ahmed Baha Eddine Ben Dhaya</dc:creator>
  <cp:lastModifiedBy>Ghada Ghram</cp:lastModifiedBy>
  <cp:revision>51</cp:revision>
  <dcterms:created xsi:type="dcterms:W3CDTF">2022-04-15T11:51:11Z</dcterms:created>
  <dcterms:modified xsi:type="dcterms:W3CDTF">2022-04-27T15:30:43Z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