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6" r:id="rId5"/>
    <p:sldId id="267" r:id="rId6"/>
    <p:sldId id="268" r:id="rId7"/>
    <p:sldId id="269" r:id="rId8"/>
    <p:sldId id="276" r:id="rId9"/>
    <p:sldId id="284" r:id="rId10"/>
    <p:sldId id="285" r:id="rId11"/>
    <p:sldId id="283" r:id="rId12"/>
    <p:sldId id="277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0FB3-878C-48C2-8C7D-21F9269E0B92}" type="datetimeFigureOut">
              <a:rPr lang="fr-FR" smtClean="0"/>
              <a:t>23/05/2022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3EFA-D7B4-42C0-A4A1-6A6729E7549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59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74C6-9610-4EFF-A8CF-5CEBE7B27DC5}" type="datetimeFigureOut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D56-AA2F-4452-9FAC-B4C8D48F137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143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47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BB5C9-59A7-4770-B2AA-641F3C63B4C9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7ECEE-8444-4057-BCDC-70E869F964AE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0D32C-F99B-4264-B2F8-362A1230B523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72C39-303F-4AD1-B738-8E01CD1AAB10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CE47-D1E6-4DD8-AB34-2C9318886F0C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90BC9-279D-4310-92CE-1F5AE7EF8750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5801A-B430-401E-B5DD-10F987106A20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C21A69B-D4C2-4BD5-8B03-93209A425E14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14F60A-7B66-4829-887A-F663649423E8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3F65A44-474D-4549-A07C-6AAA0A9314B3}" type="datetime1">
              <a:rPr lang="fr-FR" noProof="0" smtClean="0"/>
              <a:t>23/05/2022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F452A527-3631-41ED-858D-3777A7D14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442" y="570464"/>
            <a:ext cx="5999884" cy="3505054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Module 3 </a:t>
            </a:r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fr-FR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Outils de Gestion de tests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xmlns="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lan Tunisie - Home | Facebook">
            <a:extLst>
              <a:ext uri="{FF2B5EF4-FFF2-40B4-BE49-F238E27FC236}">
                <a16:creationId xmlns:a16="http://schemas.microsoft.com/office/drawing/2014/main" xmlns="" id="{35A5A685-8AE6-4768-9E11-479963FB3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 b="23368"/>
          <a:stretch/>
        </p:blipFill>
        <p:spPr bwMode="auto">
          <a:xfrm>
            <a:off x="11187929" y="0"/>
            <a:ext cx="1004071" cy="5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xmlns="" id="{EED5B572-AB89-4FEA-B1A2-C26A7502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Cursus Talan Academy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xmlns="" id="{147A9AD9-BF39-4397-BF8E-F6EB78D70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08580"/>
              </p:ext>
            </p:extLst>
          </p:nvPr>
        </p:nvGraphicFramePr>
        <p:xfrm>
          <a:off x="3810724" y="2296632"/>
          <a:ext cx="5099359" cy="4084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99359">
                  <a:extLst>
                    <a:ext uri="{9D8B030D-6E8A-4147-A177-3AD203B41FA5}">
                      <a16:colId xmlns:a16="http://schemas.microsoft.com/office/drawing/2014/main" xmlns="" val="2993870747"/>
                    </a:ext>
                  </a:extLst>
                </a:gridCol>
              </a:tblGrid>
              <a:tr h="371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>
                          <a:effectLst/>
                          <a:latin typeface="-apple-system"/>
                        </a:rPr>
                        <a:t>Qu'est-ce que un outil de gestion de test</a:t>
                      </a:r>
                      <a:endParaRPr lang="fr-FR" sz="2000" b="1" i="0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093811"/>
                  </a:ext>
                </a:extLst>
              </a:tr>
              <a:tr h="637333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0" dirty="0">
                          <a:effectLst/>
                          <a:latin typeface="-apple-system"/>
                        </a:rPr>
                        <a:t>Pourquoi les outils de gestion sont ils importants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11369"/>
                  </a:ext>
                </a:extLst>
              </a:tr>
              <a:tr h="637333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0" kern="1200" dirty="0">
                          <a:solidFill>
                            <a:schemeClr val="tx1"/>
                          </a:solidFill>
                          <a:effectLst/>
                          <a:latin typeface="-apple-system"/>
                          <a:ea typeface="+mn-ea"/>
                          <a:cs typeface="+mn-cs"/>
                        </a:rPr>
                        <a:t>Critères pour sélectionner le bon outil de gestion des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228516"/>
                  </a:ext>
                </a:extLst>
              </a:tr>
              <a:tr h="6373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 smtClean="0">
                          <a:effectLst/>
                          <a:latin typeface="-apple-system"/>
                        </a:rPr>
                        <a:t>Critères pour sélectionner le bon outil de gestion de tests </a:t>
                      </a:r>
                      <a:endParaRPr lang="fr-FR" sz="2000" b="1" i="0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842338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 smtClean="0">
                          <a:effectLst/>
                          <a:latin typeface="-apple-system"/>
                        </a:rPr>
                        <a:t>Exemples d’outils</a:t>
                      </a:r>
                      <a:endParaRPr lang="fr-FR" sz="2000" b="1" i="0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1327201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 smtClean="0">
                          <a:effectLst/>
                          <a:latin typeface="-apple-system"/>
                        </a:rPr>
                        <a:t>Tableau récapitulatif</a:t>
                      </a:r>
                      <a:endParaRPr lang="fr-FR" sz="2000" b="1" i="0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560499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dirty="0" smtClean="0">
                          <a:effectLst/>
                          <a:latin typeface="-apple-system"/>
                        </a:rPr>
                        <a:t>Conclusion</a:t>
                      </a:r>
                      <a:endParaRPr lang="fr-FR" sz="2000" b="1" i="0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966022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b="1" i="0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694679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530D56C-F406-4615-8627-A86B08290206}"/>
              </a:ext>
            </a:extLst>
          </p:cNvPr>
          <p:cNvSpPr txBox="1"/>
          <p:nvPr/>
        </p:nvSpPr>
        <p:spPr>
          <a:xfrm>
            <a:off x="206062" y="8646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 de la présentation</a:t>
            </a:r>
          </a:p>
        </p:txBody>
      </p:sp>
      <p:pic>
        <p:nvPicPr>
          <p:cNvPr id="16" name="Picture 6" descr="Talan Tunisie - Home | Facebook">
            <a:extLst>
              <a:ext uri="{FF2B5EF4-FFF2-40B4-BE49-F238E27FC236}">
                <a16:creationId xmlns:a16="http://schemas.microsoft.com/office/drawing/2014/main" xmlns="" id="{F4DDD183-C5FC-4EBC-8F5A-41601D9E3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 b="23368"/>
          <a:stretch/>
        </p:blipFill>
        <p:spPr bwMode="auto">
          <a:xfrm>
            <a:off x="11187929" y="51472"/>
            <a:ext cx="1004071" cy="5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17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Talan Tunisie - Home | Facebook">
            <a:extLst>
              <a:ext uri="{FF2B5EF4-FFF2-40B4-BE49-F238E27FC236}">
                <a16:creationId xmlns:a16="http://schemas.microsoft.com/office/drawing/2014/main" xmlns="" id="{C335842C-5D08-44AD-95E8-7887D8E72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 b="23368"/>
          <a:stretch/>
        </p:blipFill>
        <p:spPr bwMode="auto">
          <a:xfrm>
            <a:off x="11187929" y="51472"/>
            <a:ext cx="1004071" cy="5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EB71CEEF-8EEF-4F41-8AFF-C1BE403C0C10}"/>
              </a:ext>
            </a:extLst>
          </p:cNvPr>
          <p:cNvSpPr txBox="1"/>
          <p:nvPr/>
        </p:nvSpPr>
        <p:spPr>
          <a:xfrm>
            <a:off x="-220617" y="7713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algn="ctr">
              <a:defRPr sz="3200" b="1" i="0">
                <a:effectLst/>
                <a:latin typeface="-apple-system"/>
              </a:defRPr>
            </a:lvl1pPr>
          </a:lstStyle>
          <a:p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Qu’est ce que un Outil de Gestion des tests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594915C-C9F2-49CD-9E5E-F527FEE8A485}"/>
              </a:ext>
            </a:extLst>
          </p:cNvPr>
          <p:cNvSpPr txBox="1"/>
          <p:nvPr/>
        </p:nvSpPr>
        <p:spPr>
          <a:xfrm>
            <a:off x="1212111" y="1998921"/>
            <a:ext cx="103242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solidFill>
                  <a:srgbClr val="C812C8"/>
                </a:solidFill>
                <a:latin typeface="-apple-system"/>
              </a:rPr>
              <a:t>Les outils de gestion des tests </a:t>
            </a:r>
            <a:r>
              <a:rPr lang="fr-FR" dirty="0">
                <a:solidFill>
                  <a:srgbClr val="002060"/>
                </a:solidFill>
                <a:latin typeface="-apple-system"/>
              </a:rPr>
              <a:t>sont utilisés pour stocker des informations sur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:</a:t>
            </a:r>
          </a:p>
          <a:p>
            <a:pPr algn="l"/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-apple-system"/>
              </a:rPr>
              <a:t>la </a:t>
            </a:r>
            <a:r>
              <a:rPr lang="fr-FR" dirty="0">
                <a:solidFill>
                  <a:srgbClr val="002060"/>
                </a:solidFill>
                <a:latin typeface="-apple-system"/>
              </a:rPr>
              <a:t>manière dont les tests doivent être effectués, 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/>
            </a:r>
            <a:br>
              <a:rPr lang="fr-FR" dirty="0" smtClean="0">
                <a:solidFill>
                  <a:srgbClr val="002060"/>
                </a:solidFill>
                <a:latin typeface="-apple-system"/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-apple-system"/>
              </a:rPr>
              <a:t>la planification </a:t>
            </a:r>
            <a:r>
              <a:rPr lang="fr-FR" dirty="0">
                <a:solidFill>
                  <a:srgbClr val="002060"/>
                </a:solidFill>
                <a:latin typeface="-apple-system"/>
              </a:rPr>
              <a:t>des activités de test 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spécifiques</a:t>
            </a:r>
            <a:br>
              <a:rPr lang="fr-FR" dirty="0" smtClean="0">
                <a:solidFill>
                  <a:srgbClr val="002060"/>
                </a:solidFill>
                <a:latin typeface="-apple-system"/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-apple-system"/>
              </a:rPr>
              <a:t>et </a:t>
            </a:r>
            <a:r>
              <a:rPr lang="fr-FR" dirty="0">
                <a:solidFill>
                  <a:srgbClr val="002060"/>
                </a:solidFill>
                <a:latin typeface="-apple-system"/>
              </a:rPr>
              <a:t>signaler l'état complet des activités d’ assurance qualité.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11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7A8D001-D552-443C-B720-3164673E7284}"/>
              </a:ext>
            </a:extLst>
          </p:cNvPr>
          <p:cNvSpPr txBox="1"/>
          <p:nvPr/>
        </p:nvSpPr>
        <p:spPr>
          <a:xfrm>
            <a:off x="1098698" y="1959203"/>
            <a:ext cx="9994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rgbClr val="00206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  <a:latin typeface="-apple-system"/>
              </a:rPr>
              <a:t>Il minimise la duplication des 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données</a:t>
            </a:r>
            <a:br>
              <a:rPr lang="fr-FR" dirty="0" smtClean="0">
                <a:solidFill>
                  <a:srgbClr val="002060"/>
                </a:solidFill>
                <a:latin typeface="-apple-system"/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-apple-system"/>
              </a:rPr>
              <a:t>Il donne aux </a:t>
            </a:r>
            <a:r>
              <a:rPr lang="fr-FR" dirty="0">
                <a:solidFill>
                  <a:srgbClr val="002060"/>
                </a:solidFill>
                <a:latin typeface="-apple-system"/>
              </a:rPr>
              <a:t>responsables des tests une plate-forme pour planifier, diviser, organiser et déléguer les tâches aux membres de l'équipe en fonction de leurs compétences et capacités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.</a:t>
            </a:r>
            <a:br>
              <a:rPr lang="fr-FR" dirty="0" smtClean="0">
                <a:solidFill>
                  <a:srgbClr val="002060"/>
                </a:solidFill>
                <a:latin typeface="-apple-system"/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-apple-system"/>
              </a:rPr>
              <a:t>Aide à </a:t>
            </a:r>
            <a:r>
              <a:rPr lang="fr-FR" dirty="0">
                <a:solidFill>
                  <a:srgbClr val="002060"/>
                </a:solidFill>
                <a:latin typeface="-apple-system"/>
              </a:rPr>
              <a:t>mesurer les progrès avec des tableaux de bord informatifs et des rapports 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d'activité</a:t>
            </a:r>
            <a:br>
              <a:rPr lang="fr-FR" dirty="0" smtClean="0">
                <a:solidFill>
                  <a:srgbClr val="002060"/>
                </a:solidFill>
                <a:latin typeface="-apple-system"/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  <a:latin typeface="-apple-system"/>
              </a:rPr>
              <a:t>Il améliore la couverture des tests, car il prend en charge la gestion des exigences et la création et l'exécution des cas de test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.</a:t>
            </a:r>
            <a:br>
              <a:rPr lang="fr-FR" dirty="0" smtClean="0">
                <a:solidFill>
                  <a:srgbClr val="002060"/>
                </a:solidFill>
                <a:latin typeface="-apple-system"/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  <a:latin typeface="-apple-system"/>
              </a:rPr>
              <a:t>Il permet à l'équipe de visualiser facilement toutes les activités de test dans une seule application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.</a:t>
            </a:r>
            <a:br>
              <a:rPr lang="fr-FR" dirty="0" smtClean="0">
                <a:solidFill>
                  <a:srgbClr val="002060"/>
                </a:solidFill>
                <a:latin typeface="-apple-system"/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  <a:latin typeface="-apple-system"/>
              </a:rPr>
              <a:t>Il consolide le rapport d'exécution </a:t>
            </a:r>
            <a:r>
              <a:rPr lang="fr-FR" dirty="0" smtClean="0">
                <a:solidFill>
                  <a:srgbClr val="002060"/>
                </a:solidFill>
                <a:latin typeface="-apple-system"/>
              </a:rPr>
              <a:t>et donne </a:t>
            </a:r>
            <a:r>
              <a:rPr lang="fr-FR" dirty="0">
                <a:solidFill>
                  <a:srgbClr val="002060"/>
                </a:solidFill>
                <a:latin typeface="-apple-system"/>
              </a:rPr>
              <a:t>un aperçu visuel.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5C60034C-DDBD-4CEC-967E-EF3D37AEA64F}"/>
              </a:ext>
            </a:extLst>
          </p:cNvPr>
          <p:cNvSpPr txBox="1"/>
          <p:nvPr/>
        </p:nvSpPr>
        <p:spPr>
          <a:xfrm>
            <a:off x="-220617" y="7713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Pourquoi les outils de gestion sont ils importants</a:t>
            </a:r>
          </a:p>
        </p:txBody>
      </p:sp>
    </p:spTree>
    <p:extLst>
      <p:ext uri="{BB962C8B-B14F-4D97-AF65-F5344CB8AC3E}">
        <p14:creationId xmlns:p14="http://schemas.microsoft.com/office/powerpoint/2010/main" val="143610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DD83552-94B4-4283-B648-A2BC5BAC074E}"/>
              </a:ext>
            </a:extLst>
          </p:cNvPr>
          <p:cNvSpPr txBox="1"/>
          <p:nvPr/>
        </p:nvSpPr>
        <p:spPr>
          <a:xfrm>
            <a:off x="1195631" y="1865591"/>
            <a:ext cx="1053702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fr-FR" sz="1600" b="1" dirty="0">
                <a:solidFill>
                  <a:srgbClr val="002060"/>
                </a:solidFill>
                <a:latin typeface="-apple-system"/>
              </a:rPr>
              <a:t> Coût: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Il faut tenir compte du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coût de l’outil : des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outils open source (gratuits) et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d’autres commerciaux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(payants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b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de plus le coût de la formation des employés sur l’outils.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fr-FR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sz="1600" b="1" dirty="0">
                <a:solidFill>
                  <a:srgbClr val="002060"/>
                </a:solidFill>
                <a:latin typeface="-apple-system"/>
              </a:rPr>
              <a:t>Le temps de l’exécution: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lus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vite l’outil exécutera les tests, plus vite les applications seront fonctionnelles.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Il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est primordial de s’assurer de l’efficacité de l’outil avant de s’abonner. 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sz="1600" b="1" dirty="0">
                <a:solidFill>
                  <a:srgbClr val="002060"/>
                </a:solidFill>
                <a:latin typeface="-apple-system"/>
              </a:rPr>
              <a:t>Caractéristiques des outils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Granularité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des informations de test , le suivi de la gestion des versions et les rapports .</a:t>
            </a: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  <a:p>
            <a:pPr marL="342900" indent="-342900" algn="l">
              <a:buFont typeface="+mj-lt"/>
              <a:buAutoNum type="arabicPeriod"/>
            </a:pPr>
            <a:r>
              <a:rPr lang="fr-FR" sz="1600" b="1" dirty="0">
                <a:solidFill>
                  <a:srgbClr val="002060"/>
                </a:solidFill>
                <a:latin typeface="-apple-system"/>
              </a:rPr>
              <a:t>Être prêt Agile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rendre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 charge Agile, DevOps, les tests continus en suivant la demande actuelle</a:t>
            </a:r>
            <a:r>
              <a:rPr lang="fr-FR" b="1" dirty="0"/>
              <a:t/>
            </a:r>
            <a:br>
              <a:rPr lang="fr-FR" b="1" dirty="0"/>
            </a:br>
            <a:endParaRPr lang="fr-FR" sz="1600" dirty="0"/>
          </a:p>
          <a:p>
            <a:pPr marL="342900" indent="-342900" algn="l">
              <a:buFont typeface="+mj-lt"/>
              <a:buAutoNum type="arabicPeriod"/>
            </a:pPr>
            <a:r>
              <a:rPr lang="fr-FR" sz="1600" b="1" dirty="0">
                <a:solidFill>
                  <a:srgbClr val="002060"/>
                </a:solidFill>
                <a:latin typeface="-apple-system"/>
              </a:rPr>
              <a:t>Prise en charge de </a:t>
            </a:r>
            <a:r>
              <a:rPr lang="fr-FR" sz="1600" b="1" dirty="0" smtClean="0">
                <a:solidFill>
                  <a:srgbClr val="002060"/>
                </a:solidFill>
                <a:latin typeface="-apple-system"/>
              </a:rPr>
              <a:t>l’automatisation </a:t>
            </a:r>
            <a:r>
              <a:rPr lang="fr-FR" sz="1600" b="1" dirty="0">
                <a:solidFill>
                  <a:srgbClr val="002060"/>
                </a:solidFill>
                <a:latin typeface="-apple-system"/>
              </a:rPr>
              <a:t>et de l’intégration de l’API</a:t>
            </a:r>
            <a:r>
              <a:rPr lang="fr-FR" b="1" dirty="0"/>
              <a:t/>
            </a:r>
            <a:br>
              <a:rPr lang="fr-FR" b="1" dirty="0"/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résultats des tests d'automatisation dans l'outil de gestion des tests sont souhaitables. Votre outil de gestion de test doit fournir une intégration prête ou une API pour se connecter à une variété d'outils.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3A32389-041B-4FE4-B326-64DE586144F8}"/>
              </a:ext>
            </a:extLst>
          </p:cNvPr>
          <p:cNvSpPr txBox="1"/>
          <p:nvPr/>
        </p:nvSpPr>
        <p:spPr>
          <a:xfrm>
            <a:off x="897034" y="1119747"/>
            <a:ext cx="10397932" cy="60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Critères pour sélectionner le bon outil de gestion des tests</a:t>
            </a:r>
          </a:p>
        </p:txBody>
      </p:sp>
    </p:spTree>
    <p:extLst>
      <p:ext uri="{BB962C8B-B14F-4D97-AF65-F5344CB8AC3E}">
        <p14:creationId xmlns:p14="http://schemas.microsoft.com/office/powerpoint/2010/main" val="139343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5C60034C-DDBD-4CEC-967E-EF3D37AEA64F}"/>
              </a:ext>
            </a:extLst>
          </p:cNvPr>
          <p:cNvSpPr txBox="1"/>
          <p:nvPr/>
        </p:nvSpPr>
        <p:spPr>
          <a:xfrm>
            <a:off x="-220617" y="7713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Exemples d’outils de gestion des tests</a:t>
            </a:r>
            <a:endParaRPr lang="fr-FR" sz="3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DD83552-94B4-4283-B648-A2BC5BAC074E}"/>
              </a:ext>
            </a:extLst>
          </p:cNvPr>
          <p:cNvSpPr txBox="1"/>
          <p:nvPr/>
        </p:nvSpPr>
        <p:spPr>
          <a:xfrm>
            <a:off x="713144" y="1994380"/>
            <a:ext cx="1125823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b="1" dirty="0" smtClean="0">
                <a:solidFill>
                  <a:srgbClr val="002060"/>
                </a:solidFill>
                <a:latin typeface="-apple-system"/>
              </a:rPr>
              <a:t>PractiTest:</a:t>
            </a:r>
            <a:br>
              <a:rPr lang="fr-FR" sz="1600" b="1" dirty="0" smtClean="0">
                <a:solidFill>
                  <a:srgbClr val="002060"/>
                </a:solidFill>
                <a:latin typeface="-apple-system"/>
              </a:rPr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 outil de gestion de test de bout en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bout, </a:t>
            </a:r>
            <a:b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Il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permet une 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visibilité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totale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sur le processus de test et 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une compréhension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plus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approfondie des résultats des tests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fr-F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600" b="1" dirty="0" smtClean="0">
                <a:solidFill>
                  <a:srgbClr val="002060"/>
                </a:solidFill>
                <a:latin typeface="-apple-system"/>
              </a:rPr>
              <a:t>TestRail</a:t>
            </a:r>
            <a:br>
              <a:rPr lang="fr-FR" sz="1600" b="1" dirty="0" smtClean="0">
                <a:solidFill>
                  <a:srgbClr val="002060"/>
                </a:solidFill>
                <a:latin typeface="-apple-system"/>
              </a:rPr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ournit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une gestion complète des cas de test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O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rganiser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efforts de test et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obtenir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des informations en temps réel sur l'activité de test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b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Des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rapports et des métriques puissants permettent aux équipes d'assurance qualité d'augmenter la productivité et de fournir des commentaires rapides.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algn="l"/>
            <a:r>
              <a:rPr lang="fr-FR" b="1" dirty="0"/>
              <a:t/>
            </a:r>
            <a:br>
              <a:rPr lang="fr-FR" b="1" dirty="0"/>
            </a:b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0118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DD83552-94B4-4283-B648-A2BC5BAC074E}"/>
              </a:ext>
            </a:extLst>
          </p:cNvPr>
          <p:cNvSpPr txBox="1"/>
          <p:nvPr/>
        </p:nvSpPr>
        <p:spPr>
          <a:xfrm>
            <a:off x="397140" y="371642"/>
            <a:ext cx="12108246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fr-FR" sz="1600" b="1" dirty="0" smtClean="0">
                <a:solidFill>
                  <a:srgbClr val="002060"/>
                </a:solidFill>
                <a:latin typeface="-apple-system"/>
              </a:rPr>
              <a:t>Zephyr Entreprise</a:t>
            </a:r>
            <a:br>
              <a:rPr lang="fr-FR" sz="1600" b="1" dirty="0" smtClean="0">
                <a:solidFill>
                  <a:srgbClr val="002060"/>
                </a:solidFill>
                <a:latin typeface="-apple-system"/>
              </a:rPr>
            </a:b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ermet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 réaliser toutes les activités de test à partir d'un seul outil: de la création de cas de test et de plans à la définition des besoins des utilisateurs et à la génération de rapports.</a:t>
            </a: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Zephyr Enterprise offre les informations, la flexibilité et la visibilité nécessaires pour fournir des logiciels plus </a:t>
            </a:r>
            <a:b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rapidement, avec moins de bogues !</a:t>
            </a:r>
            <a:b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fr-F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fr-FR" sz="1600" b="1" dirty="0" smtClean="0">
                <a:solidFill>
                  <a:srgbClr val="002060"/>
                </a:solidFill>
                <a:latin typeface="-apple-system"/>
              </a:rPr>
              <a:t>Testuff</a:t>
            </a:r>
            <a:br>
              <a:rPr lang="fr-FR" sz="1600" b="1" dirty="0" smtClean="0">
                <a:solidFill>
                  <a:srgbClr val="002060"/>
                </a:solidFill>
                <a:latin typeface="-apple-system"/>
              </a:rPr>
            </a:br>
            <a:r>
              <a:rPr lang="fr-FR" sz="1600" b="1" dirty="0" smtClean="0">
                <a:solidFill>
                  <a:srgbClr val="002060"/>
                </a:solidFill>
                <a:latin typeface="-apple-system"/>
              </a:rPr>
              <a:t/>
            </a:r>
            <a:br>
              <a:rPr lang="fr-FR" sz="1600" b="1" dirty="0" smtClean="0">
                <a:solidFill>
                  <a:srgbClr val="002060"/>
                </a:solidFill>
                <a:latin typeface="-apple-system"/>
              </a:rPr>
            </a:b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estuff est un outil de gestion de tests en ligne sans limites - des tests, des testeurs, des projets et des défauts illimités peuvent être signalés et gérés. </a:t>
            </a: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Il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est hautement sécurisé et dispose d'un environnement entièrement sauvegardé.</a:t>
            </a:r>
            <a:b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En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substance, les scripts de test peuvent être organisés par projets, branches et suites hiérarchiques.</a:t>
            </a:r>
            <a:b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Il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permet également l'importation et l'exportation de données à partir de feuilles Excel. </a:t>
            </a:r>
            <a:b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fr-F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fr-FR" sz="1600" b="1" dirty="0" smtClean="0">
                <a:solidFill>
                  <a:srgbClr val="002060"/>
                </a:solidFill>
                <a:latin typeface="-apple-system"/>
              </a:rPr>
              <a:t>TestLink</a:t>
            </a:r>
            <a:br>
              <a:rPr lang="fr-FR" sz="1600" b="1" dirty="0" smtClean="0">
                <a:solidFill>
                  <a:srgbClr val="002060"/>
                </a:solidFill>
                <a:latin typeface="-apple-system"/>
              </a:rPr>
            </a:b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'est l'un des meilleurs outils de gestion de test 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open source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 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Cet outil de gestion de test 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basé sur le Web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comprend la planification, la création de rapports, les spécifications de test, la création de rapports et le suivi des exigences. 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Pour suivre l'avancement du projet, des rapports et des graphiques sont disponibles, tandis que des fonctionnalités supplémentaires incluent l'attribution de mots-clés spécifiant les exigences et le journal des événements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endParaRPr lang="fr-FR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7407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xmlns="" id="{1B2F45C2-7A84-92DD-9DB1-61DE8774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987"/>
            <a:ext cx="12192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DD83552-94B4-4283-B648-A2BC5BAC074E}"/>
              </a:ext>
            </a:extLst>
          </p:cNvPr>
          <p:cNvSpPr txBox="1"/>
          <p:nvPr/>
        </p:nvSpPr>
        <p:spPr>
          <a:xfrm>
            <a:off x="713144" y="1994380"/>
            <a:ext cx="1125823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L’outil de gestion des tests TestLink s’avère le meilleur choix comme outil de gestion </a:t>
            </a:r>
            <a:r>
              <a:rPr lang="fr-FR" b="1" dirty="0" smtClean="0">
                <a:solidFill>
                  <a:srgbClr val="002060"/>
                </a:solidFill>
              </a:rPr>
              <a:t>des tests dans le cadre </a:t>
            </a:r>
            <a:br>
              <a:rPr lang="fr-FR" b="1" dirty="0" smtClean="0">
                <a:solidFill>
                  <a:srgbClr val="002060"/>
                </a:solidFill>
              </a:rPr>
            </a:br>
            <a:r>
              <a:rPr lang="fr-FR" b="1" dirty="0" smtClean="0">
                <a:solidFill>
                  <a:srgbClr val="002060"/>
                </a:solidFill>
              </a:rPr>
              <a:t>de </a:t>
            </a:r>
            <a:r>
              <a:rPr lang="fr-FR" b="1" dirty="0" err="1" smtClean="0">
                <a:solidFill>
                  <a:srgbClr val="002060"/>
                </a:solidFill>
              </a:rPr>
              <a:t>Talan</a:t>
            </a:r>
            <a:r>
              <a:rPr lang="fr-FR" b="1" dirty="0" err="1" smtClean="0">
                <a:solidFill>
                  <a:srgbClr val="002060"/>
                </a:solidFill>
              </a:rPr>
              <a:t>-</a:t>
            </a:r>
            <a:r>
              <a:rPr lang="fr-FR" b="1" dirty="0" err="1" smtClean="0">
                <a:solidFill>
                  <a:srgbClr val="002060"/>
                </a:solidFill>
              </a:rPr>
              <a:t>Academy</a:t>
            </a:r>
            <a:r>
              <a:rPr lang="fr-FR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                   *Open source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                   *Facile à manipuler</a:t>
            </a:r>
          </a:p>
          <a:p>
            <a:r>
              <a:rPr lang="fr-FR" b="1" dirty="0" smtClean="0">
                <a:solidFill>
                  <a:srgbClr val="002060"/>
                </a:solidFill>
              </a:rPr>
              <a:t>                   *Couvre toutes les activités de test 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endParaRPr lang="fr-FR" dirty="0">
              <a:solidFill>
                <a:srgbClr val="002060"/>
              </a:solidFill>
              <a:latin typeface="-apple-system"/>
            </a:endParaRPr>
          </a:p>
          <a:p>
            <a:pPr algn="l"/>
            <a:r>
              <a:rPr lang="fr-FR" b="1" dirty="0">
                <a:solidFill>
                  <a:srgbClr val="002060"/>
                </a:solidFill>
              </a:rPr>
              <a:t/>
            </a:r>
            <a:br>
              <a:rPr lang="fr-FR" b="1" dirty="0">
                <a:solidFill>
                  <a:srgbClr val="002060"/>
                </a:solidFill>
              </a:rPr>
            </a:b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C60034C-DDBD-4CEC-967E-EF3D37AEA64F}"/>
              </a:ext>
            </a:extLst>
          </p:cNvPr>
          <p:cNvSpPr txBox="1"/>
          <p:nvPr/>
        </p:nvSpPr>
        <p:spPr>
          <a:xfrm>
            <a:off x="-220617" y="77139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fr-FR" sz="3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99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81_TF11437505.potx" id="{B6B28B30-434A-44ED-A7AD-D9002B198BFB}" vid="{9C6040AD-F912-4FA0-BF90-A78807B94E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{DB5E21F3-74DA-42DC-9C6F-2ECEA9FAA282}tf11437505_win32</Template>
  <TotalTime>1431</TotalTime>
  <Words>140</Words>
  <Application>Microsoft Office PowerPoint</Application>
  <PresentationFormat>Grand écran</PresentationFormat>
  <Paragraphs>48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Georgia Pro Cond Light</vt:lpstr>
      <vt:lpstr>Speak Pro</vt:lpstr>
      <vt:lpstr>Wingdings</vt:lpstr>
      <vt:lpstr>RetrospectVTI</vt:lpstr>
      <vt:lpstr>Module 3  Outils de Gestion de tests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TALAN ACADEMY Présentation</dc:title>
  <dc:creator>Ahmed Baha Eddine Ben Dhaya</dc:creator>
  <cp:lastModifiedBy>ghadaa.ghram@gmail.com</cp:lastModifiedBy>
  <cp:revision>80</cp:revision>
  <dcterms:created xsi:type="dcterms:W3CDTF">2022-04-15T11:51:11Z</dcterms:created>
  <dcterms:modified xsi:type="dcterms:W3CDTF">2022-05-23T23:35:31Z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