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a73a38159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a73a38159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a73a38159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a73a38159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a73a38159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a73a38159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ba26439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ba26439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0a73a38159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0a73a38159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a73a3815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a73a3815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a73a38159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a73a38159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a73a38159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a73a38159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a73a38159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a73a38159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a73a38159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0a73a38159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a73a38159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a73a38159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a73a38159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a73a38159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bb3b3a65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0bb3b3a65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bb3b39f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bb3b39f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a73a38159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a73a38159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a73a38159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a73a38159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a73a38159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a73a38159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a73a38159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a73a38159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ba26432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ba26432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a73a38159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a73a38159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MicroArray gene expression project(project 3 )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Bioinformatics course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Dr.Taysir Hassan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36400"/>
            <a:ext cx="5468154" cy="20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7200"/>
            <a:ext cx="8839199" cy="2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2"/>
          <p:cNvSpPr txBox="1"/>
          <p:nvPr/>
        </p:nvSpPr>
        <p:spPr>
          <a:xfrm>
            <a:off x="5410075" y="3475075"/>
            <a:ext cx="328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Output of alive </a:t>
            </a:r>
            <a:r>
              <a:rPr b="1" lang="en" sz="20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status</a:t>
            </a:r>
            <a:endParaRPr b="1" sz="20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198" cy="3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3"/>
          <p:cNvSpPr txBox="1"/>
          <p:nvPr/>
        </p:nvSpPr>
        <p:spPr>
          <a:xfrm>
            <a:off x="918125" y="4097025"/>
            <a:ext cx="30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Output of dead status</a:t>
            </a:r>
            <a:endParaRPr b="1" sz="21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24564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4"/>
          <p:cNvSpPr txBox="1"/>
          <p:nvPr/>
        </p:nvSpPr>
        <p:spPr>
          <a:xfrm>
            <a:off x="700950" y="3968700"/>
            <a:ext cx="411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We apply independent T test on the data .</a:t>
            </a:r>
            <a:endParaRPr b="1" sz="15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850"/>
            <a:ext cx="8839200" cy="360579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5"/>
          <p:cNvSpPr txBox="1"/>
          <p:nvPr/>
        </p:nvSpPr>
        <p:spPr>
          <a:xfrm>
            <a:off x="997100" y="375150"/>
            <a:ext cx="256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Output of T-test</a:t>
            </a:r>
            <a:endParaRPr b="1" sz="21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/>
        </p:nvSpPr>
        <p:spPr>
          <a:xfrm>
            <a:off x="286325" y="41700"/>
            <a:ext cx="456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Boxplot of all data before and after  filtering</a:t>
            </a:r>
            <a:endParaRPr b="1" sz="1500">
              <a:solidFill>
                <a:schemeClr val="dk2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7" name="Google Shape;3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600"/>
            <a:ext cx="8839203" cy="185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300" y="2668855"/>
            <a:ext cx="3191050" cy="237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2875" y="2619475"/>
            <a:ext cx="3434549" cy="23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6"/>
          <p:cNvSpPr txBox="1"/>
          <p:nvPr/>
        </p:nvSpPr>
        <p:spPr>
          <a:xfrm>
            <a:off x="256675" y="3613275"/>
            <a:ext cx="7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before</a:t>
            </a:r>
            <a:endParaRPr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4486275" y="3654563"/>
            <a:ext cx="7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after</a:t>
            </a:r>
            <a:endParaRPr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/>
        </p:nvSpPr>
        <p:spPr>
          <a:xfrm>
            <a:off x="301425" y="3009525"/>
            <a:ext cx="190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7675"/>
            <a:ext cx="8839201" cy="6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7"/>
          <p:cNvSpPr txBox="1"/>
          <p:nvPr/>
        </p:nvSpPr>
        <p:spPr>
          <a:xfrm>
            <a:off x="355500" y="59225"/>
            <a:ext cx="36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Boxplot of alive and dead status</a:t>
            </a:r>
            <a:endParaRPr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9" name="Google Shape;3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25" y="1727675"/>
            <a:ext cx="4206001" cy="31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7"/>
          <p:cNvSpPr txBox="1"/>
          <p:nvPr/>
        </p:nvSpPr>
        <p:spPr>
          <a:xfrm>
            <a:off x="69100" y="3020950"/>
            <a:ext cx="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alive</a:t>
            </a:r>
            <a:endParaRPr b="1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1" name="Google Shape;3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9226" y="1900100"/>
            <a:ext cx="3952375" cy="298910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7"/>
          <p:cNvSpPr txBox="1"/>
          <p:nvPr/>
        </p:nvSpPr>
        <p:spPr>
          <a:xfrm>
            <a:off x="5568000" y="1520350"/>
            <a:ext cx="1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dead</a:t>
            </a:r>
            <a:endParaRPr b="1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/>
        </p:nvSpPr>
        <p:spPr>
          <a:xfrm>
            <a:off x="583425" y="2439725"/>
            <a:ext cx="20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28"/>
          <p:cNvSpPr txBox="1"/>
          <p:nvPr/>
        </p:nvSpPr>
        <p:spPr>
          <a:xfrm>
            <a:off x="651575" y="88850"/>
            <a:ext cx="43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8"/>
          <p:cNvSpPr txBox="1"/>
          <p:nvPr/>
        </p:nvSpPr>
        <p:spPr>
          <a:xfrm>
            <a:off x="7799175" y="1234050"/>
            <a:ext cx="11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483750" y="59225"/>
            <a:ext cx="57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Scatter of 20 gene and two different examples</a:t>
            </a:r>
            <a:endParaRPr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1" name="Google Shape;3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925" y="2972500"/>
            <a:ext cx="2781475" cy="173334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8"/>
          <p:cNvSpPr txBox="1"/>
          <p:nvPr/>
        </p:nvSpPr>
        <p:spPr>
          <a:xfrm>
            <a:off x="415550" y="4745250"/>
            <a:ext cx="225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Scatter of 20 gene</a:t>
            </a:r>
            <a:endParaRPr sz="12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4077275" y="4768350"/>
            <a:ext cx="206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Example 1(GenIndex,</a:t>
            </a:r>
            <a:r>
              <a:rPr lang="en" sz="11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P Value</a:t>
            </a:r>
            <a:r>
              <a:rPr lang="en" sz="11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)</a:t>
            </a:r>
            <a:endParaRPr sz="11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6969875" y="4719000"/>
            <a:ext cx="201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Example 2(G1,G3)</a:t>
            </a:r>
            <a:endParaRPr sz="11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5" name="Google Shape;3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800" y="2816925"/>
            <a:ext cx="2521975" cy="18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89050"/>
            <a:ext cx="4913675" cy="21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075" y="2673275"/>
            <a:ext cx="2701399" cy="20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534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9"/>
          <p:cNvSpPr txBox="1"/>
          <p:nvPr/>
        </p:nvSpPr>
        <p:spPr>
          <a:xfrm>
            <a:off x="6811925" y="375150"/>
            <a:ext cx="22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Heatmap of 20 gene and heatmap of alive and dead status</a:t>
            </a:r>
            <a:endParaRPr b="1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4" name="Google Shape;3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47850"/>
            <a:ext cx="3248575" cy="273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450" y="2035425"/>
            <a:ext cx="3164124" cy="254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6974" y="2044650"/>
            <a:ext cx="2234626" cy="228445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9"/>
          <p:cNvSpPr txBox="1"/>
          <p:nvPr/>
        </p:nvSpPr>
        <p:spPr>
          <a:xfrm>
            <a:off x="414650" y="4580775"/>
            <a:ext cx="22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Heatmap of 20 gene</a:t>
            </a:r>
            <a:endParaRPr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" name="Google Shape;398;p29"/>
          <p:cNvSpPr txBox="1"/>
          <p:nvPr/>
        </p:nvSpPr>
        <p:spPr>
          <a:xfrm>
            <a:off x="3919325" y="4561025"/>
            <a:ext cx="22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Heatmap of alive status</a:t>
            </a:r>
            <a:endParaRPr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Google Shape;399;p29"/>
          <p:cNvSpPr txBox="1"/>
          <p:nvPr/>
        </p:nvSpPr>
        <p:spPr>
          <a:xfrm>
            <a:off x="6756975" y="4620275"/>
            <a:ext cx="22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Heatmap of dead status</a:t>
            </a:r>
            <a:endParaRPr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/>
          <p:nvPr>
            <p:ph idx="1" type="body"/>
          </p:nvPr>
        </p:nvSpPr>
        <p:spPr>
          <a:xfrm>
            <a:off x="313200" y="1990050"/>
            <a:ext cx="34305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"/>
          <p:cNvSpPr txBox="1"/>
          <p:nvPr>
            <p:ph idx="2" type="body"/>
          </p:nvPr>
        </p:nvSpPr>
        <p:spPr>
          <a:xfrm>
            <a:off x="4903650" y="1990050"/>
            <a:ext cx="34305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00" y="2033700"/>
            <a:ext cx="3257876" cy="295009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0"/>
          <p:cNvSpPr txBox="1"/>
          <p:nvPr/>
        </p:nvSpPr>
        <p:spPr>
          <a:xfrm>
            <a:off x="671325" y="1500600"/>
            <a:ext cx="24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Pie chart of 20 gene</a:t>
            </a:r>
            <a:endParaRPr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5192850" y="1500600"/>
            <a:ext cx="27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Bar chart of 20 gene</a:t>
            </a:r>
            <a:endParaRPr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9" name="Google Shape;4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8325"/>
            <a:ext cx="8839200" cy="100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6525" y="2033700"/>
            <a:ext cx="3302126" cy="288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500" y="1474400"/>
            <a:ext cx="5627224" cy="32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0" cy="8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1"/>
          <p:cNvSpPr txBox="1"/>
          <p:nvPr/>
        </p:nvSpPr>
        <p:spPr>
          <a:xfrm>
            <a:off x="424500" y="2371650"/>
            <a:ext cx="259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Histogram of 20 gene data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2350"/>
            <a:ext cx="3602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highlight>
                  <a:schemeClr val="lt2"/>
                </a:highlight>
              </a:rPr>
              <a:t>Team members:</a:t>
            </a:r>
            <a:endParaRPr sz="3600">
              <a:highlight>
                <a:schemeClr val="lt2"/>
              </a:highlight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4225"/>
            <a:ext cx="4807200" cy="25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Aliaa Yaseen AbdelElkareem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Magdoleen Magdy Zaka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Ghada Atef Mohammed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Ghada Magdy Sayed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Fatma Elzahraa Shehata</a:t>
            </a:r>
            <a:endParaRPr b="1"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 txBox="1"/>
          <p:nvPr/>
        </p:nvSpPr>
        <p:spPr>
          <a:xfrm>
            <a:off x="394900" y="2458225"/>
            <a:ext cx="239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Line graph of data </a:t>
            </a:r>
            <a:endParaRPr b="1" sz="15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3" name="Google Shape;4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6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425" y="959150"/>
            <a:ext cx="3796044" cy="406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/>
          <p:nvPr>
            <p:ph type="title"/>
          </p:nvPr>
        </p:nvSpPr>
        <p:spPr>
          <a:xfrm>
            <a:off x="158725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highlight>
                  <a:srgbClr val="E69138"/>
                </a:highlight>
              </a:rPr>
              <a:t>Alterations in circulating monocytes predict COVID-19 severity and include chromatin modification still detectable six months after recovery</a:t>
            </a:r>
            <a:endParaRPr sz="2440">
              <a:highlight>
                <a:srgbClr val="E69138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185325" y="292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>
                <a:highlight>
                  <a:schemeClr val="lt2"/>
                </a:highlight>
              </a:rPr>
              <a:t>Overview about our project</a:t>
            </a:r>
            <a:endParaRPr sz="3133">
              <a:highlight>
                <a:schemeClr val="lt2"/>
              </a:highlight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767150"/>
            <a:ext cx="7030500" cy="31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35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early analysis of circulating monocytes may be critical for predicting COVID-19 course and its sequelae. In 131 untreated, acute COVID-19 patients at emergency room (ER) arrival, monocytes showed decreased surface molecules expression, including HLA-DR, in association to an inflammatory cytokine status and limited anti-SARS-CoV-2-specific T cell response. These alterations were mostly normalized in post-COVID-19 patients, 6 months after discharge. Acute COVID-19 monocytes transcriptome showed upregulation of anti-inflammatory, tissue repair genes such as BCL6, AREG and IL-10 and increased accessibility of chromatin. Some of these transcriptomic and epigenetic features still remained in post-COVID-19 monocytes. Importantly, a poorer expression of surface markers and low IRF1 gene transcription in circulating monocytes at ER defined a COVID-19 patients group with impaired SARS-CoV-2-specific T cell response and increased risk of requiring intensive care or dying. An early analysis of monocytes may be useful for COVID-19 patients stratification and to designing innate immunity-focused therapies.</a:t>
            </a:r>
            <a:endParaRPr sz="123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35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23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3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5" y="287550"/>
            <a:ext cx="8839200" cy="26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7"/>
          <p:cNvSpPr txBox="1"/>
          <p:nvPr/>
        </p:nvSpPr>
        <p:spPr>
          <a:xfrm>
            <a:off x="335675" y="3194325"/>
            <a:ext cx="786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First install Packages 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We use package BiocManager And GEOquery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54725"/>
            <a:ext cx="8839198" cy="498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/>
        </p:nvSpPr>
        <p:spPr>
          <a:xfrm>
            <a:off x="289100" y="2723225"/>
            <a:ext cx="5686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 get data online from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NCBI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search in gene expression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omnib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us and GEOdatabase.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 line 12 , we use getGEO by put accession number of our data 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get 1 file to run data.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 line 14 , we get data online by use exprs.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 line 15 , choose 20 gene from our data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2825"/>
            <a:ext cx="8839200" cy="82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/>
        </p:nvSpPr>
        <p:spPr>
          <a:xfrm>
            <a:off x="394600" y="222750"/>
            <a:ext cx="568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Our 20 gene  with samples and features :</a:t>
            </a:r>
            <a:endParaRPr b="1" sz="15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4125"/>
            <a:ext cx="8839200" cy="20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3125"/>
            <a:ext cx="8839201" cy="286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0"/>
          <p:cNvSpPr txBox="1"/>
          <p:nvPr/>
        </p:nvSpPr>
        <p:spPr>
          <a:xfrm>
            <a:off x="770050" y="385025"/>
            <a:ext cx="3939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Output of print Gset</a:t>
            </a:r>
            <a:endParaRPr b="1" sz="2100"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675"/>
            <a:ext cx="8839200" cy="308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 txBox="1"/>
          <p:nvPr/>
        </p:nvSpPr>
        <p:spPr>
          <a:xfrm>
            <a:off x="924150" y="3139400"/>
            <a:ext cx="7295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classify our data to two statues (Dead,Alive).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 line 25 , we store all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features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from 1 to 249 in “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rownames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” variable.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There are 3 dead statues in our samples.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There are 17 alive statues in our samples.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