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32BD58-19C8-4DB8-A0BA-09395B8DD9FB}">
  <a:tblStyle styleId="{EB32BD58-19C8-4DB8-A0BA-09395B8DD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9b19a20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e9b19a20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e9b19a20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e9b19a20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9b19a20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e9b19a20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e9b19a20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e9b19a20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e9b19a2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e9b19a2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e9b19a20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e9b19a20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b19a20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e9b19a20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34e6f4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c34e6f4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e9b19a20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e9b19a20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ilikehaskell/ro-en" TargetMode="External"/><Relationship Id="rId4" Type="http://schemas.openxmlformats.org/officeDocument/2006/relationships/hyperlink" Target="https://www.kaggle.com/ilikehaskell/ro-fa-infer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Persian - Romanian automated translation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Contributions</a:t>
            </a:r>
            <a:endParaRPr sz="4000"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75125" y="2354850"/>
            <a:ext cx="76887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Real world usable model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Reproducible</a:t>
            </a:r>
            <a:r>
              <a:rPr lang="ro" sz="30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New directions for practical applications</a:t>
            </a:r>
            <a:endParaRPr sz="3000"/>
          </a:p>
        </p:txBody>
      </p:sp>
      <p:sp>
        <p:nvSpPr>
          <p:cNvPr id="152" name="Google Shape;152;p22"/>
          <p:cNvSpPr txBox="1"/>
          <p:nvPr/>
        </p:nvSpPr>
        <p:spPr>
          <a:xfrm>
            <a:off x="1216225" y="4527900"/>
            <a:ext cx="597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Lato"/>
                <a:ea typeface="Lato"/>
                <a:cs typeface="Lato"/>
                <a:sym typeface="Lato"/>
              </a:rPr>
              <a:t>Model weights here </a:t>
            </a:r>
            <a:r>
              <a:rPr lang="ro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https://www.kaggle.com/ilikehaskell/ro-en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Lato"/>
                <a:ea typeface="Lato"/>
                <a:cs typeface="Lato"/>
                <a:sym typeface="Lato"/>
              </a:rPr>
              <a:t>Inference script </a:t>
            </a:r>
            <a:r>
              <a:rPr lang="ro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https://www.kaggle.com/ilikehaskell/ro-fa-inference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069900" y="1012625"/>
            <a:ext cx="329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Lato"/>
                <a:ea typeface="Lato"/>
                <a:cs typeface="Lato"/>
                <a:sym typeface="Lato"/>
              </a:rPr>
              <a:t>Us: Lida Ghadamiyan,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Lato"/>
                <a:ea typeface="Lato"/>
                <a:cs typeface="Lato"/>
                <a:sym typeface="Lato"/>
              </a:rPr>
              <a:t>Smit Oanea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Lato"/>
                <a:ea typeface="Lato"/>
                <a:cs typeface="Lato"/>
                <a:sym typeface="Lato"/>
              </a:rPr>
              <a:t>Bogdan Ouatu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Motivation</a:t>
            </a:r>
            <a:endParaRPr sz="4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61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R</a:t>
            </a:r>
            <a:r>
              <a:rPr lang="ro" sz="3000"/>
              <a:t>are language combination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FAGMA uses pivot strategy</a:t>
            </a:r>
            <a:r>
              <a:rPr lang="ro" sz="1000"/>
              <a:t> (proof in the document)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Existing results could be better…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Cloud services compromise your privacy</a:t>
            </a:r>
            <a:endParaRPr sz="30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413" y="621300"/>
            <a:ext cx="39719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Methods</a:t>
            </a:r>
            <a:endParaRPr sz="4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261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o" sz="3000"/>
              <a:t>Helsinki-NLP/mul-to-en pretrained model 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o" sz="3000"/>
              <a:t>Transfer learning with Hugging Face library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o" sz="3000"/>
              <a:t>OpenNMT datasets 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o" sz="3000"/>
              <a:t>M</a:t>
            </a:r>
            <a:r>
              <a:rPr lang="ro" sz="3000"/>
              <a:t>ining from movie subtitles</a:t>
            </a:r>
            <a:endParaRPr sz="30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950" y="756625"/>
            <a:ext cx="1379800" cy="1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275" y="491525"/>
            <a:ext cx="3655624" cy="212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Methods</a:t>
            </a:r>
            <a:endParaRPr sz="40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261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Kaggle for computing power</a:t>
            </a:r>
            <a:r>
              <a:rPr lang="ro" sz="30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Azure Cloud for Microsoft translation </a:t>
            </a:r>
            <a:endParaRPr sz="30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75" y="776625"/>
            <a:ext cx="1379800" cy="13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Main Results</a:t>
            </a:r>
            <a:endParaRPr sz="40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2612475"/>
            <a:ext cx="76887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 35.55 BLEU score compared to Microsoft’s 12.33</a:t>
            </a:r>
            <a:endParaRPr sz="30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888" y="701925"/>
            <a:ext cx="397192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7650" y="4012275"/>
            <a:ext cx="7688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… using Microsoft’s own model architecture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Results</a:t>
            </a:r>
            <a:endParaRPr sz="40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888" y="701925"/>
            <a:ext cx="39719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800" y="602225"/>
            <a:ext cx="5766199" cy="31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69600" y="2387050"/>
            <a:ext cx="26925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-"/>
            </a:pPr>
            <a:r>
              <a:rPr lang="ro" sz="2300">
                <a:latin typeface="Lato"/>
                <a:ea typeface="Lato"/>
                <a:cs typeface="Lato"/>
                <a:sym typeface="Lato"/>
              </a:rPr>
              <a:t>good quality translation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-"/>
            </a:pPr>
            <a:r>
              <a:rPr lang="ro" sz="2300">
                <a:latin typeface="Lato"/>
                <a:ea typeface="Lato"/>
                <a:cs typeface="Lato"/>
                <a:sym typeface="Lato"/>
              </a:rPr>
              <a:t>small to no grammar errors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7650" y="83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Results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1194325" y="1328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{EB32BD58-19C8-4DB8-A0BA-09395B8DD9FB}</a:tableStyleId>
              </a:tblPr>
              <a:tblGrid>
                <a:gridCol w="2312225"/>
                <a:gridCol w="2312225"/>
                <a:gridCol w="23122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Persian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Our translation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Ground Truth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زرد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Galben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05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Galben</a:t>
                      </a:r>
                      <a:endParaRPr sz="100"/>
                    </a:p>
                  </a:txBody>
                  <a:tcPr marT="91425" marB="91425" marR="91425" marL="91425"/>
                </a:tc>
              </a:tr>
              <a:tr h="58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و در اینجا می بینید، که این با بافت همسان شده است.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Şi aici vedeţi, este identic cu ţesutul.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900">
                          <a:solidFill>
                            <a:srgbClr val="5F6368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Așa cum puteți vedea, este reintegrată în țesut.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چه زمانی با رقبا روبرو می‌شویم تا با آنها مبارزه کنیم؟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Când ne confruntăm cu competitorii pentru a lupta cu ei?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900">
                          <a:solidFill>
                            <a:srgbClr val="5F6368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Când ne întâlnim competitorii pentru a ne lupta cu ei?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بنابراین تنها یک راه وجود داشت -- ستون را از کامپیوتر خارج کنی.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Așa că exista o singură cale: scoți coloana din calculator.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900">
                          <a:solidFill>
                            <a:srgbClr val="5F6368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 urmare, exista o singură posibilitate - să scot coloana din computer.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و هر کس از یاد (خدای) رحمان دل بگرداند، برایش شیطانی بر می‌گماریم؛ پس برای وی قرین و همنشین است.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Celui ce se abate de la amintirea Milostivului, Noi îi vom da un diavol ca însoţitor.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900">
                          <a:solidFill>
                            <a:srgbClr val="5F6368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Celui ce se abate de la amintirea Milostivului, Noi îi vom da un diavol ca însoţitor.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Results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+99.44 BLEU score between azure_pivot and azure_without_pivot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088" y="1941050"/>
            <a:ext cx="58197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Discussion</a:t>
            </a:r>
            <a:endParaRPr sz="40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7650" y="2209200"/>
            <a:ext cx="7688700" cy="26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Don’t use pivot languages. Use Transfer Learning instead!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o" sz="3000"/>
              <a:t>Real World Ready Machine translation is accessible to YOU</a:t>
            </a:r>
            <a:endParaRPr sz="300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63" y="621300"/>
            <a:ext cx="39719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