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6" r:id="rId8"/>
    <p:sldId id="264" r:id="rId9"/>
    <p:sldId id="268" r:id="rId10"/>
    <p:sldId id="270" r:id="rId11"/>
    <p:sldId id="265" r:id="rId12"/>
    <p:sldId id="271" r:id="rId13"/>
    <p:sldId id="262" r:id="rId14"/>
    <p:sldId id="263" r:id="rId15"/>
    <p:sldId id="269"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41104F-2C24-764F-7357-B9A168B1930E}" v="291" dt="2020-07-14T10:15:57.010"/>
    <p1510:client id="{194A5769-5C52-3CBF-1F80-EB93135FBF4A}" v="59" dt="2020-07-16T19:02:26.443"/>
    <p1510:client id="{1BDFD217-CD60-1055-71A4-83806B118E27}" v="1076" dt="2020-07-14T14:06:09.290"/>
    <p1510:client id="{71B609B4-5190-0FDA-1A45-6341977425D0}" v="63" dt="2020-07-14T17:08:42.866"/>
    <p1510:client id="{71B983C3-1422-7758-E6F7-BDE3329DE77C}" v="1859" dt="2020-07-14T23:17:04.852"/>
    <p1510:client id="{AA9FDF0D-50CB-6DD8-D140-1369B0319A1F}" v="1019" dt="2020-07-14T18:17:00.989"/>
    <p1510:client id="{E27D2216-E58D-8A60-6BEB-DB721F30062D}" v="1482" dt="2020-07-13T16:36:41.394"/>
    <p1510:client id="{F72139FA-EC99-FA65-5AD5-9DD7D16C3AEE}" v="13" dt="2020-07-14T14:29:15.7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1" autoAdjust="0"/>
    <p:restoredTop sz="94660"/>
  </p:normalViewPr>
  <p:slideViewPr>
    <p:cSldViewPr snapToGrid="0">
      <p:cViewPr varScale="1">
        <p:scale>
          <a:sx n="77" d="100"/>
          <a:sy n="77" d="100"/>
        </p:scale>
        <p:origin x="108"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7/16/2020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7/16/2020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7/16/2020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7/16/2020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7/16/2020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7/16/2020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7/16/2020</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7/16/2020</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7/16/2020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7/16/2020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7/16/2020</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7/16/2020</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7.xml"/><Relationship Id="rId4" Type="http://schemas.openxmlformats.org/officeDocument/2006/relationships/image" Target="../media/image28.jpe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jpe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jpe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7048" y="612648"/>
            <a:ext cx="6886575" cy="3721989"/>
          </a:xfrm>
        </p:spPr>
        <p:txBody>
          <a:bodyPr/>
          <a:lstStyle/>
          <a:p>
            <a:r>
              <a:rPr lang="en-US" sz="4400" cap="all" dirty="0">
                <a:ea typeface="+mj-lt"/>
                <a:cs typeface="+mj-lt"/>
              </a:rPr>
              <a:t>SKIPLIST, UN MODEL DE STRUCTURĂ DE DATE</a:t>
            </a:r>
            <a:br>
              <a:rPr lang="en-US" sz="4400" cap="all" dirty="0">
                <a:ea typeface="+mj-lt"/>
                <a:cs typeface="+mj-lt"/>
              </a:rPr>
            </a:br>
            <a:r>
              <a:rPr lang="en-US" sz="4400" cap="all" dirty="0">
                <a:ea typeface="+mj-lt"/>
                <a:cs typeface="+mj-lt"/>
              </a:rPr>
              <a:t>PROBABILIST</a:t>
            </a:r>
            <a:endParaRPr lang="en-US" sz="4400" dirty="0">
              <a:ea typeface="+mj-lt"/>
              <a:cs typeface="+mj-lt"/>
            </a:endParaRPr>
          </a:p>
          <a:p>
            <a:endParaRPr lang="en-US" dirty="0"/>
          </a:p>
        </p:txBody>
      </p:sp>
      <p:sp>
        <p:nvSpPr>
          <p:cNvPr id="3" name="Subtitle 2"/>
          <p:cNvSpPr>
            <a:spLocks noGrp="1"/>
          </p:cNvSpPr>
          <p:nvPr>
            <p:ph type="subTitle" idx="1"/>
          </p:nvPr>
        </p:nvSpPr>
        <p:spPr/>
        <p:txBody>
          <a:bodyPr>
            <a:normAutofit lnSpcReduction="10000"/>
          </a:bodyPr>
          <a:lstStyle/>
          <a:p>
            <a:pPr>
              <a:lnSpc>
                <a:spcPct val="100000"/>
              </a:lnSpc>
              <a:spcBef>
                <a:spcPct val="20000"/>
              </a:spcBef>
              <a:spcAft>
                <a:spcPts val="600"/>
              </a:spcAft>
            </a:pPr>
            <a:r>
              <a:rPr lang="en-US" cap="all" dirty="0">
                <a:latin typeface="Gill Sans MT"/>
              </a:rPr>
              <a:t>ABSOLVENT: GHADAMIYAN LIDA</a:t>
            </a:r>
            <a:endParaRPr lang="ro-RO" dirty="0">
              <a:ea typeface="+mn-lt"/>
              <a:cs typeface="+mn-lt"/>
            </a:endParaRPr>
          </a:p>
          <a:p>
            <a:pPr>
              <a:lnSpc>
                <a:spcPct val="100000"/>
              </a:lnSpc>
              <a:spcBef>
                <a:spcPct val="20000"/>
              </a:spcBef>
              <a:spcAft>
                <a:spcPts val="600"/>
              </a:spcAft>
            </a:pPr>
            <a:r>
              <a:rPr lang="en-US" cap="all" dirty="0">
                <a:latin typeface="Gill Sans MT"/>
              </a:rPr>
              <a:t>PROFESOR COORDONATOR: PROF. DR. POPESCU IONEL</a:t>
            </a:r>
            <a:endParaRPr lang="en-US" dirty="0">
              <a:ea typeface="+mn-lt"/>
              <a:cs typeface="+mn-lt"/>
            </a:endParaRPr>
          </a:p>
          <a:p>
            <a:pPr>
              <a:lnSpc>
                <a:spcPct val="100000"/>
              </a:lnSpc>
              <a:spcBef>
                <a:spcPct val="20000"/>
              </a:spcBef>
              <a:spcAft>
                <a:spcPts val="600"/>
              </a:spcAft>
            </a:pPr>
            <a:endParaRPr lang="en-US" dirty="0">
              <a:ea typeface="+mn-lt"/>
              <a:cs typeface="+mn-lt"/>
            </a:endParaRPr>
          </a:p>
          <a:p>
            <a:endParaRPr lang="en-US" dirty="0"/>
          </a:p>
        </p:txBody>
      </p:sp>
    </p:spTree>
    <p:extLst>
      <p:ext uri="{BB962C8B-B14F-4D97-AF65-F5344CB8AC3E}">
        <p14:creationId xmlns:p14="http://schemas.microsoft.com/office/powerpoint/2010/main" val="3059316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ine 3" descr="O imagine care conține masă&#10;&#10;Descriere generată automat">
            <a:extLst>
              <a:ext uri="{FF2B5EF4-FFF2-40B4-BE49-F238E27FC236}">
                <a16:creationId xmlns:a16="http://schemas.microsoft.com/office/drawing/2014/main" id="{67F96AE3-5D8A-4309-BFAF-2FAE1EA38453}"/>
              </a:ext>
            </a:extLst>
          </p:cNvPr>
          <p:cNvPicPr>
            <a:picLocks noChangeAspect="1"/>
          </p:cNvPicPr>
          <p:nvPr/>
        </p:nvPicPr>
        <p:blipFill>
          <a:blip r:embed="rId2"/>
          <a:stretch>
            <a:fillRect/>
          </a:stretch>
        </p:blipFill>
        <p:spPr>
          <a:xfrm>
            <a:off x="1038225" y="1468244"/>
            <a:ext cx="9982200" cy="2064137"/>
          </a:xfrm>
          <a:prstGeom prst="rect">
            <a:avLst/>
          </a:prstGeom>
        </p:spPr>
      </p:pic>
      <p:pic>
        <p:nvPicPr>
          <p:cNvPr id="4" name="Imagine 4">
            <a:extLst>
              <a:ext uri="{FF2B5EF4-FFF2-40B4-BE49-F238E27FC236}">
                <a16:creationId xmlns:a16="http://schemas.microsoft.com/office/drawing/2014/main" id="{354CB179-E0FF-48BE-8B89-74A27FEEFBE5}"/>
              </a:ext>
            </a:extLst>
          </p:cNvPr>
          <p:cNvPicPr>
            <a:picLocks noChangeAspect="1"/>
          </p:cNvPicPr>
          <p:nvPr/>
        </p:nvPicPr>
        <p:blipFill>
          <a:blip r:embed="rId3"/>
          <a:stretch>
            <a:fillRect/>
          </a:stretch>
        </p:blipFill>
        <p:spPr>
          <a:xfrm flipH="1">
            <a:off x="2352675" y="1404938"/>
            <a:ext cx="762000" cy="428625"/>
          </a:xfrm>
          <a:prstGeom prst="rect">
            <a:avLst/>
          </a:prstGeom>
        </p:spPr>
      </p:pic>
      <p:sp>
        <p:nvSpPr>
          <p:cNvPr id="5" name="CasetăText 4">
            <a:extLst>
              <a:ext uri="{FF2B5EF4-FFF2-40B4-BE49-F238E27FC236}">
                <a16:creationId xmlns:a16="http://schemas.microsoft.com/office/drawing/2014/main" id="{8B679CDF-D690-4D2C-8689-91CD66A69689}"/>
              </a:ext>
            </a:extLst>
          </p:cNvPr>
          <p:cNvSpPr txBox="1"/>
          <p:nvPr/>
        </p:nvSpPr>
        <p:spPr>
          <a:xfrm>
            <a:off x="2352675" y="1466850"/>
            <a:ext cx="93345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o-RO" sz="2000" b="1"/>
              <a:t>1.</a:t>
            </a:r>
          </a:p>
        </p:txBody>
      </p:sp>
      <p:sp>
        <p:nvSpPr>
          <p:cNvPr id="6" name="CasetăText 5">
            <a:extLst>
              <a:ext uri="{FF2B5EF4-FFF2-40B4-BE49-F238E27FC236}">
                <a16:creationId xmlns:a16="http://schemas.microsoft.com/office/drawing/2014/main" id="{DEFFB807-6F1C-4517-A0D7-8AF5E2AD1A39}"/>
              </a:ext>
            </a:extLst>
          </p:cNvPr>
          <p:cNvSpPr txBox="1"/>
          <p:nvPr/>
        </p:nvSpPr>
        <p:spPr>
          <a:xfrm>
            <a:off x="1162050" y="3228975"/>
            <a:ext cx="97440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ro-RO" dirty="0"/>
          </a:p>
        </p:txBody>
      </p:sp>
      <p:sp>
        <p:nvSpPr>
          <p:cNvPr id="7" name="CasetăText 6">
            <a:extLst>
              <a:ext uri="{FF2B5EF4-FFF2-40B4-BE49-F238E27FC236}">
                <a16:creationId xmlns:a16="http://schemas.microsoft.com/office/drawing/2014/main" id="{154C3A9A-87D0-4E9B-9884-8CBD994FB955}"/>
              </a:ext>
            </a:extLst>
          </p:cNvPr>
          <p:cNvSpPr txBox="1"/>
          <p:nvPr/>
        </p:nvSpPr>
        <p:spPr>
          <a:xfrm>
            <a:off x="1123950" y="4105275"/>
            <a:ext cx="982027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o-RO" dirty="0"/>
              <a:t>În continuare se va exprima valoarea mediei costurilor căutărilor dintr-un SkipList, fie că nodul căutat </a:t>
            </a:r>
            <a:r>
              <a:rPr lang="ro-RO"/>
              <a:t>există sau nu.</a:t>
            </a:r>
            <a:endParaRPr lang="ro-RO" dirty="0"/>
          </a:p>
        </p:txBody>
      </p:sp>
      <p:pic>
        <p:nvPicPr>
          <p:cNvPr id="8" name="Imagine 8">
            <a:extLst>
              <a:ext uri="{FF2B5EF4-FFF2-40B4-BE49-F238E27FC236}">
                <a16:creationId xmlns:a16="http://schemas.microsoft.com/office/drawing/2014/main" id="{B640DD5D-B035-437E-A2AB-FD13C9C7310E}"/>
              </a:ext>
            </a:extLst>
          </p:cNvPr>
          <p:cNvPicPr>
            <a:picLocks noChangeAspect="1"/>
          </p:cNvPicPr>
          <p:nvPr/>
        </p:nvPicPr>
        <p:blipFill>
          <a:blip r:embed="rId4"/>
          <a:stretch>
            <a:fillRect/>
          </a:stretch>
        </p:blipFill>
        <p:spPr>
          <a:xfrm>
            <a:off x="2933700" y="5009682"/>
            <a:ext cx="5781675" cy="886761"/>
          </a:xfrm>
          <a:prstGeom prst="rect">
            <a:avLst/>
          </a:prstGeom>
        </p:spPr>
      </p:pic>
      <p:sp>
        <p:nvSpPr>
          <p:cNvPr id="9" name="CasetăText 1">
            <a:extLst>
              <a:ext uri="{FF2B5EF4-FFF2-40B4-BE49-F238E27FC236}">
                <a16:creationId xmlns:a16="http://schemas.microsoft.com/office/drawing/2014/main" id="{A7547EEC-2C02-4A96-B191-0DE5A4793850}"/>
              </a:ext>
            </a:extLst>
          </p:cNvPr>
          <p:cNvSpPr txBox="1"/>
          <p:nvPr/>
        </p:nvSpPr>
        <p:spPr>
          <a:xfrm>
            <a:off x="1123950" y="476250"/>
            <a:ext cx="105537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ro-RO"/>
              <a:t>Înlocuind aceste expresii în relația ( 1 ), obținem prima teorema, ce exprimă costul mediu al unei căutări.</a:t>
            </a:r>
            <a:endParaRPr lang="ro-RO" dirty="0"/>
          </a:p>
        </p:txBody>
      </p:sp>
    </p:spTree>
    <p:extLst>
      <p:ext uri="{BB962C8B-B14F-4D97-AF65-F5344CB8AC3E}">
        <p14:creationId xmlns:p14="http://schemas.microsoft.com/office/powerpoint/2010/main" val="812683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tăText 2">
            <a:extLst>
              <a:ext uri="{FF2B5EF4-FFF2-40B4-BE49-F238E27FC236}">
                <a16:creationId xmlns:a16="http://schemas.microsoft.com/office/drawing/2014/main" id="{DE3C0641-4240-4B47-9BBA-71AAF01484E7}"/>
              </a:ext>
            </a:extLst>
          </p:cNvPr>
          <p:cNvSpPr txBox="1"/>
          <p:nvPr/>
        </p:nvSpPr>
        <p:spPr>
          <a:xfrm>
            <a:off x="809495" y="702762"/>
            <a:ext cx="1024641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o-RO" dirty="0"/>
              <a:t>Aplicând </a:t>
            </a:r>
            <a:r>
              <a:rPr lang="ro-RO" b="1" dirty="0"/>
              <a:t>Teorema 1. </a:t>
            </a:r>
            <a:r>
              <a:rPr lang="ro-RO"/>
              <a:t>pentru valorile exprimate anterior obținem costul mediu al căutărilor.</a:t>
            </a:r>
            <a:endParaRPr lang="ro-RO" b="1"/>
          </a:p>
        </p:txBody>
      </p:sp>
      <p:pic>
        <p:nvPicPr>
          <p:cNvPr id="4" name="Imagine 4" descr="O imagine care conține ținând, masă, semn&#10;&#10;Descriere generată automat">
            <a:extLst>
              <a:ext uri="{FF2B5EF4-FFF2-40B4-BE49-F238E27FC236}">
                <a16:creationId xmlns:a16="http://schemas.microsoft.com/office/drawing/2014/main" id="{2A22BD6C-C52C-4142-A4BB-117A1DAA8FEB}"/>
              </a:ext>
            </a:extLst>
          </p:cNvPr>
          <p:cNvPicPr>
            <a:picLocks noChangeAspect="1"/>
          </p:cNvPicPr>
          <p:nvPr/>
        </p:nvPicPr>
        <p:blipFill>
          <a:blip r:embed="rId2"/>
          <a:stretch>
            <a:fillRect/>
          </a:stretch>
        </p:blipFill>
        <p:spPr>
          <a:xfrm>
            <a:off x="756424" y="1841419"/>
            <a:ext cx="9423747" cy="2773056"/>
          </a:xfrm>
          <a:prstGeom prst="rect">
            <a:avLst/>
          </a:prstGeom>
        </p:spPr>
      </p:pic>
      <p:pic>
        <p:nvPicPr>
          <p:cNvPr id="6" name="Imagine 6">
            <a:extLst>
              <a:ext uri="{FF2B5EF4-FFF2-40B4-BE49-F238E27FC236}">
                <a16:creationId xmlns:a16="http://schemas.microsoft.com/office/drawing/2014/main" id="{8263104E-EDC7-4C1E-B787-0A92BE8C810A}"/>
              </a:ext>
            </a:extLst>
          </p:cNvPr>
          <p:cNvPicPr>
            <a:picLocks noChangeAspect="1"/>
          </p:cNvPicPr>
          <p:nvPr/>
        </p:nvPicPr>
        <p:blipFill>
          <a:blip r:embed="rId3"/>
          <a:stretch>
            <a:fillRect/>
          </a:stretch>
        </p:blipFill>
        <p:spPr>
          <a:xfrm>
            <a:off x="1933575" y="1709738"/>
            <a:ext cx="638175" cy="600075"/>
          </a:xfrm>
          <a:prstGeom prst="rect">
            <a:avLst/>
          </a:prstGeom>
        </p:spPr>
      </p:pic>
      <p:sp>
        <p:nvSpPr>
          <p:cNvPr id="7" name="CasetăText 6">
            <a:extLst>
              <a:ext uri="{FF2B5EF4-FFF2-40B4-BE49-F238E27FC236}">
                <a16:creationId xmlns:a16="http://schemas.microsoft.com/office/drawing/2014/main" id="{097E10B5-D961-4670-AC33-0994E3E62271}"/>
              </a:ext>
            </a:extLst>
          </p:cNvPr>
          <p:cNvSpPr txBox="1"/>
          <p:nvPr/>
        </p:nvSpPr>
        <p:spPr>
          <a:xfrm>
            <a:off x="1933575" y="2009775"/>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o-RO" sz="2000" b="1"/>
              <a:t>2.</a:t>
            </a:r>
          </a:p>
        </p:txBody>
      </p:sp>
    </p:spTree>
    <p:extLst>
      <p:ext uri="{BB962C8B-B14F-4D97-AF65-F5344CB8AC3E}">
        <p14:creationId xmlns:p14="http://schemas.microsoft.com/office/powerpoint/2010/main" val="3517655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62DF2A-64D1-4AA9-BA42-8A4063EAD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5D7C1373-63AF-4A75-909E-990E0535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id="{5BDAAE7A-177F-4691-8F07-36CBBA611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9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u 2">
            <a:extLst>
              <a:ext uri="{FF2B5EF4-FFF2-40B4-BE49-F238E27FC236}">
                <a16:creationId xmlns:a16="http://schemas.microsoft.com/office/drawing/2014/main" id="{332096F6-C1BD-41AC-AFB4-8EEF813827F1}"/>
              </a:ext>
            </a:extLst>
          </p:cNvPr>
          <p:cNvSpPr>
            <a:spLocks noGrp="1"/>
          </p:cNvSpPr>
          <p:nvPr>
            <p:ph type="title"/>
          </p:nvPr>
        </p:nvSpPr>
        <p:spPr>
          <a:xfrm>
            <a:off x="1608667" y="5761972"/>
            <a:ext cx="103042" cy="334028"/>
          </a:xfrm>
        </p:spPr>
        <p:txBody>
          <a:bodyPr vert="horz" lIns="91440" tIns="45720" rIns="91440" bIns="45720" rtlCol="0" anchor="b">
            <a:normAutofit fontScale="90000"/>
          </a:bodyPr>
          <a:lstStyle/>
          <a:p>
            <a:endParaRPr lang="ro-RO"/>
          </a:p>
        </p:txBody>
      </p:sp>
      <p:sp>
        <p:nvSpPr>
          <p:cNvPr id="14" name="Rectangle 13">
            <a:extLst>
              <a:ext uri="{FF2B5EF4-FFF2-40B4-BE49-F238E27FC236}">
                <a16:creationId xmlns:a16="http://schemas.microsoft.com/office/drawing/2014/main" id="{5BF82D1D-28BC-4216-A1EA-F7D9C6D1A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60A1DC48-C242-4442-822C-570436B80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577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asetăText 3">
            <a:extLst>
              <a:ext uri="{FF2B5EF4-FFF2-40B4-BE49-F238E27FC236}">
                <a16:creationId xmlns:a16="http://schemas.microsoft.com/office/drawing/2014/main" id="{FF13ADE4-1E0B-44A8-9019-5E25EE6CB955}"/>
              </a:ext>
            </a:extLst>
          </p:cNvPr>
          <p:cNvSpPr txBox="1"/>
          <p:nvPr/>
        </p:nvSpPr>
        <p:spPr>
          <a:xfrm>
            <a:off x="1861029" y="2055182"/>
            <a:ext cx="9141910"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ourier New"/>
              <a:buChar char="o"/>
            </a:pPr>
            <a:r>
              <a:rPr lang="ro-RO"/>
              <a:t>Costul procesului de creare a structurii: O(n log(n))</a:t>
            </a:r>
          </a:p>
          <a:p>
            <a:pPr marL="285750" indent="-285750">
              <a:buFont typeface="Courier New"/>
              <a:buChar char="o"/>
            </a:pPr>
            <a:endParaRPr lang="ro-RO" dirty="0"/>
          </a:p>
          <a:p>
            <a:pPr marL="285750" indent="-285750">
              <a:buFont typeface="Courier New"/>
              <a:buChar char="o"/>
            </a:pPr>
            <a:r>
              <a:rPr lang="ro-RO"/>
              <a:t>Costul căutării unui element: O(log(n))</a:t>
            </a:r>
          </a:p>
          <a:p>
            <a:pPr marL="285750" indent="-285750">
              <a:buFont typeface="Courier New"/>
              <a:buChar char="o"/>
            </a:pPr>
            <a:endParaRPr lang="ro-RO" dirty="0">
              <a:ea typeface="+mn-lt"/>
              <a:cs typeface="+mn-lt"/>
            </a:endParaRPr>
          </a:p>
          <a:p>
            <a:pPr marL="285750" indent="-285750">
              <a:buFont typeface="Courier New"/>
              <a:buChar char="o"/>
            </a:pPr>
            <a:r>
              <a:rPr lang="ro-RO">
                <a:ea typeface="+mn-lt"/>
                <a:cs typeface="+mn-lt"/>
              </a:rPr>
              <a:t>Costul inserării unui element: O(log(n))</a:t>
            </a:r>
            <a:endParaRPr lang="ro-RO" dirty="0">
              <a:ea typeface="+mn-lt"/>
              <a:cs typeface="+mn-lt"/>
            </a:endParaRPr>
          </a:p>
          <a:p>
            <a:pPr marL="285750" indent="-285750">
              <a:buFont typeface="Courier New"/>
              <a:buChar char="o"/>
            </a:pPr>
            <a:endParaRPr lang="ro-RO" dirty="0">
              <a:ea typeface="+mn-lt"/>
              <a:cs typeface="+mn-lt"/>
            </a:endParaRPr>
          </a:p>
          <a:p>
            <a:pPr marL="285750" indent="-285750">
              <a:buFont typeface="Courier New"/>
              <a:buChar char="o"/>
            </a:pPr>
            <a:r>
              <a:rPr lang="ro-RO">
                <a:ea typeface="+mn-lt"/>
                <a:cs typeface="+mn-lt"/>
              </a:rPr>
              <a:t>Costul ștergerii unui element: O(log(n))</a:t>
            </a:r>
          </a:p>
          <a:p>
            <a:pPr marL="285750" indent="-285750">
              <a:buFont typeface="Courier New"/>
              <a:buChar char="o"/>
            </a:pPr>
            <a:endParaRPr lang="ro-RO" dirty="0">
              <a:ea typeface="+mn-lt"/>
              <a:cs typeface="+mn-lt"/>
            </a:endParaRPr>
          </a:p>
          <a:p>
            <a:pPr marL="285750" indent="-285750">
              <a:buFont typeface="Courier New"/>
              <a:buChar char="o"/>
            </a:pPr>
            <a:r>
              <a:rPr lang="ro-RO">
                <a:ea typeface="+mn-lt"/>
                <a:cs typeface="+mn-lt"/>
              </a:rPr>
              <a:t>Numărul de pointeri: </a:t>
            </a:r>
            <a:endParaRPr lang="ro-RO" dirty="0">
              <a:ea typeface="+mn-lt"/>
              <a:cs typeface="+mn-lt"/>
            </a:endParaRPr>
          </a:p>
        </p:txBody>
      </p:sp>
      <p:pic>
        <p:nvPicPr>
          <p:cNvPr id="5" name="Imagine 5">
            <a:extLst>
              <a:ext uri="{FF2B5EF4-FFF2-40B4-BE49-F238E27FC236}">
                <a16:creationId xmlns:a16="http://schemas.microsoft.com/office/drawing/2014/main" id="{5CD75276-9471-4186-A7AD-AE8E291BE8D0}"/>
              </a:ext>
            </a:extLst>
          </p:cNvPr>
          <p:cNvPicPr>
            <a:picLocks noChangeAspect="1"/>
          </p:cNvPicPr>
          <p:nvPr/>
        </p:nvPicPr>
        <p:blipFill>
          <a:blip r:embed="rId2"/>
          <a:stretch>
            <a:fillRect/>
          </a:stretch>
        </p:blipFill>
        <p:spPr>
          <a:xfrm>
            <a:off x="4210050" y="4165323"/>
            <a:ext cx="1714500" cy="422830"/>
          </a:xfrm>
          <a:prstGeom prst="rect">
            <a:avLst/>
          </a:prstGeom>
        </p:spPr>
      </p:pic>
    </p:spTree>
    <p:extLst>
      <p:ext uri="{BB962C8B-B14F-4D97-AF65-F5344CB8AC3E}">
        <p14:creationId xmlns:p14="http://schemas.microsoft.com/office/powerpoint/2010/main" val="4267774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94C2DEA5-27D1-49C3-B6C4-AAC6E6C6E889}"/>
              </a:ext>
            </a:extLst>
          </p:cNvPr>
          <p:cNvSpPr>
            <a:spLocks noGrp="1"/>
          </p:cNvSpPr>
          <p:nvPr>
            <p:ph type="title"/>
          </p:nvPr>
        </p:nvSpPr>
        <p:spPr>
          <a:xfrm>
            <a:off x="90994" y="1123837"/>
            <a:ext cx="3385632" cy="4601183"/>
          </a:xfrm>
        </p:spPr>
        <p:txBody>
          <a:bodyPr/>
          <a:lstStyle/>
          <a:p>
            <a:r>
              <a:rPr lang="ro-RO"/>
              <a:t>SkipList Multidimensional</a:t>
            </a:r>
          </a:p>
        </p:txBody>
      </p:sp>
      <p:sp>
        <p:nvSpPr>
          <p:cNvPr id="3" name="Substituent conținut 2">
            <a:extLst>
              <a:ext uri="{FF2B5EF4-FFF2-40B4-BE49-F238E27FC236}">
                <a16:creationId xmlns:a16="http://schemas.microsoft.com/office/drawing/2014/main" id="{732A032B-B6E8-4E7C-B7F8-F9212858205A}"/>
              </a:ext>
            </a:extLst>
          </p:cNvPr>
          <p:cNvSpPr>
            <a:spLocks noGrp="1"/>
          </p:cNvSpPr>
          <p:nvPr>
            <p:ph idx="1"/>
          </p:nvPr>
        </p:nvSpPr>
        <p:spPr/>
        <p:txBody>
          <a:bodyPr/>
          <a:lstStyle/>
          <a:p>
            <a:r>
              <a:rPr lang="ro-RO">
                <a:ea typeface="+mn-lt"/>
                <a:cs typeface="+mn-lt"/>
              </a:rPr>
              <a:t>Se integrează cel mai bine în rezolvarea sarcinilor de tip computațional, fiind mai practică în circumstanțele realității.</a:t>
            </a:r>
          </a:p>
          <a:p>
            <a:r>
              <a:rPr lang="ro-RO"/>
              <a:t>Numărul de noduri și timpul de căutare este direct proporțional cu cel atins de SkipList, constanta de proporționalitate fiind dimensiunea datelor.</a:t>
            </a:r>
            <a:endParaRPr lang="ro-RO" dirty="0"/>
          </a:p>
        </p:txBody>
      </p:sp>
    </p:spTree>
    <p:extLst>
      <p:ext uri="{BB962C8B-B14F-4D97-AF65-F5344CB8AC3E}">
        <p14:creationId xmlns:p14="http://schemas.microsoft.com/office/powerpoint/2010/main" val="4202602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ine 2" descr="O imagine care conține desen, ceas&#10;&#10;Descriere generată automat">
            <a:extLst>
              <a:ext uri="{FF2B5EF4-FFF2-40B4-BE49-F238E27FC236}">
                <a16:creationId xmlns:a16="http://schemas.microsoft.com/office/drawing/2014/main" id="{10632DB4-3501-405C-95C0-854FB6111DAA}"/>
              </a:ext>
            </a:extLst>
          </p:cNvPr>
          <p:cNvPicPr>
            <a:picLocks noChangeAspect="1"/>
          </p:cNvPicPr>
          <p:nvPr/>
        </p:nvPicPr>
        <p:blipFill>
          <a:blip r:embed="rId2"/>
          <a:stretch>
            <a:fillRect/>
          </a:stretch>
        </p:blipFill>
        <p:spPr>
          <a:xfrm>
            <a:off x="736948" y="1641634"/>
            <a:ext cx="2743200" cy="3992265"/>
          </a:xfrm>
          <a:prstGeom prst="rect">
            <a:avLst/>
          </a:prstGeom>
        </p:spPr>
      </p:pic>
      <p:pic>
        <p:nvPicPr>
          <p:cNvPr id="3" name="Imagine 3">
            <a:extLst>
              <a:ext uri="{FF2B5EF4-FFF2-40B4-BE49-F238E27FC236}">
                <a16:creationId xmlns:a16="http://schemas.microsoft.com/office/drawing/2014/main" id="{AE28AF92-D845-40D7-A86B-61735423D24C}"/>
              </a:ext>
            </a:extLst>
          </p:cNvPr>
          <p:cNvPicPr>
            <a:picLocks noChangeAspect="1"/>
          </p:cNvPicPr>
          <p:nvPr/>
        </p:nvPicPr>
        <p:blipFill>
          <a:blip r:embed="rId3"/>
          <a:stretch>
            <a:fillRect/>
          </a:stretch>
        </p:blipFill>
        <p:spPr>
          <a:xfrm>
            <a:off x="4818345" y="1475633"/>
            <a:ext cx="6542761" cy="4752240"/>
          </a:xfrm>
          <a:prstGeom prst="rect">
            <a:avLst/>
          </a:prstGeom>
        </p:spPr>
      </p:pic>
      <p:sp>
        <p:nvSpPr>
          <p:cNvPr id="4" name="CasetăText 3">
            <a:extLst>
              <a:ext uri="{FF2B5EF4-FFF2-40B4-BE49-F238E27FC236}">
                <a16:creationId xmlns:a16="http://schemas.microsoft.com/office/drawing/2014/main" id="{6E95909D-E4E4-4DED-9F09-C10DE1822CFB}"/>
              </a:ext>
            </a:extLst>
          </p:cNvPr>
          <p:cNvSpPr txBox="1"/>
          <p:nvPr/>
        </p:nvSpPr>
        <p:spPr>
          <a:xfrm>
            <a:off x="736948" y="141962"/>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ro-RO" dirty="0"/>
          </a:p>
        </p:txBody>
      </p:sp>
      <p:sp>
        <p:nvSpPr>
          <p:cNvPr id="6" name="CasetăText 5">
            <a:extLst>
              <a:ext uri="{FF2B5EF4-FFF2-40B4-BE49-F238E27FC236}">
                <a16:creationId xmlns:a16="http://schemas.microsoft.com/office/drawing/2014/main" id="{83263E17-93C7-4A33-ACF3-3E59E97BCE74}"/>
              </a:ext>
            </a:extLst>
          </p:cNvPr>
          <p:cNvSpPr txBox="1"/>
          <p:nvPr/>
        </p:nvSpPr>
        <p:spPr>
          <a:xfrm>
            <a:off x="4214617" y="418578"/>
            <a:ext cx="4215005" cy="52322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o-RO" sz="2800"/>
              <a:t>     SkipList bidimensional</a:t>
            </a:r>
          </a:p>
        </p:txBody>
      </p:sp>
    </p:spTree>
    <p:extLst>
      <p:ext uri="{BB962C8B-B14F-4D97-AF65-F5344CB8AC3E}">
        <p14:creationId xmlns:p14="http://schemas.microsoft.com/office/powerpoint/2010/main" val="1784206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162DF2A-64D1-4AA9-BA42-8A4063EAD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5D7C1373-63AF-4A75-909E-990E0535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1" name="Rectangle 10">
            <a:extLst>
              <a:ext uri="{FF2B5EF4-FFF2-40B4-BE49-F238E27FC236}">
                <a16:creationId xmlns:a16="http://schemas.microsoft.com/office/drawing/2014/main" id="{90EB472E-7CA6-4C2D-81E9-CD39A44F0B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E0A0486-F672-4FEF-A0A9-E6C3B7E3A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3289875" cy="5334001"/>
          </a:xfrm>
          <a:prstGeom prst="rect">
            <a:avLst/>
          </a:prstGeom>
          <a:solidFill>
            <a:srgbClr val="C8C8C8">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689BC21-5566-4B70-91EA-44B4299CB3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11870" y="761999"/>
            <a:ext cx="8790301" cy="3810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CasetăText 1">
            <a:extLst>
              <a:ext uri="{FF2B5EF4-FFF2-40B4-BE49-F238E27FC236}">
                <a16:creationId xmlns:a16="http://schemas.microsoft.com/office/drawing/2014/main" id="{CD06704C-C43C-469F-8E4A-41ED4B67C17E}"/>
              </a:ext>
            </a:extLst>
          </p:cNvPr>
          <p:cNvSpPr txBox="1"/>
          <p:nvPr/>
        </p:nvSpPr>
        <p:spPr>
          <a:xfrm>
            <a:off x="3472102" y="1298448"/>
            <a:ext cx="8732404" cy="2951819"/>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defTabSz="914400">
              <a:lnSpc>
                <a:spcPct val="90000"/>
              </a:lnSpc>
              <a:spcBef>
                <a:spcPct val="0"/>
              </a:spcBef>
              <a:spcAft>
                <a:spcPts val="600"/>
              </a:spcAft>
            </a:pPr>
            <a:r>
              <a:rPr lang="en-US" sz="5400" spc="-100">
                <a:solidFill>
                  <a:srgbClr val="FFFFFF"/>
                </a:solidFill>
                <a:latin typeface="+mj-lt"/>
                <a:ea typeface="+mj-ea"/>
                <a:cs typeface="+mj-cs"/>
              </a:rPr>
              <a:t>Vă mulțumesc pentru atenție!</a:t>
            </a:r>
          </a:p>
        </p:txBody>
      </p:sp>
      <p:sp>
        <p:nvSpPr>
          <p:cNvPr id="17" name="Rectangle 16">
            <a:extLst>
              <a:ext uri="{FF2B5EF4-FFF2-40B4-BE49-F238E27FC236}">
                <a16:creationId xmlns:a16="http://schemas.microsoft.com/office/drawing/2014/main" id="{7F1FCE6A-97BC-41EB-809A-50936E0F9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00889" y="4684418"/>
            <a:ext cx="8801282" cy="1411582"/>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59552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asetăText 1">
            <a:extLst>
              <a:ext uri="{FF2B5EF4-FFF2-40B4-BE49-F238E27FC236}">
                <a16:creationId xmlns:a16="http://schemas.microsoft.com/office/drawing/2014/main" id="{B69CBE24-67A2-4C90-BCEB-C9F1BDD4C07B}"/>
              </a:ext>
            </a:extLst>
          </p:cNvPr>
          <p:cNvSpPr txBox="1"/>
          <p:nvPr/>
        </p:nvSpPr>
        <p:spPr>
          <a:xfrm>
            <a:off x="3549759" y="3139857"/>
            <a:ext cx="598925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o-RO" sz="3600" dirty="0">
                <a:solidFill>
                  <a:srgbClr val="00B0F0"/>
                </a:solidFill>
              </a:rPr>
              <a:t>Vă mulțumesc pentru atenție!</a:t>
            </a:r>
          </a:p>
        </p:txBody>
      </p:sp>
    </p:spTree>
    <p:extLst>
      <p:ext uri="{BB962C8B-B14F-4D97-AF65-F5344CB8AC3E}">
        <p14:creationId xmlns:p14="http://schemas.microsoft.com/office/powerpoint/2010/main" val="2507391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04441211-B1B6-41E0-A526-0B05B6D420EB}"/>
              </a:ext>
            </a:extLst>
          </p:cNvPr>
          <p:cNvSpPr>
            <a:spLocks noGrp="1"/>
          </p:cNvSpPr>
          <p:nvPr>
            <p:ph type="title"/>
          </p:nvPr>
        </p:nvSpPr>
        <p:spPr/>
        <p:txBody>
          <a:bodyPr/>
          <a:lstStyle/>
          <a:p>
            <a:r>
              <a:rPr lang="ro-RO"/>
              <a:t>      Problema  </a:t>
            </a:r>
            <a:br>
              <a:rPr lang="ro-RO" dirty="0"/>
            </a:br>
            <a:r>
              <a:rPr lang="ro-RO"/>
              <a:t>   dicționarului</a:t>
            </a:r>
          </a:p>
        </p:txBody>
      </p:sp>
      <p:sp>
        <p:nvSpPr>
          <p:cNvPr id="3" name="Substituent conținut 2">
            <a:extLst>
              <a:ext uri="{FF2B5EF4-FFF2-40B4-BE49-F238E27FC236}">
                <a16:creationId xmlns:a16="http://schemas.microsoft.com/office/drawing/2014/main" id="{36F60DC6-2116-4BBD-ADAE-5F804B4E8548}"/>
              </a:ext>
            </a:extLst>
          </p:cNvPr>
          <p:cNvSpPr>
            <a:spLocks noGrp="1"/>
          </p:cNvSpPr>
          <p:nvPr>
            <p:ph idx="1"/>
          </p:nvPr>
        </p:nvSpPr>
        <p:spPr/>
        <p:txBody>
          <a:bodyPr/>
          <a:lstStyle/>
          <a:p>
            <a:r>
              <a:rPr lang="ro-RO"/>
              <a:t>O colecție ordonată de elemente în care se pot efectua operațiile de căutare, inserare și ștergere se numește dicționar. </a:t>
            </a:r>
          </a:p>
          <a:p>
            <a:r>
              <a:rPr lang="ro-RO"/>
              <a:t>Aceste structuri stau la baza automatizării proceselor greu de realizat manual, astfel că este necesară o bună complexitate.</a:t>
            </a:r>
          </a:p>
          <a:p>
            <a:r>
              <a:rPr lang="ro-RO"/>
              <a:t>Listele, arborii binari de căutare și SkipList reprezintă soluții ale problemei dicționarului.</a:t>
            </a:r>
            <a:endParaRPr lang="ro-RO" dirty="0"/>
          </a:p>
        </p:txBody>
      </p:sp>
    </p:spTree>
    <p:extLst>
      <p:ext uri="{BB962C8B-B14F-4D97-AF65-F5344CB8AC3E}">
        <p14:creationId xmlns:p14="http://schemas.microsoft.com/office/powerpoint/2010/main" val="3430378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025CAF51-7ACB-4278-B330-B5322AC52D2C}"/>
              </a:ext>
            </a:extLst>
          </p:cNvPr>
          <p:cNvSpPr>
            <a:spLocks noGrp="1"/>
          </p:cNvSpPr>
          <p:nvPr>
            <p:ph type="title"/>
          </p:nvPr>
        </p:nvSpPr>
        <p:spPr/>
        <p:txBody>
          <a:bodyPr/>
          <a:lstStyle/>
          <a:p>
            <a:r>
              <a:rPr lang="ro-RO"/>
              <a:t>       SkipList</a:t>
            </a:r>
          </a:p>
        </p:txBody>
      </p:sp>
      <p:pic>
        <p:nvPicPr>
          <p:cNvPr id="4" name="Imagine 4" descr="O imagine care conține ceas&#10;&#10;Descriere generată automat">
            <a:extLst>
              <a:ext uri="{FF2B5EF4-FFF2-40B4-BE49-F238E27FC236}">
                <a16:creationId xmlns:a16="http://schemas.microsoft.com/office/drawing/2014/main" id="{5954D453-BD81-46D1-B9DA-173092E3B7D0}"/>
              </a:ext>
            </a:extLst>
          </p:cNvPr>
          <p:cNvPicPr>
            <a:picLocks noGrp="1" noChangeAspect="1"/>
          </p:cNvPicPr>
          <p:nvPr>
            <p:ph idx="1"/>
          </p:nvPr>
        </p:nvPicPr>
        <p:blipFill>
          <a:blip r:embed="rId2"/>
          <a:stretch>
            <a:fillRect/>
          </a:stretch>
        </p:blipFill>
        <p:spPr>
          <a:xfrm>
            <a:off x="3918952" y="704192"/>
            <a:ext cx="7315200" cy="1632019"/>
          </a:xfrm>
        </p:spPr>
      </p:pic>
      <p:pic>
        <p:nvPicPr>
          <p:cNvPr id="5" name="Imagine 5">
            <a:extLst>
              <a:ext uri="{FF2B5EF4-FFF2-40B4-BE49-F238E27FC236}">
                <a16:creationId xmlns:a16="http://schemas.microsoft.com/office/drawing/2014/main" id="{35C87439-D34B-4121-BF1C-CF3A389426D5}"/>
              </a:ext>
            </a:extLst>
          </p:cNvPr>
          <p:cNvPicPr>
            <a:picLocks noChangeAspect="1"/>
          </p:cNvPicPr>
          <p:nvPr/>
        </p:nvPicPr>
        <p:blipFill>
          <a:blip r:embed="rId3"/>
          <a:stretch>
            <a:fillRect/>
          </a:stretch>
        </p:blipFill>
        <p:spPr>
          <a:xfrm>
            <a:off x="3686816" y="3065719"/>
            <a:ext cx="8129390" cy="3094389"/>
          </a:xfrm>
          <a:prstGeom prst="rect">
            <a:avLst/>
          </a:prstGeom>
        </p:spPr>
      </p:pic>
      <p:sp>
        <p:nvSpPr>
          <p:cNvPr id="6" name="Săgeată: jos 5">
            <a:extLst>
              <a:ext uri="{FF2B5EF4-FFF2-40B4-BE49-F238E27FC236}">
                <a16:creationId xmlns:a16="http://schemas.microsoft.com/office/drawing/2014/main" id="{74DA7CAB-CFC3-4FE0-9985-82DF64104654}"/>
              </a:ext>
            </a:extLst>
          </p:cNvPr>
          <p:cNvSpPr/>
          <p:nvPr/>
        </p:nvSpPr>
        <p:spPr>
          <a:xfrm>
            <a:off x="7334693" y="2064525"/>
            <a:ext cx="483972" cy="12253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Tree>
    <p:extLst>
      <p:ext uri="{BB962C8B-B14F-4D97-AF65-F5344CB8AC3E}">
        <p14:creationId xmlns:p14="http://schemas.microsoft.com/office/powerpoint/2010/main" val="174751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ine 2" descr="O imagine care conține hartă, ceas, desen&#10;&#10;Descriere generată automat">
            <a:extLst>
              <a:ext uri="{FF2B5EF4-FFF2-40B4-BE49-F238E27FC236}">
                <a16:creationId xmlns:a16="http://schemas.microsoft.com/office/drawing/2014/main" id="{1CCEC175-E1FF-4191-92D8-48614448D307}"/>
              </a:ext>
            </a:extLst>
          </p:cNvPr>
          <p:cNvPicPr>
            <a:picLocks noChangeAspect="1"/>
          </p:cNvPicPr>
          <p:nvPr/>
        </p:nvPicPr>
        <p:blipFill>
          <a:blip r:embed="rId2"/>
          <a:stretch>
            <a:fillRect/>
          </a:stretch>
        </p:blipFill>
        <p:spPr>
          <a:xfrm>
            <a:off x="5006236" y="507194"/>
            <a:ext cx="2659694" cy="2231938"/>
          </a:xfrm>
          <a:prstGeom prst="rect">
            <a:avLst/>
          </a:prstGeom>
        </p:spPr>
      </p:pic>
      <p:pic>
        <p:nvPicPr>
          <p:cNvPr id="3" name="Imagine 3" descr="O imagine care conține hartă, ceas, desen&#10;&#10;Descriere generată automat">
            <a:extLst>
              <a:ext uri="{FF2B5EF4-FFF2-40B4-BE49-F238E27FC236}">
                <a16:creationId xmlns:a16="http://schemas.microsoft.com/office/drawing/2014/main" id="{A92FAB6F-2643-4F82-A82F-4F52D0896E34}"/>
              </a:ext>
            </a:extLst>
          </p:cNvPr>
          <p:cNvPicPr>
            <a:picLocks noChangeAspect="1"/>
          </p:cNvPicPr>
          <p:nvPr/>
        </p:nvPicPr>
        <p:blipFill>
          <a:blip r:embed="rId3"/>
          <a:stretch>
            <a:fillRect/>
          </a:stretch>
        </p:blipFill>
        <p:spPr>
          <a:xfrm>
            <a:off x="9049794" y="510613"/>
            <a:ext cx="2743200" cy="1540869"/>
          </a:xfrm>
          <a:prstGeom prst="rect">
            <a:avLst/>
          </a:prstGeom>
        </p:spPr>
      </p:pic>
      <p:sp>
        <p:nvSpPr>
          <p:cNvPr id="4" name="Săgeată: dreapta 3">
            <a:extLst>
              <a:ext uri="{FF2B5EF4-FFF2-40B4-BE49-F238E27FC236}">
                <a16:creationId xmlns:a16="http://schemas.microsoft.com/office/drawing/2014/main" id="{55F347B5-A569-4DF6-9EDD-37A08FCCCD95}"/>
              </a:ext>
            </a:extLst>
          </p:cNvPr>
          <p:cNvSpPr/>
          <p:nvPr/>
        </p:nvSpPr>
        <p:spPr>
          <a:xfrm>
            <a:off x="7809288" y="1213834"/>
            <a:ext cx="1179533" cy="5010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5" name="Săgeată: dreapta 4">
            <a:extLst>
              <a:ext uri="{FF2B5EF4-FFF2-40B4-BE49-F238E27FC236}">
                <a16:creationId xmlns:a16="http://schemas.microsoft.com/office/drawing/2014/main" id="{84EA279E-D8F0-4483-9482-E7D47488B681}"/>
              </a:ext>
            </a:extLst>
          </p:cNvPr>
          <p:cNvSpPr/>
          <p:nvPr/>
        </p:nvSpPr>
        <p:spPr>
          <a:xfrm>
            <a:off x="3599368" y="1210573"/>
            <a:ext cx="1179533" cy="501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pic>
        <p:nvPicPr>
          <p:cNvPr id="6" name="Imagine 6" descr="O imagine care conține desen, ceas&#10;&#10;Descriere generată automat">
            <a:extLst>
              <a:ext uri="{FF2B5EF4-FFF2-40B4-BE49-F238E27FC236}">
                <a16:creationId xmlns:a16="http://schemas.microsoft.com/office/drawing/2014/main" id="{69EE1BBB-AEB9-40E4-B204-8DDD2F9F0B90}"/>
              </a:ext>
            </a:extLst>
          </p:cNvPr>
          <p:cNvPicPr>
            <a:picLocks noChangeAspect="1"/>
          </p:cNvPicPr>
          <p:nvPr/>
        </p:nvPicPr>
        <p:blipFill>
          <a:blip r:embed="rId4"/>
          <a:stretch>
            <a:fillRect/>
          </a:stretch>
        </p:blipFill>
        <p:spPr>
          <a:xfrm>
            <a:off x="705633" y="546913"/>
            <a:ext cx="2743200" cy="1693217"/>
          </a:xfrm>
          <a:prstGeom prst="rect">
            <a:avLst/>
          </a:prstGeom>
        </p:spPr>
      </p:pic>
      <p:pic>
        <p:nvPicPr>
          <p:cNvPr id="7" name="Imagine 7">
            <a:extLst>
              <a:ext uri="{FF2B5EF4-FFF2-40B4-BE49-F238E27FC236}">
                <a16:creationId xmlns:a16="http://schemas.microsoft.com/office/drawing/2014/main" id="{6495B3D8-3723-4EAE-9648-2FEBD2FABC53}"/>
              </a:ext>
            </a:extLst>
          </p:cNvPr>
          <p:cNvPicPr>
            <a:picLocks noChangeAspect="1"/>
          </p:cNvPicPr>
          <p:nvPr/>
        </p:nvPicPr>
        <p:blipFill>
          <a:blip r:embed="rId5"/>
          <a:stretch>
            <a:fillRect/>
          </a:stretch>
        </p:blipFill>
        <p:spPr>
          <a:xfrm>
            <a:off x="6467605" y="4311691"/>
            <a:ext cx="5446735" cy="1501822"/>
          </a:xfrm>
          <a:prstGeom prst="rect">
            <a:avLst/>
          </a:prstGeom>
        </p:spPr>
      </p:pic>
      <p:pic>
        <p:nvPicPr>
          <p:cNvPr id="8" name="Imagine 8" descr="O imagine care conține ceas&#10;&#10;Descriere generată automat">
            <a:extLst>
              <a:ext uri="{FF2B5EF4-FFF2-40B4-BE49-F238E27FC236}">
                <a16:creationId xmlns:a16="http://schemas.microsoft.com/office/drawing/2014/main" id="{7624101D-1D6D-4718-A70B-687F000C4FD1}"/>
              </a:ext>
            </a:extLst>
          </p:cNvPr>
          <p:cNvPicPr>
            <a:picLocks noChangeAspect="1"/>
          </p:cNvPicPr>
          <p:nvPr/>
        </p:nvPicPr>
        <p:blipFill>
          <a:blip r:embed="rId6"/>
          <a:stretch>
            <a:fillRect/>
          </a:stretch>
        </p:blipFill>
        <p:spPr>
          <a:xfrm>
            <a:off x="465551" y="4258971"/>
            <a:ext cx="4684734" cy="1555070"/>
          </a:xfrm>
          <a:prstGeom prst="rect">
            <a:avLst/>
          </a:prstGeom>
        </p:spPr>
      </p:pic>
      <p:sp>
        <p:nvSpPr>
          <p:cNvPr id="9" name="Săgeată: dreapta 8">
            <a:extLst>
              <a:ext uri="{FF2B5EF4-FFF2-40B4-BE49-F238E27FC236}">
                <a16:creationId xmlns:a16="http://schemas.microsoft.com/office/drawing/2014/main" id="{49A951F4-608C-4581-AF10-E7D07A696B98}"/>
              </a:ext>
            </a:extLst>
          </p:cNvPr>
          <p:cNvSpPr/>
          <p:nvPr/>
        </p:nvSpPr>
        <p:spPr>
          <a:xfrm>
            <a:off x="5287120" y="4871174"/>
            <a:ext cx="1179533" cy="4906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0" name="CasetăText 9">
            <a:extLst>
              <a:ext uri="{FF2B5EF4-FFF2-40B4-BE49-F238E27FC236}">
                <a16:creationId xmlns:a16="http://schemas.microsoft.com/office/drawing/2014/main" id="{A32DE68C-8BFB-44EF-AF75-DE44A9AF5EDE}"/>
              </a:ext>
            </a:extLst>
          </p:cNvPr>
          <p:cNvSpPr txBox="1"/>
          <p:nvPr/>
        </p:nvSpPr>
        <p:spPr>
          <a:xfrm>
            <a:off x="3869107" y="2981848"/>
            <a:ext cx="4830869" cy="1200329"/>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o-RO" sz="3600"/>
              <a:t>Inserare elementelor in </a:t>
            </a:r>
            <a:r>
              <a:rPr lang="ro-RO" sz="3600" dirty="0"/>
              <a:t>Arbore AVL vs SkipList</a:t>
            </a:r>
          </a:p>
        </p:txBody>
      </p:sp>
    </p:spTree>
    <p:extLst>
      <p:ext uri="{BB962C8B-B14F-4D97-AF65-F5344CB8AC3E}">
        <p14:creationId xmlns:p14="http://schemas.microsoft.com/office/powerpoint/2010/main" val="174376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4C9EE1D-12BB-43F7-9A2A-893578DCA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43962A31-C54E-4762-B155-59777FED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4" name="Rectangle 13">
            <a:extLst>
              <a:ext uri="{FF2B5EF4-FFF2-40B4-BE49-F238E27FC236}">
                <a16:creationId xmlns:a16="http://schemas.microsoft.com/office/drawing/2014/main" id="{6B086509-1281-468A-AAAC-1BBEDAE757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EA73850-2107-4E65-85FE-EDD3F45FCD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00114"/>
            <a:ext cx="4053525" cy="425777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u 1">
            <a:extLst>
              <a:ext uri="{FF2B5EF4-FFF2-40B4-BE49-F238E27FC236}">
                <a16:creationId xmlns:a16="http://schemas.microsoft.com/office/drawing/2014/main" id="{5D7D3ADC-BE73-457A-BC7D-54436C828216}"/>
              </a:ext>
            </a:extLst>
          </p:cNvPr>
          <p:cNvSpPr>
            <a:spLocks noGrp="1"/>
          </p:cNvSpPr>
          <p:nvPr>
            <p:ph type="title"/>
          </p:nvPr>
        </p:nvSpPr>
        <p:spPr>
          <a:xfrm>
            <a:off x="334557" y="1653703"/>
            <a:ext cx="3361953" cy="2470488"/>
          </a:xfrm>
        </p:spPr>
        <p:txBody>
          <a:bodyPr vert="horz" lIns="91440" tIns="45720" rIns="91440" bIns="45720" rtlCol="0" anchor="b">
            <a:normAutofit/>
          </a:bodyPr>
          <a:lstStyle/>
          <a:p>
            <a:r>
              <a:rPr lang="en-US" sz="5400" spc="-100" dirty="0"/>
              <a:t>    </a:t>
            </a:r>
            <a:r>
              <a:rPr lang="en-US" sz="5400" spc="-100" dirty="0" err="1"/>
              <a:t>Algoritmi</a:t>
            </a:r>
          </a:p>
        </p:txBody>
      </p:sp>
      <p:pic>
        <p:nvPicPr>
          <p:cNvPr id="5" name="Imagine 5">
            <a:extLst>
              <a:ext uri="{FF2B5EF4-FFF2-40B4-BE49-F238E27FC236}">
                <a16:creationId xmlns:a16="http://schemas.microsoft.com/office/drawing/2014/main" id="{13128EFD-1833-4A33-B235-E9FF0E3BEB20}"/>
              </a:ext>
            </a:extLst>
          </p:cNvPr>
          <p:cNvPicPr>
            <a:picLocks noChangeAspect="1"/>
          </p:cNvPicPr>
          <p:nvPr/>
        </p:nvPicPr>
        <p:blipFill>
          <a:blip r:embed="rId2"/>
          <a:stretch>
            <a:fillRect/>
          </a:stretch>
        </p:blipFill>
        <p:spPr>
          <a:xfrm>
            <a:off x="4045665" y="2656398"/>
            <a:ext cx="3905694" cy="1378191"/>
          </a:xfrm>
          <a:prstGeom prst="rect">
            <a:avLst/>
          </a:prstGeom>
        </p:spPr>
      </p:pic>
      <p:pic>
        <p:nvPicPr>
          <p:cNvPr id="3" name="Imagine 7" descr="O imagine care conține ceas&#10;&#10;Descriere generată automat">
            <a:extLst>
              <a:ext uri="{FF2B5EF4-FFF2-40B4-BE49-F238E27FC236}">
                <a16:creationId xmlns:a16="http://schemas.microsoft.com/office/drawing/2014/main" id="{181DA58B-F008-411B-A892-5D274D87B39B}"/>
              </a:ext>
            </a:extLst>
          </p:cNvPr>
          <p:cNvPicPr>
            <a:picLocks noChangeAspect="1"/>
          </p:cNvPicPr>
          <p:nvPr/>
        </p:nvPicPr>
        <p:blipFill>
          <a:blip r:embed="rId3"/>
          <a:stretch>
            <a:fillRect/>
          </a:stretch>
        </p:blipFill>
        <p:spPr>
          <a:xfrm>
            <a:off x="7446769" y="1119136"/>
            <a:ext cx="4740763" cy="1282615"/>
          </a:xfrm>
          <a:prstGeom prst="rect">
            <a:avLst/>
          </a:prstGeom>
        </p:spPr>
      </p:pic>
      <p:pic>
        <p:nvPicPr>
          <p:cNvPr id="4" name="Imagine 4" descr="O imagine care conține ceas&#10;&#10;Descriere generată automat">
            <a:extLst>
              <a:ext uri="{FF2B5EF4-FFF2-40B4-BE49-F238E27FC236}">
                <a16:creationId xmlns:a16="http://schemas.microsoft.com/office/drawing/2014/main" id="{58A5B6D6-CA60-4754-ADFE-E91181B05B7A}"/>
              </a:ext>
            </a:extLst>
          </p:cNvPr>
          <p:cNvPicPr>
            <a:picLocks noGrp="1" noChangeAspect="1"/>
          </p:cNvPicPr>
          <p:nvPr>
            <p:ph idx="1"/>
          </p:nvPr>
        </p:nvPicPr>
        <p:blipFill>
          <a:blip r:embed="rId4"/>
          <a:stretch>
            <a:fillRect/>
          </a:stretch>
        </p:blipFill>
        <p:spPr>
          <a:xfrm>
            <a:off x="7645098" y="4330992"/>
            <a:ext cx="4552871" cy="1290552"/>
          </a:xfrm>
          <a:prstGeom prst="rect">
            <a:avLst/>
          </a:prstGeom>
        </p:spPr>
      </p:pic>
    </p:spTree>
    <p:extLst>
      <p:ext uri="{BB962C8B-B14F-4D97-AF65-F5344CB8AC3E}">
        <p14:creationId xmlns:p14="http://schemas.microsoft.com/office/powerpoint/2010/main" val="3206398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95340A80-691A-4D84-9A55-9AD64783B944}"/>
              </a:ext>
            </a:extLst>
          </p:cNvPr>
          <p:cNvSpPr>
            <a:spLocks noGrp="1"/>
          </p:cNvSpPr>
          <p:nvPr>
            <p:ph type="title"/>
          </p:nvPr>
        </p:nvSpPr>
        <p:spPr>
          <a:xfrm>
            <a:off x="256032" y="1143000"/>
            <a:ext cx="3022530" cy="2951549"/>
          </a:xfrm>
        </p:spPr>
        <p:txBody>
          <a:bodyPr/>
          <a:lstStyle/>
          <a:p>
            <a:r>
              <a:rPr lang="ro-RO"/>
              <a:t> Analiza timpului de căutare</a:t>
            </a:r>
          </a:p>
        </p:txBody>
      </p:sp>
      <p:sp>
        <p:nvSpPr>
          <p:cNvPr id="4" name="Substituent text 3">
            <a:extLst>
              <a:ext uri="{FF2B5EF4-FFF2-40B4-BE49-F238E27FC236}">
                <a16:creationId xmlns:a16="http://schemas.microsoft.com/office/drawing/2014/main" id="{F9C69579-F296-4D4F-8ED3-57C0E6610684}"/>
              </a:ext>
            </a:extLst>
          </p:cNvPr>
          <p:cNvSpPr>
            <a:spLocks noGrp="1"/>
          </p:cNvSpPr>
          <p:nvPr>
            <p:ph type="body" sz="half" idx="2"/>
          </p:nvPr>
        </p:nvSpPr>
        <p:spPr>
          <a:xfrm>
            <a:off x="1665211" y="7700834"/>
            <a:ext cx="2834640" cy="2321990"/>
          </a:xfrm>
        </p:spPr>
        <p:txBody>
          <a:bodyPr/>
          <a:lstStyle/>
          <a:p>
            <a:endParaRPr lang="ro-RO"/>
          </a:p>
        </p:txBody>
      </p:sp>
      <p:sp>
        <p:nvSpPr>
          <p:cNvPr id="5" name="Oval 4">
            <a:extLst>
              <a:ext uri="{FF2B5EF4-FFF2-40B4-BE49-F238E27FC236}">
                <a16:creationId xmlns:a16="http://schemas.microsoft.com/office/drawing/2014/main" id="{2A5DEA0D-5BCF-4DC8-AF0F-DC7568C74B98}"/>
              </a:ext>
            </a:extLst>
          </p:cNvPr>
          <p:cNvSpPr/>
          <p:nvPr/>
        </p:nvSpPr>
        <p:spPr>
          <a:xfrm flipH="1" flipV="1">
            <a:off x="-307944" y="7098909"/>
            <a:ext cx="52792" cy="59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7" name="CasetăText 6">
            <a:extLst>
              <a:ext uri="{FF2B5EF4-FFF2-40B4-BE49-F238E27FC236}">
                <a16:creationId xmlns:a16="http://schemas.microsoft.com/office/drawing/2014/main" id="{4E7AFB7D-5A28-45C7-8606-483977CC2E66}"/>
              </a:ext>
            </a:extLst>
          </p:cNvPr>
          <p:cNvSpPr txBox="1"/>
          <p:nvPr/>
        </p:nvSpPr>
        <p:spPr>
          <a:xfrm>
            <a:off x="4257252" y="1914813"/>
            <a:ext cx="7127307"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o-RO" dirty="0"/>
              <a:t>Abordarea lui Pugh pentru a găsi un majorant al costului constă în considerarea drumului de căutare în sens invers, împărțindu-l în mutări în sus și către stânga. </a:t>
            </a:r>
          </a:p>
          <a:p>
            <a:endParaRPr lang="ro-RO" dirty="0"/>
          </a:p>
          <a:p>
            <a:r>
              <a:rPr lang="ro-RO" dirty="0"/>
              <a:t>Având în vedere probabilitățile fiecărei mutări, costul  unei căutări ce conține k nivele este k/p. </a:t>
            </a:r>
          </a:p>
          <a:p>
            <a:r>
              <a:rPr lang="ro-RO" dirty="0"/>
              <a:t>Considerând o structură infinită, acest mod de calcul ne permite să aflăm costul până la un nivel ce conține un număr cunoscut de noduri.</a:t>
            </a:r>
          </a:p>
        </p:txBody>
      </p:sp>
      <p:pic>
        <p:nvPicPr>
          <p:cNvPr id="12" name="Imagine 12" descr="O imagine care conține joc, masă&#10;&#10;Descriere generată automat">
            <a:extLst>
              <a:ext uri="{FF2B5EF4-FFF2-40B4-BE49-F238E27FC236}">
                <a16:creationId xmlns:a16="http://schemas.microsoft.com/office/drawing/2014/main" id="{88A26741-33CB-4101-BAC0-2CB7B533A80C}"/>
              </a:ext>
            </a:extLst>
          </p:cNvPr>
          <p:cNvPicPr>
            <a:picLocks noChangeAspect="1"/>
          </p:cNvPicPr>
          <p:nvPr/>
        </p:nvPicPr>
        <p:blipFill>
          <a:blip r:embed="rId2"/>
          <a:stretch>
            <a:fillRect/>
          </a:stretch>
        </p:blipFill>
        <p:spPr>
          <a:xfrm>
            <a:off x="6143625" y="4162425"/>
            <a:ext cx="2943225" cy="1990725"/>
          </a:xfrm>
          <a:prstGeom prst="rect">
            <a:avLst/>
          </a:prstGeom>
        </p:spPr>
      </p:pic>
      <p:sp>
        <p:nvSpPr>
          <p:cNvPr id="22" name="CasetăText 21">
            <a:extLst>
              <a:ext uri="{FF2B5EF4-FFF2-40B4-BE49-F238E27FC236}">
                <a16:creationId xmlns:a16="http://schemas.microsoft.com/office/drawing/2014/main" id="{78936C5C-01AC-4B1B-8BE4-7F3B72D1A670}"/>
              </a:ext>
            </a:extLst>
          </p:cNvPr>
          <p:cNvSpPr txBox="1"/>
          <p:nvPr/>
        </p:nvSpPr>
        <p:spPr>
          <a:xfrm>
            <a:off x="4257675" y="847334"/>
            <a:ext cx="665797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o-RO" dirty="0"/>
              <a:t>Vom considera costul unei căutări egal cu numărul de noduri examinate până la găsirea nodului dorit.</a:t>
            </a:r>
          </a:p>
        </p:txBody>
      </p:sp>
    </p:spTree>
    <p:extLst>
      <p:ext uri="{BB962C8B-B14F-4D97-AF65-F5344CB8AC3E}">
        <p14:creationId xmlns:p14="http://schemas.microsoft.com/office/powerpoint/2010/main" val="1281276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ine 3" descr="O imagine care conține obiect, ceas&#10;&#10;Descriere generată automat">
            <a:extLst>
              <a:ext uri="{FF2B5EF4-FFF2-40B4-BE49-F238E27FC236}">
                <a16:creationId xmlns:a16="http://schemas.microsoft.com/office/drawing/2014/main" id="{836092CE-7F43-4A50-806C-A9B9FCB87834}"/>
              </a:ext>
            </a:extLst>
          </p:cNvPr>
          <p:cNvPicPr>
            <a:picLocks noChangeAspect="1"/>
          </p:cNvPicPr>
          <p:nvPr/>
        </p:nvPicPr>
        <p:blipFill>
          <a:blip r:embed="rId2"/>
          <a:stretch>
            <a:fillRect/>
          </a:stretch>
        </p:blipFill>
        <p:spPr>
          <a:xfrm>
            <a:off x="2286000" y="5009508"/>
            <a:ext cx="6686550" cy="829959"/>
          </a:xfrm>
          <a:prstGeom prst="rect">
            <a:avLst/>
          </a:prstGeom>
        </p:spPr>
      </p:pic>
      <p:sp>
        <p:nvSpPr>
          <p:cNvPr id="5" name="CasetăText 4">
            <a:extLst>
              <a:ext uri="{FF2B5EF4-FFF2-40B4-BE49-F238E27FC236}">
                <a16:creationId xmlns:a16="http://schemas.microsoft.com/office/drawing/2014/main" id="{EF5CF053-FEFE-4A34-A228-ECD7DA8144DE}"/>
              </a:ext>
            </a:extLst>
          </p:cNvPr>
          <p:cNvSpPr txBox="1"/>
          <p:nvPr/>
        </p:nvSpPr>
        <p:spPr>
          <a:xfrm>
            <a:off x="957646" y="584091"/>
            <a:ext cx="1072120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o-RO" dirty="0">
                <a:ea typeface="+mn-lt"/>
                <a:cs typeface="+mn-lt"/>
              </a:rPr>
              <a:t>Numărul de noduri aflate pe un nivel l al structurii este o variabilă </a:t>
            </a:r>
            <a:r>
              <a:rPr lang="ro-RO" dirty="0" err="1">
                <a:ea typeface="+mn-lt"/>
                <a:cs typeface="+mn-lt"/>
              </a:rPr>
              <a:t>aleatoare</a:t>
            </a:r>
            <a:r>
              <a:rPr lang="ro-RO" dirty="0">
                <a:ea typeface="+mn-lt"/>
                <a:cs typeface="+mn-lt"/>
              </a:rPr>
              <a:t> distribuită Binomial.........  . Considerând media acestei variabile, obținem nivelul dorit,             , notat în continuare L(n).</a:t>
            </a:r>
            <a:endParaRPr lang="ro-RO" dirty="0"/>
          </a:p>
        </p:txBody>
      </p:sp>
      <p:pic>
        <p:nvPicPr>
          <p:cNvPr id="6" name="Imagine 6">
            <a:extLst>
              <a:ext uri="{FF2B5EF4-FFF2-40B4-BE49-F238E27FC236}">
                <a16:creationId xmlns:a16="http://schemas.microsoft.com/office/drawing/2014/main" id="{4EF7AC7F-D652-429A-892E-EBCF7E6AB965}"/>
              </a:ext>
            </a:extLst>
          </p:cNvPr>
          <p:cNvPicPr>
            <a:picLocks noChangeAspect="1"/>
          </p:cNvPicPr>
          <p:nvPr/>
        </p:nvPicPr>
        <p:blipFill>
          <a:blip r:embed="rId3"/>
          <a:stretch>
            <a:fillRect/>
          </a:stretch>
        </p:blipFill>
        <p:spPr>
          <a:xfrm>
            <a:off x="6557963" y="909638"/>
            <a:ext cx="581025" cy="295275"/>
          </a:xfrm>
          <a:prstGeom prst="rect">
            <a:avLst/>
          </a:prstGeom>
        </p:spPr>
      </p:pic>
      <p:pic>
        <p:nvPicPr>
          <p:cNvPr id="7" name="Imagine 7">
            <a:extLst>
              <a:ext uri="{FF2B5EF4-FFF2-40B4-BE49-F238E27FC236}">
                <a16:creationId xmlns:a16="http://schemas.microsoft.com/office/drawing/2014/main" id="{E53A91AC-BE10-4487-B83A-478BD67E727B}"/>
              </a:ext>
            </a:extLst>
          </p:cNvPr>
          <p:cNvPicPr>
            <a:picLocks noChangeAspect="1"/>
          </p:cNvPicPr>
          <p:nvPr/>
        </p:nvPicPr>
        <p:blipFill>
          <a:blip r:embed="rId4"/>
          <a:stretch>
            <a:fillRect/>
          </a:stretch>
        </p:blipFill>
        <p:spPr>
          <a:xfrm>
            <a:off x="9953625" y="585788"/>
            <a:ext cx="628650" cy="257175"/>
          </a:xfrm>
          <a:prstGeom prst="rect">
            <a:avLst/>
          </a:prstGeom>
        </p:spPr>
      </p:pic>
      <p:sp>
        <p:nvSpPr>
          <p:cNvPr id="8" name="CasetăText 7">
            <a:extLst>
              <a:ext uri="{FF2B5EF4-FFF2-40B4-BE49-F238E27FC236}">
                <a16:creationId xmlns:a16="http://schemas.microsoft.com/office/drawing/2014/main" id="{674CFE56-F279-4A41-B9FE-3C4087CFF9C6}"/>
              </a:ext>
            </a:extLst>
          </p:cNvPr>
          <p:cNvSpPr txBox="1"/>
          <p:nvPr/>
        </p:nvSpPr>
        <p:spPr>
          <a:xfrm>
            <a:off x="962025" y="1400175"/>
            <a:ext cx="980122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o-RO" dirty="0"/>
              <a:t>Vom aplica această strategie pentru aflarea costului doar până la nivelul L(n). În continuare vom calcula numărul nodurilor rămase peste L(n) în restul structurii.</a:t>
            </a:r>
          </a:p>
        </p:txBody>
      </p:sp>
      <p:sp>
        <p:nvSpPr>
          <p:cNvPr id="9" name="CasetăText 8">
            <a:extLst>
              <a:ext uri="{FF2B5EF4-FFF2-40B4-BE49-F238E27FC236}">
                <a16:creationId xmlns:a16="http://schemas.microsoft.com/office/drawing/2014/main" id="{0FD9E451-9248-4D9B-A9C0-85627361920D}"/>
              </a:ext>
            </a:extLst>
          </p:cNvPr>
          <p:cNvSpPr txBox="1"/>
          <p:nvPr/>
        </p:nvSpPr>
        <p:spPr>
          <a:xfrm>
            <a:off x="962025" y="2238375"/>
            <a:ext cx="1087755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o-RO" dirty="0">
                <a:ea typeface="+mn-lt"/>
                <a:cs typeface="+mn-lt"/>
              </a:rPr>
              <a:t>Știind că fiecare nod avansează un nivel cu probabilitatea p, numărul de noduri rămase la un nivel k + L(n) </a:t>
            </a:r>
          </a:p>
          <a:p>
            <a:r>
              <a:rPr lang="ro-RO" dirty="0">
                <a:ea typeface="+mn-lt"/>
                <a:cs typeface="+mn-lt"/>
              </a:rPr>
              <a:t>este            . . Astfel, obținem numărul total de noduri peste L(n) sumând nodurile de pe fiecare nivel mai mare decât L(n) până la infinit. </a:t>
            </a:r>
            <a:endParaRPr lang="ro-RO"/>
          </a:p>
        </p:txBody>
      </p:sp>
      <p:pic>
        <p:nvPicPr>
          <p:cNvPr id="10" name="Imagine 10">
            <a:extLst>
              <a:ext uri="{FF2B5EF4-FFF2-40B4-BE49-F238E27FC236}">
                <a16:creationId xmlns:a16="http://schemas.microsoft.com/office/drawing/2014/main" id="{D4BCCCE6-52F7-496B-8567-FDF560C3CE4F}"/>
              </a:ext>
            </a:extLst>
          </p:cNvPr>
          <p:cNvPicPr>
            <a:picLocks noChangeAspect="1"/>
          </p:cNvPicPr>
          <p:nvPr/>
        </p:nvPicPr>
        <p:blipFill>
          <a:blip r:embed="rId5"/>
          <a:stretch>
            <a:fillRect/>
          </a:stretch>
        </p:blipFill>
        <p:spPr>
          <a:xfrm>
            <a:off x="1495425" y="2543175"/>
            <a:ext cx="571500" cy="304800"/>
          </a:xfrm>
          <a:prstGeom prst="rect">
            <a:avLst/>
          </a:prstGeom>
        </p:spPr>
      </p:pic>
      <p:pic>
        <p:nvPicPr>
          <p:cNvPr id="11" name="Imagine 11" descr="O imagine care conține obiect, ceas&#10;&#10;Descriere generată automat">
            <a:extLst>
              <a:ext uri="{FF2B5EF4-FFF2-40B4-BE49-F238E27FC236}">
                <a16:creationId xmlns:a16="http://schemas.microsoft.com/office/drawing/2014/main" id="{98D1C0AF-2FB0-4FA9-B781-0FB4876D0371}"/>
              </a:ext>
            </a:extLst>
          </p:cNvPr>
          <p:cNvPicPr>
            <a:picLocks noChangeAspect="1"/>
          </p:cNvPicPr>
          <p:nvPr/>
        </p:nvPicPr>
        <p:blipFill>
          <a:blip r:embed="rId6"/>
          <a:stretch>
            <a:fillRect/>
          </a:stretch>
        </p:blipFill>
        <p:spPr>
          <a:xfrm>
            <a:off x="4814888" y="3157538"/>
            <a:ext cx="1914525" cy="847725"/>
          </a:xfrm>
          <a:prstGeom prst="rect">
            <a:avLst/>
          </a:prstGeom>
        </p:spPr>
      </p:pic>
      <p:sp>
        <p:nvSpPr>
          <p:cNvPr id="12" name="CasetăText 11">
            <a:extLst>
              <a:ext uri="{FF2B5EF4-FFF2-40B4-BE49-F238E27FC236}">
                <a16:creationId xmlns:a16="http://schemas.microsoft.com/office/drawing/2014/main" id="{4B7C7A98-340D-4632-A9E4-ED11F2465644}"/>
              </a:ext>
            </a:extLst>
          </p:cNvPr>
          <p:cNvSpPr txBox="1"/>
          <p:nvPr/>
        </p:nvSpPr>
        <p:spPr>
          <a:xfrm>
            <a:off x="962025" y="4191000"/>
            <a:ext cx="1027747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o-RO" dirty="0"/>
              <a:t>Astfel, sumând costul până la nivelul L(n) cu restul nodurilor din structură, presupunând că toate acestea vor fi examinate, obținem costul maxim al unei căutări în contexte nerealist de pesimiste ca fiind:</a:t>
            </a:r>
          </a:p>
        </p:txBody>
      </p:sp>
    </p:spTree>
    <p:extLst>
      <p:ext uri="{BB962C8B-B14F-4D97-AF65-F5344CB8AC3E}">
        <p14:creationId xmlns:p14="http://schemas.microsoft.com/office/powerpoint/2010/main" val="1528107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ine 2">
            <a:extLst>
              <a:ext uri="{FF2B5EF4-FFF2-40B4-BE49-F238E27FC236}">
                <a16:creationId xmlns:a16="http://schemas.microsoft.com/office/drawing/2014/main" id="{8D244C32-1D50-409B-8DF5-CBA4A6EBF539}"/>
              </a:ext>
            </a:extLst>
          </p:cNvPr>
          <p:cNvPicPr>
            <a:picLocks noChangeAspect="1"/>
          </p:cNvPicPr>
          <p:nvPr/>
        </p:nvPicPr>
        <p:blipFill>
          <a:blip r:embed="rId2"/>
          <a:stretch>
            <a:fillRect/>
          </a:stretch>
        </p:blipFill>
        <p:spPr>
          <a:xfrm>
            <a:off x="1988376" y="1247153"/>
            <a:ext cx="7581378" cy="2871010"/>
          </a:xfrm>
          <a:prstGeom prst="rect">
            <a:avLst/>
          </a:prstGeom>
        </p:spPr>
      </p:pic>
      <p:sp>
        <p:nvSpPr>
          <p:cNvPr id="3" name="CasetăText 2">
            <a:extLst>
              <a:ext uri="{FF2B5EF4-FFF2-40B4-BE49-F238E27FC236}">
                <a16:creationId xmlns:a16="http://schemas.microsoft.com/office/drawing/2014/main" id="{D4E4FDD8-C84B-4D86-81A4-8AF7EBA3D29E}"/>
              </a:ext>
            </a:extLst>
          </p:cNvPr>
          <p:cNvSpPr txBox="1"/>
          <p:nvPr/>
        </p:nvSpPr>
        <p:spPr>
          <a:xfrm>
            <a:off x="766045" y="463855"/>
            <a:ext cx="879353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o-RO" dirty="0"/>
              <a:t>Abordarea lui Papadakis presupune </a:t>
            </a:r>
            <a:r>
              <a:rPr lang="ro-RO"/>
              <a:t>împărțirea drumului în mutări la dreapta și în jos.</a:t>
            </a:r>
            <a:endParaRPr lang="ro-RO" dirty="0"/>
          </a:p>
        </p:txBody>
      </p:sp>
      <p:pic>
        <p:nvPicPr>
          <p:cNvPr id="4" name="Imagine 4" descr="O imagine care conține obiect, cameră, ceas, persoane&#10;&#10;Descriere generată automat">
            <a:extLst>
              <a:ext uri="{FF2B5EF4-FFF2-40B4-BE49-F238E27FC236}">
                <a16:creationId xmlns:a16="http://schemas.microsoft.com/office/drawing/2014/main" id="{78C73B92-F48E-4C79-8666-36884C261653}"/>
              </a:ext>
            </a:extLst>
          </p:cNvPr>
          <p:cNvPicPr>
            <a:picLocks noChangeAspect="1"/>
          </p:cNvPicPr>
          <p:nvPr/>
        </p:nvPicPr>
        <p:blipFill>
          <a:blip r:embed="rId3"/>
          <a:stretch>
            <a:fillRect/>
          </a:stretch>
        </p:blipFill>
        <p:spPr>
          <a:xfrm>
            <a:off x="4325786" y="5138488"/>
            <a:ext cx="2899775" cy="951301"/>
          </a:xfrm>
          <a:prstGeom prst="rect">
            <a:avLst/>
          </a:prstGeom>
        </p:spPr>
      </p:pic>
      <p:sp>
        <p:nvSpPr>
          <p:cNvPr id="9" name="CasetăText 8">
            <a:extLst>
              <a:ext uri="{FF2B5EF4-FFF2-40B4-BE49-F238E27FC236}">
                <a16:creationId xmlns:a16="http://schemas.microsoft.com/office/drawing/2014/main" id="{E4D5BA46-8CB4-4A6A-9DE5-CFD84878951F}"/>
              </a:ext>
            </a:extLst>
          </p:cNvPr>
          <p:cNvSpPr txBox="1"/>
          <p:nvPr/>
        </p:nvSpPr>
        <p:spPr>
          <a:xfrm>
            <a:off x="6255576" y="7362041"/>
            <a:ext cx="227556" cy="5909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o-RO"/>
              <a:t>Clic pentru a adăuga text</a:t>
            </a:r>
          </a:p>
        </p:txBody>
      </p:sp>
      <p:sp>
        <p:nvSpPr>
          <p:cNvPr id="10" name="CasetăText 9">
            <a:extLst>
              <a:ext uri="{FF2B5EF4-FFF2-40B4-BE49-F238E27FC236}">
                <a16:creationId xmlns:a16="http://schemas.microsoft.com/office/drawing/2014/main" id="{9652E9A3-F762-4D98-AAC5-B85CDCF39F44}"/>
              </a:ext>
            </a:extLst>
          </p:cNvPr>
          <p:cNvSpPr txBox="1"/>
          <p:nvPr/>
        </p:nvSpPr>
        <p:spPr>
          <a:xfrm>
            <a:off x="762000" y="4286250"/>
            <a:ext cx="104013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o-RO" dirty="0"/>
              <a:t>Notăm înălțimea unui </a:t>
            </a:r>
            <a:r>
              <a:rPr lang="ro-RO" dirty="0" err="1"/>
              <a:t>SkipList</a:t>
            </a:r>
            <a:r>
              <a:rPr lang="ro-RO" dirty="0"/>
              <a:t> cu Tn și numărul mutărilor orizontale până la elementul m-1 cu Lm-1  și avem următoarea relație pentru costul căutării cheii de pe poziția m într-o structură cu n elemente.</a:t>
            </a:r>
          </a:p>
        </p:txBody>
      </p:sp>
      <p:sp>
        <p:nvSpPr>
          <p:cNvPr id="5" name="CasetăText 4">
            <a:extLst>
              <a:ext uri="{FF2B5EF4-FFF2-40B4-BE49-F238E27FC236}">
                <a16:creationId xmlns:a16="http://schemas.microsoft.com/office/drawing/2014/main" id="{917DFF1B-6BA9-41D7-9460-C17866089C1B}"/>
              </a:ext>
            </a:extLst>
          </p:cNvPr>
          <p:cNvSpPr txBox="1"/>
          <p:nvPr/>
        </p:nvSpPr>
        <p:spPr>
          <a:xfrm>
            <a:off x="7705725" y="547687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o-RO"/>
              <a:t>                        ( 1 )</a:t>
            </a:r>
            <a:endParaRPr lang="ro-RO" dirty="0"/>
          </a:p>
        </p:txBody>
      </p:sp>
    </p:spTree>
    <p:extLst>
      <p:ext uri="{BB962C8B-B14F-4D97-AF65-F5344CB8AC3E}">
        <p14:creationId xmlns:p14="http://schemas.microsoft.com/office/powerpoint/2010/main" val="3934696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ine 4">
            <a:extLst>
              <a:ext uri="{FF2B5EF4-FFF2-40B4-BE49-F238E27FC236}">
                <a16:creationId xmlns:a16="http://schemas.microsoft.com/office/drawing/2014/main" id="{A0A19AB1-E6DA-4243-8DB6-03D8B58C66A4}"/>
              </a:ext>
            </a:extLst>
          </p:cNvPr>
          <p:cNvPicPr>
            <a:picLocks noChangeAspect="1"/>
          </p:cNvPicPr>
          <p:nvPr/>
        </p:nvPicPr>
        <p:blipFill>
          <a:blip r:embed="rId2"/>
          <a:stretch>
            <a:fillRect/>
          </a:stretch>
        </p:blipFill>
        <p:spPr>
          <a:xfrm>
            <a:off x="2914650" y="1169918"/>
            <a:ext cx="6124575" cy="860563"/>
          </a:xfrm>
          <a:prstGeom prst="rect">
            <a:avLst/>
          </a:prstGeom>
        </p:spPr>
      </p:pic>
      <p:sp>
        <p:nvSpPr>
          <p:cNvPr id="5" name="CasetăText 1">
            <a:extLst>
              <a:ext uri="{FF2B5EF4-FFF2-40B4-BE49-F238E27FC236}">
                <a16:creationId xmlns:a16="http://schemas.microsoft.com/office/drawing/2014/main" id="{927B4B66-3444-4F8E-874E-EB61279A9096}"/>
              </a:ext>
            </a:extLst>
          </p:cNvPr>
          <p:cNvSpPr txBox="1"/>
          <p:nvPr/>
        </p:nvSpPr>
        <p:spPr>
          <a:xfrm>
            <a:off x="889870" y="523223"/>
            <a:ext cx="10176482"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ro-RO" dirty="0"/>
              <a:t>Următoarele variabile vor fi utile în exprimarea înălțimii medii și al numărului mediu de mutări orizontale, </a:t>
            </a:r>
            <a:r>
              <a:rPr lang="ro-RO"/>
              <a:t>care ne vor conduce ulterior către complexitate.</a:t>
            </a:r>
            <a:endParaRPr lang="ro-RO" dirty="0"/>
          </a:p>
        </p:txBody>
      </p:sp>
      <p:sp>
        <p:nvSpPr>
          <p:cNvPr id="8" name="CasetăText 7">
            <a:extLst>
              <a:ext uri="{FF2B5EF4-FFF2-40B4-BE49-F238E27FC236}">
                <a16:creationId xmlns:a16="http://schemas.microsoft.com/office/drawing/2014/main" id="{95F7CF55-B34E-447C-A80B-274353ADA122}"/>
              </a:ext>
            </a:extLst>
          </p:cNvPr>
          <p:cNvSpPr txBox="1"/>
          <p:nvPr/>
        </p:nvSpPr>
        <p:spPr>
          <a:xfrm>
            <a:off x="885825" y="2600325"/>
            <a:ext cx="1036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o-RO" dirty="0"/>
              <a:t>Prin calculul efectiv al înălțimii medii și al </a:t>
            </a:r>
            <a:r>
              <a:rPr lang="ro-RO"/>
              <a:t>numărului mediu de mutări orizontale, obținem următoarele relații</a:t>
            </a:r>
          </a:p>
        </p:txBody>
      </p:sp>
      <p:pic>
        <p:nvPicPr>
          <p:cNvPr id="2" name="Imagine 2" descr="O imagine care conține obiect, ceas&#10;&#10;Descriere generată automat">
            <a:extLst>
              <a:ext uri="{FF2B5EF4-FFF2-40B4-BE49-F238E27FC236}">
                <a16:creationId xmlns:a16="http://schemas.microsoft.com/office/drawing/2014/main" id="{778A0408-B255-4C15-9254-E28AD76068DF}"/>
              </a:ext>
            </a:extLst>
          </p:cNvPr>
          <p:cNvPicPr>
            <a:picLocks noChangeAspect="1"/>
          </p:cNvPicPr>
          <p:nvPr/>
        </p:nvPicPr>
        <p:blipFill>
          <a:blip r:embed="rId3"/>
          <a:stretch>
            <a:fillRect/>
          </a:stretch>
        </p:blipFill>
        <p:spPr>
          <a:xfrm>
            <a:off x="1409700" y="3372971"/>
            <a:ext cx="2743200" cy="645459"/>
          </a:xfrm>
          <a:prstGeom prst="rect">
            <a:avLst/>
          </a:prstGeom>
        </p:spPr>
      </p:pic>
      <p:pic>
        <p:nvPicPr>
          <p:cNvPr id="3" name="Imagine 9" descr="O imagine care conține obiect, ceas, metru&#10;&#10;Descriere generată automat">
            <a:extLst>
              <a:ext uri="{FF2B5EF4-FFF2-40B4-BE49-F238E27FC236}">
                <a16:creationId xmlns:a16="http://schemas.microsoft.com/office/drawing/2014/main" id="{02125735-6E0D-4F55-9ABC-08280162E1F8}"/>
              </a:ext>
            </a:extLst>
          </p:cNvPr>
          <p:cNvPicPr>
            <a:picLocks noChangeAspect="1"/>
          </p:cNvPicPr>
          <p:nvPr/>
        </p:nvPicPr>
        <p:blipFill>
          <a:blip r:embed="rId4"/>
          <a:stretch>
            <a:fillRect/>
          </a:stretch>
        </p:blipFill>
        <p:spPr>
          <a:xfrm>
            <a:off x="2095500" y="4130675"/>
            <a:ext cx="2743200" cy="482600"/>
          </a:xfrm>
          <a:prstGeom prst="rect">
            <a:avLst/>
          </a:prstGeom>
        </p:spPr>
      </p:pic>
      <p:pic>
        <p:nvPicPr>
          <p:cNvPr id="10" name="Imagine 10">
            <a:extLst>
              <a:ext uri="{FF2B5EF4-FFF2-40B4-BE49-F238E27FC236}">
                <a16:creationId xmlns:a16="http://schemas.microsoft.com/office/drawing/2014/main" id="{6712A062-E157-43B8-BF94-F11307E99BDD}"/>
              </a:ext>
            </a:extLst>
          </p:cNvPr>
          <p:cNvPicPr>
            <a:picLocks noChangeAspect="1"/>
          </p:cNvPicPr>
          <p:nvPr/>
        </p:nvPicPr>
        <p:blipFill>
          <a:blip r:embed="rId5"/>
          <a:stretch>
            <a:fillRect/>
          </a:stretch>
        </p:blipFill>
        <p:spPr>
          <a:xfrm>
            <a:off x="2090738" y="4710113"/>
            <a:ext cx="1914525" cy="866775"/>
          </a:xfrm>
          <a:prstGeom prst="rect">
            <a:avLst/>
          </a:prstGeom>
        </p:spPr>
      </p:pic>
      <p:pic>
        <p:nvPicPr>
          <p:cNvPr id="11" name="Imagine 11">
            <a:extLst>
              <a:ext uri="{FF2B5EF4-FFF2-40B4-BE49-F238E27FC236}">
                <a16:creationId xmlns:a16="http://schemas.microsoft.com/office/drawing/2014/main" id="{1A9382FD-1AD7-4D18-9B10-87694598F4EB}"/>
              </a:ext>
            </a:extLst>
          </p:cNvPr>
          <p:cNvPicPr>
            <a:picLocks noChangeAspect="1"/>
          </p:cNvPicPr>
          <p:nvPr/>
        </p:nvPicPr>
        <p:blipFill>
          <a:blip r:embed="rId6"/>
          <a:stretch>
            <a:fillRect/>
          </a:stretch>
        </p:blipFill>
        <p:spPr>
          <a:xfrm>
            <a:off x="5981700" y="3124614"/>
            <a:ext cx="4533900" cy="894522"/>
          </a:xfrm>
          <a:prstGeom prst="rect">
            <a:avLst/>
          </a:prstGeom>
        </p:spPr>
      </p:pic>
      <p:pic>
        <p:nvPicPr>
          <p:cNvPr id="13" name="Imagine 13">
            <a:extLst>
              <a:ext uri="{FF2B5EF4-FFF2-40B4-BE49-F238E27FC236}">
                <a16:creationId xmlns:a16="http://schemas.microsoft.com/office/drawing/2014/main" id="{CE0087C5-1107-49B7-BE30-5D990F8FAE2B}"/>
              </a:ext>
            </a:extLst>
          </p:cNvPr>
          <p:cNvPicPr>
            <a:picLocks noChangeAspect="1"/>
          </p:cNvPicPr>
          <p:nvPr/>
        </p:nvPicPr>
        <p:blipFill>
          <a:blip r:embed="rId7"/>
          <a:stretch>
            <a:fillRect/>
          </a:stretch>
        </p:blipFill>
        <p:spPr>
          <a:xfrm>
            <a:off x="6838950" y="4084790"/>
            <a:ext cx="3438525" cy="898221"/>
          </a:xfrm>
          <a:prstGeom prst="rect">
            <a:avLst/>
          </a:prstGeom>
        </p:spPr>
      </p:pic>
      <p:pic>
        <p:nvPicPr>
          <p:cNvPr id="14" name="Imagine 14" descr="O imagine care conține obiect, ceas, bărbat&#10;&#10;Descriere generată automat">
            <a:extLst>
              <a:ext uri="{FF2B5EF4-FFF2-40B4-BE49-F238E27FC236}">
                <a16:creationId xmlns:a16="http://schemas.microsoft.com/office/drawing/2014/main" id="{6444D554-3014-4FE8-8D42-5257B7C8AF56}"/>
              </a:ext>
            </a:extLst>
          </p:cNvPr>
          <p:cNvPicPr>
            <a:picLocks noChangeAspect="1"/>
          </p:cNvPicPr>
          <p:nvPr/>
        </p:nvPicPr>
        <p:blipFill>
          <a:blip r:embed="rId8"/>
          <a:stretch>
            <a:fillRect/>
          </a:stretch>
        </p:blipFill>
        <p:spPr>
          <a:xfrm>
            <a:off x="7143750" y="4021105"/>
            <a:ext cx="2324100" cy="520765"/>
          </a:xfrm>
          <a:prstGeom prst="rect">
            <a:avLst/>
          </a:prstGeom>
        </p:spPr>
      </p:pic>
      <p:pic>
        <p:nvPicPr>
          <p:cNvPr id="15" name="Imagine 15" descr="O imagine care conține obiect, ceas&#10;&#10;Descriere generată automat">
            <a:extLst>
              <a:ext uri="{FF2B5EF4-FFF2-40B4-BE49-F238E27FC236}">
                <a16:creationId xmlns:a16="http://schemas.microsoft.com/office/drawing/2014/main" id="{3FCD9E96-001A-419E-BEE8-CF6061C50A17}"/>
              </a:ext>
            </a:extLst>
          </p:cNvPr>
          <p:cNvPicPr>
            <a:picLocks noChangeAspect="1"/>
          </p:cNvPicPr>
          <p:nvPr/>
        </p:nvPicPr>
        <p:blipFill>
          <a:blip r:embed="rId9"/>
          <a:stretch>
            <a:fillRect/>
          </a:stretch>
        </p:blipFill>
        <p:spPr>
          <a:xfrm>
            <a:off x="6838950" y="4981575"/>
            <a:ext cx="1104900" cy="542925"/>
          </a:xfrm>
          <a:prstGeom prst="rect">
            <a:avLst/>
          </a:prstGeom>
        </p:spPr>
      </p:pic>
    </p:spTree>
    <p:extLst>
      <p:ext uri="{BB962C8B-B14F-4D97-AF65-F5344CB8AC3E}">
        <p14:creationId xmlns:p14="http://schemas.microsoft.com/office/powerpoint/2010/main" val="753019302"/>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Frame</Template>
  <TotalTime>0</TotalTime>
  <Words>0</Words>
  <Application>Microsoft Office PowerPoint</Application>
  <PresentationFormat>Ecran lat</PresentationFormat>
  <Paragraphs>0</Paragraphs>
  <Slides>16</Slides>
  <Notes>0</Notes>
  <HiddenSlides>1</HiddenSlides>
  <MMClips>0</MMClips>
  <ScaleCrop>false</ScaleCrop>
  <HeadingPairs>
    <vt:vector size="4" baseType="variant">
      <vt:variant>
        <vt:lpstr>Temă</vt:lpstr>
      </vt:variant>
      <vt:variant>
        <vt:i4>1</vt:i4>
      </vt:variant>
      <vt:variant>
        <vt:lpstr>Titluri diapozitive</vt:lpstr>
      </vt:variant>
      <vt:variant>
        <vt:i4>16</vt:i4>
      </vt:variant>
    </vt:vector>
  </HeadingPairs>
  <TitlesOfParts>
    <vt:vector size="17" baseType="lpstr">
      <vt:lpstr>Frame</vt:lpstr>
      <vt:lpstr>SKIPLIST, UN MODEL DE STRUCTURĂ DE DATE PROBABILIST </vt:lpstr>
      <vt:lpstr>      Problema      dicționarului</vt:lpstr>
      <vt:lpstr>       SkipList</vt:lpstr>
      <vt:lpstr>Prezentare PowerPoint</vt:lpstr>
      <vt:lpstr>    Algoritmi</vt:lpstr>
      <vt:lpstr> Analiza timpului de căutare</vt:lpstr>
      <vt:lpstr>Prezentare PowerPoint</vt:lpstr>
      <vt:lpstr>Prezentare PowerPoint</vt:lpstr>
      <vt:lpstr>Prezentare PowerPoint</vt:lpstr>
      <vt:lpstr>Prezentare PowerPoint</vt:lpstr>
      <vt:lpstr>Prezentare PowerPoint</vt:lpstr>
      <vt:lpstr>Prezentare PowerPoint</vt:lpstr>
      <vt:lpstr>SkipList Multidimensional</vt:lpstr>
      <vt:lpstr>Prezentare PowerPoint</vt:lpstr>
      <vt:lpstr>Prezentare PowerPoint</vt:lpstr>
      <vt:lpstr>Prezentare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Prezentare PowerPoint</dc:title>
  <dc:creator/>
  <cp:lastModifiedBy/>
  <cp:revision>1208</cp:revision>
  <dcterms:created xsi:type="dcterms:W3CDTF">2020-07-13T07:55:05Z</dcterms:created>
  <dcterms:modified xsi:type="dcterms:W3CDTF">2020-07-16T19:07:37Z</dcterms:modified>
</cp:coreProperties>
</file>