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9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78" d="100"/>
          <a:sy n="78" d="100"/>
        </p:scale>
        <p:origin x="185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49B8-55B9-444A-9DFD-50176E4A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3029-C926-0F42-A77B-DA975C40C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6022-D61F-BF45-9FC4-579774FF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B84A-A8EB-7F43-9D4E-969E0225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E411-BD29-9C40-A94F-61A2848B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FF6D-E93B-9E4E-A237-9EDF804F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10117-DEF7-8041-BB87-6E7C7291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2360-1F56-474B-A44C-DE9CE05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04FC-488C-0F4D-9694-08CBA5AD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0D23-AEB4-B74C-814C-AF7CA7A5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A551-F3DA-0B41-8887-7E7D5A6E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AD7E-C2BC-1047-8A11-C3C70E5D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3A2A-4D0E-704F-B5AB-96842837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3B57-C841-8647-A2DD-CAB3D3DA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848F-6897-6248-A02A-51BB0590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7D36-349C-E74F-A371-07171FA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B210-50B3-0D43-AE72-3934664F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8394-0755-2F4B-BA88-FC46627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1FC3-5DC1-7E45-AF0D-717EB45F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5D3F-1247-0E4D-BA18-4FDA6F67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FE72-6961-2D4E-BF72-245CC8C1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C8BE3-B224-DA4F-905E-A34EE33E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5A61-1975-3146-B847-9DE681E6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F0E3-8DF9-7841-9D13-AF477F06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DB03-36EB-A940-828A-FA1306A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9CA6-26B1-3342-AA3F-800346A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369F-3D5C-9C41-B79F-78E182CB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88D3-067C-E142-9A7C-E6236776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00FD3-BB52-B14F-B506-1AF76885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6E6B-D497-5E43-BDB5-A9739DD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37FB2-1C6C-DE46-B2AF-B3E3F051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AF7-523C-7344-A73B-980510CF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4AAC-66CE-514F-BBFA-2B2AFBC5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ABDF8-C9B5-EC4F-9FAC-15F679078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B8086-8742-E248-84B1-822714964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D481B-DC5C-C447-9664-78CDDAF8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278D0-B35C-734B-A357-32F7FE68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EE419-9D0D-2D40-8B16-E38F1DF7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CCEE0-9A14-FF4D-B5C0-D6CBA2D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277B-363A-454E-9A82-4B8F818E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954A-6859-E043-90A1-F9CD20E8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F34CA-2C68-4F4B-8E15-C3005DC2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023F7-8EE7-4744-BB85-EE8765D8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BFE06-B01B-C24D-8CCD-DAD07D32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3971C-20D8-E542-B191-DDC6D3E8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5DE4B-4CA8-7645-A7D3-04F80B4A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C886-1CA4-7446-8E89-929658E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1E01-B9B4-E045-8BB0-AFD530C1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33B3E-B043-2B45-8D9A-6BD8F57B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09154-3910-CB41-8BF9-E7F06610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C767-D4A3-1E4D-8A81-F107753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624B-A3A7-5548-A39D-72B7BDC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A28-D27F-354B-9BA0-13B910BF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40C95-BA96-AB40-AC09-65E9C381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B147-33EC-E542-B142-5086E3CE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44C1-3216-E14F-AE74-2BED4A86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CF74-C473-6640-ABE1-EE00C2F3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76F6-F621-2E4D-99EC-3732F84F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87779-D97F-7C43-997C-A68A981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6D482-C92E-5641-BCC2-21671A43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F2B9-7D66-5F42-9620-2764C9017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3B0A-7E31-3140-A301-AFD4EBC5EEBE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349-5EBB-EB40-9F8A-5243AB86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6E49-AD2A-0146-9A58-9751FCA8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0181-8F56-4C48-ACAC-546279D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726-673E-9D4D-8F41-F8F01D5D1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An Ensemble Transfer Learning Approach to (poorly) Classify Renal Ultrasound of Fibrotic Stages in Mice</a:t>
            </a:r>
            <a:b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</a:br>
            <a:endParaRPr lang="en-US" sz="40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23B9-C6E7-444A-9136-E17FCEE6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911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US" dirty="0">
                <a:latin typeface="Corbel" panose="020B0503020204020204" pitchFamily="34" charset="0"/>
              </a:rPr>
            </a:b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Ghadi El Hasbani</a:t>
            </a:r>
          </a:p>
          <a:p>
            <a:r>
              <a:rPr lang="en-US" dirty="0">
                <a:latin typeface="Corbel" panose="020B0503020204020204" pitchFamily="34" charset="0"/>
              </a:rPr>
              <a:t>Danielle </a:t>
            </a:r>
            <a:r>
              <a:rPr lang="en-US" dirty="0" err="1">
                <a:latin typeface="Corbel" panose="020B0503020204020204" pitchFamily="34" charset="0"/>
              </a:rPr>
              <a:t>Antoun</a:t>
            </a:r>
            <a:r>
              <a:rPr lang="en-US" dirty="0">
                <a:latin typeface="Corbel" panose="020B0503020204020204" pitchFamily="34" charset="0"/>
              </a:rPr>
              <a:t> Azar, PhD</a:t>
            </a:r>
            <a:br>
              <a:rPr lang="en-US" dirty="0">
                <a:latin typeface="Corbel" panose="020B0503020204020204" pitchFamily="34" charset="0"/>
              </a:rPr>
            </a:b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Lebanese American University, Byblos</a:t>
            </a:r>
          </a:p>
        </p:txBody>
      </p:sp>
    </p:spTree>
    <p:extLst>
      <p:ext uri="{BB962C8B-B14F-4D97-AF65-F5344CB8AC3E}">
        <p14:creationId xmlns:p14="http://schemas.microsoft.com/office/powerpoint/2010/main" val="4418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Introduction ……………………… 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Materials &amp; Methods ………….. 4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Results …….…………….………… 7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Limitations &amp; Future Work …...8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02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-Fibrosis as biomarker of CKD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-Biopsy vs. Ultrasound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-Issue -&gt; Noise, robustness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D16870-39FD-2646-80E2-E42D1386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7322"/>
            <a:ext cx="10863290" cy="31006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B67234-7A7C-AC41-8EBA-55263EF934AE}"/>
              </a:ext>
            </a:extLst>
          </p:cNvPr>
          <p:cNvSpPr txBox="1">
            <a:spLocks/>
          </p:cNvSpPr>
          <p:nvPr/>
        </p:nvSpPr>
        <p:spPr>
          <a:xfrm>
            <a:off x="5798344" y="288841"/>
            <a:ext cx="6219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-Classical Machine Learning vs. Deep Learning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-Restoration, Segmentation, Classification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-Proposed method: ensemble transfer learning for staged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206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Materials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02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-VGG16, ResNet50, InceptionResNetV2, DenseNet121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-Various depths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45CFC-2E33-7543-8D94-DD5E948D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10229"/>
            <a:ext cx="54610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2BF4-704D-4A42-B772-5FB4C2B43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41"/>
          <a:stretch/>
        </p:blipFill>
        <p:spPr>
          <a:xfrm>
            <a:off x="3369128" y="2615517"/>
            <a:ext cx="8343900" cy="126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8F524-E80D-3741-8779-C6245F65D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8" y="3941308"/>
            <a:ext cx="53975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E4BBD-4DA6-ED43-8F56-8102EF513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00" y="4538208"/>
            <a:ext cx="5397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Materials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0288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-2/3 training, 1/3 testing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-When </a:t>
            </a:r>
            <a:r>
              <a:rPr lang="en-US" dirty="0" err="1">
                <a:latin typeface="Corbel" panose="020B0503020204020204" pitchFamily="34" charset="0"/>
              </a:rPr>
              <a:t>FCNet</a:t>
            </a:r>
            <a:r>
              <a:rPr lang="en-US" dirty="0">
                <a:latin typeface="Corbel" panose="020B0503020204020204" pitchFamily="34" charset="0"/>
              </a:rPr>
              <a:t> used: training divided into 2/3 for </a:t>
            </a:r>
            <a:r>
              <a:rPr lang="en-US" dirty="0" err="1">
                <a:latin typeface="Corbel" panose="020B0503020204020204" pitchFamily="34" charset="0"/>
              </a:rPr>
              <a:t>submodels</a:t>
            </a:r>
            <a:r>
              <a:rPr lang="en-US" dirty="0">
                <a:latin typeface="Corbel" panose="020B0503020204020204" pitchFamily="34" charset="0"/>
              </a:rPr>
              <a:t> 1/3 for </a:t>
            </a:r>
            <a:r>
              <a:rPr lang="en-US" dirty="0" err="1">
                <a:latin typeface="Corbel" panose="020B0503020204020204" pitchFamily="34" charset="0"/>
              </a:rPr>
              <a:t>FCNet</a:t>
            </a: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			 VGG16	Inception	</a:t>
            </a:r>
            <a:r>
              <a:rPr lang="en-US" dirty="0" err="1">
                <a:latin typeface="Corbel" panose="020B0503020204020204" pitchFamily="34" charset="0"/>
              </a:rPr>
              <a:t>ResNet</a:t>
            </a:r>
            <a:r>
              <a:rPr lang="en-US" dirty="0">
                <a:latin typeface="Corbel" panose="020B0503020204020204" pitchFamily="34" charset="0"/>
              </a:rPr>
              <a:t>	</a:t>
            </a:r>
            <a:r>
              <a:rPr lang="en-US" dirty="0" err="1">
                <a:latin typeface="Corbel" panose="020B0503020204020204" pitchFamily="34" charset="0"/>
              </a:rPr>
              <a:t>DenseNet</a:t>
            </a: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-Fine-tuned layers	        8		        30		      20		       5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-Fine-tune LR	      0.0001	   0.0001	   0.00001	    0.00001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-Fine-tune opt	     SGD	      SGD	    SGD		     SGD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-Training LR                     0.001	     0.005	    0.005	    0.005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-Training opt	    	  </a:t>
            </a:r>
            <a:r>
              <a:rPr lang="en-US" dirty="0" err="1">
                <a:latin typeface="Corbel" panose="020B0503020204020204" pitchFamily="34" charset="0"/>
              </a:rPr>
              <a:t>NAdam</a:t>
            </a:r>
            <a:r>
              <a:rPr lang="en-US" dirty="0">
                <a:latin typeface="Corbel" panose="020B0503020204020204" pitchFamily="34" charset="0"/>
              </a:rPr>
              <a:t>	      </a:t>
            </a:r>
            <a:r>
              <a:rPr lang="en-US" dirty="0" err="1">
                <a:latin typeface="Corbel" panose="020B0503020204020204" pitchFamily="34" charset="0"/>
              </a:rPr>
              <a:t>NAdam</a:t>
            </a:r>
            <a:r>
              <a:rPr lang="en-US" dirty="0">
                <a:latin typeface="Corbel" panose="020B0503020204020204" pitchFamily="34" charset="0"/>
              </a:rPr>
              <a:t>	     </a:t>
            </a:r>
            <a:r>
              <a:rPr lang="en-US" dirty="0" err="1">
                <a:latin typeface="Corbel" panose="020B0503020204020204" pitchFamily="34" charset="0"/>
              </a:rPr>
              <a:t>Adamax</a:t>
            </a:r>
            <a:r>
              <a:rPr lang="en-US" dirty="0">
                <a:latin typeface="Corbel" panose="020B0503020204020204" pitchFamily="34" charset="0"/>
              </a:rPr>
              <a:t>	    </a:t>
            </a:r>
            <a:r>
              <a:rPr lang="en-US" dirty="0" err="1">
                <a:latin typeface="Corbel" panose="020B0503020204020204" pitchFamily="34" charset="0"/>
              </a:rPr>
              <a:t>NAdam</a:t>
            </a: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-Epochs		        3		         10	       3		        15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-Trial and error was used to determine parameter settings.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Materials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0288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-To combat gradient vanishing and dying </a:t>
            </a:r>
            <a:r>
              <a:rPr lang="en-US" dirty="0" err="1">
                <a:latin typeface="Corbel" panose="020B0503020204020204" pitchFamily="34" charset="0"/>
              </a:rPr>
              <a:t>ReLU</a:t>
            </a:r>
            <a:r>
              <a:rPr lang="en-US" dirty="0">
                <a:latin typeface="Corbel" panose="020B0503020204020204" pitchFamily="34" charset="0"/>
              </a:rPr>
              <a:t> problems, </a:t>
            </a:r>
            <a:r>
              <a:rPr lang="en-US" dirty="0" err="1">
                <a:latin typeface="Corbel" panose="020B0503020204020204" pitchFamily="34" charset="0"/>
              </a:rPr>
              <a:t>PReLU</a:t>
            </a:r>
            <a:r>
              <a:rPr lang="en-US" dirty="0">
                <a:latin typeface="Corbel" panose="020B0503020204020204" pitchFamily="34" charset="0"/>
              </a:rPr>
              <a:t> was used in </a:t>
            </a:r>
            <a:r>
              <a:rPr lang="en-US" dirty="0" err="1">
                <a:latin typeface="Corbel" panose="020B0503020204020204" pitchFamily="34" charset="0"/>
              </a:rPr>
              <a:t>FCNet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-Dropout: 0.1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-L2: 0.2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-Units: 552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-Layers: 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-LR: 0.0001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</a:t>
            </a:r>
            <a:r>
              <a:rPr lang="en-US" dirty="0" err="1">
                <a:latin typeface="Corbel" panose="020B0503020204020204" pitchFamily="34" charset="0"/>
              </a:rPr>
              <a:t>Opt</a:t>
            </a:r>
            <a:r>
              <a:rPr lang="en-US" dirty="0">
                <a:latin typeface="Corbel" panose="020B0503020204020204" pitchFamily="34" charset="0"/>
              </a:rPr>
              <a:t>: </a:t>
            </a:r>
            <a:r>
              <a:rPr lang="en-US" dirty="0" err="1">
                <a:latin typeface="Corbel" panose="020B0503020204020204" pitchFamily="34" charset="0"/>
              </a:rPr>
              <a:t>NAdam</a:t>
            </a: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-Epochs: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B8BB8-4B74-764F-866B-CD7678F9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88" y="2860221"/>
            <a:ext cx="6502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picture containing text, receipt, battery&#10;&#10;Description automatically generated">
            <a:extLst>
              <a:ext uri="{FF2B5EF4-FFF2-40B4-BE49-F238E27FC236}">
                <a16:creationId xmlns:a16="http://schemas.microsoft.com/office/drawing/2014/main" id="{752EB2A0-D34A-2B48-A03C-25763838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479550"/>
            <a:ext cx="8674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02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-Data Augmentation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-Feature extraction using tradition methods like wavelet decomposition to supplement CNN extractors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-Using a ranking approach to further process ensemble representation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-Shallower models and different training procedure for overfitting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726-673E-9D4D-8F41-F8F01D5D1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542" y="1680644"/>
            <a:ext cx="9144000" cy="2224502"/>
          </a:xfrm>
        </p:spPr>
        <p:txBody>
          <a:bodyPr>
            <a:noAutofit/>
          </a:bodyPr>
          <a:lstStyle/>
          <a:p>
            <a:r>
              <a:rPr lang="en-US" sz="66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Thank you</a:t>
            </a:r>
            <a:br>
              <a:rPr lang="en-US" sz="66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</a:br>
            <a:endParaRPr lang="en-US" sz="6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368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349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Didot</vt:lpstr>
      <vt:lpstr>Office Theme</vt:lpstr>
      <vt:lpstr>An Ensemble Transfer Learning Approach to (poorly) Classify Renal Ultrasound of Fibrotic Stages in Mice </vt:lpstr>
      <vt:lpstr>Table of contents</vt:lpstr>
      <vt:lpstr>Introduction</vt:lpstr>
      <vt:lpstr>Materials &amp; Methods</vt:lpstr>
      <vt:lpstr>Materials &amp; Methods</vt:lpstr>
      <vt:lpstr>Materials &amp; Methods</vt:lpstr>
      <vt:lpstr>Results</vt:lpstr>
      <vt:lpstr>Limitations &amp; 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Ensemble Transfer Learning Approach to (poorly) Classify Renal Ultrasound of Fibrotic Stages in Mice </dc:title>
  <dc:creator>Ghadi El Hasbani</dc:creator>
  <cp:lastModifiedBy>Ghadi El Hasbani</cp:lastModifiedBy>
  <cp:revision>16</cp:revision>
  <dcterms:created xsi:type="dcterms:W3CDTF">2022-12-21T12:23:40Z</dcterms:created>
  <dcterms:modified xsi:type="dcterms:W3CDTF">2022-12-21T12:54:43Z</dcterms:modified>
</cp:coreProperties>
</file>