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B634-D4FC-8845-A9B1-12B63D040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C24AD-1286-AD4C-8380-9D2EB6F47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E762-3775-7E46-9CB1-02504B61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0E6A-3C69-7B48-A1F5-1179B673FB7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A10C0-A33E-A747-B0FE-ADCD86F5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C137-E9B1-C147-A4A7-977B40F6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D62-655D-AD4D-AAC6-ABEBCC55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84AA7-64E2-5F44-8B86-3F09AB421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3DD7-705A-D546-8557-0C0EE055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0E6A-3C69-7B48-A1F5-1179B673FB7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C079D-12E1-EB4B-BFC4-DF262192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B4CDC-3D98-CF4E-A458-B791A0AB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5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8C185-FCDD-554E-B8F1-AD36D4886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FBE96-FF85-794F-AE78-851FDF39B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6BC12-3933-1641-8605-EA9B7920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0E6A-3C69-7B48-A1F5-1179B673FB7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3B2D-4E17-CE4F-A7B2-5B851F8D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D24D6-9625-004A-BAD5-B7A8108C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62F4-EFC6-4D4A-996A-9F3B2A20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400E-3ED1-6F46-ABFB-86553F0A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0A1C7-F36E-F947-B026-95694F4D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0E6A-3C69-7B48-A1F5-1179B673FB7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0C7BE-A5DE-BE43-B16D-4A098121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43A17-FC74-1A47-B3BE-19ACA377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FC66-4108-2946-8B47-B6EC0372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BAB7F-0A7D-9A4E-944A-444C1DD34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258FC-4DA2-C04F-B60C-1A4F7A73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0E6A-3C69-7B48-A1F5-1179B673FB7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5F04D-70DC-4A43-BD91-F055BD15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34F51-235B-C547-A29C-F8828B91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5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8E54-4F38-6A41-8C43-2C27ED6E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476C7-311B-8D43-A155-14EEE3AC8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DB32F-02B7-FB46-B7DF-C2B0DE3F8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94142-7499-094D-8F4E-93407067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0E6A-3C69-7B48-A1F5-1179B673FB7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0EDAF-EDDE-274B-A6E9-04673558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82770-20CC-ED49-919F-9DDEED5E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9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333F-F9B0-FF4B-B429-E9E93907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D75AD-C534-044E-B29E-20E04AE52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1B36D-68FD-B04E-AF4A-00F0CC322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3F319-2AA4-2D47-883E-4CD683298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A7780-BA45-954F-BBA2-261B04462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ADC5C-1E5E-D14E-8964-651A7FE7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0E6A-3C69-7B48-A1F5-1179B673FB7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7A331-1DF0-E14D-B973-C25660BC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53060-701A-EF48-8E5F-CDB94E6D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D7DA-2949-1844-A30E-BB5F685E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9A0C0-C5C1-BE42-8080-9EB6CDEA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0E6A-3C69-7B48-A1F5-1179B673FB7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8D8CF-1EA3-064E-9B4E-A4841A28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889A4-97B4-4D44-AA59-ED549F81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9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96FAA-EBF2-D149-B29A-8737BD60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0E6A-3C69-7B48-A1F5-1179B673FB7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6570D-747E-3548-842D-271F312A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C87E0-E7E6-2742-A8DB-4ADF132A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9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F555-A8E0-1245-9145-3892C518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C69BF-31DD-4A4C-9D7F-C575D5399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7F00D-323E-0546-BA63-4432CB97E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D427C-BE11-284C-894E-52B56DC1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0E6A-3C69-7B48-A1F5-1179B673FB7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DAA85-B753-3042-8E15-CE449AD1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B731E-F1CC-0C45-AAC5-F75D5B6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1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0FEE-C901-9544-8E55-324B8D17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11F93-8521-2747-A837-CBF7EBE6B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CA47C-24A6-0142-8BB6-E88B118F0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22EBB-FA90-B54B-9228-F34A70C9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0E6A-3C69-7B48-A1F5-1179B673FB7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AB266-A752-BE44-BFA2-4760E785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C41BC-EAA3-DB4C-AB46-89C2A6FA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72AA-42A6-FA47-A483-27EFEB2A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0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6AF72-92B0-9242-A483-BF5B4B30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D6F1-3C2D-0C4E-97FB-65C4A1647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B87A-AFF2-AD4B-A4C2-85C340214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80E6A-3C69-7B48-A1F5-1179B673FB7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23B7C-8D06-A444-BBCC-C3BAB3CFF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82CDB-053B-0C42-BCD9-CDDB86040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372AA-42A6-FA47-A483-27EFEB2A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9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1726-673E-9D4D-8F41-F8F01D5D1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effectLst/>
                <a:latin typeface="Helvetica" pitchFamily="2" charset="0"/>
              </a:rPr>
              <a:t>Explainable online ensemble of deep neural network</a:t>
            </a:r>
            <a:br>
              <a:rPr lang="en-US" sz="4000" dirty="0">
                <a:effectLst/>
                <a:latin typeface="Helvetica" pitchFamily="2" charset="0"/>
              </a:rPr>
            </a:br>
            <a:r>
              <a:rPr lang="en-US" sz="4000" dirty="0">
                <a:effectLst/>
                <a:latin typeface="Helvetica" pitchFamily="2" charset="0"/>
              </a:rPr>
              <a:t>pruning for time series forecasting</a:t>
            </a:r>
            <a:br>
              <a:rPr lang="en-US" sz="4000" dirty="0">
                <a:effectLst/>
                <a:latin typeface="Helvetica" pitchFamily="2" charset="0"/>
              </a:rPr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B23B9-C6E7-444A-9136-E17FCEE6D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3911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Saadallah</a:t>
            </a:r>
            <a:r>
              <a:rPr lang="en-US" dirty="0"/>
              <a:t> et al., 2022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Ghadi El Hasbani</a:t>
            </a:r>
          </a:p>
          <a:p>
            <a:r>
              <a:rPr lang="en-US" dirty="0"/>
              <a:t>Danielle </a:t>
            </a:r>
            <a:r>
              <a:rPr lang="en-US" dirty="0" err="1"/>
              <a:t>Antoun</a:t>
            </a:r>
            <a:r>
              <a:rPr lang="en-US" dirty="0"/>
              <a:t> Azar, PhD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Lebanese American University, Byblos</a:t>
            </a:r>
          </a:p>
        </p:txBody>
      </p:sp>
    </p:spTree>
    <p:extLst>
      <p:ext uri="{BB962C8B-B14F-4D97-AF65-F5344CB8AC3E}">
        <p14:creationId xmlns:p14="http://schemas.microsoft.com/office/powerpoint/2010/main" val="44185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5354-9451-E14B-A29C-C8423534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53C67-9676-5449-B66A-2A0CBBBD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Most methods are focused on model aggregation</a:t>
            </a:r>
          </a:p>
          <a:p>
            <a:pPr>
              <a:buFontTx/>
              <a:buChar char="-"/>
            </a:pPr>
            <a:r>
              <a:rPr lang="en-US" dirty="0"/>
              <a:t>This method focuses on model pruning: combinatorial problem to find best subset of models</a:t>
            </a:r>
          </a:p>
          <a:p>
            <a:pPr>
              <a:buFontTx/>
              <a:buChar char="-"/>
            </a:pPr>
            <a:r>
              <a:rPr lang="en-US" dirty="0"/>
              <a:t>Focusing on performance and diversity of model subset</a:t>
            </a:r>
          </a:p>
          <a:p>
            <a:pPr>
              <a:buFontTx/>
              <a:buChar char="-"/>
            </a:pPr>
            <a:r>
              <a:rPr lang="en-US" dirty="0"/>
              <a:t>Focusing on computational time to enable model pruning at potentially every forecast </a:t>
            </a:r>
            <a:r>
              <a:rPr lang="en-US" dirty="0">
                <a:sym typeface="Wingdings" pitchFamily="2" charset="2"/>
              </a:rPr>
              <a:t> concept and performance drift informs when to update model pruning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3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7715-A6FE-DB4B-BB76-342ECD64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12B1-C6EB-0C4C-94E3-8C0B9ED0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66"/>
            <a:ext cx="10515600" cy="48874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Base models: ensemble of CNN-based (sometimes also LSTM) with various parameters and structured such that they take in L-lagged time-series and output following time value.</a:t>
            </a:r>
          </a:p>
          <a:p>
            <a:pPr marL="0" indent="0">
              <a:buNone/>
            </a:pPr>
            <a:r>
              <a:rPr lang="en-US" dirty="0"/>
              <a:t>At first time forecast and if concept drift (as drift in delta mean of time-series beyond user-specified threshold) or model drift (as drift in difference of </a:t>
            </a:r>
            <a:r>
              <a:rPr lang="en-US" dirty="0" err="1"/>
              <a:t>RoC</a:t>
            </a:r>
            <a:r>
              <a:rPr lang="en-US" dirty="0"/>
              <a:t> current similarity and  minimum similarity to time-forecast) detected :</a:t>
            </a:r>
          </a:p>
          <a:p>
            <a:pPr marL="0" indent="0">
              <a:buNone/>
            </a:pPr>
            <a:r>
              <a:rPr lang="en-US" dirty="0"/>
              <a:t>	0- Compute </a:t>
            </a:r>
            <a:r>
              <a:rPr lang="en-US" dirty="0" err="1"/>
              <a:t>RoCs</a:t>
            </a:r>
            <a:r>
              <a:rPr lang="en-US" dirty="0"/>
              <a:t> (saliency maps between model and time-interval) and use to 	enrich previous </a:t>
            </a:r>
            <a:r>
              <a:rPr lang="en-US" dirty="0" err="1"/>
              <a:t>RoCs</a:t>
            </a:r>
            <a:r>
              <a:rPr lang="en-US" dirty="0"/>
              <a:t> (if exist)</a:t>
            </a:r>
          </a:p>
          <a:p>
            <a:pPr marL="0" indent="0">
              <a:buNone/>
            </a:pPr>
            <a:r>
              <a:rPr lang="en-US" dirty="0"/>
              <a:t>	1- Cluster models using Euclidean distance and only keep each cluster 	representative (chosen based on closeness of </a:t>
            </a:r>
            <a:r>
              <a:rPr lang="en-US" dirty="0" err="1"/>
              <a:t>RoC</a:t>
            </a:r>
            <a:r>
              <a:rPr lang="en-US" dirty="0"/>
              <a:t> to current pattern)</a:t>
            </a:r>
          </a:p>
          <a:p>
            <a:pPr marL="0" indent="0">
              <a:buNone/>
            </a:pPr>
            <a:r>
              <a:rPr lang="en-US" dirty="0"/>
              <a:t>	2- Calculate expected error of ensemble as weighted average error and ambiguity 	(variance) of ensemble</a:t>
            </a:r>
          </a:p>
          <a:p>
            <a:pPr marL="0" indent="0">
              <a:buNone/>
            </a:pPr>
            <a:r>
              <a:rPr lang="en-US" dirty="0"/>
              <a:t>	3- Calculate ensemble error using </a:t>
            </a:r>
            <a:r>
              <a:rPr lang="en-US" dirty="0" err="1"/>
              <a:t>RoC</a:t>
            </a:r>
            <a:r>
              <a:rPr lang="en-US" dirty="0"/>
              <a:t> approximations which computes similarity in 	Euclidean distance to current pattern being predicted and diversity of </a:t>
            </a:r>
            <a:r>
              <a:rPr lang="en-US" dirty="0" err="1"/>
              <a:t>RoC</a:t>
            </a:r>
            <a:r>
              <a:rPr lang="en-US" dirty="0"/>
              <a:t> from 	others</a:t>
            </a:r>
          </a:p>
          <a:p>
            <a:pPr marL="0" indent="0">
              <a:buNone/>
            </a:pPr>
            <a:r>
              <a:rPr lang="en-US" dirty="0"/>
              <a:t>	4-  select top-M models that will be used for time forecast based on ranking of a 	combination of these measures</a:t>
            </a:r>
          </a:p>
        </p:txBody>
      </p:sp>
    </p:spTree>
    <p:extLst>
      <p:ext uri="{BB962C8B-B14F-4D97-AF65-F5344CB8AC3E}">
        <p14:creationId xmlns:p14="http://schemas.microsoft.com/office/powerpoint/2010/main" val="177624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7715-A6FE-DB4B-BB76-342ECD64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12B1-C6EB-0C4C-94E3-8C0B9ED0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66"/>
            <a:ext cx="10515600" cy="488740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- Outperforms most state-of-the-art methods in pairwise comparison</a:t>
            </a:r>
          </a:p>
          <a:p>
            <a:pPr>
              <a:buFontTx/>
              <a:buChar char="-"/>
            </a:pPr>
            <a:r>
              <a:rPr lang="en-US" dirty="0"/>
              <a:t>None of the variants which exclude 1 of the steps outperform the original method (need for all components including diversity score)</a:t>
            </a:r>
          </a:p>
          <a:p>
            <a:pPr>
              <a:buFontTx/>
              <a:buChar char="-"/>
            </a:pPr>
            <a:r>
              <a:rPr lang="en-US" dirty="0"/>
              <a:t>The variant that updates randomly does not improve the performance over drift-informed updates even though they trigger more updates </a:t>
            </a:r>
            <a:r>
              <a:rPr lang="en-US" dirty="0">
                <a:sym typeface="Wingdings" pitchFamily="2" charset="2"/>
              </a:rPr>
              <a:t> computational efficiency</a:t>
            </a:r>
          </a:p>
          <a:p>
            <a:pPr>
              <a:buFontTx/>
              <a:buChar char="-"/>
            </a:pPr>
            <a:r>
              <a:rPr lang="en-US" dirty="0">
                <a:sym typeface="Wingdings" pitchFamily="2" charset="2"/>
              </a:rPr>
              <a:t>Model aggregation methods perform better when combined with this model pruning method</a:t>
            </a:r>
          </a:p>
          <a:p>
            <a:pPr>
              <a:buFontTx/>
              <a:buChar char="-"/>
            </a:pPr>
            <a:r>
              <a:rPr lang="en-US" dirty="0">
                <a:sym typeface="Wingdings" pitchFamily="2" charset="2"/>
              </a:rPr>
              <a:t>Saliency maps are interpretable and can be used to extract reasoning behind choosing one model over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8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CF96-879C-F74A-90E3-B09A442F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C342-B35C-214C-8DD8-4ACF76916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/>
              <a:t>Representational dissimilarity (or similarity) matrix between model output and time-series could be used instead of saliency maps to generalize methods to any base model that is designed to output a forecast</a:t>
            </a:r>
          </a:p>
          <a:p>
            <a:pPr>
              <a:buFontTx/>
              <a:buChar char="-"/>
            </a:pPr>
            <a:r>
              <a:rPr lang="en-US" dirty="0"/>
              <a:t>Even though ANNs can handle multi-target forecasting by increasing output nodes, it would also be useful to have forecasts at previous time-steps be fed back with a recurrent connection to input. This will enable any forecast output at t-1 to influence any forecast output at t. This is similar to extended Stacked-Single target and regressor chains described in </a:t>
            </a:r>
            <a:r>
              <a:rPr lang="en-US" dirty="0" err="1"/>
              <a:t>Spyromitros-Xioufis</a:t>
            </a:r>
            <a:r>
              <a:rPr lang="en-US" dirty="0"/>
              <a:t> et al. (2016). If extended regressor chains is used, this will result in an ensemble of ensembles whereby saliency maps can be averaged for each </a:t>
            </a:r>
            <a:r>
              <a:rPr lang="en-US" dirty="0" err="1"/>
              <a:t>subensemble</a:t>
            </a:r>
            <a:r>
              <a:rPr lang="en-US" dirty="0"/>
              <a:t> since these </a:t>
            </a:r>
            <a:r>
              <a:rPr lang="en-US" dirty="0" err="1"/>
              <a:t>submodels</a:t>
            </a:r>
            <a:r>
              <a:rPr lang="en-US" dirty="0"/>
              <a:t> will be simple input permutations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87179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1A41-F059-1443-8ACB-5B16AB9C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3AF38-8859-6145-B7E7-694BCDBAB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Saadallah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Jakobs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Morik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(2022). Explainable online ensemble of deep neural network pruning for time series forecasting.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111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(9), 3459-3487.</a:t>
            </a:r>
          </a:p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Spyromitros-Xioufis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Tsoumakas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G., Groves, W.,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Vlahavas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I. (2016). Multi-target regression via input space expansion: treating targets as inputs.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104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55-98.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3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576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Explainable online ensemble of deep neural network pruning for time series forecasting </vt:lpstr>
      <vt:lpstr>Introduction</vt:lpstr>
      <vt:lpstr>Methodology</vt:lpstr>
      <vt:lpstr>Results</vt:lpstr>
      <vt:lpstr>Suggestions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Explainable online ensemble of deep neural network pruning for time series forecasting </dc:title>
  <dc:creator>Ghadi El Hasbani</dc:creator>
  <cp:lastModifiedBy>Ghadi El Hasbani</cp:lastModifiedBy>
  <cp:revision>3</cp:revision>
  <dcterms:created xsi:type="dcterms:W3CDTF">2022-10-20T11:25:27Z</dcterms:created>
  <dcterms:modified xsi:type="dcterms:W3CDTF">2022-10-20T14:48:33Z</dcterms:modified>
</cp:coreProperties>
</file>