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58" r:id="rId14"/>
    <p:sldId id="275" r:id="rId15"/>
    <p:sldId id="274" r:id="rId16"/>
    <p:sldId id="260" r:id="rId17"/>
    <p:sldId id="276" r:id="rId18"/>
    <p:sldId id="261" r:id="rId19"/>
    <p:sldId id="277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A5A"/>
    <a:srgbClr val="F296A8"/>
    <a:srgbClr val="C04264"/>
    <a:srgbClr val="C03C4C"/>
    <a:srgbClr val="C03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818DB3-7B5B-6549-8AD8-655CC6B497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8D05-D40C-524D-8D13-BC0794A169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C01E4-7D98-434D-8336-72869674EFD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97BE9-2455-E04F-A5CC-30C571789C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5FACD-67E0-B44E-B8E8-3B05FAA683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FF779-F644-6D4C-8899-A7635B68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43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7:41:22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7:44:19.80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7:44:30.4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7:41:23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7:43:51.7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24575,'34'0'0,"-12"0"0,6 0 0,-17 0 0,3 0 0,-4 0 0,-1 0 0,0 0 0,1 0 0,-1 0 0,0 0 0,1 0 0,-1 4 0,0-3 0,1 3 0,-1-4 0,0 0 0,-3 4 0,2-3 0,-3 4 0,5-5 0,-1 0 0,0 0 0,1 0 0,-1 0 0,0 0 0,1 0 0,-1 0 0,0 0 0,1 0 0,-1 0 0,5 0 0,-3 0 0,8 0 0,-4 0 0,1 0 0,3 0 0,-9 0 0,5 0 0,-6 0 0,0 0 0,1 4 0,-1-3 0,1 3 0,-1-4 0,0 0 0,1 4 0,-1-3 0,-4 7 0,3-7 0,-7 8 0,4-4 0,-1 0 0,1-1 0,4-4 0,1 0 0,-1 0 0,0 0 0,1 0 0,-1 0 0,1 0 0,-1 0 0,0 0 0,1 0 0,-1 0 0,0 0 0,1 0 0,-1 4 0,0-2 0,1 2 0,-1-4 0,0 0 0,1 0 0,-1 0 0,1 0 0,-5 4 0,3-3 0,-3 3 0,5-4 0,4 0 0,-4 0 0,9 0 0,-8 0 0,8 5 0,-3-4 0,-1 3 0,4-4 0,-3 0 0,-1 0 0,4 0 0,-8 4 0,8-3 0,-9 4 0,9-5 0,-8 0 0,3 0 0,-5 0 0,1 0 0,3 4 0,-2-3 0,2 3 0,-3-4 0,-1 0 0,0 0 0,1 0 0,-1 0 0,0 0 0,1 0 0,-1 0 0,1 0 0,-1 0 0,0 0 0,1 0 0,-1 0 0,0 0 0,1 0 0,-1 0 0,0 0 0,1 0 0,-1 0 0,0 0 0,1 0 0,-1 0 0,1 0 0,-1 0 0,0 0 0,1 0 0,-1 0 0,0 0 0,1 0 0,-1 0 0,0 0 0,-3 4 0,2-3 0,-3 3 0,4-4 0,1 0 0,-1 0 0,1 0 0,-1 0 0,0 0 0,1 0 0,-1 0 0,0 0 0,1 0 0,-1 0 0,0 0 0,1 0 0,-1 0 0,0 0 0,1 0 0,-1 0 0,1 0 0,-1 0 0,0 0 0,1 0 0,-1 0 0,0 0 0,6 0 0,-5 0 0,9 5 0,-8-4 0,3 8 0,-5-8 0,1 3 0,-5 0 0,-1-3 0,-4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7:44:02.6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312 0 24575,'-26'0'0,"-1"0"0,-13 0 0,6 0 0,-6 0 0,7 0 0,6 0 0,1 0 0,10 0 0,2 0 0,5 0 0,-1 0 0,5 4 0,1 2 0,12-1 0,-6-1 0,6-4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7:44:05.6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24575,'20'0'0,"-2"0"0,-9 0 0,0 0 0,1 0 0,-1 0 0,0 0 0,1 0 0,-1 0 0,0 0 0,1 0 0,-1 0 0,0 0 0,1 0 0,-1 0 0,1 0 0,-5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7:44:07.3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7:44:08.44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7:44:09.5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7:44:10.54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14D5F-DD94-C045-B964-79ACC1233E24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47208-BEAB-414E-AEAD-07FD9644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B634-D4FC-8845-A9B1-12B63D040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C24AD-1286-AD4C-8380-9D2EB6F47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E762-3775-7E46-9CB1-02504B61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8399-D653-E24A-8BA8-99901591D135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10C0-A33E-A747-B0FE-ADCD86F5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C137-E9B1-C147-A4A7-977B40F6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D62-655D-AD4D-AAC6-ABEBCC55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84AA7-64E2-5F44-8B86-3F09AB421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3DD7-705A-D546-8557-0C0EE055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1BA4-F91C-F249-9C28-C098CED8E142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079D-12E1-EB4B-BFC4-DF262192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B4CDC-3D98-CF4E-A458-B791A0AB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8C185-FCDD-554E-B8F1-AD36D4886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FBE96-FF85-794F-AE78-851FDF39B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BC12-3933-1641-8605-EA9B7920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318-21B6-8F42-8574-A7EAB6B646D2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3B2D-4E17-CE4F-A7B2-5B851F8D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24D6-9625-004A-BAD5-B7A8108C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62F4-EFC6-4D4A-996A-9F3B2A20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400E-3ED1-6F46-ABFB-86553F0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0A1C7-F36E-F947-B026-95694F4D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E510-653B-534A-832E-D4B7EC0CB46D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0C7BE-A5DE-BE43-B16D-4A098121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3A17-FC74-1A47-B3BE-19ACA377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FC66-4108-2946-8B47-B6EC0372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BAB7F-0A7D-9A4E-944A-444C1DD3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258FC-4DA2-C04F-B60C-1A4F7A73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9CAC-2CA2-A248-8535-9553114FBA85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5F04D-70DC-4A43-BD91-F055BD15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4F51-235B-C547-A29C-F8828B91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8E54-4F38-6A41-8C43-2C27ED6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76C7-311B-8D43-A155-14EEE3AC8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DB32F-02B7-FB46-B7DF-C2B0DE3F8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94142-7499-094D-8F4E-93407067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0130-49E2-2240-93E8-FCD0364C9443}" type="datetime1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0EDAF-EDDE-274B-A6E9-04673558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2770-20CC-ED49-919F-9DDEED5E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333F-F9B0-FF4B-B429-E9E93907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75AD-C534-044E-B29E-20E04AE52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1B36D-68FD-B04E-AF4A-00F0CC322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3F319-2AA4-2D47-883E-4CD683298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A7780-BA45-954F-BBA2-261B04462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ADC5C-1E5E-D14E-8964-651A7FE7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3B4-B6D8-D24E-A254-B45748554B7E}" type="datetime1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7A331-1DF0-E14D-B973-C25660BC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53060-701A-EF48-8E5F-CDB94E6D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D7DA-2949-1844-A30E-BB5F685E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9A0C0-C5C1-BE42-8080-9EB6CDEA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465D-E278-CD4C-A971-7EB1935757E9}" type="datetime1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8D8CF-1EA3-064E-9B4E-A4841A28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889A4-97B4-4D44-AA59-ED549F81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9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96FAA-EBF2-D149-B29A-8737BD60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739F-5C6F-B844-9C44-585196065E2E}" type="datetime1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6570D-747E-3548-842D-271F312A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C87E0-E7E6-2742-A8DB-4ADF132A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F555-A8E0-1245-9145-3892C518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69BF-31DD-4A4C-9D7F-C575D5399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7F00D-323E-0546-BA63-4432CB97E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427C-BE11-284C-894E-52B56DC1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E05F-E901-6845-96FB-65E339B3B092}" type="datetime1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DAA85-B753-3042-8E15-CE449AD1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B731E-F1CC-0C45-AAC5-F75D5B6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1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0FEE-C901-9544-8E55-324B8D17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11F93-8521-2747-A837-CBF7EBE6B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A47C-24A6-0142-8BB6-E88B118F0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22EBB-FA90-B54B-9228-F34A70C9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D669-7B71-2445-8CB7-E3236C1F9521}" type="datetime1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AB266-A752-BE44-BFA2-4760E785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41BC-EAA3-DB4C-AB46-89C2A6FA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0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6AF72-92B0-9242-A483-BF5B4B30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D6F1-3C2D-0C4E-97FB-65C4A1647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B87A-AFF2-AD4B-A4C2-85C340214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FBA1-E64D-334F-8F7F-4BB95020BFBA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3B7C-8D06-A444-BBCC-C3BAB3CFF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2CDB-053B-0C42-BCD9-CDDB86040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slide" Target="slide2.xml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18" Type="http://schemas.openxmlformats.org/officeDocument/2006/relationships/customXml" Target="../ink/ink7.xml"/><Relationship Id="rId3" Type="http://schemas.openxmlformats.org/officeDocument/2006/relationships/image" Target="../media/image6.png"/><Relationship Id="rId21" Type="http://schemas.openxmlformats.org/officeDocument/2006/relationships/customXml" Target="../ink/ink10.xml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customXml" Target="../ink/ink6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24" Type="http://schemas.openxmlformats.org/officeDocument/2006/relationships/slide" Target="slide2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customXml" Target="../ink/ink3.xml"/><Relationship Id="rId19" Type="http://schemas.openxmlformats.org/officeDocument/2006/relationships/customXml" Target="../ink/ink8.xml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customXml" Target="../ink/ink5.xml"/><Relationship Id="rId22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1726-673E-9D4D-8F41-F8F01D5D1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Explainable online ensemble of deep neural network</a:t>
            </a:r>
            <a:br>
              <a:rPr lang="en-US" sz="4000" dirty="0">
                <a:effectLst/>
                <a:latin typeface="Didot" panose="02000503000000020003" pitchFamily="2" charset="-79"/>
                <a:cs typeface="Didot" panose="02000503000000020003" pitchFamily="2" charset="-79"/>
              </a:rPr>
            </a:br>
            <a:r>
              <a:rPr lang="en-US" sz="4000" dirty="0"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pruning for time series forecasting</a:t>
            </a:r>
            <a:br>
              <a:rPr lang="en-US" sz="4000" dirty="0">
                <a:effectLst/>
                <a:latin typeface="Didot" panose="02000503000000020003" pitchFamily="2" charset="-79"/>
                <a:cs typeface="Didot" panose="02000503000000020003" pitchFamily="2" charset="-79"/>
              </a:rPr>
            </a:br>
            <a:endParaRPr lang="en-US" sz="40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B23B9-C6E7-444A-9136-E17FCEE6D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911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rbel" panose="020B0503020204020204" pitchFamily="34" charset="0"/>
              </a:rPr>
              <a:t>Saadallah</a:t>
            </a:r>
            <a:r>
              <a:rPr lang="en-US" dirty="0">
                <a:latin typeface="Corbel" panose="020B0503020204020204" pitchFamily="34" charset="0"/>
              </a:rPr>
              <a:t> et al., 2022</a:t>
            </a:r>
            <a:br>
              <a:rPr lang="en-US" dirty="0">
                <a:latin typeface="Corbel" panose="020B0503020204020204" pitchFamily="34" charset="0"/>
              </a:rPr>
            </a:b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Ghadi El Hasbani</a:t>
            </a:r>
          </a:p>
          <a:p>
            <a:r>
              <a:rPr lang="en-US" dirty="0">
                <a:latin typeface="Corbel" panose="020B0503020204020204" pitchFamily="34" charset="0"/>
              </a:rPr>
              <a:t>Danielle </a:t>
            </a:r>
            <a:r>
              <a:rPr lang="en-US" dirty="0" err="1">
                <a:latin typeface="Corbel" panose="020B0503020204020204" pitchFamily="34" charset="0"/>
              </a:rPr>
              <a:t>Antoun</a:t>
            </a:r>
            <a:r>
              <a:rPr lang="en-US" dirty="0">
                <a:latin typeface="Corbel" panose="020B0503020204020204" pitchFamily="34" charset="0"/>
              </a:rPr>
              <a:t> Azar, PhD</a:t>
            </a:r>
            <a:br>
              <a:rPr lang="en-US" dirty="0">
                <a:latin typeface="Corbel" panose="020B0503020204020204" pitchFamily="34" charset="0"/>
              </a:rPr>
            </a:b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Lebanese American University, Byblos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C60593-BCFF-5B4F-926A-865FB426C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4" t="13294" r="10282" b="14987"/>
          <a:stretch/>
        </p:blipFill>
        <p:spPr bwMode="auto">
          <a:xfrm rot="5400000">
            <a:off x="-2493345" y="2789200"/>
            <a:ext cx="6858001" cy="127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3A85EE6-E0EE-514F-A690-AE38898580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4" t="13294" r="10282" b="14987"/>
          <a:stretch/>
        </p:blipFill>
        <p:spPr bwMode="auto">
          <a:xfrm rot="16200000" flipH="1">
            <a:off x="7827344" y="2789198"/>
            <a:ext cx="6858001" cy="127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85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2369515-EFDA-C646-BA15-EA19D709F884}"/>
              </a:ext>
            </a:extLst>
          </p:cNvPr>
          <p:cNvSpPr txBox="1">
            <a:spLocks/>
          </p:cNvSpPr>
          <p:nvPr/>
        </p:nvSpPr>
        <p:spPr>
          <a:xfrm>
            <a:off x="6417543" y="218980"/>
            <a:ext cx="5484219" cy="6216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Drift Type II: Performance concept drift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For W independent observations of a variable with range r:</a:t>
            </a:r>
            <a:endParaRPr lang="en-US" sz="2400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1800" dirty="0">
                <a:latin typeface="Corbel" panose="020B0503020204020204" pitchFamily="34" charset="0"/>
                <a:sym typeface="Wingdings" pitchFamily="2" charset="2"/>
              </a:rPr>
              <a:t>Weak stationary dependence</a:t>
            </a: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 algn="ctr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 algn="ctr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Set </a:t>
            </a:r>
            <a:r>
              <a:rPr lang="en-US" dirty="0" err="1">
                <a:latin typeface="Corbel" panose="020B0503020204020204" pitchFamily="34" charset="0"/>
                <a:sym typeface="Wingdings" pitchFamily="2" charset="2"/>
              </a:rPr>
              <a:t>t</a:t>
            </a:r>
            <a:r>
              <a:rPr lang="en-US" baseline="-25000" dirty="0" err="1">
                <a:latin typeface="Corbel" panose="020B0503020204020204" pitchFamily="34" charset="0"/>
                <a:sym typeface="Wingdings" pitchFamily="2" charset="2"/>
              </a:rPr>
              <a:t>i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 = </a:t>
            </a:r>
            <a:r>
              <a:rPr lang="en-US" dirty="0" err="1">
                <a:latin typeface="Corbel" panose="020B0503020204020204" pitchFamily="34" charset="0"/>
                <a:sym typeface="Wingdings" pitchFamily="2" charset="2"/>
              </a:rPr>
              <a:t>t</a:t>
            </a:r>
            <a:r>
              <a:rPr lang="en-US" baseline="-25000" dirty="0" err="1">
                <a:latin typeface="Corbel" panose="020B0503020204020204" pitchFamily="34" charset="0"/>
                <a:sym typeface="Wingdings" pitchFamily="2" charset="2"/>
              </a:rPr>
              <a:t>f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, repeat Stage 1 &amp; 2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OEP-ROC</a:t>
            </a:r>
            <a:endParaRPr lang="en-US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61E24B7-B46D-964B-95FA-EBCEADF5E037}"/>
              </a:ext>
            </a:extLst>
          </p:cNvPr>
          <p:cNvSpPr txBox="1">
            <a:spLocks/>
          </p:cNvSpPr>
          <p:nvPr/>
        </p:nvSpPr>
        <p:spPr>
          <a:xfrm>
            <a:off x="507046" y="1690688"/>
            <a:ext cx="5348437" cy="5306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Drift Type I: Time-series concept drift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For W independent observations of a variable with range r:</a:t>
            </a:r>
          </a:p>
          <a:p>
            <a:pPr>
              <a:buFontTx/>
              <a:buChar char="-"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Set t = </a:t>
            </a:r>
            <a:r>
              <a:rPr lang="en-US" dirty="0" err="1">
                <a:latin typeface="Corbel" panose="020B0503020204020204" pitchFamily="34" charset="0"/>
                <a:sym typeface="Wingdings" pitchFamily="2" charset="2"/>
              </a:rPr>
              <a:t>t</a:t>
            </a:r>
            <a:r>
              <a:rPr lang="en-US" baseline="-25000" dirty="0" err="1">
                <a:latin typeface="Corbel" panose="020B0503020204020204" pitchFamily="34" charset="0"/>
                <a:sym typeface="Wingdings" pitchFamily="2" charset="2"/>
              </a:rPr>
              <a:t>f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, update </a:t>
            </a:r>
            <a:r>
              <a:rPr lang="en-US" dirty="0" err="1">
                <a:latin typeface="Corbel" panose="020B0503020204020204" pitchFamily="34" charset="0"/>
                <a:sym typeface="Wingdings" pitchFamily="2" charset="2"/>
              </a:rPr>
              <a:t>RoCs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, </a:t>
            </a:r>
          </a:p>
          <a:p>
            <a:pPr marL="0" indent="0" algn="ctr">
              <a:buNone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repeat Stage 1 &amp; 2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C746A-E28F-8344-9FA7-5D83ACB97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6" y="3194503"/>
            <a:ext cx="5140174" cy="468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717E6-DFC0-0745-A6A3-8665BFAC7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818" y="3538618"/>
            <a:ext cx="2971800" cy="13589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7677332-C2A6-7643-AD16-2E6B76346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58" y="3826323"/>
            <a:ext cx="982120" cy="783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022F0-70DC-5B4D-B253-A6A79C187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22820" y="4052219"/>
            <a:ext cx="406400" cy="48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F5E218-DCA1-7A4D-A753-457D499818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465" b="-11905"/>
          <a:stretch/>
        </p:blipFill>
        <p:spPr>
          <a:xfrm>
            <a:off x="3452987" y="5032522"/>
            <a:ext cx="1082040" cy="4689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A52FD3-BBA1-8F41-8DD2-A6F32CF14B82}"/>
              </a:ext>
            </a:extLst>
          </p:cNvPr>
          <p:cNvSpPr txBox="1"/>
          <p:nvPr/>
        </p:nvSpPr>
        <p:spPr>
          <a:xfrm>
            <a:off x="1484850" y="5005409"/>
            <a:ext cx="24444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Probability: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A636A5-5422-BC46-98AE-BD099FAC1F85}"/>
              </a:ext>
            </a:extLst>
          </p:cNvPr>
          <p:cNvSpPr txBox="1"/>
          <p:nvPr/>
        </p:nvSpPr>
        <p:spPr>
          <a:xfrm rot="5400000">
            <a:off x="2211995" y="5525130"/>
            <a:ext cx="685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  <a:sym typeface="Wingdings" pitchFamily="2" charset="2"/>
              </a:rPr>
              <a:t>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E127E4-17F8-B64F-AFC4-39CB08D59854}"/>
              </a:ext>
            </a:extLst>
          </p:cNvPr>
          <p:cNvSpPr txBox="1"/>
          <p:nvPr/>
        </p:nvSpPr>
        <p:spPr>
          <a:xfrm>
            <a:off x="238896" y="4011599"/>
            <a:ext cx="1626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If: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B5E902-B30A-7745-8337-AFAD4AEDF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44"/>
          <a:stretch/>
        </p:blipFill>
        <p:spPr>
          <a:xfrm>
            <a:off x="8810712" y="3626477"/>
            <a:ext cx="2444474" cy="13589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D33B8B1-A761-5445-A28F-ADD5DDBAC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819388" y="4140078"/>
            <a:ext cx="406400" cy="482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D5998CD-C8E9-B74D-86C2-8D88C5F929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465" b="-11905"/>
          <a:stretch/>
        </p:blipFill>
        <p:spPr>
          <a:xfrm>
            <a:off x="9359217" y="4863737"/>
            <a:ext cx="1082040" cy="4689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36DABB0-323C-C44A-8C68-96788DEE24E7}"/>
              </a:ext>
            </a:extLst>
          </p:cNvPr>
          <p:cNvSpPr txBox="1"/>
          <p:nvPr/>
        </p:nvSpPr>
        <p:spPr>
          <a:xfrm>
            <a:off x="7391080" y="4836624"/>
            <a:ext cx="24444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Probability:</a:t>
            </a:r>
            <a:endParaRPr 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B68FDA-5C11-1D46-A2BF-0D8642AD0D34}"/>
              </a:ext>
            </a:extLst>
          </p:cNvPr>
          <p:cNvSpPr txBox="1"/>
          <p:nvPr/>
        </p:nvSpPr>
        <p:spPr>
          <a:xfrm rot="5400000">
            <a:off x="8169922" y="5306873"/>
            <a:ext cx="685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  <a:sym typeface="Wingdings" pitchFamily="2" charset="2"/>
              </a:rPr>
              <a:t></a:t>
            </a:r>
            <a:endParaRPr 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5839E2-C9E8-D94E-AF05-69E97708949D}"/>
              </a:ext>
            </a:extLst>
          </p:cNvPr>
          <p:cNvSpPr txBox="1"/>
          <p:nvPr/>
        </p:nvSpPr>
        <p:spPr>
          <a:xfrm>
            <a:off x="6135464" y="4099458"/>
            <a:ext cx="1626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If:</a:t>
            </a:r>
          </a:p>
        </p:txBody>
      </p:sp>
      <p:pic>
        <p:nvPicPr>
          <p:cNvPr id="18" name="Picture 17" descr="A picture containing text, watch, clock, gauge&#10;&#10;Description automatically generated">
            <a:extLst>
              <a:ext uri="{FF2B5EF4-FFF2-40B4-BE49-F238E27FC236}">
                <a16:creationId xmlns:a16="http://schemas.microsoft.com/office/drawing/2014/main" id="{D131498C-D1AE-7941-97FB-ED3DA844E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402" y="2334192"/>
            <a:ext cx="4239313" cy="6960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042AC8-4346-294D-8711-9F1EF8EC24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1482" y="2819565"/>
            <a:ext cx="2749513" cy="738196"/>
          </a:xfrm>
          <a:prstGeom prst="rect">
            <a:avLst/>
          </a:prstGeom>
        </p:spPr>
      </p:pic>
      <p:pic>
        <p:nvPicPr>
          <p:cNvPr id="25" name="Picture 24" descr="A picture containing clock, watch, antenna, gauge&#10;&#10;Description automatically generated">
            <a:extLst>
              <a:ext uri="{FF2B5EF4-FFF2-40B4-BE49-F238E27FC236}">
                <a16:creationId xmlns:a16="http://schemas.microsoft.com/office/drawing/2014/main" id="{47057706-484A-6440-A712-EBCF825470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0296"/>
          <a:stretch/>
        </p:blipFill>
        <p:spPr>
          <a:xfrm>
            <a:off x="6686615" y="3976310"/>
            <a:ext cx="969508" cy="8763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83DCCB-6DDC-7349-979E-9FF2B28ED1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9853" y="4149213"/>
            <a:ext cx="411629" cy="482599"/>
          </a:xfrm>
          <a:prstGeom prst="rect">
            <a:avLst/>
          </a:prstGeom>
        </p:spPr>
      </p:pic>
      <p:pic>
        <p:nvPicPr>
          <p:cNvPr id="40" name="Picture 39" descr="Text&#10;&#10;Description automatically generated with low confidence">
            <a:extLst>
              <a:ext uri="{FF2B5EF4-FFF2-40B4-BE49-F238E27FC236}">
                <a16:creationId xmlns:a16="http://schemas.microsoft.com/office/drawing/2014/main" id="{54A02297-E111-3243-9A15-FC64FC82C8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0785" y="3395822"/>
            <a:ext cx="406400" cy="3667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CF1B380-9107-5342-B775-1E4344A189A2}"/>
              </a:ext>
            </a:extLst>
          </p:cNvPr>
          <p:cNvSpPr txBox="1"/>
          <p:nvPr/>
        </p:nvSpPr>
        <p:spPr>
          <a:xfrm>
            <a:off x="7463102" y="3362106"/>
            <a:ext cx="4367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rbel" panose="020B0503020204020204" pitchFamily="34" charset="0"/>
                <a:sym typeface="Wingdings" pitchFamily="2" charset="2"/>
              </a:rPr>
              <a:t>   with	   minimum at reference </a:t>
            </a:r>
            <a:r>
              <a:rPr lang="en-US" sz="1800" dirty="0" err="1">
                <a:latin typeface="Corbel" panose="020B0503020204020204" pitchFamily="34" charset="0"/>
                <a:sym typeface="Wingdings" pitchFamily="2" charset="2"/>
              </a:rPr>
              <a:t>t</a:t>
            </a:r>
            <a:r>
              <a:rPr lang="en-US" sz="1800" baseline="-25000" dirty="0" err="1">
                <a:latin typeface="Corbel" panose="020B0503020204020204" pitchFamily="34" charset="0"/>
                <a:sym typeface="Wingdings" pitchFamily="2" charset="2"/>
              </a:rPr>
              <a:t>i</a:t>
            </a:r>
            <a:endParaRPr lang="en-US" sz="1800" dirty="0">
              <a:latin typeface="Corbel" panose="020B0503020204020204" pitchFamily="34" charset="0"/>
              <a:sym typeface="Wingdings" pitchFamily="2" charset="2"/>
            </a:endParaRPr>
          </a:p>
        </p:txBody>
      </p:sp>
      <p:sp>
        <p:nvSpPr>
          <p:cNvPr id="52" name="TextBox 51">
            <a:hlinkClick r:id="rId11" action="ppaction://hlinksldjump"/>
            <a:extLst>
              <a:ext uri="{FF2B5EF4-FFF2-40B4-BE49-F238E27FC236}">
                <a16:creationId xmlns:a16="http://schemas.microsoft.com/office/drawing/2014/main" id="{6509A856-3217-7943-AA2A-0F0309FAA356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482E39BA-F7C0-544A-BFC6-3B87F35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OEP-ROC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BEA1F-AD78-A748-B9D6-4C782BDB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398"/>
            <a:ext cx="7017868" cy="5594602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AD949ADC-2018-C943-A11D-E2EA0D552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72"/>
          <a:stretch/>
        </p:blipFill>
        <p:spPr>
          <a:xfrm>
            <a:off x="6261100" y="2823462"/>
            <a:ext cx="5930900" cy="2771140"/>
          </a:xfrm>
          <a:prstGeom prst="rect">
            <a:avLst/>
          </a:prstGeom>
        </p:spPr>
      </p:pic>
      <p:sp>
        <p:nvSpPr>
          <p:cNvPr id="30" name="TextBox 29">
            <a:hlinkClick r:id="rId4" action="ppaction://hlinksldjump"/>
            <a:extLst>
              <a:ext uri="{FF2B5EF4-FFF2-40B4-BE49-F238E27FC236}">
                <a16:creationId xmlns:a16="http://schemas.microsoft.com/office/drawing/2014/main" id="{4347EB05-C623-2D4D-98D9-9D09FBD1E3F5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D1D369A-6FB4-4A48-9FEA-F35D0673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5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Experiments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7D3EE0-B227-EF4D-9C2D-C8EA839D653A}"/>
              </a:ext>
            </a:extLst>
          </p:cNvPr>
          <p:cNvSpPr txBox="1">
            <a:spLocks/>
          </p:cNvSpPr>
          <p:nvPr/>
        </p:nvSpPr>
        <p:spPr>
          <a:xfrm>
            <a:off x="658376" y="1690688"/>
            <a:ext cx="5368290" cy="5167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orbel" panose="020B0503020204020204" pitchFamily="34" charset="0"/>
              </a:rPr>
              <a:t>Questions</a:t>
            </a: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</a:rPr>
              <a:t>OEP-ROC </a:t>
            </a:r>
            <a:r>
              <a:rPr lang="en-US" i="1" dirty="0">
                <a:latin typeface="Corbel" panose="020B0503020204020204" pitchFamily="34" charset="0"/>
              </a:rPr>
              <a:t>vs</a:t>
            </a:r>
            <a:r>
              <a:rPr lang="en-US" dirty="0">
                <a:latin typeface="Corbel" panose="020B0503020204020204" pitchFamily="34" charset="0"/>
              </a:rPr>
              <a:t> state-of-the-art forecasting</a:t>
            </a: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OEP-ROC </a:t>
            </a:r>
            <a:r>
              <a:rPr lang="en-US" i="1" dirty="0">
                <a:latin typeface="Corbel" panose="020B0503020204020204" pitchFamily="34" charset="0"/>
                <a:sym typeface="Wingdings" pitchFamily="2" charset="2"/>
              </a:rPr>
              <a:t>vs 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OEP-ROC variants</a:t>
            </a:r>
            <a:endParaRPr lang="en-US" i="1" dirty="0">
              <a:latin typeface="Corbel" panose="020B0503020204020204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Impact of k and </a:t>
            </a:r>
            <a:r>
              <a:rPr lang="en-US" dirty="0" err="1">
                <a:latin typeface="Corbel" panose="020B0503020204020204" pitchFamily="34" charset="0"/>
                <a:sym typeface="Wingdings" pitchFamily="2" charset="2"/>
              </a:rPr>
              <a:t>δ</a:t>
            </a: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Aggregation </a:t>
            </a:r>
            <a:r>
              <a:rPr lang="en-US" i="1" dirty="0">
                <a:latin typeface="Corbel" panose="020B0503020204020204" pitchFamily="34" charset="0"/>
                <a:sym typeface="Wingdings" pitchFamily="2" charset="2"/>
              </a:rPr>
              <a:t>vs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Corbel" panose="020B0503020204020204" pitchFamily="34" charset="0"/>
                <a:sym typeface="Wingdings" pitchFamily="2" charset="2"/>
              </a:rPr>
              <a:t>OEP-ROC+aggregation</a:t>
            </a: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OEP-ROC time 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OEP-ROC informed </a:t>
            </a:r>
            <a:r>
              <a:rPr lang="en-US" i="1" dirty="0">
                <a:latin typeface="Corbel" panose="020B0503020204020204" pitchFamily="34" charset="0"/>
                <a:sym typeface="Wingdings" pitchFamily="2" charset="2"/>
              </a:rPr>
              <a:t>vs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 random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How to explain OEP-ROC ensemble selection or performance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139589-1A93-0341-AD47-C92CED3527E8}"/>
              </a:ext>
            </a:extLst>
          </p:cNvPr>
          <p:cNvSpPr txBox="1">
            <a:spLocks/>
          </p:cNvSpPr>
          <p:nvPr/>
        </p:nvSpPr>
        <p:spPr>
          <a:xfrm>
            <a:off x="6823710" y="167590"/>
            <a:ext cx="5368290" cy="5079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orbel" panose="020B0503020204020204" pitchFamily="34" charset="0"/>
              </a:rPr>
              <a:t>Setup</a:t>
            </a: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</a:rPr>
              <a:t>Metric: RMSE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</a:rPr>
              <a:t>Comparison: Wilcoxon Signed Rank test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</a:rPr>
              <a:t>100 real-world datasets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F305DA-D197-6A48-BEDD-E8CDE60E2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3839" r="10267" b="13392"/>
          <a:stretch/>
        </p:blipFill>
        <p:spPr bwMode="auto">
          <a:xfrm>
            <a:off x="6427470" y="4268792"/>
            <a:ext cx="5513938" cy="104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AC298F34-9D98-6A43-BD73-74C990ECB1C5}"/>
              </a:ext>
            </a:extLst>
          </p:cNvPr>
          <p:cNvSpPr/>
          <p:nvPr/>
        </p:nvSpPr>
        <p:spPr>
          <a:xfrm rot="16200000">
            <a:off x="7618095" y="4120827"/>
            <a:ext cx="381000" cy="2762250"/>
          </a:xfrm>
          <a:prstGeom prst="leftBrace">
            <a:avLst>
              <a:gd name="adj1" fmla="val 3963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3D3BF53-BAFE-AA46-BABB-08F3C0548752}"/>
              </a:ext>
            </a:extLst>
          </p:cNvPr>
          <p:cNvSpPr/>
          <p:nvPr/>
        </p:nvSpPr>
        <p:spPr>
          <a:xfrm rot="16200000">
            <a:off x="9688094" y="4804471"/>
            <a:ext cx="381000" cy="1388311"/>
          </a:xfrm>
          <a:prstGeom prst="leftBrace">
            <a:avLst>
              <a:gd name="adj1" fmla="val 3963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B8557-A6E0-E347-8C9A-C3A12607B0EA}"/>
              </a:ext>
            </a:extLst>
          </p:cNvPr>
          <p:cNvSpPr txBox="1"/>
          <p:nvPr/>
        </p:nvSpPr>
        <p:spPr>
          <a:xfrm>
            <a:off x="6930390" y="5810230"/>
            <a:ext cx="6058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50% Train  	        25% Val        25% Test</a:t>
            </a:r>
            <a:endParaRPr lang="en-US" sz="2400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6A005B88-92F8-2041-99AC-8E39B2924A56}"/>
              </a:ext>
            </a:extLst>
          </p:cNvPr>
          <p:cNvSpPr/>
          <p:nvPr/>
        </p:nvSpPr>
        <p:spPr>
          <a:xfrm rot="16200000">
            <a:off x="11066581" y="4814299"/>
            <a:ext cx="381000" cy="1368657"/>
          </a:xfrm>
          <a:prstGeom prst="leftBrace">
            <a:avLst>
              <a:gd name="adj1" fmla="val 3963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72C8BE2-4234-D349-BB42-111C78E3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821" y="2589208"/>
            <a:ext cx="5323236" cy="1732200"/>
          </a:xfrm>
          <a:prstGeom prst="rect">
            <a:avLst/>
          </a:prstGeom>
        </p:spPr>
      </p:pic>
      <p:sp>
        <p:nvSpPr>
          <p:cNvPr id="15" name="TextBox 14">
            <a:hlinkClick r:id="rId4" action="ppaction://hlinksldjump"/>
            <a:extLst>
              <a:ext uri="{FF2B5EF4-FFF2-40B4-BE49-F238E27FC236}">
                <a16:creationId xmlns:a16="http://schemas.microsoft.com/office/drawing/2014/main" id="{BF1FF2B5-BD36-EA4D-B544-6B1FAA3E26C3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78B317B-382D-3345-9115-CE129F5C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A47B36-B446-4F43-92DC-553C4F8AC49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Results</a:t>
            </a:r>
            <a:endParaRPr lang="en-US" dirty="0"/>
          </a:p>
        </p:txBody>
      </p:sp>
      <p:pic>
        <p:nvPicPr>
          <p:cNvPr id="11" name="Content Placeholder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948C92-6902-AB46-86DC-1A24392B1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" y="1454468"/>
            <a:ext cx="5445922" cy="5312092"/>
          </a:xfr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5C6991CF-2AE8-7E4E-9D29-F19ED860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210" y="1843088"/>
            <a:ext cx="5966529" cy="4146232"/>
          </a:xfrm>
          <a:prstGeom prst="rect">
            <a:avLst/>
          </a:prstGeom>
        </p:spPr>
      </p:pic>
      <p:sp>
        <p:nvSpPr>
          <p:cNvPr id="14" name="TextBox 13">
            <a:hlinkClick r:id="rId4" action="ppaction://hlinksldjump"/>
            <a:extLst>
              <a:ext uri="{FF2B5EF4-FFF2-40B4-BE49-F238E27FC236}">
                <a16:creationId xmlns:a16="http://schemas.microsoft.com/office/drawing/2014/main" id="{992719BE-BCBF-E245-882F-9C37ED64AC7B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4F1B5D2-75B9-CD4A-B5B6-56ACC238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6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A47B36-B446-4F43-92DC-553C4F8AC49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Results</a:t>
            </a:r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7572B01-8F04-904D-863E-64994F6C2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72" y="87948"/>
            <a:ext cx="8680828" cy="351028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4F8091B-E213-5F4F-BBEC-A65B0367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347720"/>
            <a:ext cx="9568155" cy="3510280"/>
          </a:xfrm>
          <a:prstGeom prst="rect">
            <a:avLst/>
          </a:prstGeom>
        </p:spPr>
      </p:pic>
      <p:sp>
        <p:nvSpPr>
          <p:cNvPr id="12" name="TextBox 11">
            <a:hlinkClick r:id="rId4" action="ppaction://hlinksldjump"/>
            <a:extLst>
              <a:ext uri="{FF2B5EF4-FFF2-40B4-BE49-F238E27FC236}">
                <a16:creationId xmlns:a16="http://schemas.microsoft.com/office/drawing/2014/main" id="{649F71E0-07F0-DA4D-B0E0-D2698BC4BD40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4CA90C4-B1D1-A744-9766-BB4056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12B1-C6EB-0C4C-94E3-8C0B9ED0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66"/>
            <a:ext cx="10515600" cy="52525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sz="2600" dirty="0">
                <a:latin typeface="Corbel" panose="020B0503020204020204" pitchFamily="34" charset="0"/>
              </a:rPr>
            </a:br>
            <a:r>
              <a:rPr lang="en-US" sz="2600" dirty="0">
                <a:latin typeface="Corbel" panose="020B0503020204020204" pitchFamily="34" charset="0"/>
              </a:rPr>
              <a:t>- Outperforms most state-of-the-art methods in pairwise comparison</a:t>
            </a:r>
          </a:p>
          <a:p>
            <a:pPr>
              <a:buFontTx/>
              <a:buChar char="-"/>
            </a:pPr>
            <a:r>
              <a:rPr lang="en-US" sz="2600" dirty="0">
                <a:latin typeface="Corbel" panose="020B0503020204020204" pitchFamily="34" charset="0"/>
              </a:rPr>
              <a:t>None of the variants which exclude some steps outperform the original method (need for all components including diversity)</a:t>
            </a:r>
          </a:p>
          <a:p>
            <a:pPr>
              <a:buFontTx/>
              <a:buChar char="-"/>
            </a:pPr>
            <a:r>
              <a:rPr lang="en-US" sz="2600" dirty="0">
                <a:latin typeface="Corbel" panose="020B0503020204020204" pitchFamily="34" charset="0"/>
              </a:rPr>
              <a:t>The variant that updates randomly does not improve the performance over drift-informed updates even though they trigger more updates </a:t>
            </a:r>
            <a:r>
              <a:rPr lang="en-US" sz="2600" dirty="0">
                <a:latin typeface="Corbel" panose="020B0503020204020204" pitchFamily="34" charset="0"/>
                <a:sym typeface="Wingdings" pitchFamily="2" charset="2"/>
              </a:rPr>
              <a:t> computational efficiency</a:t>
            </a:r>
          </a:p>
          <a:p>
            <a:pPr>
              <a:buFontTx/>
              <a:buChar char="-"/>
            </a:pPr>
            <a:r>
              <a:rPr lang="en-US" sz="2600" dirty="0">
                <a:latin typeface="Corbel" panose="020B0503020204020204" pitchFamily="34" charset="0"/>
                <a:sym typeface="Wingdings" pitchFamily="2" charset="2"/>
              </a:rPr>
              <a:t>Model aggregation methods perform better when combined with this model pruning method</a:t>
            </a:r>
          </a:p>
          <a:p>
            <a:pPr>
              <a:buFontTx/>
              <a:buChar char="-"/>
            </a:pPr>
            <a:r>
              <a:rPr lang="en-US" sz="2600" dirty="0">
                <a:latin typeface="Corbel" panose="020B0503020204020204" pitchFamily="34" charset="0"/>
                <a:sym typeface="Wingdings" pitchFamily="2" charset="2"/>
              </a:rPr>
              <a:t>Saliency maps are interpretable and can be used to extract reasoning behind choosing one model over the other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Cons</a:t>
            </a:r>
          </a:p>
          <a:p>
            <a:pPr marL="0" indent="0">
              <a:buNone/>
            </a:pPr>
            <a:r>
              <a:rPr lang="en-US" sz="2600" dirty="0">
                <a:latin typeface="Corbel" panose="020B0503020204020204" pitchFamily="34" charset="0"/>
                <a:sym typeface="Wingdings" pitchFamily="2" charset="2"/>
              </a:rPr>
              <a:t>-Not model-agnostic</a:t>
            </a:r>
          </a:p>
          <a:p>
            <a:pPr marL="0" indent="0">
              <a:buNone/>
            </a:pPr>
            <a:r>
              <a:rPr lang="en-US" sz="2600" dirty="0">
                <a:latin typeface="Corbel" panose="020B0503020204020204" pitchFamily="34" charset="0"/>
                <a:sym typeface="Wingdings" pitchFamily="2" charset="2"/>
              </a:rPr>
              <a:t>-Base models can be more explainable or supported by explanation tools</a:t>
            </a:r>
          </a:p>
          <a:p>
            <a:pPr marL="0" indent="0">
              <a:buNone/>
            </a:pPr>
            <a:r>
              <a:rPr lang="en-US" sz="2600" dirty="0">
                <a:latin typeface="Corbel" panose="020B0503020204020204" pitchFamily="34" charset="0"/>
                <a:sym typeface="Wingdings" pitchFamily="2" charset="2"/>
              </a:rPr>
              <a:t>-Runtime of 14 seconds is a lot for real-time forecasting: could be improved by sampling from Val instead of using all of it</a:t>
            </a:r>
          </a:p>
          <a:p>
            <a:pPr marL="0" indent="0">
              <a:buNone/>
            </a:pPr>
            <a:r>
              <a:rPr lang="en-US" sz="2600" dirty="0">
                <a:latin typeface="Corbel" panose="020B0503020204020204" pitchFamily="34" charset="0"/>
                <a:sym typeface="Wingdings" pitchFamily="2" charset="2"/>
              </a:rPr>
              <a:t>-Impact of size of input pattern L should be investigated </a:t>
            </a:r>
            <a:endParaRPr lang="en-US" sz="2600" dirty="0">
              <a:latin typeface="Corbel" panose="020B0503020204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A47B36-B446-4F43-92DC-553C4F8AC49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Results</a:t>
            </a:r>
            <a:endParaRPr lang="en-US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91841AF9-D812-EE44-B5E5-3FE5EAAD21ED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3460F-6249-B24E-83F8-D8F535D1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CF96-879C-F74A-90E3-B09A442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C342-B35C-214C-8DD8-4ACF7691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553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</a:rPr>
              <a:t>Representational dissimilarity (or similarity) matrix between model input representation and time-series could be used instead of saliency maps to generalize methods to any base model that is designed to output a forecast where feature importance can be extracted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EDC586-6DEA-2A43-AE8C-647C787A4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3839" r="10267" b="13392"/>
          <a:stretch/>
        </p:blipFill>
        <p:spPr bwMode="auto">
          <a:xfrm>
            <a:off x="838200" y="3813132"/>
            <a:ext cx="2472657" cy="46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949B3BB-4C28-164A-8237-121A1943C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3839" r="10267" b="13392"/>
          <a:stretch/>
        </p:blipFill>
        <p:spPr bwMode="auto">
          <a:xfrm rot="16200000" flipH="1">
            <a:off x="-631913" y="5319587"/>
            <a:ext cx="2472657" cy="46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0BC72E-EE9E-6946-800D-74B8A4006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76473"/>
              </p:ext>
            </p:extLst>
          </p:nvPr>
        </p:nvGraphicFramePr>
        <p:xfrm>
          <a:off x="838200" y="4280700"/>
          <a:ext cx="2472655" cy="254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31">
                  <a:extLst>
                    <a:ext uri="{9D8B030D-6E8A-4147-A177-3AD203B41FA5}">
                      <a16:colId xmlns:a16="http://schemas.microsoft.com/office/drawing/2014/main" val="1809265816"/>
                    </a:ext>
                  </a:extLst>
                </a:gridCol>
                <a:gridCol w="494531">
                  <a:extLst>
                    <a:ext uri="{9D8B030D-6E8A-4147-A177-3AD203B41FA5}">
                      <a16:colId xmlns:a16="http://schemas.microsoft.com/office/drawing/2014/main" val="2285842288"/>
                    </a:ext>
                  </a:extLst>
                </a:gridCol>
                <a:gridCol w="494531">
                  <a:extLst>
                    <a:ext uri="{9D8B030D-6E8A-4147-A177-3AD203B41FA5}">
                      <a16:colId xmlns:a16="http://schemas.microsoft.com/office/drawing/2014/main" val="1544264116"/>
                    </a:ext>
                  </a:extLst>
                </a:gridCol>
                <a:gridCol w="494531">
                  <a:extLst>
                    <a:ext uri="{9D8B030D-6E8A-4147-A177-3AD203B41FA5}">
                      <a16:colId xmlns:a16="http://schemas.microsoft.com/office/drawing/2014/main" val="3777249690"/>
                    </a:ext>
                  </a:extLst>
                </a:gridCol>
                <a:gridCol w="494531">
                  <a:extLst>
                    <a:ext uri="{9D8B030D-6E8A-4147-A177-3AD203B41FA5}">
                      <a16:colId xmlns:a16="http://schemas.microsoft.com/office/drawing/2014/main" val="2321105285"/>
                    </a:ext>
                  </a:extLst>
                </a:gridCol>
              </a:tblGrid>
              <a:tr h="509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A5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55040"/>
                  </a:ext>
                </a:extLst>
              </a:tr>
              <a:tr h="509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A5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35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260983"/>
                  </a:ext>
                </a:extLst>
              </a:tr>
              <a:tr h="509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35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36735"/>
                  </a:ext>
                </a:extLst>
              </a:tr>
              <a:tr h="5090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43100"/>
                  </a:ext>
                </a:extLst>
              </a:tr>
              <a:tr h="509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6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A5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82579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2B9313A0-3223-E546-9600-8DF194247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08881"/>
              </p:ext>
            </p:extLst>
          </p:nvPr>
        </p:nvGraphicFramePr>
        <p:xfrm>
          <a:off x="4245992" y="4280700"/>
          <a:ext cx="2472655" cy="254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31">
                  <a:extLst>
                    <a:ext uri="{9D8B030D-6E8A-4147-A177-3AD203B41FA5}">
                      <a16:colId xmlns:a16="http://schemas.microsoft.com/office/drawing/2014/main" val="1809265816"/>
                    </a:ext>
                  </a:extLst>
                </a:gridCol>
                <a:gridCol w="494531">
                  <a:extLst>
                    <a:ext uri="{9D8B030D-6E8A-4147-A177-3AD203B41FA5}">
                      <a16:colId xmlns:a16="http://schemas.microsoft.com/office/drawing/2014/main" val="2285842288"/>
                    </a:ext>
                  </a:extLst>
                </a:gridCol>
                <a:gridCol w="494531">
                  <a:extLst>
                    <a:ext uri="{9D8B030D-6E8A-4147-A177-3AD203B41FA5}">
                      <a16:colId xmlns:a16="http://schemas.microsoft.com/office/drawing/2014/main" val="1544264116"/>
                    </a:ext>
                  </a:extLst>
                </a:gridCol>
                <a:gridCol w="494531">
                  <a:extLst>
                    <a:ext uri="{9D8B030D-6E8A-4147-A177-3AD203B41FA5}">
                      <a16:colId xmlns:a16="http://schemas.microsoft.com/office/drawing/2014/main" val="3777249690"/>
                    </a:ext>
                  </a:extLst>
                </a:gridCol>
                <a:gridCol w="494531">
                  <a:extLst>
                    <a:ext uri="{9D8B030D-6E8A-4147-A177-3AD203B41FA5}">
                      <a16:colId xmlns:a16="http://schemas.microsoft.com/office/drawing/2014/main" val="2321105285"/>
                    </a:ext>
                  </a:extLst>
                </a:gridCol>
              </a:tblGrid>
              <a:tr h="509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A5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2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55040"/>
                  </a:ext>
                </a:extLst>
              </a:tr>
              <a:tr h="509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6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35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260983"/>
                  </a:ext>
                </a:extLst>
              </a:tr>
              <a:tr h="509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36735"/>
                  </a:ext>
                </a:extLst>
              </a:tr>
              <a:tr h="509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A5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43100"/>
                  </a:ext>
                </a:extLst>
              </a:tr>
              <a:tr h="509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3C4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A5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82579"/>
                  </a:ext>
                </a:extLst>
              </a:tr>
            </a:tbl>
          </a:graphicData>
        </a:graphic>
      </p:graphicFrame>
      <p:pic>
        <p:nvPicPr>
          <p:cNvPr id="11" name="Picture 2">
            <a:extLst>
              <a:ext uri="{FF2B5EF4-FFF2-40B4-BE49-F238E27FC236}">
                <a16:creationId xmlns:a16="http://schemas.microsoft.com/office/drawing/2014/main" id="{193F993E-9111-8746-B2FA-71C521A8A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3839" r="40197" b="13392"/>
          <a:stretch/>
        </p:blipFill>
        <p:spPr bwMode="auto">
          <a:xfrm>
            <a:off x="4245991" y="3607640"/>
            <a:ext cx="2472655" cy="67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769C399B-205F-1642-A74B-51E1BECFB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3839" r="10267" b="13392"/>
          <a:stretch/>
        </p:blipFill>
        <p:spPr bwMode="auto">
          <a:xfrm rot="16200000" flipH="1">
            <a:off x="2775880" y="5319588"/>
            <a:ext cx="2472657" cy="46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E5F98E-7C13-CA44-88B6-B4DFF0C26D04}"/>
              </a:ext>
            </a:extLst>
          </p:cNvPr>
          <p:cNvSpPr txBox="1"/>
          <p:nvPr/>
        </p:nvSpPr>
        <p:spPr>
          <a:xfrm>
            <a:off x="4718482" y="35507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Modified input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69306-A537-554A-A20E-69BA9B90F2F0}"/>
              </a:ext>
            </a:extLst>
          </p:cNvPr>
          <p:cNvSpPr txBox="1"/>
          <p:nvPr/>
        </p:nvSpPr>
        <p:spPr>
          <a:xfrm>
            <a:off x="1670482" y="3546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ED0284-C99D-1F43-BA42-A213E9C2346A}"/>
              </a:ext>
            </a:extLst>
          </p:cNvPr>
          <p:cNvSpPr txBox="1"/>
          <p:nvPr/>
        </p:nvSpPr>
        <p:spPr>
          <a:xfrm rot="16200000">
            <a:off x="-2862037" y="26079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4E1AEE-6DD4-434A-AF63-FC2B9F8631F7}"/>
              </a:ext>
            </a:extLst>
          </p:cNvPr>
          <p:cNvSpPr txBox="1"/>
          <p:nvPr/>
        </p:nvSpPr>
        <p:spPr>
          <a:xfrm rot="16200000">
            <a:off x="550375" y="26301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input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B5E71D-6A56-5F4E-80C3-22B7068DD0C3}"/>
              </a:ext>
            </a:extLst>
          </p:cNvPr>
          <p:cNvSpPr txBox="1">
            <a:spLocks/>
          </p:cNvSpPr>
          <p:nvPr/>
        </p:nvSpPr>
        <p:spPr>
          <a:xfrm>
            <a:off x="7297620" y="4046916"/>
            <a:ext cx="48930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</a:rPr>
              <a:t>Alternatively modified input can be used as a proxy for </a:t>
            </a:r>
            <a:r>
              <a:rPr lang="en-US" dirty="0" err="1">
                <a:latin typeface="Corbel" panose="020B0503020204020204" pitchFamily="34" charset="0"/>
              </a:rPr>
              <a:t>RoCs</a:t>
            </a:r>
            <a:r>
              <a:rPr lang="en-US" dirty="0">
                <a:latin typeface="Corbel" panose="020B0503020204020204" pitchFamily="34" charset="0"/>
              </a:rPr>
              <a:t> directly without similarity matrix computation to save on resources</a:t>
            </a: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4B538B19-0106-F54B-BE55-C562F8825AAF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43BF61B-6621-D14F-9857-73AC5E3B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95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45176A04-F7C4-744D-B4DC-6954FB784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5"/>
          <a:stretch/>
        </p:blipFill>
        <p:spPr>
          <a:xfrm>
            <a:off x="2581254" y="3703124"/>
            <a:ext cx="4483588" cy="3142772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AA2C03C1-DC65-AB45-9473-1A1111DD58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" t="2014" r="-347" b="2810"/>
          <a:stretch/>
        </p:blipFill>
        <p:spPr>
          <a:xfrm>
            <a:off x="6981567" y="3846453"/>
            <a:ext cx="5222789" cy="3011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0DCF96-879C-F74A-90E3-B09A442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C342-B35C-214C-8DD8-4ACF7691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64" y="1582193"/>
            <a:ext cx="11634192" cy="225378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sz="2000" dirty="0">
                <a:latin typeface="Corbel" panose="020B0503020204020204" pitchFamily="34" charset="0"/>
              </a:rPr>
              <a:t>ANNs can handle multi-target forecasting by increasing output nodes</a:t>
            </a:r>
          </a:p>
          <a:p>
            <a:pPr>
              <a:buFontTx/>
              <a:buChar char="-"/>
            </a:pPr>
            <a:r>
              <a:rPr lang="en-US" sz="2000" dirty="0">
                <a:latin typeface="Corbel" panose="020B0503020204020204" pitchFamily="34" charset="0"/>
              </a:rPr>
              <a:t>it would also be useful to have forecasts at previous time-steps be fed back with a recurrent connection to input. This will enable any forecast output at t-1 to influence any forecast output at t. </a:t>
            </a:r>
          </a:p>
          <a:p>
            <a:pPr>
              <a:buFontTx/>
              <a:buChar char="-"/>
            </a:pPr>
            <a:r>
              <a:rPr lang="en-US" sz="2000" dirty="0">
                <a:latin typeface="Corbel" panose="020B0503020204020204" pitchFamily="34" charset="0"/>
              </a:rPr>
              <a:t>This is similar to extended Stacked-Single target (</a:t>
            </a:r>
            <a:r>
              <a:rPr lang="en-US" sz="2000" dirty="0" err="1">
                <a:latin typeface="Corbel" panose="020B0503020204020204" pitchFamily="34" charset="0"/>
              </a:rPr>
              <a:t>eSST</a:t>
            </a:r>
            <a:r>
              <a:rPr lang="en-US" sz="2000" dirty="0">
                <a:latin typeface="Corbel" panose="020B0503020204020204" pitchFamily="34" charset="0"/>
              </a:rPr>
              <a:t>) and regressor chains (</a:t>
            </a:r>
            <a:r>
              <a:rPr lang="en-US" sz="2000" dirty="0" err="1">
                <a:latin typeface="Corbel" panose="020B0503020204020204" pitchFamily="34" charset="0"/>
              </a:rPr>
              <a:t>eRC</a:t>
            </a:r>
            <a:r>
              <a:rPr lang="en-US" sz="2000" dirty="0">
                <a:latin typeface="Corbel" panose="020B0503020204020204" pitchFamily="34" charset="0"/>
              </a:rPr>
              <a:t>) described in </a:t>
            </a:r>
            <a:r>
              <a:rPr lang="en-US" sz="2000" dirty="0" err="1">
                <a:latin typeface="Corbel" panose="020B0503020204020204" pitchFamily="34" charset="0"/>
              </a:rPr>
              <a:t>Spyromitros-Xioufis</a:t>
            </a:r>
            <a:r>
              <a:rPr lang="en-US" sz="2000" dirty="0">
                <a:latin typeface="Corbel" panose="020B0503020204020204" pitchFamily="34" charset="0"/>
              </a:rPr>
              <a:t> et al. (2016). With recurrence, there is no need for multi-stage predictions, but dependence of forecast A on forecast B at t is not tested (only t and t-1). To test for this dependence, if </a:t>
            </a:r>
            <a:r>
              <a:rPr lang="en-US" sz="2000" dirty="0" err="1">
                <a:latin typeface="Corbel" panose="020B0503020204020204" pitchFamily="34" charset="0"/>
              </a:rPr>
              <a:t>eRC</a:t>
            </a:r>
            <a:r>
              <a:rPr lang="en-US" sz="2000" dirty="0">
                <a:latin typeface="Corbel" panose="020B0503020204020204" pitchFamily="34" charset="0"/>
              </a:rPr>
              <a:t> is used, this will result in an ensemble of ensembles whereby saliency maps can be averaged for each </a:t>
            </a:r>
            <a:r>
              <a:rPr lang="en-US" sz="2000" dirty="0" err="1">
                <a:latin typeface="Corbel" panose="020B0503020204020204" pitchFamily="34" charset="0"/>
              </a:rPr>
              <a:t>subensemble</a:t>
            </a:r>
            <a:r>
              <a:rPr lang="en-US" sz="2000" dirty="0">
                <a:latin typeface="Corbel" panose="020B0503020204020204" pitchFamily="34" charset="0"/>
              </a:rPr>
              <a:t> since these </a:t>
            </a:r>
            <a:r>
              <a:rPr lang="en-US" sz="2000" dirty="0" err="1">
                <a:latin typeface="Corbel" panose="020B0503020204020204" pitchFamily="34" charset="0"/>
              </a:rPr>
              <a:t>submodels</a:t>
            </a:r>
            <a:r>
              <a:rPr lang="en-US" sz="2000" dirty="0">
                <a:latin typeface="Corbel" panose="020B0503020204020204" pitchFamily="34" charset="0"/>
              </a:rPr>
              <a:t> will be simple input permutations of each other. If </a:t>
            </a:r>
            <a:r>
              <a:rPr lang="en-US" sz="2000" dirty="0" err="1">
                <a:latin typeface="Corbel" panose="020B0503020204020204" pitchFamily="34" charset="0"/>
              </a:rPr>
              <a:t>eSST</a:t>
            </a:r>
            <a:r>
              <a:rPr lang="en-US" sz="2000" dirty="0">
                <a:latin typeface="Corbel" panose="020B0503020204020204" pitchFamily="34" charset="0"/>
              </a:rPr>
              <a:t> is used, final stage models can be used for </a:t>
            </a:r>
            <a:r>
              <a:rPr lang="en-US" sz="2000" dirty="0" err="1">
                <a:latin typeface="Corbel" panose="020B0503020204020204" pitchFamily="34" charset="0"/>
              </a:rPr>
              <a:t>RoCs</a:t>
            </a:r>
            <a:r>
              <a:rPr lang="en-US" sz="20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3E17404-6072-1D4C-9D42-0A99C9CA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9" y="3882376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A54A6226-7DF4-E647-80E9-3DCE11D2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9" y="4854616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C660241F-7D5F-1243-B5B4-646BBC158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9" y="5919321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039DCE-64A6-4F40-B78C-D739F404308B}"/>
              </a:ext>
            </a:extLst>
          </p:cNvPr>
          <p:cNvSpPr txBox="1"/>
          <p:nvPr/>
        </p:nvSpPr>
        <p:spPr>
          <a:xfrm rot="5400000">
            <a:off x="545636" y="5715153"/>
            <a:ext cx="847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…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8F446C-B552-604D-BBA9-7BAC2AB565FC}"/>
              </a:ext>
            </a:extLst>
          </p:cNvPr>
          <p:cNvCxnSpPr>
            <a:cxnSpLocks/>
          </p:cNvCxnSpPr>
          <p:nvPr/>
        </p:nvCxnSpPr>
        <p:spPr>
          <a:xfrm flipH="1">
            <a:off x="1812335" y="4091928"/>
            <a:ext cx="807012" cy="11495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F1C23B-DF1E-764C-A27D-61F819470B57}"/>
              </a:ext>
            </a:extLst>
          </p:cNvPr>
          <p:cNvCxnSpPr>
            <a:cxnSpLocks/>
          </p:cNvCxnSpPr>
          <p:nvPr/>
        </p:nvCxnSpPr>
        <p:spPr>
          <a:xfrm flipH="1" flipV="1">
            <a:off x="1811313" y="5494301"/>
            <a:ext cx="807012" cy="11495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hlinkClick r:id="rId5" action="ppaction://hlinksldjump"/>
            <a:extLst>
              <a:ext uri="{FF2B5EF4-FFF2-40B4-BE49-F238E27FC236}">
                <a16:creationId xmlns:a16="http://schemas.microsoft.com/office/drawing/2014/main" id="{B6D6E2F0-1DE0-B649-8B75-4612A9E2C40B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621C9DF-EC29-9F4C-B99B-25AB95B2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1A41-F059-1443-8ACB-5B16AB9C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AF38-8859-6145-B7E7-694BCDBA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Saadallah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Jakobs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Morik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 (2022). Explainable online ensemble of deep neural network pruning for time series forecasting.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(9), 3459-3487.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Spyromitros-Xioufis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Tsoumakas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G., Groves, W.,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Vlahavas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 (2016). Multi-target regression via input space expansion: treating targets as inputs.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55-98.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CD9ED929-2C55-1849-AC35-3572E502A7F8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84954-A99A-3841-BE7A-15509EDE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9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0565-6560-AB48-9FB5-750C7D07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r>
              <a:rPr lang="en-US" dirty="0">
                <a:latin typeface="Corbel" panose="020B0503020204020204" pitchFamily="34" charset="0"/>
              </a:rPr>
              <a:t> ……………………… 3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OEP-ROC</a:t>
            </a:r>
            <a:r>
              <a:rPr lang="en-US" dirty="0">
                <a:latin typeface="Corbel" panose="020B0503020204020204" pitchFamily="34" charset="0"/>
              </a:rPr>
              <a:t> …………………………. 7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Experiments</a:t>
            </a:r>
            <a:r>
              <a:rPr lang="en-US" dirty="0">
                <a:latin typeface="Corbel" panose="020B0503020204020204" pitchFamily="34" charset="0"/>
              </a:rPr>
              <a:t> …………….……….. 12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Results</a:t>
            </a:r>
            <a:r>
              <a:rPr lang="en-US" dirty="0">
                <a:latin typeface="Corbel" panose="020B0503020204020204" pitchFamily="34" charset="0"/>
              </a:rPr>
              <a:t>  …………………………….. 13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Suggestions</a:t>
            </a:r>
            <a:r>
              <a:rPr lang="en-US" dirty="0">
                <a:latin typeface="Corbel" panose="020B0503020204020204" pitchFamily="34" charset="0"/>
              </a:rPr>
              <a:t> ………………………. 16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r>
              <a:rPr lang="en-US" dirty="0">
                <a:latin typeface="Corbel" panose="020B0503020204020204" pitchFamily="34" charset="0"/>
              </a:rPr>
              <a:t> ………………………... 18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  <a:latin typeface="Corbel" panose="020B0503020204020204" pitchFamily="34" charset="0"/>
              </a:rPr>
              <a:t>Any questions?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1028" name="Picture 4" descr="EPViz - Neural Systems Analysis LaboratoryNeural Systems Analysis Laboratory">
            <a:extLst>
              <a:ext uri="{FF2B5EF4-FFF2-40B4-BE49-F238E27FC236}">
                <a16:creationId xmlns:a16="http://schemas.microsoft.com/office/drawing/2014/main" id="{C2C43249-F10C-094C-AF3F-EDF82FB29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1" t="27495" r="30813" b="20833"/>
          <a:stretch/>
        </p:blipFill>
        <p:spPr bwMode="auto">
          <a:xfrm rot="5400000">
            <a:off x="5743330" y="409330"/>
            <a:ext cx="6848339" cy="60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8C85-ED61-FE46-A130-AF92E982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5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0565-6560-AB48-9FB5-750C7D07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r>
              <a:rPr lang="en-US" dirty="0">
                <a:latin typeface="Corbel" panose="020B0503020204020204" pitchFamily="34" charset="0"/>
              </a:rPr>
              <a:t> ……………………… 3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OEP-ROC</a:t>
            </a:r>
            <a:r>
              <a:rPr lang="en-US" dirty="0">
                <a:latin typeface="Corbel" panose="020B0503020204020204" pitchFamily="34" charset="0"/>
              </a:rPr>
              <a:t> …………………………. 7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Experiments</a:t>
            </a:r>
            <a:r>
              <a:rPr lang="en-US" dirty="0">
                <a:latin typeface="Corbel" panose="020B0503020204020204" pitchFamily="34" charset="0"/>
              </a:rPr>
              <a:t> …………….……….. 12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Results</a:t>
            </a:r>
            <a:r>
              <a:rPr lang="en-US" dirty="0">
                <a:latin typeface="Corbel" panose="020B0503020204020204" pitchFamily="34" charset="0"/>
              </a:rPr>
              <a:t>  …………………………….. 13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Suggestions</a:t>
            </a:r>
            <a:r>
              <a:rPr lang="en-US" dirty="0">
                <a:latin typeface="Corbel" panose="020B0503020204020204" pitchFamily="34" charset="0"/>
              </a:rPr>
              <a:t> ………………………. 16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r>
              <a:rPr lang="en-US" dirty="0">
                <a:latin typeface="Corbel" panose="020B0503020204020204" pitchFamily="34" charset="0"/>
              </a:rPr>
              <a:t> ………………………... 18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1028" name="Picture 4" descr="EPViz - Neural Systems Analysis LaboratoryNeural Systems Analysis Laboratory">
            <a:extLst>
              <a:ext uri="{FF2B5EF4-FFF2-40B4-BE49-F238E27FC236}">
                <a16:creationId xmlns:a16="http://schemas.microsoft.com/office/drawing/2014/main" id="{C2C43249-F10C-094C-AF3F-EDF82FB29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1" t="27495" r="30813" b="20833"/>
          <a:stretch/>
        </p:blipFill>
        <p:spPr bwMode="auto">
          <a:xfrm rot="5400000">
            <a:off x="5743330" y="409330"/>
            <a:ext cx="6848339" cy="60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7FF-F370-7841-BFA6-295AECBA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4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1726-673E-9D4D-8F41-F8F01D5D1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542" y="1680644"/>
            <a:ext cx="9144000" cy="2224502"/>
          </a:xfrm>
        </p:spPr>
        <p:txBody>
          <a:bodyPr>
            <a:noAutofit/>
          </a:bodyPr>
          <a:lstStyle/>
          <a:p>
            <a:r>
              <a:rPr lang="en-US" sz="6600" dirty="0"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Thank you</a:t>
            </a:r>
            <a:br>
              <a:rPr lang="en-US" sz="6600" dirty="0">
                <a:effectLst/>
                <a:latin typeface="Didot" panose="02000503000000020003" pitchFamily="2" charset="-79"/>
                <a:cs typeface="Didot" panose="02000503000000020003" pitchFamily="2" charset="-79"/>
              </a:rPr>
            </a:br>
            <a:endParaRPr lang="en-US" sz="6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9C2985-DF56-084E-8002-43ABBFA25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3839" r="10267" b="13392"/>
          <a:stretch/>
        </p:blipFill>
        <p:spPr bwMode="auto">
          <a:xfrm rot="16200000">
            <a:off x="-499668" y="2780592"/>
            <a:ext cx="6858001" cy="129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79A2C1F-EA1F-4C43-A6D6-A3E2EA0D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3839" r="10267" b="13392"/>
          <a:stretch/>
        </p:blipFill>
        <p:spPr bwMode="auto">
          <a:xfrm rot="5400000" flipH="1">
            <a:off x="5833667" y="2780591"/>
            <a:ext cx="6858001" cy="129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8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0565-6560-AB48-9FB5-750C7D07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The problem of time-series forecasting:</a:t>
            </a:r>
            <a:br>
              <a:rPr lang="en-US" dirty="0">
                <a:latin typeface="Corbel" panose="020B0503020204020204" pitchFamily="34" charset="0"/>
              </a:rPr>
            </a:b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EC24CA-B958-2F47-81F6-BCB940946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3839" r="10267" b="13392"/>
          <a:stretch/>
        </p:blipFill>
        <p:spPr bwMode="auto">
          <a:xfrm>
            <a:off x="838200" y="2386340"/>
            <a:ext cx="5513938" cy="104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0FA3B9-C973-5D4E-93FB-11C3B2B147ED}"/>
              </a:ext>
            </a:extLst>
          </p:cNvPr>
          <p:cNvSpPr txBox="1"/>
          <p:nvPr/>
        </p:nvSpPr>
        <p:spPr>
          <a:xfrm>
            <a:off x="6599583" y="2833601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Wingdings" pitchFamily="2" charset="2"/>
              </a:rPr>
              <a:t> 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8FD67-4C37-4F42-AFA9-CCA050D48F19}"/>
              </a:ext>
            </a:extLst>
          </p:cNvPr>
          <p:cNvSpPr txBox="1"/>
          <p:nvPr/>
        </p:nvSpPr>
        <p:spPr>
          <a:xfrm>
            <a:off x="7368619" y="2587379"/>
            <a:ext cx="38961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Function f that gave rise to time-series</a:t>
            </a:r>
            <a:endParaRPr lang="en-US" sz="32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A71CB2B-A2D4-F140-8E0A-AA07541F896A}"/>
              </a:ext>
            </a:extLst>
          </p:cNvPr>
          <p:cNvSpPr/>
          <p:nvPr/>
        </p:nvSpPr>
        <p:spPr>
          <a:xfrm rot="16200000">
            <a:off x="2368826" y="1898374"/>
            <a:ext cx="381000" cy="3442252"/>
          </a:xfrm>
          <a:prstGeom prst="leftBrace">
            <a:avLst>
              <a:gd name="adj1" fmla="val 3963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E0FBD27-A882-F54C-8F92-AFABE510E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3839" r="40197" b="13392"/>
          <a:stretch/>
        </p:blipFill>
        <p:spPr bwMode="auto">
          <a:xfrm>
            <a:off x="831773" y="4154162"/>
            <a:ext cx="5526791" cy="171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3012B879-8712-E047-A3F7-487B252B252D}"/>
              </a:ext>
            </a:extLst>
          </p:cNvPr>
          <p:cNvSpPr/>
          <p:nvPr/>
        </p:nvSpPr>
        <p:spPr>
          <a:xfrm rot="16200000">
            <a:off x="5125795" y="2594282"/>
            <a:ext cx="381000" cy="2071686"/>
          </a:xfrm>
          <a:prstGeom prst="leftBrace">
            <a:avLst>
              <a:gd name="adj1" fmla="val 3963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388D1-80E5-3A49-A7F0-26244FA30983}"/>
              </a:ext>
            </a:extLst>
          </p:cNvPr>
          <p:cNvSpPr txBox="1"/>
          <p:nvPr/>
        </p:nvSpPr>
        <p:spPr>
          <a:xfrm>
            <a:off x="2057400" y="3926257"/>
            <a:ext cx="38961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Train			Test</a:t>
            </a:r>
            <a:endParaRPr lang="en-US" sz="3200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36F4140-381E-C548-A442-53A51B1FB763}"/>
              </a:ext>
            </a:extLst>
          </p:cNvPr>
          <p:cNvSpPr/>
          <p:nvPr/>
        </p:nvSpPr>
        <p:spPr>
          <a:xfrm rot="16200000">
            <a:off x="2342321" y="4215109"/>
            <a:ext cx="381000" cy="3442252"/>
          </a:xfrm>
          <a:prstGeom prst="leftBrace">
            <a:avLst>
              <a:gd name="adj1" fmla="val 3963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1B4847-3346-894F-8430-8659C427C20B}"/>
              </a:ext>
            </a:extLst>
          </p:cNvPr>
          <p:cNvSpPr txBox="1"/>
          <p:nvPr/>
        </p:nvSpPr>
        <p:spPr>
          <a:xfrm rot="16200000">
            <a:off x="4027435" y="5981086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89820961-BEAC-DB4D-A99A-C9370773E82C}"/>
              </a:ext>
            </a:extLst>
          </p:cNvPr>
          <p:cNvSpPr/>
          <p:nvPr/>
        </p:nvSpPr>
        <p:spPr>
          <a:xfrm>
            <a:off x="4253947" y="5122709"/>
            <a:ext cx="226970" cy="226970"/>
          </a:xfrm>
          <a:prstGeom prst="donut">
            <a:avLst>
              <a:gd name="adj" fmla="val 88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FF38F-9EAA-A64A-9C04-D2D0D69A737B}"/>
              </a:ext>
            </a:extLst>
          </p:cNvPr>
          <p:cNvSpPr txBox="1"/>
          <p:nvPr/>
        </p:nvSpPr>
        <p:spPr>
          <a:xfrm>
            <a:off x="1171260" y="6353942"/>
            <a:ext cx="6218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f(X) window t	   </a:t>
            </a:r>
            <a:r>
              <a:rPr lang="en-US" sz="3200" dirty="0">
                <a:solidFill>
                  <a:srgbClr val="FF0000"/>
                </a:solidFill>
                <a:latin typeface="Corbel" panose="020B0503020204020204" pitchFamily="34" charset="0"/>
              </a:rPr>
              <a:t>Y </a:t>
            </a:r>
            <a:r>
              <a:rPr lang="en-US" sz="3200" dirty="0" err="1">
                <a:solidFill>
                  <a:srgbClr val="FF0000"/>
                </a:solidFill>
                <a:latin typeface="Corbel" panose="020B0503020204020204" pitchFamily="34" charset="0"/>
              </a:rPr>
              <a:t>t+f</a:t>
            </a:r>
            <a:r>
              <a:rPr lang="en-US" sz="3200" dirty="0">
                <a:solidFill>
                  <a:srgbClr val="FF0000"/>
                </a:solidFill>
                <a:latin typeface="Corbel" panose="020B0503020204020204" pitchFamily="34" charset="0"/>
              </a:rPr>
              <a:t> (f=1)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5E2446-8A3C-0C4E-A1EB-379D30C71D9A}"/>
              </a:ext>
            </a:extLst>
          </p:cNvPr>
          <p:cNvCxnSpPr/>
          <p:nvPr/>
        </p:nvCxnSpPr>
        <p:spPr>
          <a:xfrm>
            <a:off x="4480917" y="6080753"/>
            <a:ext cx="1106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7B260F-A0E2-5947-9D0C-32CF5A50576E}"/>
              </a:ext>
            </a:extLst>
          </p:cNvPr>
          <p:cNvSpPr txBox="1"/>
          <p:nvPr/>
        </p:nvSpPr>
        <p:spPr>
          <a:xfrm>
            <a:off x="4651513" y="5775051"/>
            <a:ext cx="389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slide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BE6246-0DB7-AF41-B1DB-630A7810FEA0}"/>
              </a:ext>
            </a:extLst>
          </p:cNvPr>
          <p:cNvSpPr txBox="1"/>
          <p:nvPr/>
        </p:nvSpPr>
        <p:spPr>
          <a:xfrm rot="5400000">
            <a:off x="2219328" y="4376840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Wingdings" pitchFamily="2" charset="2"/>
              </a:rPr>
              <a:t> 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F848D3-0F6C-3D43-90AB-22FC0E047665}"/>
              </a:ext>
            </a:extLst>
          </p:cNvPr>
          <p:cNvSpPr txBox="1"/>
          <p:nvPr/>
        </p:nvSpPr>
        <p:spPr>
          <a:xfrm>
            <a:off x="7029257" y="3932760"/>
            <a:ext cx="44661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orbel" panose="020B0503020204020204" pitchFamily="34" charset="0"/>
              </a:rPr>
              <a:t>?</a:t>
            </a:r>
          </a:p>
          <a:p>
            <a:r>
              <a:rPr lang="en-US" sz="3200" dirty="0">
                <a:latin typeface="Corbel" panose="020B0503020204020204" pitchFamily="34" charset="0"/>
              </a:rPr>
              <a:t>-Real-time predictions</a:t>
            </a:r>
          </a:p>
          <a:p>
            <a:r>
              <a:rPr lang="en-US" sz="3200" dirty="0">
                <a:latin typeface="Corbel" panose="020B0503020204020204" pitchFamily="34" charset="0"/>
              </a:rPr>
              <a:t>-Dynamic and complex</a:t>
            </a:r>
          </a:p>
          <a:p>
            <a:r>
              <a:rPr lang="en-US" sz="3200" dirty="0"/>
              <a:t>-No Free Lunch</a:t>
            </a:r>
          </a:p>
        </p:txBody>
      </p:sp>
      <p:sp>
        <p:nvSpPr>
          <p:cNvPr id="24" name="TextBox 23">
            <a:hlinkClick r:id="rId3" action="ppaction://hlinksldjump"/>
            <a:extLst>
              <a:ext uri="{FF2B5EF4-FFF2-40B4-BE49-F238E27FC236}">
                <a16:creationId xmlns:a16="http://schemas.microsoft.com/office/drawing/2014/main" id="{653663EE-69E3-1E43-8D35-9832A8F678FF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04266D7C-AB7B-E74F-918B-9347B1D5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0565-6560-AB48-9FB5-750C7D07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76" y="1690688"/>
            <a:ext cx="6096000" cy="53064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rbel" panose="020B0503020204020204" pitchFamily="34" charset="0"/>
              </a:rPr>
              <a:t>Progress: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- DNNs automatically compute enriched feature representations 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 CNNs and LSTMs used as state-of-the-art forecasting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Ensemble methods lower both bias and variance and have ability to be aware of concept drift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Most research focused on step 3 for this        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C027C-A232-B54E-8E4E-4285828A6B41}"/>
              </a:ext>
            </a:extLst>
          </p:cNvPr>
          <p:cNvSpPr txBox="1"/>
          <p:nvPr/>
        </p:nvSpPr>
        <p:spPr>
          <a:xfrm>
            <a:off x="178805" y="2942886"/>
            <a:ext cx="446618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orbel" panose="020B0503020204020204" pitchFamily="34" charset="0"/>
              </a:rPr>
              <a:t>?</a:t>
            </a:r>
          </a:p>
          <a:p>
            <a:pPr algn="ctr"/>
            <a:r>
              <a:rPr lang="en-US" sz="3200" dirty="0">
                <a:latin typeface="Corbel" panose="020B0503020204020204" pitchFamily="34" charset="0"/>
              </a:rPr>
              <a:t>High Variance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019488-1AD2-644D-BB33-923E6B2EA1FE}"/>
              </a:ext>
            </a:extLst>
          </p:cNvPr>
          <p:cNvSpPr txBox="1"/>
          <p:nvPr/>
        </p:nvSpPr>
        <p:spPr>
          <a:xfrm rot="5400000">
            <a:off x="2065653" y="4125701"/>
            <a:ext cx="532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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D58E1D-9D51-7C42-BA53-56DD2EB88DEC}"/>
              </a:ext>
            </a:extLst>
          </p:cNvPr>
          <p:cNvSpPr txBox="1"/>
          <p:nvPr/>
        </p:nvSpPr>
        <p:spPr>
          <a:xfrm>
            <a:off x="6205612" y="10279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rbel" panose="020B0503020204020204" pitchFamily="34" charset="0"/>
              </a:rPr>
              <a:t>Step 1</a:t>
            </a:r>
            <a:r>
              <a:rPr lang="en-US" sz="1800" dirty="0">
                <a:latin typeface="Corbel" panose="020B0503020204020204" pitchFamily="34" charset="0"/>
              </a:rPr>
              <a:t>: Generation</a:t>
            </a:r>
            <a:endParaRPr lang="en-US" sz="18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514C2D7-56A5-0741-A05F-5B4011430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147" y="1397238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3EA84D3-0733-B04A-A390-B4AA135DC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003" y="1397238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759A1FBA-6C54-F74D-A1BD-94408BD09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260" y="1397238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0AE7F1-0C18-C64E-BD50-5D59276E9CE5}"/>
              </a:ext>
            </a:extLst>
          </p:cNvPr>
          <p:cNvSpPr txBox="1"/>
          <p:nvPr/>
        </p:nvSpPr>
        <p:spPr>
          <a:xfrm>
            <a:off x="6205612" y="24176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rbel" panose="020B0503020204020204" pitchFamily="34" charset="0"/>
              </a:rPr>
              <a:t>Step 2</a:t>
            </a:r>
            <a:r>
              <a:rPr lang="en-US" sz="1800" dirty="0">
                <a:latin typeface="Corbel" panose="020B0503020204020204" pitchFamily="34" charset="0"/>
              </a:rPr>
              <a:t>: Pruning</a:t>
            </a:r>
            <a:endParaRPr lang="en-US" sz="1800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E297EA7C-4F5F-8643-8EFF-9C106AC9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147" y="2786987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612FAA17-3471-1840-BC9F-68B200452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003" y="2786987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FD30EF6C-E49D-2340-9FB9-F241AD9DA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436" y="2786987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0A2E64-DE68-3A45-8FCD-B1EDC5D1F55E}"/>
              </a:ext>
            </a:extLst>
          </p:cNvPr>
          <p:cNvCxnSpPr/>
          <p:nvPr/>
        </p:nvCxnSpPr>
        <p:spPr>
          <a:xfrm>
            <a:off x="8710273" y="2814298"/>
            <a:ext cx="1298713" cy="9931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B7A14-88A7-464F-8579-A2012A2BC87A}"/>
              </a:ext>
            </a:extLst>
          </p:cNvPr>
          <p:cNvCxnSpPr>
            <a:cxnSpLocks/>
          </p:cNvCxnSpPr>
          <p:nvPr/>
        </p:nvCxnSpPr>
        <p:spPr>
          <a:xfrm flipH="1">
            <a:off x="8677043" y="2814298"/>
            <a:ext cx="1298713" cy="9931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008008-8835-9E4A-9F68-F0973E88869C}"/>
              </a:ext>
            </a:extLst>
          </p:cNvPr>
          <p:cNvSpPr txBox="1"/>
          <p:nvPr/>
        </p:nvSpPr>
        <p:spPr>
          <a:xfrm>
            <a:off x="6205612" y="37799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rbel" panose="020B0503020204020204" pitchFamily="34" charset="0"/>
              </a:rPr>
              <a:t>Step 3</a:t>
            </a:r>
            <a:r>
              <a:rPr lang="en-US" sz="1800" dirty="0">
                <a:latin typeface="Corbel" panose="020B0503020204020204" pitchFamily="34" charset="0"/>
              </a:rPr>
              <a:t>: Aggregation</a:t>
            </a:r>
            <a:endParaRPr lang="en-US" sz="1800" dirty="0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C383028A-4B17-BC4B-8EB1-761646A91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147" y="4149243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F15F5D8F-EF5F-BC49-B091-405291945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003" y="4149243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5B683CD2-2B35-4C44-A3B5-3C110D533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436" y="4149242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66991E-F72D-0440-8EBF-ECF782BCBAFF}"/>
              </a:ext>
            </a:extLst>
          </p:cNvPr>
          <p:cNvCxnSpPr/>
          <p:nvPr/>
        </p:nvCxnSpPr>
        <p:spPr>
          <a:xfrm>
            <a:off x="8710273" y="4176554"/>
            <a:ext cx="1298713" cy="9931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8884A8-9645-534E-A451-32209D9B74C0}"/>
              </a:ext>
            </a:extLst>
          </p:cNvPr>
          <p:cNvCxnSpPr>
            <a:cxnSpLocks/>
          </p:cNvCxnSpPr>
          <p:nvPr/>
        </p:nvCxnSpPr>
        <p:spPr>
          <a:xfrm flipH="1">
            <a:off x="8677043" y="4176554"/>
            <a:ext cx="1298713" cy="9931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44A3CC2D-C9FE-274E-AFA1-01A74247AEB4}"/>
              </a:ext>
            </a:extLst>
          </p:cNvPr>
          <p:cNvSpPr/>
          <p:nvPr/>
        </p:nvSpPr>
        <p:spPr>
          <a:xfrm rot="10453222">
            <a:off x="7918664" y="3031111"/>
            <a:ext cx="3093068" cy="2662617"/>
          </a:xfrm>
          <a:prstGeom prst="arc">
            <a:avLst>
              <a:gd name="adj1" fmla="val 13699131"/>
              <a:gd name="adj2" fmla="val 1967235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B2778F-B68B-2646-93E7-B3004886C709}"/>
              </a:ext>
            </a:extLst>
          </p:cNvPr>
          <p:cNvSpPr txBox="1"/>
          <p:nvPr/>
        </p:nvSpPr>
        <p:spPr>
          <a:xfrm rot="2115650">
            <a:off x="7877285" y="4912659"/>
            <a:ext cx="532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</a:t>
            </a:r>
            <a:endParaRPr 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05079-F84B-9240-AA60-0EC14C194267}"/>
              </a:ext>
            </a:extLst>
          </p:cNvPr>
          <p:cNvSpPr txBox="1"/>
          <p:nvPr/>
        </p:nvSpPr>
        <p:spPr>
          <a:xfrm rot="19484350" flipV="1">
            <a:off x="10408397" y="4962720"/>
            <a:ext cx="532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</a:t>
            </a:r>
            <a:endParaRPr lang="en-US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4C36F6-A42D-2543-A5F0-46E3AB3ECDE9}"/>
              </a:ext>
            </a:extLst>
          </p:cNvPr>
          <p:cNvSpPr txBox="1"/>
          <p:nvPr/>
        </p:nvSpPr>
        <p:spPr>
          <a:xfrm rot="5400000">
            <a:off x="9089988" y="5643593"/>
            <a:ext cx="532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</a:t>
            </a:r>
            <a:endParaRPr lang="en-US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20DD9B-7BEB-AE43-871F-837710D5EAC3}"/>
              </a:ext>
            </a:extLst>
          </p:cNvPr>
          <p:cNvSpPr txBox="1"/>
          <p:nvPr/>
        </p:nvSpPr>
        <p:spPr>
          <a:xfrm>
            <a:off x="9150580" y="5998431"/>
            <a:ext cx="523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ŷ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66E250-9B5E-7C47-8F18-C3B6E94C6FA7}"/>
              </a:ext>
            </a:extLst>
          </p:cNvPr>
          <p:cNvSpPr txBox="1"/>
          <p:nvPr/>
        </p:nvSpPr>
        <p:spPr>
          <a:xfrm>
            <a:off x="7445519" y="5009986"/>
            <a:ext cx="711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w</a:t>
            </a:r>
            <a:r>
              <a:rPr lang="en-US" sz="4000" baseline="-25000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1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F56E5D-D896-D348-B82A-38209B4A5A57}"/>
              </a:ext>
            </a:extLst>
          </p:cNvPr>
          <p:cNvSpPr txBox="1"/>
          <p:nvPr/>
        </p:nvSpPr>
        <p:spPr>
          <a:xfrm>
            <a:off x="10896847" y="5007013"/>
            <a:ext cx="847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w</a:t>
            </a:r>
            <a:r>
              <a:rPr lang="en-US" sz="4000" baseline="-25000" dirty="0" err="1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2886DE-BFB7-8E49-AB8E-BBB42565906E}"/>
              </a:ext>
            </a:extLst>
          </p:cNvPr>
          <p:cNvSpPr txBox="1"/>
          <p:nvPr/>
        </p:nvSpPr>
        <p:spPr>
          <a:xfrm>
            <a:off x="9977686" y="1751017"/>
            <a:ext cx="847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…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221DF-2FA3-544E-B928-5D0C765152DA}"/>
              </a:ext>
            </a:extLst>
          </p:cNvPr>
          <p:cNvSpPr txBox="1"/>
          <p:nvPr/>
        </p:nvSpPr>
        <p:spPr>
          <a:xfrm>
            <a:off x="9975756" y="3255049"/>
            <a:ext cx="847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…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056C11-8318-F846-B75A-C3EB1BEC2F17}"/>
              </a:ext>
            </a:extLst>
          </p:cNvPr>
          <p:cNvSpPr txBox="1"/>
          <p:nvPr/>
        </p:nvSpPr>
        <p:spPr>
          <a:xfrm>
            <a:off x="9975756" y="4601524"/>
            <a:ext cx="847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…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hlinkClick r:id="rId3" action="ppaction://hlinksldjump"/>
            <a:extLst>
              <a:ext uri="{FF2B5EF4-FFF2-40B4-BE49-F238E27FC236}">
                <a16:creationId xmlns:a16="http://schemas.microsoft.com/office/drawing/2014/main" id="{58D3DB48-D51E-7547-8A76-BF55B7FCB9C2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EAC10228-D9CA-9F47-B478-3526F03C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0565-6560-AB48-9FB5-750C7D07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661" y="4887693"/>
            <a:ext cx="4072650" cy="33439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C027C-A232-B54E-8E4E-4285828A6B41}"/>
              </a:ext>
            </a:extLst>
          </p:cNvPr>
          <p:cNvSpPr txBox="1"/>
          <p:nvPr/>
        </p:nvSpPr>
        <p:spPr>
          <a:xfrm>
            <a:off x="7319991" y="3791394"/>
            <a:ext cx="40726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orbel" panose="020B0503020204020204" pitchFamily="34" charset="0"/>
              </a:rPr>
              <a:t>?</a:t>
            </a:r>
          </a:p>
          <a:p>
            <a:pPr algn="ctr"/>
            <a:r>
              <a:rPr lang="en-US" sz="3200" dirty="0">
                <a:latin typeface="Corbel" panose="020B0503020204020204" pitchFamily="34" charset="0"/>
              </a:rPr>
              <a:t>step 2</a:t>
            </a:r>
          </a:p>
          <a:p>
            <a:pPr algn="ctr"/>
            <a:endParaRPr lang="en-US" sz="3200" dirty="0">
              <a:latin typeface="Corbel" panose="020B0503020204020204" pitchFamily="34" charset="0"/>
            </a:endParaRPr>
          </a:p>
          <a:p>
            <a:pPr>
              <a:buFontTx/>
              <a:buChar char="-"/>
            </a:pPr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Resources consumption</a:t>
            </a:r>
          </a:p>
          <a:p>
            <a:pPr>
              <a:buFontTx/>
              <a:buChar char="-"/>
            </a:pPr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Performance</a:t>
            </a:r>
          </a:p>
          <a:p>
            <a:pPr>
              <a:buFontTx/>
              <a:buChar char="-"/>
            </a:pPr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Dynamicity</a:t>
            </a:r>
          </a:p>
          <a:p>
            <a:pPr algn="ctr"/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019488-1AD2-644D-BB33-923E6B2EA1FE}"/>
              </a:ext>
            </a:extLst>
          </p:cNvPr>
          <p:cNvSpPr txBox="1"/>
          <p:nvPr/>
        </p:nvSpPr>
        <p:spPr>
          <a:xfrm rot="5400000">
            <a:off x="9064841" y="4945721"/>
            <a:ext cx="532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</a:t>
            </a:r>
            <a:endParaRPr 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C85287-CFC5-DF43-8996-2C3FE6AE6BC4}"/>
              </a:ext>
            </a:extLst>
          </p:cNvPr>
          <p:cNvSpPr txBox="1"/>
          <p:nvPr/>
        </p:nvSpPr>
        <p:spPr>
          <a:xfrm>
            <a:off x="6205612" y="24176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rbel" panose="020B0503020204020204" pitchFamily="34" charset="0"/>
              </a:rPr>
              <a:t>Step 2</a:t>
            </a:r>
            <a:r>
              <a:rPr lang="en-US" sz="1800" dirty="0">
                <a:latin typeface="Corbel" panose="020B0503020204020204" pitchFamily="34" charset="0"/>
              </a:rPr>
              <a:t>: Pruning</a:t>
            </a:r>
            <a:endParaRPr lang="en-US" sz="1800" dirty="0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2DFE6A74-1C99-1643-A921-8CF55F43F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147" y="2786987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227BF7EE-E42E-E948-8F5A-F6DDAD643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003" y="2786987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05B01EA3-02C9-054A-94ED-53C3AEC77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436" y="2786987"/>
            <a:ext cx="1530626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14E96B-D5CF-A745-85EB-FABD47C59583}"/>
              </a:ext>
            </a:extLst>
          </p:cNvPr>
          <p:cNvCxnSpPr/>
          <p:nvPr/>
        </p:nvCxnSpPr>
        <p:spPr>
          <a:xfrm>
            <a:off x="8710273" y="2814298"/>
            <a:ext cx="1298713" cy="9931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9A2D32-965E-9644-A4A6-CC509C925008}"/>
              </a:ext>
            </a:extLst>
          </p:cNvPr>
          <p:cNvCxnSpPr>
            <a:cxnSpLocks/>
          </p:cNvCxnSpPr>
          <p:nvPr/>
        </p:nvCxnSpPr>
        <p:spPr>
          <a:xfrm flipH="1">
            <a:off x="8677043" y="2814298"/>
            <a:ext cx="1298713" cy="9931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45DBD3C-7669-824A-BC1C-585F78E64C3D}"/>
              </a:ext>
            </a:extLst>
          </p:cNvPr>
          <p:cNvSpPr txBox="1"/>
          <p:nvPr/>
        </p:nvSpPr>
        <p:spPr>
          <a:xfrm>
            <a:off x="9975756" y="3255049"/>
            <a:ext cx="847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…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98B720DA-FA10-1B4B-99D5-98E90044B771}"/>
              </a:ext>
            </a:extLst>
          </p:cNvPr>
          <p:cNvSpPr txBox="1">
            <a:spLocks/>
          </p:cNvSpPr>
          <p:nvPr/>
        </p:nvSpPr>
        <p:spPr>
          <a:xfrm>
            <a:off x="658376" y="1690688"/>
            <a:ext cx="6096000" cy="5306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orbel" panose="020B0503020204020204" pitchFamily="34" charset="0"/>
              </a:rPr>
              <a:t>Needs:</a:t>
            </a: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</a:rPr>
              <a:t>Combinatorial search problem 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 approximate search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Real-time dynamic forecasting  continuous, informed pruning update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Generalization performance of ensemble  performance and diversity of base models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Explainable </a:t>
            </a:r>
            <a:r>
              <a:rPr lang="en-US" dirty="0" err="1">
                <a:latin typeface="Corbel" panose="020B0503020204020204" pitchFamily="34" charset="0"/>
                <a:sym typeface="Wingdings" pitchFamily="2" charset="2"/>
              </a:rPr>
              <a:t>subensemble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  explainable pruning process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59" name="TextBox 58">
            <a:hlinkClick r:id="rId3" action="ppaction://hlinksldjump"/>
            <a:extLst>
              <a:ext uri="{FF2B5EF4-FFF2-40B4-BE49-F238E27FC236}">
                <a16:creationId xmlns:a16="http://schemas.microsoft.com/office/drawing/2014/main" id="{39751464-9651-5848-827F-A6B19E8B341E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671F9-C16C-4645-8F1D-7FF28A3D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3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98B720DA-FA10-1B4B-99D5-98E90044B771}"/>
              </a:ext>
            </a:extLst>
          </p:cNvPr>
          <p:cNvSpPr txBox="1">
            <a:spLocks/>
          </p:cNvSpPr>
          <p:nvPr/>
        </p:nvSpPr>
        <p:spPr>
          <a:xfrm>
            <a:off x="496634" y="1738106"/>
            <a:ext cx="5917418" cy="5306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orbel" panose="020B0503020204020204" pitchFamily="34" charset="0"/>
              </a:rPr>
              <a:t>Background:</a:t>
            </a: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Search mechanism: global </a:t>
            </a:r>
            <a:r>
              <a:rPr lang="en-US" i="1" dirty="0">
                <a:latin typeface="Corbel" panose="020B0503020204020204" pitchFamily="34" charset="0"/>
                <a:sym typeface="Wingdings" pitchFamily="2" charset="2"/>
              </a:rPr>
              <a:t>vs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 greedy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Selection mechanism: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Ranking-based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: metric?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Clustering and representative selection 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for diversity: similarity measure? Optimal number of clusters?</a:t>
            </a:r>
          </a:p>
          <a:p>
            <a:pPr lvl="1"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Optimization-based: time?</a:t>
            </a:r>
          </a:p>
          <a:p>
            <a:pPr lvl="1"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Aggregation that can set </a:t>
            </a:r>
            <a:r>
              <a:rPr lang="en-US" dirty="0" err="1">
                <a:latin typeface="Corbel" panose="020B0503020204020204" pitchFamily="34" charset="0"/>
                <a:sym typeface="Wingdings" pitchFamily="2" charset="2"/>
              </a:rPr>
              <a:t>w</a:t>
            </a:r>
            <a:r>
              <a:rPr lang="en-US" baseline="-25000" dirty="0" err="1">
                <a:latin typeface="Corbel" panose="020B0503020204020204" pitchFamily="34" charset="0"/>
                <a:sym typeface="Wingdings" pitchFamily="2" charset="2"/>
              </a:rPr>
              <a:t>i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 = </a:t>
            </a:r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0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Repetition: random </a:t>
            </a:r>
            <a:r>
              <a:rPr lang="en-US" i="1" dirty="0">
                <a:latin typeface="Corbel" panose="020B0503020204020204" pitchFamily="34" charset="0"/>
                <a:sym typeface="Wingdings" pitchFamily="2" charset="2"/>
              </a:rPr>
              <a:t>vs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informed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DNNs </a:t>
            </a:r>
            <a:r>
              <a:rPr lang="en-US" dirty="0" err="1">
                <a:latin typeface="Corbel" panose="020B0503020204020204" pitchFamily="34" charset="0"/>
                <a:sym typeface="Wingdings" pitchFamily="2" charset="2"/>
              </a:rPr>
              <a:t>blackbox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: special techniques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Exploiting gradient: efficiency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0565-6560-AB48-9FB5-750C7D07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94" y="6032724"/>
            <a:ext cx="4072650" cy="591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 not model-agnostic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738AAD3-D389-5843-BDB2-2DC640474E39}"/>
              </a:ext>
            </a:extLst>
          </p:cNvPr>
          <p:cNvSpPr/>
          <p:nvPr/>
        </p:nvSpPr>
        <p:spPr>
          <a:xfrm rot="10800000">
            <a:off x="6155175" y="5777948"/>
            <a:ext cx="258877" cy="889098"/>
          </a:xfrm>
          <a:prstGeom prst="leftBrace">
            <a:avLst>
              <a:gd name="adj1" fmla="val 3963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A137F7A-2E4F-B74C-A23C-C7EF3081A489}"/>
              </a:ext>
            </a:extLst>
          </p:cNvPr>
          <p:cNvSpPr txBox="1">
            <a:spLocks/>
          </p:cNvSpPr>
          <p:nvPr/>
        </p:nvSpPr>
        <p:spPr>
          <a:xfrm>
            <a:off x="6414052" y="1738106"/>
            <a:ext cx="5917418" cy="5306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Explanation mechanism: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Visualization-based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: which input needs to be changed least to affect prediction most</a:t>
            </a:r>
          </a:p>
          <a:p>
            <a:pPr lvl="1"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Concept-based: is a given concept imbedded in latent space?</a:t>
            </a:r>
          </a:p>
          <a:p>
            <a:pPr lvl="1"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Model-based: can a simpler model be extracted that generalizes better?</a:t>
            </a:r>
          </a:p>
        </p:txBody>
      </p: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:a16="http://schemas.microsoft.com/office/drawing/2014/main" id="{E5A6886F-3346-A34C-AE5C-22E31BCC8CC7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93018-E9AE-A24E-BFB3-7EAA9291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0A3FC596-31EE-2847-8DFD-8DB118C8C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3" t="1194" r="40826" b="82769"/>
          <a:stretch/>
        </p:blipFill>
        <p:spPr>
          <a:xfrm>
            <a:off x="8739808" y="4144099"/>
            <a:ext cx="2597426" cy="993913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21FEA58B-2B71-2A41-86C8-3C8A9A714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82" t="41179" r="40699" b="42784"/>
          <a:stretch/>
        </p:blipFill>
        <p:spPr>
          <a:xfrm>
            <a:off x="8562836" y="5138011"/>
            <a:ext cx="2729948" cy="993913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7375CA26-14CF-764C-B3F8-D7866B233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66" b="1301"/>
          <a:stretch/>
        </p:blipFill>
        <p:spPr>
          <a:xfrm>
            <a:off x="1739900" y="6155633"/>
            <a:ext cx="10452100" cy="702367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98B720DA-FA10-1B4B-99D5-98E90044B771}"/>
              </a:ext>
            </a:extLst>
          </p:cNvPr>
          <p:cNvSpPr txBox="1">
            <a:spLocks/>
          </p:cNvSpPr>
          <p:nvPr/>
        </p:nvSpPr>
        <p:spPr>
          <a:xfrm>
            <a:off x="496633" y="1738106"/>
            <a:ext cx="4830741" cy="511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Base learners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 </a:t>
            </a:r>
          </a:p>
          <a:p>
            <a:pPr lvl="1"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Input layer: L-lagged time-series</a:t>
            </a:r>
          </a:p>
          <a:p>
            <a:pPr lvl="1"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CNN-based: differing number of convolutional layers, differing number of filters</a:t>
            </a:r>
          </a:p>
          <a:p>
            <a:pPr lvl="1"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Batch normalization layer</a:t>
            </a:r>
          </a:p>
          <a:p>
            <a:pPr lvl="1"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Some with LSTM layer with differing number of units</a:t>
            </a:r>
          </a:p>
          <a:p>
            <a:pPr lvl="1"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Output layer: 1 unit for following time value (f=1)</a:t>
            </a:r>
          </a:p>
          <a:p>
            <a:pPr lvl="1">
              <a:buFontTx/>
              <a:buChar char="-"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lvl="1">
              <a:buFontTx/>
              <a:buChar char="-"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Goal</a:t>
            </a: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OEP-ROC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4203B-3DB6-A54C-8199-25DAA02A0570}"/>
              </a:ext>
            </a:extLst>
          </p:cNvPr>
          <p:cNvSpPr txBox="1"/>
          <p:nvPr/>
        </p:nvSpPr>
        <p:spPr>
          <a:xfrm>
            <a:off x="5088836" y="7047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Corbel" panose="020B0503020204020204" pitchFamily="34" charset="0"/>
                <a:sym typeface="Wingdings" pitchFamily="2" charset="2"/>
              </a:rPr>
              <a:t>O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nline </a:t>
            </a:r>
            <a:r>
              <a:rPr lang="en-US" u="sng" dirty="0">
                <a:latin typeface="Corbel" panose="020B0503020204020204" pitchFamily="34" charset="0"/>
                <a:sym typeface="Wingdings" pitchFamily="2" charset="2"/>
              </a:rPr>
              <a:t>E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nsemble </a:t>
            </a:r>
            <a:r>
              <a:rPr lang="en-US" u="sng" dirty="0">
                <a:latin typeface="Corbel" panose="020B0503020204020204" pitchFamily="34" charset="0"/>
                <a:sym typeface="Wingdings" pitchFamily="2" charset="2"/>
              </a:rPr>
              <a:t>P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runing using performance saliency maps-based </a:t>
            </a:r>
            <a:r>
              <a:rPr lang="en-US" u="sng" dirty="0">
                <a:latin typeface="Corbel" panose="020B0503020204020204" pitchFamily="34" charset="0"/>
                <a:sym typeface="Wingdings" pitchFamily="2" charset="2"/>
              </a:rPr>
              <a:t>R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egions-</a:t>
            </a:r>
            <a:r>
              <a:rPr lang="en-US" u="sng" dirty="0">
                <a:latin typeface="Corbel" panose="020B0503020204020204" pitchFamily="34" charset="0"/>
                <a:sym typeface="Wingdings" pitchFamily="2" charset="2"/>
              </a:rPr>
              <a:t>O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f-</a:t>
            </a:r>
            <a:r>
              <a:rPr lang="en-US" u="sng" dirty="0">
                <a:latin typeface="Corbel" panose="020B0503020204020204" pitchFamily="34" charset="0"/>
                <a:sym typeface="Wingdings" pitchFamily="2" charset="2"/>
              </a:rPr>
              <a:t>C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ompetence</a:t>
            </a:r>
            <a:endParaRPr lang="en-US" dirty="0"/>
          </a:p>
        </p:txBody>
      </p:sp>
      <p:pic>
        <p:nvPicPr>
          <p:cNvPr id="18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615A9775-21D6-424E-BCC1-79B2B5A39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36" t="1194" b="82769"/>
          <a:stretch/>
        </p:blipFill>
        <p:spPr>
          <a:xfrm>
            <a:off x="11426686" y="4144099"/>
            <a:ext cx="748748" cy="993913"/>
          </a:xfrm>
          <a:prstGeom prst="rect">
            <a:avLst/>
          </a:prstGeom>
        </p:spPr>
      </p:pic>
      <p:pic>
        <p:nvPicPr>
          <p:cNvPr id="19" name="Picture 18" descr="Text, letter&#10;&#10;Description automatically generated">
            <a:extLst>
              <a:ext uri="{FF2B5EF4-FFF2-40B4-BE49-F238E27FC236}">
                <a16:creationId xmlns:a16="http://schemas.microsoft.com/office/drawing/2014/main" id="{19383839-B0AB-8B40-8140-3D9526DCB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36" t="41179" b="42784"/>
          <a:stretch/>
        </p:blipFill>
        <p:spPr>
          <a:xfrm>
            <a:off x="11426686" y="5138012"/>
            <a:ext cx="748748" cy="993913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2DCACF-FB7D-A44C-B179-E13ED8708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3839" r="10267" b="13392"/>
          <a:stretch/>
        </p:blipFill>
        <p:spPr bwMode="auto">
          <a:xfrm>
            <a:off x="6002718" y="1970870"/>
            <a:ext cx="5513938" cy="104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BD68CA3-104B-4B4A-AC16-5356B9281BE3}"/>
              </a:ext>
            </a:extLst>
          </p:cNvPr>
          <p:cNvSpPr txBox="1">
            <a:spLocks/>
          </p:cNvSpPr>
          <p:nvPr/>
        </p:nvSpPr>
        <p:spPr>
          <a:xfrm>
            <a:off x="5719370" y="1738105"/>
            <a:ext cx="4830741" cy="511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Training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Ensemble prediction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	(weights equal) </a:t>
            </a:r>
            <a:endParaRPr lang="en-US" sz="1800" dirty="0">
              <a:latin typeface="Corbel" panose="020B0503020204020204" pitchFamily="34" charset="0"/>
              <a:sym typeface="Wingdings" pitchFamily="2" charset="2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C6BC2FAB-8F08-394C-B80E-0CDEFE394C16}"/>
              </a:ext>
            </a:extLst>
          </p:cNvPr>
          <p:cNvSpPr/>
          <p:nvPr/>
        </p:nvSpPr>
        <p:spPr>
          <a:xfrm rot="16200000">
            <a:off x="7533344" y="1482904"/>
            <a:ext cx="381000" cy="3442252"/>
          </a:xfrm>
          <a:prstGeom prst="leftBrace">
            <a:avLst>
              <a:gd name="adj1" fmla="val 3963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6ED543C-F878-CE4A-95A5-BBD4148CB6D0}"/>
              </a:ext>
            </a:extLst>
          </p:cNvPr>
          <p:cNvSpPr/>
          <p:nvPr/>
        </p:nvSpPr>
        <p:spPr>
          <a:xfrm rot="16200000">
            <a:off x="10290313" y="2178812"/>
            <a:ext cx="381000" cy="2071686"/>
          </a:xfrm>
          <a:prstGeom prst="leftBrace">
            <a:avLst>
              <a:gd name="adj1" fmla="val 3963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74620-65BB-5940-BB72-FB6C0A80ED67}"/>
              </a:ext>
            </a:extLst>
          </p:cNvPr>
          <p:cNvSpPr txBox="1"/>
          <p:nvPr/>
        </p:nvSpPr>
        <p:spPr>
          <a:xfrm>
            <a:off x="7396645" y="3301434"/>
            <a:ext cx="389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Train		 	 Val</a:t>
            </a:r>
            <a:endParaRPr lang="en-US" sz="2400" dirty="0"/>
          </a:p>
        </p:txBody>
      </p:sp>
      <p:sp>
        <p:nvSpPr>
          <p:cNvPr id="27" name="TextBox 26">
            <a:hlinkClick r:id="rId4" action="ppaction://hlinksldjump"/>
            <a:extLst>
              <a:ext uri="{FF2B5EF4-FFF2-40B4-BE49-F238E27FC236}">
                <a16:creationId xmlns:a16="http://schemas.microsoft.com/office/drawing/2014/main" id="{7419CF0A-F27F-4644-A38A-52B6F504269A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7B32613-5EA4-E84A-A188-AA456E24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5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4927F0D-16C6-3046-875F-289662203D65}"/>
              </a:ext>
            </a:extLst>
          </p:cNvPr>
          <p:cNvSpPr txBox="1"/>
          <p:nvPr/>
        </p:nvSpPr>
        <p:spPr>
          <a:xfrm>
            <a:off x="6758210" y="3344886"/>
            <a:ext cx="6218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f(X) window t      </a:t>
            </a:r>
            <a:r>
              <a:rPr lang="en-US" sz="2000" dirty="0">
                <a:solidFill>
                  <a:srgbClr val="FF0000"/>
                </a:solidFill>
                <a:latin typeface="Corbel" panose="020B0503020204020204" pitchFamily="34" charset="0"/>
              </a:rPr>
              <a:t>Y </a:t>
            </a:r>
            <a:r>
              <a:rPr lang="en-US" sz="2000" dirty="0" err="1">
                <a:solidFill>
                  <a:srgbClr val="FF0000"/>
                </a:solidFill>
                <a:latin typeface="Corbel" panose="020B0503020204020204" pitchFamily="34" charset="0"/>
              </a:rPr>
              <a:t>t+f</a:t>
            </a:r>
            <a:r>
              <a:rPr lang="en-US" sz="2000" dirty="0">
                <a:solidFill>
                  <a:srgbClr val="FF0000"/>
                </a:solidFill>
                <a:latin typeface="Corbel" panose="020B0503020204020204" pitchFamily="34" charset="0"/>
              </a:rPr>
              <a:t> (f=1)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98B720DA-FA10-1B4B-99D5-98E90044B771}"/>
              </a:ext>
            </a:extLst>
          </p:cNvPr>
          <p:cNvSpPr txBox="1">
            <a:spLocks/>
          </p:cNvSpPr>
          <p:nvPr/>
        </p:nvSpPr>
        <p:spPr>
          <a:xfrm>
            <a:off x="496633" y="1738106"/>
            <a:ext cx="5348437" cy="5306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RoC</a:t>
            </a: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 Computation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For each model j at each window in validation set </a:t>
            </a:r>
            <a:r>
              <a:rPr lang="en-US" dirty="0" err="1">
                <a:latin typeface="Corbel" panose="020B0503020204020204" pitchFamily="34" charset="0"/>
                <a:sym typeface="Wingdings" pitchFamily="2" charset="2"/>
              </a:rPr>
              <a:t>i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, do the following using the last feature map activation units: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OEP-ROC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717BFC3-0945-6D41-8ED4-16207EB49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6" t="13839" r="10267" b="13392"/>
          <a:stretch/>
        </p:blipFill>
        <p:spPr bwMode="auto">
          <a:xfrm>
            <a:off x="7415232" y="1249556"/>
            <a:ext cx="3359678" cy="169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BAB53DFD-F8B7-2941-8569-6CE4AA25D326}"/>
              </a:ext>
            </a:extLst>
          </p:cNvPr>
          <p:cNvSpPr/>
          <p:nvPr/>
        </p:nvSpPr>
        <p:spPr>
          <a:xfrm rot="16200000">
            <a:off x="7756993" y="2646107"/>
            <a:ext cx="381000" cy="1064521"/>
          </a:xfrm>
          <a:prstGeom prst="leftBrace">
            <a:avLst>
              <a:gd name="adj1" fmla="val 3963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A8D26-5442-1441-8378-B230DBDD54C1}"/>
              </a:ext>
            </a:extLst>
          </p:cNvPr>
          <p:cNvSpPr txBox="1"/>
          <p:nvPr/>
        </p:nvSpPr>
        <p:spPr>
          <a:xfrm rot="16200000">
            <a:off x="8327722" y="2920919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E0D351B4-9B94-0847-B7F2-CC9888D1E354}"/>
              </a:ext>
            </a:extLst>
          </p:cNvPr>
          <p:cNvSpPr/>
          <p:nvPr/>
        </p:nvSpPr>
        <p:spPr>
          <a:xfrm>
            <a:off x="8479754" y="2319600"/>
            <a:ext cx="226970" cy="226970"/>
          </a:xfrm>
          <a:prstGeom prst="donut">
            <a:avLst>
              <a:gd name="adj" fmla="val 88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0F0FC8-E38D-1C42-B2D0-29C3468CB324}"/>
              </a:ext>
            </a:extLst>
          </p:cNvPr>
          <p:cNvCxnSpPr/>
          <p:nvPr/>
        </p:nvCxnSpPr>
        <p:spPr>
          <a:xfrm>
            <a:off x="8735344" y="3096561"/>
            <a:ext cx="1106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CC4C5B-7EAF-F842-B9AB-ECFA19A64523}"/>
              </a:ext>
            </a:extLst>
          </p:cNvPr>
          <p:cNvSpPr txBox="1"/>
          <p:nvPr/>
        </p:nvSpPr>
        <p:spPr>
          <a:xfrm>
            <a:off x="8836035" y="2807226"/>
            <a:ext cx="38961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rbel" panose="020B0503020204020204" pitchFamily="34" charset="0"/>
              </a:rPr>
              <a:t>slide Z-1 times</a:t>
            </a:r>
            <a:endParaRPr lang="en-US" sz="1400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D04A28FE-B46C-8B40-8A0D-E7D9E3F7266B}"/>
              </a:ext>
            </a:extLst>
          </p:cNvPr>
          <p:cNvSpPr/>
          <p:nvPr/>
        </p:nvSpPr>
        <p:spPr>
          <a:xfrm rot="5400000">
            <a:off x="8904571" y="-508338"/>
            <a:ext cx="381000" cy="3359678"/>
          </a:xfrm>
          <a:prstGeom prst="leftBrace">
            <a:avLst>
              <a:gd name="adj1" fmla="val 3963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EF918-84B0-E64E-B107-F9E01FD1AA64}"/>
              </a:ext>
            </a:extLst>
          </p:cNvPr>
          <p:cNvSpPr txBox="1"/>
          <p:nvPr/>
        </p:nvSpPr>
        <p:spPr>
          <a:xfrm>
            <a:off x="8826840" y="455454"/>
            <a:ext cx="699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Val</a:t>
            </a:r>
            <a:endParaRPr lang="en-US" sz="2400" dirty="0"/>
          </a:p>
        </p:txBody>
      </p:sp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F2A7CCA-589D-5347-A27D-B25562DCC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6"/>
          <a:stretch/>
        </p:blipFill>
        <p:spPr>
          <a:xfrm>
            <a:off x="468332" y="3744996"/>
            <a:ext cx="2574808" cy="1079500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348E730-3191-A94B-A2D5-CC0AECA1B6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364"/>
          <a:stretch/>
        </p:blipFill>
        <p:spPr>
          <a:xfrm>
            <a:off x="290452" y="4763485"/>
            <a:ext cx="2752688" cy="1016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F7E447D-F40A-674B-B24F-ACFE77D07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48"/>
          <a:stretch/>
        </p:blipFill>
        <p:spPr>
          <a:xfrm>
            <a:off x="3043380" y="3744996"/>
            <a:ext cx="809422" cy="1079500"/>
          </a:xfrm>
          <a:prstGeom prst="rect">
            <a:avLst/>
          </a:prstGeom>
        </p:spPr>
      </p:pic>
      <p:pic>
        <p:nvPicPr>
          <p:cNvPr id="23" name="Picture 2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75B1769-0F03-B643-81F9-6805D80141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640"/>
          <a:stretch/>
        </p:blipFill>
        <p:spPr>
          <a:xfrm>
            <a:off x="3043300" y="4763485"/>
            <a:ext cx="809342" cy="1016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5EDADA-48E6-1F48-8F95-181053EAF733}"/>
              </a:ext>
            </a:extLst>
          </p:cNvPr>
          <p:cNvSpPr txBox="1"/>
          <p:nvPr/>
        </p:nvSpPr>
        <p:spPr>
          <a:xfrm rot="5400000">
            <a:off x="230305" y="5328490"/>
            <a:ext cx="53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BD5267-BC71-4349-AEF8-8C1376AE82FD}"/>
              </a:ext>
            </a:extLst>
          </p:cNvPr>
          <p:cNvSpPr txBox="1"/>
          <p:nvPr/>
        </p:nvSpPr>
        <p:spPr>
          <a:xfrm rot="5400000">
            <a:off x="230305" y="5798550"/>
            <a:ext cx="53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696D45-8FBD-EE48-BFFA-C0F706E3C8B2}"/>
              </a:ext>
            </a:extLst>
          </p:cNvPr>
          <p:cNvSpPr txBox="1"/>
          <p:nvPr/>
        </p:nvSpPr>
        <p:spPr>
          <a:xfrm rot="5400000">
            <a:off x="230305" y="6300178"/>
            <a:ext cx="53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244946-8AEB-864D-9D87-26368A96ABF2}"/>
              </a:ext>
            </a:extLst>
          </p:cNvPr>
          <p:cNvSpPr txBox="1"/>
          <p:nvPr/>
        </p:nvSpPr>
        <p:spPr>
          <a:xfrm>
            <a:off x="202354" y="5481588"/>
            <a:ext cx="649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Normalize: [0,1]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DAD3A3-4B82-AE4C-97B0-73B9B7D8F56C}"/>
              </a:ext>
            </a:extLst>
          </p:cNvPr>
          <p:cNvSpPr txBox="1"/>
          <p:nvPr/>
        </p:nvSpPr>
        <p:spPr>
          <a:xfrm>
            <a:off x="202354" y="5983216"/>
            <a:ext cx="649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Clip at 0.1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40D51A-29BF-AA41-9391-35BA8E9E43DE}"/>
              </a:ext>
            </a:extLst>
          </p:cNvPr>
          <p:cNvSpPr txBox="1"/>
          <p:nvPr/>
        </p:nvSpPr>
        <p:spPr>
          <a:xfrm>
            <a:off x="202354" y="6508012"/>
            <a:ext cx="649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Moving average w=3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E6BD31-2CC8-214A-86FF-DCA8AB56AE16}"/>
              </a:ext>
            </a:extLst>
          </p:cNvPr>
          <p:cNvSpPr txBox="1"/>
          <p:nvPr/>
        </p:nvSpPr>
        <p:spPr>
          <a:xfrm>
            <a:off x="2191408" y="6526286"/>
            <a:ext cx="53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19F491-F6A8-D84A-A4FE-0A49D6E18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008" y="6523512"/>
            <a:ext cx="722377" cy="33832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038602A-E1CC-0C43-904D-618ED461B12E}"/>
              </a:ext>
            </a:extLst>
          </p:cNvPr>
          <p:cNvGrpSpPr/>
          <p:nvPr/>
        </p:nvGrpSpPr>
        <p:grpSpPr>
          <a:xfrm>
            <a:off x="2801856" y="6519144"/>
            <a:ext cx="24120" cy="8280"/>
            <a:chOff x="2801856" y="6519144"/>
            <a:chExt cx="24120" cy="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AD82EE-F0A1-A944-813B-738FA13F1759}"/>
                    </a:ext>
                  </a:extLst>
                </p14:cNvPr>
                <p14:cNvContentPartPr/>
                <p14:nvPr/>
              </p14:nvContentPartPr>
              <p14:xfrm>
                <a:off x="2801856" y="6527064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AD82EE-F0A1-A944-813B-738FA13F17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83856" y="650906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6F3522-2096-9C4F-BFC4-986780B25C5E}"/>
                    </a:ext>
                  </a:extLst>
                </p14:cNvPr>
                <p14:cNvContentPartPr/>
                <p14:nvPr/>
              </p14:nvContentPartPr>
              <p14:xfrm>
                <a:off x="2825616" y="6519144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6F3522-2096-9C4F-BFC4-986780B25C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07616" y="650114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32227D5-D003-2941-9EB1-21E7842D2C1D}"/>
              </a:ext>
            </a:extLst>
          </p:cNvPr>
          <p:cNvSpPr txBox="1"/>
          <p:nvPr/>
        </p:nvSpPr>
        <p:spPr>
          <a:xfrm>
            <a:off x="5587040" y="4140478"/>
            <a:ext cx="6489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</a:t>
            </a:r>
            <a:endParaRPr lang="en-US" sz="2800" dirty="0"/>
          </a:p>
        </p:txBody>
      </p:sp>
      <p:pic>
        <p:nvPicPr>
          <p:cNvPr id="39" name="Picture 38" descr="A close up of a clock&#10;&#10;Description automatically generated with low confidence">
            <a:extLst>
              <a:ext uri="{FF2B5EF4-FFF2-40B4-BE49-F238E27FC236}">
                <a16:creationId xmlns:a16="http://schemas.microsoft.com/office/drawing/2014/main" id="{3FC24171-2F91-104B-9195-6D45770390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4196" y="4159095"/>
            <a:ext cx="2628900" cy="508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DC804CF-9DB6-FA45-94B6-23DB07AB23C7}"/>
              </a:ext>
            </a:extLst>
          </p:cNvPr>
          <p:cNvSpPr txBox="1"/>
          <p:nvPr/>
        </p:nvSpPr>
        <p:spPr>
          <a:xfrm>
            <a:off x="6139349" y="4149432"/>
            <a:ext cx="28548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For each model j:</a:t>
            </a: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752D05-871B-6045-9874-A18FEBE2E1E1}"/>
                  </a:ext>
                </a:extLst>
              </p14:cNvPr>
              <p14:cNvContentPartPr/>
              <p14:nvPr/>
            </p14:nvContentPartPr>
            <p14:xfrm>
              <a:off x="9212943" y="4654150"/>
              <a:ext cx="624240" cy="54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752D05-871B-6045-9874-A18FEBE2E1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94943" y="4636150"/>
                <a:ext cx="6598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6429B7E-B9A8-6D40-930E-CF7BE07C42DC}"/>
                  </a:ext>
                </a:extLst>
              </p14:cNvPr>
              <p14:cNvContentPartPr/>
              <p14:nvPr/>
            </p14:nvContentPartPr>
            <p14:xfrm>
              <a:off x="9666543" y="4672150"/>
              <a:ext cx="112680" cy="7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6429B7E-B9A8-6D40-930E-CF7BE07C42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30428" y="4636150"/>
                <a:ext cx="18455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1902D4D-0264-0849-BC71-66D2FB6D4F9D}"/>
              </a:ext>
            </a:extLst>
          </p:cNvPr>
          <p:cNvGrpSpPr/>
          <p:nvPr/>
        </p:nvGrpSpPr>
        <p:grpSpPr>
          <a:xfrm>
            <a:off x="9950583" y="4647670"/>
            <a:ext cx="189000" cy="20880"/>
            <a:chOff x="9142020" y="4386060"/>
            <a:chExt cx="189000" cy="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7585C2-5CA1-574B-A0ED-6AF570C6ADC4}"/>
                    </a:ext>
                  </a:extLst>
                </p14:cNvPr>
                <p14:cNvContentPartPr/>
                <p14:nvPr/>
              </p14:nvContentPartPr>
              <p14:xfrm>
                <a:off x="9142020" y="4406580"/>
                <a:ext cx="6444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7585C2-5CA1-574B-A0ED-6AF570C6AD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06020" y="4370580"/>
                  <a:ext cx="136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CEE2D6A-1052-F045-A324-97E688302054}"/>
                    </a:ext>
                  </a:extLst>
                </p14:cNvPr>
                <p14:cNvContentPartPr/>
                <p14:nvPr/>
              </p14:nvContentPartPr>
              <p14:xfrm>
                <a:off x="9330660" y="43860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CEE2D6A-1052-F045-A324-97E6883020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94660" y="4350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4DE9920-AD26-1941-A85C-017E411A769D}"/>
              </a:ext>
            </a:extLst>
          </p:cNvPr>
          <p:cNvGrpSpPr/>
          <p:nvPr/>
        </p:nvGrpSpPr>
        <p:grpSpPr>
          <a:xfrm>
            <a:off x="10545303" y="4650910"/>
            <a:ext cx="298440" cy="3600"/>
            <a:chOff x="9736740" y="4389300"/>
            <a:chExt cx="298440" cy="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0B0A22A-7702-E747-86E4-738DCB7BF355}"/>
                    </a:ext>
                  </a:extLst>
                </p14:cNvPr>
                <p14:cNvContentPartPr/>
                <p14:nvPr/>
              </p14:nvContentPartPr>
              <p14:xfrm>
                <a:off x="9736740" y="4389300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0B0A22A-7702-E747-86E4-738DCB7BF3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0740" y="43533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68E1AE-FA4C-124A-AFCF-B71778E6F6E6}"/>
                    </a:ext>
                  </a:extLst>
                </p14:cNvPr>
                <p14:cNvContentPartPr/>
                <p14:nvPr/>
              </p14:nvContentPartPr>
              <p14:xfrm>
                <a:off x="9890100" y="4389300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68E1AE-FA4C-124A-AFCF-B71778E6F6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54100" y="43533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63EA30A-D8AD-FF4B-8EA7-4B1C1AE35FE3}"/>
                    </a:ext>
                  </a:extLst>
                </p14:cNvPr>
                <p14:cNvContentPartPr/>
                <p14:nvPr/>
              </p14:nvContentPartPr>
              <p14:xfrm>
                <a:off x="10034820" y="4392540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63EA30A-D8AD-FF4B-8EA7-4B1C1AE35F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98820" y="43565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0F23494-354D-3E4F-9F83-56B34557A115}"/>
                  </a:ext>
                </a:extLst>
              </p14:cNvPr>
              <p14:cNvContentPartPr/>
              <p14:nvPr/>
            </p14:nvContentPartPr>
            <p14:xfrm>
              <a:off x="11294463" y="4701310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0F23494-354D-3E4F-9F83-56B34557A1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258463" y="46653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E0F0813-8728-E943-AF7F-6B7CABFC9995}"/>
                  </a:ext>
                </a:extLst>
              </p14:cNvPr>
              <p14:cNvContentPartPr/>
              <p14:nvPr/>
            </p14:nvContentPartPr>
            <p14:xfrm>
              <a:off x="11252703" y="4675750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E0F0813-8728-E943-AF7F-6B7CABFC99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216703" y="4639750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00531E96-0856-0C40-AC85-7B1283EE5BD3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52374"/>
          <a:stretch/>
        </p:blipFill>
        <p:spPr>
          <a:xfrm>
            <a:off x="6671633" y="5030811"/>
            <a:ext cx="3653304" cy="8509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1F3B5C7-F28B-8F4F-B7EA-14659018B40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9552"/>
          <a:stretch/>
        </p:blipFill>
        <p:spPr>
          <a:xfrm>
            <a:off x="10442656" y="4964790"/>
            <a:ext cx="801453" cy="8509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1278F35-6AEF-0040-8E33-327F2CEF3DD6}"/>
              </a:ext>
            </a:extLst>
          </p:cNvPr>
          <p:cNvSpPr txBox="1"/>
          <p:nvPr/>
        </p:nvSpPr>
        <p:spPr>
          <a:xfrm>
            <a:off x="7755508" y="5906272"/>
            <a:ext cx="28548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rbel" panose="020B0503020204020204" pitchFamily="34" charset="0"/>
                <a:sym typeface="Wingdings" pitchFamily="2" charset="2"/>
              </a:rPr>
              <a:t>Buffer </a:t>
            </a:r>
            <a:r>
              <a:rPr lang="en-US" sz="2800" dirty="0" err="1">
                <a:latin typeface="Corbel" panose="020B0503020204020204" pitchFamily="34" charset="0"/>
                <a:sym typeface="Wingdings" pitchFamily="2" charset="2"/>
              </a:rPr>
              <a:t>RoCs</a:t>
            </a:r>
            <a:endParaRPr lang="en-US" sz="2800" dirty="0"/>
          </a:p>
        </p:txBody>
      </p:sp>
      <p:sp>
        <p:nvSpPr>
          <p:cNvPr id="49" name="TextBox 48">
            <a:hlinkClick r:id="rId24" action="ppaction://hlinksldjump"/>
            <a:extLst>
              <a:ext uri="{FF2B5EF4-FFF2-40B4-BE49-F238E27FC236}">
                <a16:creationId xmlns:a16="http://schemas.microsoft.com/office/drawing/2014/main" id="{46AE3E95-9EF1-1D41-9A1F-7ABFC8D2CEAD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B1CC6-CE5A-B14E-ACC6-40AD4B9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98B720DA-FA10-1B4B-99D5-98E90044B771}"/>
              </a:ext>
            </a:extLst>
          </p:cNvPr>
          <p:cNvSpPr txBox="1">
            <a:spLocks/>
          </p:cNvSpPr>
          <p:nvPr/>
        </p:nvSpPr>
        <p:spPr>
          <a:xfrm>
            <a:off x="5855483" y="365125"/>
            <a:ext cx="5348437" cy="5306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Stage 1: k-Means Clustering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Similarity measure: Euclidean distance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Keep representative of each cluster </a:t>
            </a:r>
            <a:r>
              <a:rPr lang="en-US" dirty="0" err="1">
                <a:latin typeface="Corbel" panose="020B0503020204020204" pitchFamily="34" charset="0"/>
                <a:sym typeface="Wingdings" pitchFamily="2" charset="2"/>
              </a:rPr>
              <a:t>f</a:t>
            </a:r>
            <a:r>
              <a:rPr lang="en-US" baseline="-25000" dirty="0" err="1">
                <a:latin typeface="Corbel" panose="020B0503020204020204" pitchFamily="34" charset="0"/>
                <a:sym typeface="Wingdings" pitchFamily="2" charset="2"/>
              </a:rPr>
              <a:t>r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: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Stage 2: top-M selection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Rank using</a:t>
            </a:r>
          </a:p>
          <a:p>
            <a:pPr>
              <a:buFontTx/>
              <a:buChar char="-"/>
            </a:pP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Use threshold cut-off: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CC68F-C73B-4144-B545-2CD1E86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OEP-ROC</a:t>
            </a:r>
            <a:endParaRPr 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5608C9D-65B4-3A43-8305-47AE1A704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43"/>
          <a:stretch/>
        </p:blipFill>
        <p:spPr>
          <a:xfrm>
            <a:off x="5421434" y="2776451"/>
            <a:ext cx="5827528" cy="9017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8711B3-1FAD-424B-8717-92BF8EFB9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13"/>
          <a:stretch/>
        </p:blipFill>
        <p:spPr>
          <a:xfrm>
            <a:off x="11248962" y="2776451"/>
            <a:ext cx="868098" cy="901700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61E24B7-B46D-964B-95FA-EBCEADF5E037}"/>
              </a:ext>
            </a:extLst>
          </p:cNvPr>
          <p:cNvSpPr txBox="1">
            <a:spLocks/>
          </p:cNvSpPr>
          <p:nvPr/>
        </p:nvSpPr>
        <p:spPr>
          <a:xfrm>
            <a:off x="507046" y="1690688"/>
            <a:ext cx="5348437" cy="5306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Ensemble Error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rbel" panose="020B0503020204020204" pitchFamily="34" charset="0"/>
                <a:sym typeface="Wingdings" pitchFamily="2" charset="2"/>
              </a:rPr>
              <a:t>Task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itchFamily="2" charset="2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3A8B19B-099F-A84A-A2E8-AC68FA203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735"/>
          <a:stretch/>
        </p:blipFill>
        <p:spPr>
          <a:xfrm>
            <a:off x="0" y="2400386"/>
            <a:ext cx="4624251" cy="7112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56057F5-8DF8-1942-9ADA-0E2A37F63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258"/>
          <a:stretch/>
        </p:blipFill>
        <p:spPr>
          <a:xfrm>
            <a:off x="4624251" y="2400386"/>
            <a:ext cx="744946" cy="711200"/>
          </a:xfrm>
          <a:prstGeom prst="rect">
            <a:avLst/>
          </a:prstGeom>
        </p:spPr>
      </p:pic>
      <p:pic>
        <p:nvPicPr>
          <p:cNvPr id="67" name="Picture 66" descr="Text&#10;&#10;Description automatically generated">
            <a:extLst>
              <a:ext uri="{FF2B5EF4-FFF2-40B4-BE49-F238E27FC236}">
                <a16:creationId xmlns:a16="http://schemas.microsoft.com/office/drawing/2014/main" id="{A513D09B-0B31-3E45-B478-2D03D80370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865"/>
          <a:stretch/>
        </p:blipFill>
        <p:spPr>
          <a:xfrm>
            <a:off x="0" y="3248900"/>
            <a:ext cx="4628276" cy="1672915"/>
          </a:xfrm>
          <a:prstGeom prst="rect">
            <a:avLst/>
          </a:prstGeom>
        </p:spPr>
      </p:pic>
      <p:pic>
        <p:nvPicPr>
          <p:cNvPr id="68" name="Picture 67" descr="Text&#10;&#10;Description automatically generated">
            <a:extLst>
              <a:ext uri="{FF2B5EF4-FFF2-40B4-BE49-F238E27FC236}">
                <a16:creationId xmlns:a16="http://schemas.microsoft.com/office/drawing/2014/main" id="{5002BD31-6FDF-DB43-ADC8-FA19DA8BD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36" t="31842" b="36603"/>
          <a:stretch/>
        </p:blipFill>
        <p:spPr>
          <a:xfrm>
            <a:off x="4526457" y="3442218"/>
            <a:ext cx="969917" cy="901700"/>
          </a:xfrm>
          <a:prstGeom prst="rect">
            <a:avLst/>
          </a:prstGeom>
        </p:spPr>
      </p:pic>
      <p:pic>
        <p:nvPicPr>
          <p:cNvPr id="70" name="Picture 69" descr="Logo&#10;&#10;Description automatically generated with medium confidence">
            <a:extLst>
              <a:ext uri="{FF2B5EF4-FFF2-40B4-BE49-F238E27FC236}">
                <a16:creationId xmlns:a16="http://schemas.microsoft.com/office/drawing/2014/main" id="{A088F4C8-F2E7-7046-9571-2EDB78AEB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11" y="5688502"/>
            <a:ext cx="2286000" cy="863600"/>
          </a:xfrm>
          <a:prstGeom prst="rect">
            <a:avLst/>
          </a:prstGeom>
        </p:spPr>
      </p:pic>
      <p:pic>
        <p:nvPicPr>
          <p:cNvPr id="72" name="Picture 71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8B25A933-AFB2-D442-889B-B20F5CECE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46" y="5701202"/>
            <a:ext cx="2311400" cy="850900"/>
          </a:xfrm>
          <a:prstGeom prst="rect">
            <a:avLst/>
          </a:prstGeom>
        </p:spPr>
      </p:pic>
      <p:pic>
        <p:nvPicPr>
          <p:cNvPr id="74" name="Picture 73" descr="A picture containing watch, clock, gauge&#10;&#10;Description automatically generated">
            <a:extLst>
              <a:ext uri="{FF2B5EF4-FFF2-40B4-BE49-F238E27FC236}">
                <a16:creationId xmlns:a16="http://schemas.microsoft.com/office/drawing/2014/main" id="{405A228B-515E-9945-8667-B54DD6C99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6613" y="4198100"/>
            <a:ext cx="2070100" cy="546100"/>
          </a:xfrm>
          <a:prstGeom prst="rect">
            <a:avLst/>
          </a:prstGeom>
        </p:spPr>
      </p:pic>
      <p:pic>
        <p:nvPicPr>
          <p:cNvPr id="76" name="Picture 75" descr="Text, whiteboard&#10;&#10;Description automatically generated">
            <a:extLst>
              <a:ext uri="{FF2B5EF4-FFF2-40B4-BE49-F238E27FC236}">
                <a16:creationId xmlns:a16="http://schemas.microsoft.com/office/drawing/2014/main" id="{9E53CC69-69D2-7442-8053-41E28D6DCA0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1323"/>
          <a:stretch/>
        </p:blipFill>
        <p:spPr>
          <a:xfrm>
            <a:off x="5421434" y="5532261"/>
            <a:ext cx="5782486" cy="1019841"/>
          </a:xfrm>
          <a:prstGeom prst="rect">
            <a:avLst/>
          </a:prstGeom>
        </p:spPr>
      </p:pic>
      <p:pic>
        <p:nvPicPr>
          <p:cNvPr id="78" name="Picture 77" descr="Text, whiteboard&#10;&#10;Description automatically generated">
            <a:extLst>
              <a:ext uri="{FF2B5EF4-FFF2-40B4-BE49-F238E27FC236}">
                <a16:creationId xmlns:a16="http://schemas.microsoft.com/office/drawing/2014/main" id="{73CF43A8-E8F0-5B45-91B9-1967B1BE17B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1733"/>
          <a:stretch/>
        </p:blipFill>
        <p:spPr>
          <a:xfrm>
            <a:off x="11262698" y="5336721"/>
            <a:ext cx="840626" cy="1410920"/>
          </a:xfrm>
          <a:prstGeom prst="rect">
            <a:avLst/>
          </a:prstGeom>
        </p:spPr>
      </p:pic>
      <p:sp>
        <p:nvSpPr>
          <p:cNvPr id="79" name="TextBox 78">
            <a:hlinkClick r:id="rId9" action="ppaction://hlinksldjump"/>
            <a:extLst>
              <a:ext uri="{FF2B5EF4-FFF2-40B4-BE49-F238E27FC236}">
                <a16:creationId xmlns:a16="http://schemas.microsoft.com/office/drawing/2014/main" id="{CE458905-93A7-8B47-8C23-625488F112B1}"/>
              </a:ext>
            </a:extLst>
          </p:cNvPr>
          <p:cNvSpPr txBox="1"/>
          <p:nvPr/>
        </p:nvSpPr>
        <p:spPr>
          <a:xfrm>
            <a:off x="166972" y="136171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Corbel" panose="020B0503020204020204" pitchFamily="34" charset="0"/>
              </a:rPr>
              <a:t>ToC</a:t>
            </a:r>
            <a:endParaRPr lang="en-US" u="sng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4B2013BB-7D49-4A41-8BE6-ED08B234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1136</Words>
  <Application>Microsoft Macintosh PowerPoint</Application>
  <PresentationFormat>Widescreen</PresentationFormat>
  <Paragraphs>256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Didot</vt:lpstr>
      <vt:lpstr>Times New Roman</vt:lpstr>
      <vt:lpstr>Office Theme</vt:lpstr>
      <vt:lpstr>Explainable online ensemble of deep neural network pruning for time series forecasting </vt:lpstr>
      <vt:lpstr>Table of contents</vt:lpstr>
      <vt:lpstr>Introduction</vt:lpstr>
      <vt:lpstr>Introduction</vt:lpstr>
      <vt:lpstr>Introduction</vt:lpstr>
      <vt:lpstr>Introduction</vt:lpstr>
      <vt:lpstr>OEP-ROC</vt:lpstr>
      <vt:lpstr>OEP-ROC</vt:lpstr>
      <vt:lpstr>OEP-ROC</vt:lpstr>
      <vt:lpstr>OEP-ROC</vt:lpstr>
      <vt:lpstr>OEP-ROC</vt:lpstr>
      <vt:lpstr>Experiments</vt:lpstr>
      <vt:lpstr>PowerPoint Presentation</vt:lpstr>
      <vt:lpstr>PowerPoint Presentation</vt:lpstr>
      <vt:lpstr>PowerPoint Presentation</vt:lpstr>
      <vt:lpstr>Suggestions</vt:lpstr>
      <vt:lpstr>Suggestions</vt:lpstr>
      <vt:lpstr>References</vt:lpstr>
      <vt:lpstr>Table of contents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online ensemble of deep neural network pruning for time series forecasting </dc:title>
  <dc:creator>Ghadi El Hasbani</dc:creator>
  <cp:lastModifiedBy>Ghadi El Hasbani</cp:lastModifiedBy>
  <cp:revision>40</cp:revision>
  <dcterms:created xsi:type="dcterms:W3CDTF">2022-10-20T11:25:27Z</dcterms:created>
  <dcterms:modified xsi:type="dcterms:W3CDTF">2022-10-26T13:03:47Z</dcterms:modified>
</cp:coreProperties>
</file>