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1" r:id="rId5"/>
  </p:sldIdLst>
  <p:sldSz cx="18288000" cy="10287000"/>
  <p:notesSz cx="6858000" cy="9144000"/>
  <p:embeddedFontLst>
    <p:embeddedFont>
      <p:font typeface="Almarai Bold" panose="020B0604020202020204" pitchFamily="34" charset="-78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font" Target="fonts/font1.fntdata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jpg"/><Relationship Id="rId26" Type="http://schemas.openxmlformats.org/officeDocument/2006/relationships/image" Target="../media/image25.jpg"/><Relationship Id="rId3" Type="http://schemas.openxmlformats.org/officeDocument/2006/relationships/image" Target="../media/image2.png"/><Relationship Id="rId21" Type="http://schemas.openxmlformats.org/officeDocument/2006/relationships/image" Target="../media/image20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jpg"/><Relationship Id="rId20" Type="http://schemas.openxmlformats.org/officeDocument/2006/relationships/image" Target="../media/image19.jp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23" Type="http://schemas.openxmlformats.org/officeDocument/2006/relationships/image" Target="../media/image22.png"/><Relationship Id="rId28" Type="http://schemas.openxmlformats.org/officeDocument/2006/relationships/image" Target="../media/image27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17BFF-C7FE-09CE-6ED9-2D1933824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>
            <a:extLst>
              <a:ext uri="{FF2B5EF4-FFF2-40B4-BE49-F238E27FC236}">
                <a16:creationId xmlns:a16="http://schemas.microsoft.com/office/drawing/2014/main" id="{3BECC07E-02B8-D55C-A8F8-EC923A672FE3}"/>
              </a:ext>
            </a:extLst>
          </p:cNvPr>
          <p:cNvGrpSpPr/>
          <p:nvPr/>
        </p:nvGrpSpPr>
        <p:grpSpPr>
          <a:xfrm rot="-10800000">
            <a:off x="-4725379" y="5468708"/>
            <a:ext cx="5754080" cy="8220114"/>
            <a:chOff x="0" y="0"/>
            <a:chExt cx="4445000" cy="6350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87E7489-6C21-FDC3-D15A-29C73900D822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endParaRPr lang="en-AE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82487CA2-E1B0-1490-00FE-289FDAE17C4E}"/>
              </a:ext>
            </a:extLst>
          </p:cNvPr>
          <p:cNvGrpSpPr/>
          <p:nvPr/>
        </p:nvGrpSpPr>
        <p:grpSpPr>
          <a:xfrm>
            <a:off x="17259301" y="2066886"/>
            <a:ext cx="5754080" cy="8220114"/>
            <a:chOff x="0" y="0"/>
            <a:chExt cx="4445000" cy="6350000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2C704FC4-3D24-932A-4ECC-AABF9CDEFD03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pPr defTabSz="914445">
                <a:defRPr/>
              </a:pPr>
              <a:endParaRPr lang="en-AE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A039560B-8418-71E7-C283-30517CEA2ECB}"/>
              </a:ext>
            </a:extLst>
          </p:cNvPr>
          <p:cNvGrpSpPr/>
          <p:nvPr/>
        </p:nvGrpSpPr>
        <p:grpSpPr>
          <a:xfrm rot="-10800000">
            <a:off x="-4725379" y="5468708"/>
            <a:ext cx="5754080" cy="8220114"/>
            <a:chOff x="0" y="0"/>
            <a:chExt cx="4445000" cy="635000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B62B8B0C-E6E3-3BA6-E055-C1BAF6A0352E}"/>
                </a:ext>
              </a:extLst>
            </p:cNvPr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r="-201730"/>
              </a:stretch>
            </a:blipFill>
          </p:spPr>
          <p:txBody>
            <a:bodyPr/>
            <a:lstStyle/>
            <a:p>
              <a:pPr defTabSz="914445">
                <a:defRPr/>
              </a:pPr>
              <a:endParaRPr lang="en-AE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29" name="Picture 28" descr="A logo with white text&#10;&#10;Description automatically generated">
            <a:extLst>
              <a:ext uri="{FF2B5EF4-FFF2-40B4-BE49-F238E27FC236}">
                <a16:creationId xmlns:a16="http://schemas.microsoft.com/office/drawing/2014/main" id="{FABC1B33-F56C-B762-9C95-4586D7B941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6212" y="5280626"/>
            <a:ext cx="1337843" cy="1512702"/>
          </a:xfrm>
          <a:prstGeom prst="rect">
            <a:avLst/>
          </a:prstGeom>
        </p:spPr>
      </p:pic>
      <p:pic>
        <p:nvPicPr>
          <p:cNvPr id="34" name="Picture 6" descr="Talk to your data Using Azure AI search ...">
            <a:extLst>
              <a:ext uri="{FF2B5EF4-FFF2-40B4-BE49-F238E27FC236}">
                <a16:creationId xmlns:a16="http://schemas.microsoft.com/office/drawing/2014/main" id="{FC0DCE48-80C4-DB66-44D2-880299889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422" y="2246331"/>
            <a:ext cx="1602239" cy="1232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C351DE-AA97-36F7-7D62-7CBB76956F30}"/>
              </a:ext>
            </a:extLst>
          </p:cNvPr>
          <p:cNvSpPr txBox="1"/>
          <p:nvPr/>
        </p:nvSpPr>
        <p:spPr>
          <a:xfrm>
            <a:off x="3822572" y="16392"/>
            <a:ext cx="13873316" cy="100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5">
              <a:lnSpc>
                <a:spcPts val="7884"/>
              </a:lnSpc>
              <a:spcBef>
                <a:spcPct val="0"/>
              </a:spcBef>
              <a:defRPr/>
            </a:pPr>
            <a:r>
              <a:rPr lang="en-US" sz="4001" b="1" dirty="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Architecture &amp; Flow – </a:t>
            </a:r>
            <a:r>
              <a:rPr lang="en-US" sz="3600" b="1" dirty="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Incident Management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935FB-8EE9-DA0E-3982-EB7B783634E3}"/>
              </a:ext>
            </a:extLst>
          </p:cNvPr>
          <p:cNvSpPr txBox="1"/>
          <p:nvPr/>
        </p:nvSpPr>
        <p:spPr>
          <a:xfrm>
            <a:off x="13054927" y="6414279"/>
            <a:ext cx="103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en-IN" dirty="0">
                <a:solidFill>
                  <a:prstClr val="white"/>
                </a:solidFill>
                <a:latin typeface="Calibri"/>
              </a:rPr>
              <a:t>RAG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87962D1-F3B0-6146-4CD4-EE36597CC7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936" y="1506847"/>
            <a:ext cx="1009386" cy="74378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51136B3-4F29-66C3-85AE-D0CAF42D176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676" y="1102276"/>
            <a:ext cx="635472" cy="80114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2536891-6740-E217-5B0B-01184E9A1C08}"/>
              </a:ext>
            </a:extLst>
          </p:cNvPr>
          <p:cNvSpPr txBox="1"/>
          <p:nvPr/>
        </p:nvSpPr>
        <p:spPr>
          <a:xfrm>
            <a:off x="15504128" y="850706"/>
            <a:ext cx="1537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45">
              <a:defRPr/>
            </a:pPr>
            <a:r>
              <a:rPr lang="en-IN" sz="12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I</a:t>
            </a:r>
            <a:endParaRPr lang="en-IN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pic>
        <p:nvPicPr>
          <p:cNvPr id="46" name="Picture 45" descr="A logo with purple squares and text&#10;&#10;AI-generated content may be incorrect.">
            <a:extLst>
              <a:ext uri="{FF2B5EF4-FFF2-40B4-BE49-F238E27FC236}">
                <a16:creationId xmlns:a16="http://schemas.microsoft.com/office/drawing/2014/main" id="{16336D2C-C17A-909E-030C-F23BEAE153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70" y="3436372"/>
            <a:ext cx="2373521" cy="11867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7387BAE-CA69-8E04-7C10-5E2DCBF821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430" y="4644752"/>
            <a:ext cx="1665002" cy="6440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2D1E9B6-23B0-7D25-10E6-9F9B7B73E7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71058" y="5528250"/>
            <a:ext cx="1604375" cy="6440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C3CF4B0-8BC9-164E-5FA6-2895B5207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71056" y="6318950"/>
            <a:ext cx="1587816" cy="64400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2F9E9E8-38DA-118A-B17B-F527369C02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7335" y="7195994"/>
            <a:ext cx="1578096" cy="662801"/>
          </a:xfrm>
          <a:prstGeom prst="rect">
            <a:avLst/>
          </a:prstGeom>
        </p:spPr>
      </p:pic>
      <p:pic>
        <p:nvPicPr>
          <p:cNvPr id="59" name="Picture 58" descr="A blue logo with a letter and a white letter&#10;&#10;AI-generated content may be incorrect.">
            <a:extLst>
              <a:ext uri="{FF2B5EF4-FFF2-40B4-BE49-F238E27FC236}">
                <a16:creationId xmlns:a16="http://schemas.microsoft.com/office/drawing/2014/main" id="{43D8CACD-EA91-C9E8-663F-A98BFE9E1D4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672" y="2563919"/>
            <a:ext cx="872462" cy="853245"/>
          </a:xfrm>
          <a:prstGeom prst="rect">
            <a:avLst/>
          </a:prstGeom>
        </p:spPr>
      </p:pic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3B75B1F4-1D0C-127A-7090-826E2F7457FB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775433" y="3414754"/>
            <a:ext cx="1373624" cy="15520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 descr="A group of people holding up smiley faces&#10;&#10;AI-generated content may be incorrect.">
            <a:extLst>
              <a:ext uri="{FF2B5EF4-FFF2-40B4-BE49-F238E27FC236}">
                <a16:creationId xmlns:a16="http://schemas.microsoft.com/office/drawing/2014/main" id="{D00380F7-50E8-100D-3183-2DAB576C9A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814" y="2369561"/>
            <a:ext cx="1523874" cy="1187903"/>
          </a:xfrm>
          <a:prstGeom prst="rect">
            <a:avLst/>
          </a:prstGeom>
        </p:spPr>
      </p:pic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DCBC1D82-2ADF-D22C-52B7-A7B1963E6179}"/>
              </a:ext>
            </a:extLst>
          </p:cNvPr>
          <p:cNvCxnSpPr>
            <a:cxnSpLocks/>
          </p:cNvCxnSpPr>
          <p:nvPr/>
        </p:nvCxnSpPr>
        <p:spPr>
          <a:xfrm flipV="1">
            <a:off x="4857531" y="2854334"/>
            <a:ext cx="1316703" cy="16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1046" descr="A logo with circles and a letter s&#10;&#10;AI-generated content may be incorrect.">
            <a:extLst>
              <a:ext uri="{FF2B5EF4-FFF2-40B4-BE49-F238E27FC236}">
                <a16:creationId xmlns:a16="http://schemas.microsoft.com/office/drawing/2014/main" id="{1371FE1A-EA46-199D-3563-369B1CC406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096" y="4998147"/>
            <a:ext cx="2143125" cy="2143125"/>
          </a:xfrm>
          <a:prstGeom prst="rect">
            <a:avLst/>
          </a:prstGeom>
        </p:spPr>
      </p:pic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825706E-B821-1A99-C62B-8075EF3CF623}"/>
              </a:ext>
            </a:extLst>
          </p:cNvPr>
          <p:cNvCxnSpPr>
            <a:cxnSpLocks/>
            <a:stCxn id="1041" idx="2"/>
            <a:endCxn id="1047" idx="0"/>
          </p:cNvCxnSpPr>
          <p:nvPr/>
        </p:nvCxnSpPr>
        <p:spPr>
          <a:xfrm>
            <a:off x="6955751" y="3557463"/>
            <a:ext cx="10908" cy="1440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2" name="Picture 1051" descr="A finger touching a blue screen&#10;&#10;AI-generated content may be incorrect.">
            <a:extLst>
              <a:ext uri="{FF2B5EF4-FFF2-40B4-BE49-F238E27FC236}">
                <a16:creationId xmlns:a16="http://schemas.microsoft.com/office/drawing/2014/main" id="{C5FBEB3B-2772-38DE-BE09-22395CFBBCB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843" y="5527520"/>
            <a:ext cx="987303" cy="644010"/>
          </a:xfrm>
          <a:prstGeom prst="rect">
            <a:avLst/>
          </a:prstGeom>
        </p:spPr>
      </p:pic>
      <p:pic>
        <p:nvPicPr>
          <p:cNvPr id="1058" name="Picture 1057" descr="A logo with a rainbow colored design&#10;&#10;AI-generated content may be incorrect.">
            <a:extLst>
              <a:ext uri="{FF2B5EF4-FFF2-40B4-BE49-F238E27FC236}">
                <a16:creationId xmlns:a16="http://schemas.microsoft.com/office/drawing/2014/main" id="{C2EBA9F8-50F6-DFF4-1F0D-465C28A1EB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886" y="6414280"/>
            <a:ext cx="1090364" cy="855293"/>
          </a:xfrm>
          <a:prstGeom prst="rect">
            <a:avLst/>
          </a:prstGeom>
        </p:spPr>
      </p:pic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0C80439F-C8A3-434B-F922-BE4EB192910A}"/>
              </a:ext>
            </a:extLst>
          </p:cNvPr>
          <p:cNvCxnSpPr>
            <a:cxnSpLocks/>
          </p:cNvCxnSpPr>
          <p:nvPr/>
        </p:nvCxnSpPr>
        <p:spPr>
          <a:xfrm>
            <a:off x="2784177" y="6829778"/>
            <a:ext cx="11504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E6EF9B60-8B5D-8693-4E46-19B27A9F9429}"/>
              </a:ext>
            </a:extLst>
          </p:cNvPr>
          <p:cNvCxnSpPr>
            <a:cxnSpLocks/>
          </p:cNvCxnSpPr>
          <p:nvPr/>
        </p:nvCxnSpPr>
        <p:spPr>
          <a:xfrm>
            <a:off x="4641046" y="6844412"/>
            <a:ext cx="19375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8BD0F68A-4AE7-1E8A-1828-43B5B7CB1044}"/>
              </a:ext>
            </a:extLst>
          </p:cNvPr>
          <p:cNvCxnSpPr>
            <a:cxnSpLocks/>
            <a:stCxn id="49" idx="3"/>
            <a:endCxn id="1052" idx="1"/>
          </p:cNvCxnSpPr>
          <p:nvPr/>
        </p:nvCxnSpPr>
        <p:spPr>
          <a:xfrm flipV="1">
            <a:off x="2775433" y="5849525"/>
            <a:ext cx="1019411" cy="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5EB88BAE-67FC-F9DC-22D7-B67B51B721FF}"/>
              </a:ext>
            </a:extLst>
          </p:cNvPr>
          <p:cNvCxnSpPr>
            <a:cxnSpLocks/>
          </p:cNvCxnSpPr>
          <p:nvPr/>
        </p:nvCxnSpPr>
        <p:spPr>
          <a:xfrm flipV="1">
            <a:off x="4776476" y="5827568"/>
            <a:ext cx="1138460" cy="40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9" name="Picture 1078" descr="A logo with a letter a and a logo&#10;&#10;AI-generated content may be incorrect.">
            <a:extLst>
              <a:ext uri="{FF2B5EF4-FFF2-40B4-BE49-F238E27FC236}">
                <a16:creationId xmlns:a16="http://schemas.microsoft.com/office/drawing/2014/main" id="{755C87C7-3BDC-71A8-567E-CA25712B877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357" y="4967280"/>
            <a:ext cx="2041365" cy="1322481"/>
          </a:xfrm>
          <a:prstGeom prst="rect">
            <a:avLst/>
          </a:prstGeom>
        </p:spPr>
      </p:pic>
      <p:pic>
        <p:nvPicPr>
          <p:cNvPr id="1081" name="Picture 1080" descr="A blue and pink logo&#10;&#10;AI-generated content may be incorrect.">
            <a:extLst>
              <a:ext uri="{FF2B5EF4-FFF2-40B4-BE49-F238E27FC236}">
                <a16:creationId xmlns:a16="http://schemas.microsoft.com/office/drawing/2014/main" id="{CEB8E1DC-4C17-2D9B-4DD8-A1B188EBC4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99" y="6357590"/>
            <a:ext cx="1988405" cy="547767"/>
          </a:xfrm>
          <a:prstGeom prst="rect">
            <a:avLst/>
          </a:prstGeom>
        </p:spPr>
      </p:pic>
      <p:pic>
        <p:nvPicPr>
          <p:cNvPr id="1083" name="Picture 1082" descr="A black and white symbol with a black background&#10;&#10;AI-generated content may be incorrect.">
            <a:extLst>
              <a:ext uri="{FF2B5EF4-FFF2-40B4-BE49-F238E27FC236}">
                <a16:creationId xmlns:a16="http://schemas.microsoft.com/office/drawing/2014/main" id="{9425C124-7567-5BF2-F31A-2CF4B3218C6F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9298" y="1712786"/>
            <a:ext cx="765096" cy="874157"/>
          </a:xfrm>
          <a:prstGeom prst="rect">
            <a:avLst/>
          </a:prstGeom>
        </p:spPr>
      </p:pic>
      <p:pic>
        <p:nvPicPr>
          <p:cNvPr id="1085" name="Picture 1084" descr="A logo of a graph&#10;&#10;AI-generated content may be incorrect.">
            <a:extLst>
              <a:ext uri="{FF2B5EF4-FFF2-40B4-BE49-F238E27FC236}">
                <a16:creationId xmlns:a16="http://schemas.microsoft.com/office/drawing/2014/main" id="{8F08012C-E50A-3D2E-505F-E5A7518F571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716" y="8256211"/>
            <a:ext cx="2857500" cy="1549658"/>
          </a:xfrm>
          <a:prstGeom prst="rect">
            <a:avLst/>
          </a:prstGeom>
        </p:spPr>
      </p:pic>
      <p:cxnSp>
        <p:nvCxnSpPr>
          <p:cNvPr id="1091" name="Connector: Elbow 1090">
            <a:extLst>
              <a:ext uri="{FF2B5EF4-FFF2-40B4-BE49-F238E27FC236}">
                <a16:creationId xmlns:a16="http://schemas.microsoft.com/office/drawing/2014/main" id="{6EA16F30-F8A2-CE56-2970-1DA34963328F}"/>
              </a:ext>
            </a:extLst>
          </p:cNvPr>
          <p:cNvCxnSpPr>
            <a:cxnSpLocks/>
            <a:endCxn id="1081" idx="2"/>
          </p:cNvCxnSpPr>
          <p:nvPr/>
        </p:nvCxnSpPr>
        <p:spPr>
          <a:xfrm flipV="1">
            <a:off x="7874888" y="6905357"/>
            <a:ext cx="5919413" cy="226238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68075C2D-CFF1-B6B0-392F-D6ED0CA8751C}"/>
              </a:ext>
            </a:extLst>
          </p:cNvPr>
          <p:cNvCxnSpPr>
            <a:cxnSpLocks/>
            <a:stCxn id="1047" idx="2"/>
            <a:endCxn id="1085" idx="0"/>
          </p:cNvCxnSpPr>
          <p:nvPr/>
        </p:nvCxnSpPr>
        <p:spPr>
          <a:xfrm>
            <a:off x="6966659" y="7141274"/>
            <a:ext cx="34808" cy="1114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ctor: Elbow 1104">
            <a:extLst>
              <a:ext uri="{FF2B5EF4-FFF2-40B4-BE49-F238E27FC236}">
                <a16:creationId xmlns:a16="http://schemas.microsoft.com/office/drawing/2014/main" id="{33CD17AD-EA54-7B59-FD38-629B19D5B7ED}"/>
              </a:ext>
            </a:extLst>
          </p:cNvPr>
          <p:cNvCxnSpPr>
            <a:cxnSpLocks/>
          </p:cNvCxnSpPr>
          <p:nvPr/>
        </p:nvCxnSpPr>
        <p:spPr>
          <a:xfrm rot="10800000">
            <a:off x="2021473" y="7879889"/>
            <a:ext cx="4407014" cy="1322580"/>
          </a:xfrm>
          <a:prstGeom prst="bentConnector3">
            <a:avLst>
              <a:gd name="adj1" fmla="val 9998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3" name="Picture 1112" descr="A blue diamond with black text&#10;&#10;AI-generated content may be incorrect.">
            <a:extLst>
              <a:ext uri="{FF2B5EF4-FFF2-40B4-BE49-F238E27FC236}">
                <a16:creationId xmlns:a16="http://schemas.microsoft.com/office/drawing/2014/main" id="{C3B72928-35D2-F0EA-A16F-4E6FF19C0B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951" y="5545358"/>
            <a:ext cx="2041364" cy="1020683"/>
          </a:xfrm>
          <a:prstGeom prst="rect">
            <a:avLst/>
          </a:prstGeom>
        </p:spPr>
      </p:pic>
      <p:pic>
        <p:nvPicPr>
          <p:cNvPr id="1115" name="Picture 1114">
            <a:extLst>
              <a:ext uri="{FF2B5EF4-FFF2-40B4-BE49-F238E27FC236}">
                <a16:creationId xmlns:a16="http://schemas.microsoft.com/office/drawing/2014/main" id="{584C074A-5CA6-69EE-D267-C2F9C2C2A89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528162" y="5404740"/>
            <a:ext cx="659519" cy="608757"/>
          </a:xfrm>
          <a:prstGeom prst="rect">
            <a:avLst/>
          </a:prstGeom>
        </p:spPr>
      </p:pic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88789BDB-D3EC-03F0-D7C5-1F787565847F}"/>
              </a:ext>
            </a:extLst>
          </p:cNvPr>
          <p:cNvCxnSpPr>
            <a:cxnSpLocks/>
          </p:cNvCxnSpPr>
          <p:nvPr/>
        </p:nvCxnSpPr>
        <p:spPr>
          <a:xfrm flipV="1">
            <a:off x="8049848" y="6036977"/>
            <a:ext cx="1610819" cy="32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1" name="Picture 1120" descr="A blue and white logo&#10;&#10;AI-generated content may be incorrect.">
            <a:extLst>
              <a:ext uri="{FF2B5EF4-FFF2-40B4-BE49-F238E27FC236}">
                <a16:creationId xmlns:a16="http://schemas.microsoft.com/office/drawing/2014/main" id="{016A863F-48FC-1752-337E-A9E8C60FE033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82" y="3854151"/>
            <a:ext cx="868821" cy="868821"/>
          </a:xfrm>
          <a:prstGeom prst="rect">
            <a:avLst/>
          </a:prstGeom>
        </p:spPr>
      </p:pic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5E6FBDC3-E6B7-6203-3E13-5D6D1C654DCF}"/>
              </a:ext>
            </a:extLst>
          </p:cNvPr>
          <p:cNvCxnSpPr>
            <a:cxnSpLocks/>
            <a:stCxn id="1121" idx="3"/>
            <a:endCxn id="1079" idx="1"/>
          </p:cNvCxnSpPr>
          <p:nvPr/>
        </p:nvCxnSpPr>
        <p:spPr>
          <a:xfrm>
            <a:off x="10427903" y="4288563"/>
            <a:ext cx="2259455" cy="133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6F2CCF-54C0-6F1E-D8CC-9E9AFAD24062}"/>
              </a:ext>
            </a:extLst>
          </p:cNvPr>
          <p:cNvCxnSpPr>
            <a:cxnSpLocks/>
            <a:stCxn id="34" idx="2"/>
            <a:endCxn id="1121" idx="0"/>
          </p:cNvCxnSpPr>
          <p:nvPr/>
        </p:nvCxnSpPr>
        <p:spPr>
          <a:xfrm>
            <a:off x="9975540" y="3479304"/>
            <a:ext cx="17952" cy="3748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2" name="Picture 1131" descr="A blue logo with a letter and a white letter&#10;&#10;AI-generated content may be incorrect.">
            <a:extLst>
              <a:ext uri="{FF2B5EF4-FFF2-40B4-BE49-F238E27FC236}">
                <a16:creationId xmlns:a16="http://schemas.microsoft.com/office/drawing/2014/main" id="{FB9D91AC-49C6-AA78-54AC-35C84D159C56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1104" y="3787396"/>
            <a:ext cx="782823" cy="765581"/>
          </a:xfrm>
          <a:prstGeom prst="rect">
            <a:avLst/>
          </a:prstGeom>
        </p:spPr>
      </p:pic>
      <p:pic>
        <p:nvPicPr>
          <p:cNvPr id="1141" name="Picture 1140" descr="A blue and white logo&#10;&#10;AI-generated content may be incorrect.">
            <a:extLst>
              <a:ext uri="{FF2B5EF4-FFF2-40B4-BE49-F238E27FC236}">
                <a16:creationId xmlns:a16="http://schemas.microsoft.com/office/drawing/2014/main" id="{15C11903-CFBF-B4C5-63C7-41F091C52C75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666" y="7099467"/>
            <a:ext cx="868821" cy="868821"/>
          </a:xfrm>
          <a:prstGeom prst="rect">
            <a:avLst/>
          </a:prstGeom>
        </p:spPr>
      </p:pic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BF14A514-B8CB-18A2-5498-DAF40B2C2FFA}"/>
              </a:ext>
            </a:extLst>
          </p:cNvPr>
          <p:cNvCxnSpPr>
            <a:cxnSpLocks/>
            <a:endCxn id="1081" idx="1"/>
          </p:cNvCxnSpPr>
          <p:nvPr/>
        </p:nvCxnSpPr>
        <p:spPr>
          <a:xfrm flipV="1">
            <a:off x="10495206" y="6631474"/>
            <a:ext cx="2304891" cy="835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0" name="Straight Arrow Connector 1149">
            <a:extLst>
              <a:ext uri="{FF2B5EF4-FFF2-40B4-BE49-F238E27FC236}">
                <a16:creationId xmlns:a16="http://schemas.microsoft.com/office/drawing/2014/main" id="{81F22B11-DF07-B053-A3D2-68DFB24B1054}"/>
              </a:ext>
            </a:extLst>
          </p:cNvPr>
          <p:cNvCxnSpPr>
            <a:cxnSpLocks/>
            <a:endCxn id="1132" idx="1"/>
          </p:cNvCxnSpPr>
          <p:nvPr/>
        </p:nvCxnSpPr>
        <p:spPr>
          <a:xfrm>
            <a:off x="10427903" y="4161285"/>
            <a:ext cx="1453202" cy="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Arrow Connector 1153">
            <a:extLst>
              <a:ext uri="{FF2B5EF4-FFF2-40B4-BE49-F238E27FC236}">
                <a16:creationId xmlns:a16="http://schemas.microsoft.com/office/drawing/2014/main" id="{680EDF04-8573-E707-1C0B-46283B5BE354}"/>
              </a:ext>
            </a:extLst>
          </p:cNvPr>
          <p:cNvCxnSpPr>
            <a:cxnSpLocks/>
            <a:stCxn id="1121" idx="2"/>
          </p:cNvCxnSpPr>
          <p:nvPr/>
        </p:nvCxnSpPr>
        <p:spPr>
          <a:xfrm>
            <a:off x="9993492" y="4722974"/>
            <a:ext cx="0" cy="10647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3" name="Straight Arrow Connector 1162">
            <a:extLst>
              <a:ext uri="{FF2B5EF4-FFF2-40B4-BE49-F238E27FC236}">
                <a16:creationId xmlns:a16="http://schemas.microsoft.com/office/drawing/2014/main" id="{C04B4835-58C0-72EB-83D7-2AD6E7ABD2A6}"/>
              </a:ext>
            </a:extLst>
          </p:cNvPr>
          <p:cNvCxnSpPr>
            <a:cxnSpLocks/>
          </p:cNvCxnSpPr>
          <p:nvPr/>
        </p:nvCxnSpPr>
        <p:spPr>
          <a:xfrm>
            <a:off x="9958510" y="6297177"/>
            <a:ext cx="17030" cy="898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0" name="Picture 1169" descr="A group of people posing for a photo&#10;&#10;AI-generated content may be incorrect.">
            <a:extLst>
              <a:ext uri="{FF2B5EF4-FFF2-40B4-BE49-F238E27FC236}">
                <a16:creationId xmlns:a16="http://schemas.microsoft.com/office/drawing/2014/main" id="{D412BF84-BF9D-C578-14C6-076F1041290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4837" y="3560012"/>
            <a:ext cx="1584530" cy="996630"/>
          </a:xfrm>
          <a:prstGeom prst="rect">
            <a:avLst/>
          </a:prstGeom>
        </p:spPr>
      </p:pic>
      <p:cxnSp>
        <p:nvCxnSpPr>
          <p:cNvPr id="1171" name="Straight Arrow Connector 1170">
            <a:extLst>
              <a:ext uri="{FF2B5EF4-FFF2-40B4-BE49-F238E27FC236}">
                <a16:creationId xmlns:a16="http://schemas.microsoft.com/office/drawing/2014/main" id="{C1F72973-C871-5E8A-DC11-A79F9777CDF8}"/>
              </a:ext>
            </a:extLst>
          </p:cNvPr>
          <p:cNvCxnSpPr>
            <a:cxnSpLocks/>
          </p:cNvCxnSpPr>
          <p:nvPr/>
        </p:nvCxnSpPr>
        <p:spPr>
          <a:xfrm flipV="1">
            <a:off x="12625246" y="4115764"/>
            <a:ext cx="1279946" cy="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 descr="A logo for a club&#10;&#10;AI-generated content may be incorrect.">
            <a:extLst>
              <a:ext uri="{FF2B5EF4-FFF2-40B4-BE49-F238E27FC236}">
                <a16:creationId xmlns:a16="http://schemas.microsoft.com/office/drawing/2014/main" id="{E9D46FDC-718D-A12A-9A48-EC8722D2090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9" y="438467"/>
            <a:ext cx="2176634" cy="1951736"/>
          </a:xfrm>
          <a:prstGeom prst="rect">
            <a:avLst/>
          </a:prstGeom>
        </p:spPr>
      </p:pic>
      <p:sp>
        <p:nvSpPr>
          <p:cNvPr id="1182" name="TextBox 1181">
            <a:extLst>
              <a:ext uri="{FF2B5EF4-FFF2-40B4-BE49-F238E27FC236}">
                <a16:creationId xmlns:a16="http://schemas.microsoft.com/office/drawing/2014/main" id="{3EBE41DA-0356-41B2-FE21-EB5EF8E4BB7D}"/>
              </a:ext>
            </a:extLst>
          </p:cNvPr>
          <p:cNvSpPr txBox="1"/>
          <p:nvPr/>
        </p:nvSpPr>
        <p:spPr>
          <a:xfrm>
            <a:off x="3059292" y="-334490"/>
            <a:ext cx="13868400" cy="99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7884"/>
              </a:lnSpc>
              <a:spcBef>
                <a:spcPct val="0"/>
              </a:spcBef>
            </a:pPr>
            <a:r>
              <a:rPr lang="en-IN" sz="3600" b="1" dirty="0" err="1">
                <a:solidFill>
                  <a:schemeClr val="accent2">
                    <a:lumMod val="75000"/>
                  </a:schemeClr>
                </a:solidFill>
                <a:latin typeface="Almarai Bold"/>
                <a:cs typeface="Almarai Bold"/>
              </a:rPr>
              <a:t>EduPulse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lmarai Bold"/>
                <a:cs typeface="Almarai Bold"/>
              </a:rPr>
              <a:t> AI -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Almarai Bold"/>
                <a:ea typeface="Almarai Bold"/>
                <a:cs typeface="Almarai Bold"/>
                <a:sym typeface="Almarai Bold"/>
              </a:rPr>
              <a:t>Solution Architecture &amp; Flow </a:t>
            </a:r>
          </a:p>
        </p:txBody>
      </p:sp>
      <p:pic>
        <p:nvPicPr>
          <p:cNvPr id="1184" name="Picture 1183" descr="A blue and black logo&#10;&#10;AI-generated content may be incorrect.">
            <a:extLst>
              <a:ext uri="{FF2B5EF4-FFF2-40B4-BE49-F238E27FC236}">
                <a16:creationId xmlns:a16="http://schemas.microsoft.com/office/drawing/2014/main" id="{298435CA-D4D7-1FB9-1552-123B924D0CB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319" y="5418341"/>
            <a:ext cx="1168262" cy="904271"/>
          </a:xfrm>
          <a:prstGeom prst="rect">
            <a:avLst/>
          </a:prstGeom>
        </p:spPr>
      </p:pic>
      <p:pic>
        <p:nvPicPr>
          <p:cNvPr id="1189" name="Picture 1188" descr="A group of people standing in front of a sign&#10;&#10;AI-generated content may be incorrect.">
            <a:extLst>
              <a:ext uri="{FF2B5EF4-FFF2-40B4-BE49-F238E27FC236}">
                <a16:creationId xmlns:a16="http://schemas.microsoft.com/office/drawing/2014/main" id="{DF313069-E38B-6D2A-9ECA-AF338EFC4D1B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707" y="1972708"/>
            <a:ext cx="531168" cy="430907"/>
          </a:xfrm>
          <a:prstGeom prst="rect">
            <a:avLst/>
          </a:prstGeom>
        </p:spPr>
      </p:pic>
      <p:pic>
        <p:nvPicPr>
          <p:cNvPr id="1191" name="Picture 1190" descr="A group of icons on a white background&#10;&#10;AI-generated content may be incorrect.">
            <a:extLst>
              <a:ext uri="{FF2B5EF4-FFF2-40B4-BE49-F238E27FC236}">
                <a16:creationId xmlns:a16="http://schemas.microsoft.com/office/drawing/2014/main" id="{ADD7510E-9682-672A-0195-879858461F54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49" y="2369456"/>
            <a:ext cx="2150414" cy="108332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2EB9C5-864E-B149-9223-A71E1A808523}"/>
              </a:ext>
            </a:extLst>
          </p:cNvPr>
          <p:cNvCxnSpPr>
            <a:cxnSpLocks/>
          </p:cNvCxnSpPr>
          <p:nvPr/>
        </p:nvCxnSpPr>
        <p:spPr>
          <a:xfrm>
            <a:off x="4279973" y="7190252"/>
            <a:ext cx="14553" cy="4535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949216B3-24BB-7573-7E12-A92A4ACDB56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401" y="7643212"/>
            <a:ext cx="1199811" cy="7477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20501A-0915-6E00-3601-FFF1683A6B52}"/>
              </a:ext>
            </a:extLst>
          </p:cNvPr>
          <p:cNvSpPr txBox="1"/>
          <p:nvPr/>
        </p:nvSpPr>
        <p:spPr>
          <a:xfrm>
            <a:off x="15010437" y="28379"/>
            <a:ext cx="326976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/>
              <a:t>Tools Used:</a:t>
            </a:r>
          </a:p>
          <a:p>
            <a:pPr marL="514350" indent="-514350">
              <a:buAutoNum type="arabicPeriod"/>
            </a:pPr>
            <a:r>
              <a:rPr lang="en-US" sz="1500" dirty="0"/>
              <a:t>MS Power Platform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MS Power BI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Power App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MS Power Automate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Co Pilot Studio Agent 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MS Email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MS SharePoint 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MS List</a:t>
            </a:r>
          </a:p>
          <a:p>
            <a:pPr marL="1200150" lvl="1" indent="-514350">
              <a:buAutoNum type="arabicPeriod"/>
            </a:pPr>
            <a:endParaRPr lang="en-US" sz="1500" dirty="0"/>
          </a:p>
          <a:p>
            <a:pPr marL="514350" indent="-514350">
              <a:buAutoNum type="arabicPeriod"/>
            </a:pPr>
            <a:r>
              <a:rPr lang="en-US" sz="1500" dirty="0"/>
              <a:t>Azure Ai Foundry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RAG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Ai Services</a:t>
            </a:r>
          </a:p>
          <a:p>
            <a:pPr marL="1200150" lvl="1" indent="-514350">
              <a:buAutoNum type="arabicPeriod"/>
            </a:pPr>
            <a:r>
              <a:rPr lang="en-US" sz="1500" dirty="0"/>
              <a:t>Vector DB-Azure Ai Search</a:t>
            </a:r>
          </a:p>
        </p:txBody>
      </p:sp>
    </p:spTree>
    <p:extLst>
      <p:ext uri="{BB962C8B-B14F-4D97-AF65-F5344CB8AC3E}">
        <p14:creationId xmlns:p14="http://schemas.microsoft.com/office/powerpoint/2010/main" val="167219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11B3009555C4B802F7FC53D5638BF" ma:contentTypeVersion="9" ma:contentTypeDescription="Create a new document." ma:contentTypeScope="" ma:versionID="8d88ef2438789cbe1297a4e786e5599d">
  <xsd:schema xmlns:xsd="http://www.w3.org/2001/XMLSchema" xmlns:xs="http://www.w3.org/2001/XMLSchema" xmlns:p="http://schemas.microsoft.com/office/2006/metadata/properties" xmlns:ns2="106c812c-37f0-4a6f-ba6d-472bca671635" targetNamespace="http://schemas.microsoft.com/office/2006/metadata/properties" ma:root="true" ma:fieldsID="7c470f52c2287bc2a92085028a742c85" ns2:_="">
    <xsd:import namespace="106c812c-37f0-4a6f-ba6d-472bca67163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6c812c-37f0-4a6f-ba6d-472bca671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5b35b97-479b-4f38-b8e0-3a1ed58773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6c812c-37f0-4a6f-ba6d-472bca67163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7B31A07-D081-4865-9C3D-62DA54A210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75766C-30B5-40FC-87F3-9CAF9E5D21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6c812c-37f0-4a6f-ba6d-472bca6716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71CA2-32EC-4054-BF23-7594941E608D}">
  <ds:schemaRefs>
    <ds:schemaRef ds:uri="http://schemas.microsoft.com/office/2006/metadata/properties"/>
    <ds:schemaRef ds:uri="http://schemas.microsoft.com/office/infopath/2007/PartnerControls"/>
    <ds:schemaRef ds:uri="106c812c-37f0-4a6f-ba6d-472bca6716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49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Almarai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Business Project Presentation</dc:title>
  <dc:creator>Sagar</dc:creator>
  <cp:lastModifiedBy>Swapnil Bandwal</cp:lastModifiedBy>
  <cp:revision>25</cp:revision>
  <dcterms:created xsi:type="dcterms:W3CDTF">2006-08-16T00:00:00Z</dcterms:created>
  <dcterms:modified xsi:type="dcterms:W3CDTF">2025-06-02T18:29:01Z</dcterms:modified>
  <dc:identifier>DAGZ678myq4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0x01010002D11B3009555C4B802F7FC53D5638BF</vt:lpwstr>
  </property>
</Properties>
</file>