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56"/>
  </p:notesMasterIdLst>
  <p:sldIdLst>
    <p:sldId id="256" r:id="rId5"/>
    <p:sldId id="271" r:id="rId6"/>
    <p:sldId id="270" r:id="rId7"/>
    <p:sldId id="272" r:id="rId8"/>
    <p:sldId id="273" r:id="rId9"/>
    <p:sldId id="276" r:id="rId10"/>
    <p:sldId id="257" r:id="rId11"/>
    <p:sldId id="259" r:id="rId12"/>
    <p:sldId id="274" r:id="rId13"/>
    <p:sldId id="275" r:id="rId14"/>
    <p:sldId id="277" r:id="rId15"/>
    <p:sldId id="278" r:id="rId16"/>
    <p:sldId id="279" r:id="rId17"/>
    <p:sldId id="280" r:id="rId18"/>
    <p:sldId id="310" r:id="rId19"/>
    <p:sldId id="311" r:id="rId20"/>
    <p:sldId id="292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301" r:id="rId33"/>
    <p:sldId id="309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12" r:id="rId50"/>
    <p:sldId id="313" r:id="rId51"/>
    <p:sldId id="314" r:id="rId52"/>
    <p:sldId id="315" r:id="rId53"/>
    <p:sldId id="316" r:id="rId54"/>
    <p:sldId id="317" r:id="rId55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4109" autoAdjust="0"/>
  </p:normalViewPr>
  <p:slideViewPr>
    <p:cSldViewPr>
      <p:cViewPr>
        <p:scale>
          <a:sx n="74" d="100"/>
          <a:sy n="74" d="100"/>
        </p:scale>
        <p:origin x="-81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commentAuthors" Target="commentAuthors.xml"/><Relationship Id="rId59" Type="http://schemas.openxmlformats.org/officeDocument/2006/relationships/presProps" Target="presProp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C6D3DD33-1C77-4963-91F2-833B8478F4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54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861D7-B888-4E58-9449-0462FF56318C}" type="slidenum">
              <a:rPr lang="en-US"/>
              <a:pPr/>
              <a:t>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Click to add notes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th</a:t>
            </a:r>
            <a:r>
              <a:rPr lang="en-US" baseline="-25000" dirty="0" smtClean="0"/>
              <a:t> </a:t>
            </a:r>
            <a:r>
              <a:rPr lang="en-US" baseline="0" dirty="0" smtClean="0"/>
              <a:t>= 4Ω</a:t>
            </a:r>
          </a:p>
          <a:p>
            <a:r>
              <a:rPr lang="en-US" baseline="0" dirty="0" err="1" smtClean="0"/>
              <a:t>Vth</a:t>
            </a:r>
            <a:r>
              <a:rPr lang="en-US" baseline="0" dirty="0" smtClean="0"/>
              <a:t> = 30V</a:t>
            </a:r>
          </a:p>
          <a:p>
            <a:r>
              <a:rPr lang="en-US" baseline="0" dirty="0" smtClean="0"/>
              <a:t>When R</a:t>
            </a:r>
            <a:r>
              <a:rPr lang="en-US" baseline="-25000" dirty="0" smtClean="0"/>
              <a:t>L</a:t>
            </a:r>
            <a:r>
              <a:rPr lang="en-US" baseline="0" dirty="0" smtClean="0"/>
              <a:t>= 6Ω, 16Ω and 36Ω.</a:t>
            </a:r>
          </a:p>
          <a:p>
            <a:r>
              <a:rPr lang="en-US" baseline="0" dirty="0" smtClean="0"/>
              <a:t> I</a:t>
            </a:r>
            <a:r>
              <a:rPr lang="en-US" baseline="-25000" dirty="0" smtClean="0"/>
              <a:t>L</a:t>
            </a:r>
            <a:r>
              <a:rPr lang="en-US" baseline="0" dirty="0" smtClean="0"/>
              <a:t>=3A, 1.5A, 0.75A respectively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3DD33-1C77-4963-91F2-833B8478F48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95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Vth</a:t>
            </a:r>
            <a:r>
              <a:rPr lang="en-US" dirty="0" smtClean="0"/>
              <a:t> = 77V</a:t>
            </a:r>
          </a:p>
          <a:p>
            <a:r>
              <a:rPr lang="en-US" dirty="0" err="1" smtClean="0"/>
              <a:t>Rth</a:t>
            </a:r>
            <a:r>
              <a:rPr lang="en-US" dirty="0" smtClean="0"/>
              <a:t> =</a:t>
            </a:r>
            <a:r>
              <a:rPr lang="en-US" baseline="0" dirty="0" smtClean="0"/>
              <a:t> 990Ω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3DD33-1C77-4963-91F2-833B8478F48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th</a:t>
            </a:r>
            <a:r>
              <a:rPr lang="en-US" baseline="0" dirty="0" smtClean="0"/>
              <a:t>= 6V</a:t>
            </a:r>
          </a:p>
          <a:p>
            <a:r>
              <a:rPr lang="en-US" baseline="0" dirty="0" err="1" smtClean="0"/>
              <a:t>R</a:t>
            </a:r>
            <a:r>
              <a:rPr lang="en-US" baseline="-25000" dirty="0" err="1" smtClean="0"/>
              <a:t>th</a:t>
            </a:r>
            <a:r>
              <a:rPr lang="en-US" baseline="0" dirty="0" smtClean="0"/>
              <a:t>=3Ω</a:t>
            </a:r>
          </a:p>
          <a:p>
            <a:r>
              <a:rPr lang="en-US" baseline="0" dirty="0" err="1" smtClean="0"/>
              <a:t>i</a:t>
            </a:r>
            <a:r>
              <a:rPr lang="en-US" baseline="0" dirty="0" smtClean="0"/>
              <a:t> = 1.5A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3DD33-1C77-4963-91F2-833B8478F48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46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3DD33-1C77-4963-91F2-833B8478F48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1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E0AEB6-1D15-4738-BF8C-1B9116A29AE2}" type="slidenum">
              <a:rPr lang="en-US"/>
              <a:pPr/>
              <a:t>7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8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Lesson descriptions should be brief.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where N is the number of branches connected to the node and </a:t>
            </a:r>
            <a:r>
              <a:rPr lang="en-US" sz="180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sz="1800" i="1" kern="1200" baseline="-250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</a:t>
            </a:r>
            <a:r>
              <a:rPr lang="en-US" sz="180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is the nth current entering (or leaving) the node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3DD33-1C77-4963-91F2-833B8478F4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2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marL="228600" indent="-228600">
              <a:buAutoNum type="alphaLcPeriod"/>
            </a:pPr>
            <a:r>
              <a:rPr lang="en-US" dirty="0" smtClean="0"/>
              <a:t>Current flowing</a:t>
            </a:r>
            <a:r>
              <a:rPr lang="en-US" baseline="0" dirty="0" smtClean="0"/>
              <a:t> through R</a:t>
            </a:r>
            <a:r>
              <a:rPr lang="en-US" baseline="-25000" dirty="0" smtClean="0"/>
              <a:t>1</a:t>
            </a:r>
            <a:r>
              <a:rPr lang="en-US" baseline="0" dirty="0" smtClean="0"/>
              <a:t>=6.52A,  R</a:t>
            </a:r>
            <a:r>
              <a:rPr lang="en-US" baseline="-25000" dirty="0" smtClean="0"/>
              <a:t>2</a:t>
            </a:r>
            <a:r>
              <a:rPr lang="en-US" baseline="0" dirty="0" smtClean="0"/>
              <a:t>=6.37A and R</a:t>
            </a:r>
            <a:r>
              <a:rPr lang="en-US" baseline="-25000" dirty="0" smtClean="0"/>
              <a:t>3</a:t>
            </a:r>
            <a:r>
              <a:rPr lang="en-US" baseline="0" dirty="0" smtClean="0"/>
              <a:t>=0.15A</a:t>
            </a:r>
          </a:p>
          <a:p>
            <a:pPr marL="228600" indent="-228600">
              <a:buAutoNum type="alphaLcPeriod"/>
            </a:pPr>
            <a:r>
              <a:rPr lang="en-US" i="1" baseline="0" dirty="0" smtClean="0"/>
              <a:t>I</a:t>
            </a:r>
            <a:r>
              <a:rPr lang="en-US" i="1" baseline="-25000" dirty="0" smtClean="0"/>
              <a:t>1</a:t>
            </a:r>
            <a:r>
              <a:rPr lang="en-US" i="0" baseline="0" dirty="0" smtClean="0"/>
              <a:t>= 3A, I</a:t>
            </a:r>
            <a:r>
              <a:rPr lang="en-US" i="0" baseline="-25000" dirty="0" smtClean="0"/>
              <a:t>2 </a:t>
            </a:r>
            <a:r>
              <a:rPr lang="en-US" i="0" baseline="0" dirty="0" smtClean="0"/>
              <a:t>=1A,</a:t>
            </a:r>
            <a:r>
              <a:rPr lang="en-US" b="0" i="1" baseline="0" dirty="0" smtClean="0"/>
              <a:t> V</a:t>
            </a:r>
            <a:r>
              <a:rPr lang="en-US" b="0" i="1" baseline="-25000" dirty="0" smtClean="0"/>
              <a:t>1</a:t>
            </a:r>
            <a:r>
              <a:rPr lang="en-US" b="0" i="1" baseline="0" dirty="0" smtClean="0"/>
              <a:t> </a:t>
            </a:r>
            <a:r>
              <a:rPr lang="en-US" i="0" baseline="0" dirty="0" smtClean="0"/>
              <a:t>= 24V, </a:t>
            </a:r>
            <a:r>
              <a:rPr lang="en-US" b="0" i="1" baseline="0" dirty="0" smtClean="0"/>
              <a:t>V</a:t>
            </a:r>
            <a:r>
              <a:rPr lang="en-US" b="0" i="1" baseline="-25000" dirty="0" smtClean="0"/>
              <a:t>2</a:t>
            </a:r>
            <a:r>
              <a:rPr lang="en-US" b="0" i="1" baseline="0" dirty="0" smtClean="0"/>
              <a:t> =</a:t>
            </a:r>
            <a:r>
              <a:rPr lang="en-US" i="0" baseline="0" dirty="0" smtClean="0"/>
              <a:t>6V </a:t>
            </a:r>
            <a:r>
              <a:rPr lang="en-US" b="0" i="1" baseline="0" dirty="0" smtClean="0"/>
              <a:t>V</a:t>
            </a:r>
            <a:r>
              <a:rPr lang="en-US" b="0" i="1" baseline="-25000" dirty="0" smtClean="0"/>
              <a:t>3</a:t>
            </a:r>
            <a:r>
              <a:rPr lang="en-US" b="0" i="1" baseline="0" dirty="0" smtClean="0"/>
              <a:t> </a:t>
            </a:r>
            <a:r>
              <a:rPr lang="en-US" i="0" baseline="0" dirty="0" smtClean="0"/>
              <a:t>=6V</a:t>
            </a:r>
            <a:endParaRPr lang="en-US" i="1" baseline="-25000" dirty="0" smtClean="0"/>
          </a:p>
          <a:p>
            <a:pPr marL="228600" indent="-228600">
              <a:buAutoNum type="alphaLcPeriod"/>
            </a:pPr>
            <a:endParaRPr lang="en-US" baseline="0" dirty="0" smtClean="0"/>
          </a:p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3DD33-1C77-4963-91F2-833B8478F48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99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 (10) applies</a:t>
            </a:r>
            <a:r>
              <a:rPr lang="en-US" baseline="0" dirty="0" smtClean="0"/>
              <a:t> only to two resistors in parallel.</a:t>
            </a:r>
          </a:p>
          <a:p>
            <a:r>
              <a:rPr lang="en-US" baseline="0" dirty="0" smtClean="0"/>
              <a:t>If R</a:t>
            </a:r>
            <a:r>
              <a:rPr lang="en-US" baseline="-25000" dirty="0" smtClean="0"/>
              <a:t>1</a:t>
            </a:r>
            <a:r>
              <a:rPr lang="en-US" baseline="0" dirty="0" smtClean="0"/>
              <a:t> = R</a:t>
            </a:r>
            <a:r>
              <a:rPr lang="en-US" baseline="-25000" dirty="0" smtClean="0"/>
              <a:t>2 , </a:t>
            </a:r>
            <a:r>
              <a:rPr lang="en-US" baseline="0" dirty="0" smtClean="0"/>
              <a:t>then, </a:t>
            </a:r>
            <a:r>
              <a:rPr lang="en-US" baseline="0" dirty="0" err="1" smtClean="0"/>
              <a:t>R</a:t>
            </a:r>
            <a:r>
              <a:rPr lang="en-US" baseline="-25000" dirty="0" err="1" smtClean="0"/>
              <a:t>eq</a:t>
            </a:r>
            <a:r>
              <a:rPr lang="en-US" baseline="0" dirty="0" smtClean="0"/>
              <a:t>= R</a:t>
            </a:r>
            <a:r>
              <a:rPr lang="en-US" baseline="-25000" dirty="0" smtClean="0"/>
              <a:t>1</a:t>
            </a:r>
            <a:r>
              <a:rPr lang="en-US" baseline="0" dirty="0" smtClean="0"/>
              <a:t>/2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3DD33-1C77-4963-91F2-833B8478F48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35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r>
              <a:rPr lang="en-US" dirty="0" smtClean="0"/>
              <a:t>a. V = 10V</a:t>
            </a:r>
          </a:p>
          <a:p>
            <a:r>
              <a:rPr lang="en-US" dirty="0" smtClean="0"/>
              <a:t>B. V</a:t>
            </a:r>
            <a:r>
              <a:rPr lang="en-US" baseline="-25000" dirty="0" smtClean="0"/>
              <a:t>O</a:t>
            </a:r>
            <a:r>
              <a:rPr lang="en-US" baseline="0" dirty="0" smtClean="0"/>
              <a:t>= 12V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3DD33-1C77-4963-91F2-833B8478F48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0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i</a:t>
            </a:r>
            <a:r>
              <a:rPr lang="en-US" dirty="0" smtClean="0"/>
              <a:t> = 2A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3DD33-1C77-4963-91F2-833B8478F48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66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r>
              <a:rPr lang="en-US" dirty="0" smtClean="0"/>
              <a:t>Vo = 3.2V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3DD33-1C77-4963-91F2-833B8478F48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7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364148E-0E63-42EB-BE18-2F6E6BBA5E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 userDrawn="1"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D3BF0-99ED-4177-9A49-E99EA1D2CD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35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2F9A9-E0F8-4D1E-B6DF-36DE2EFF4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154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410D7FE-15A0-490D-957C-537ED04DB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7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5AE15-FA3C-4B48-B58A-B66292DF15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28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90CA-D5D8-4D58-A3CB-7C25994225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00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D455-FD93-4C4D-BE1C-F541C8EAE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28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2DDAB-2A89-4C10-890B-91AE9F344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20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75DFD-1CEE-466C-8186-A858E70590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29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08515-2FBF-4029-9F32-55248CCAD5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9BB04-D831-494D-9EC6-12182BA79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0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03B1F-D7BD-4F3F-86C6-061E6B7D07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13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AA4FAC1-E5EA-4F37-AC9C-EC20A35775C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8.emf"/><Relationship Id="rId7" Type="http://schemas.openxmlformats.org/officeDocument/2006/relationships/image" Target="../media/image1.jpe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emf"/><Relationship Id="rId5" Type="http://schemas.openxmlformats.org/officeDocument/2006/relationships/image" Target="../media/image1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3.png"/><Relationship Id="rId5" Type="http://schemas.openxmlformats.org/officeDocument/2006/relationships/image" Target="../media/image1.jpeg"/><Relationship Id="rId6" Type="http://schemas.openxmlformats.org/officeDocument/2006/relationships/oleObject" Target="../embeddings/oleObject6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2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20.emf"/><Relationship Id="rId7" Type="http://schemas.openxmlformats.org/officeDocument/2006/relationships/image" Target="../media/image23.png"/><Relationship Id="rId8" Type="http://schemas.openxmlformats.org/officeDocument/2006/relationships/image" Target="../media/image1.jpeg"/><Relationship Id="rId9" Type="http://schemas.openxmlformats.org/officeDocument/2006/relationships/oleObject" Target="../embeddings/oleObject9.bin"/><Relationship Id="rId10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4.emf"/><Relationship Id="rId5" Type="http://schemas.openxmlformats.org/officeDocument/2006/relationships/image" Target="../media/image1.jpe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6.emf"/><Relationship Id="rId7" Type="http://schemas.openxmlformats.org/officeDocument/2006/relationships/image" Target="../media/image1.jpe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8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9.emf"/><Relationship Id="rId9" Type="http://schemas.openxmlformats.org/officeDocument/2006/relationships/image" Target="../media/image30.png"/><Relationship Id="rId10" Type="http://schemas.openxmlformats.org/officeDocument/2006/relationships/image" Target="../media/image1.jpe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33.emf"/><Relationship Id="rId10" Type="http://schemas.openxmlformats.org/officeDocument/2006/relationships/image" Target="../media/image1.jpe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34.emf"/><Relationship Id="rId5" Type="http://schemas.openxmlformats.org/officeDocument/2006/relationships/image" Target="../media/image1.jpe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35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36.emf"/><Relationship Id="rId7" Type="http://schemas.openxmlformats.org/officeDocument/2006/relationships/image" Target="../media/image1.jpeg"/><Relationship Id="rId8" Type="http://schemas.openxmlformats.org/officeDocument/2006/relationships/image" Target="../media/image37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gif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620000" cy="838200"/>
          </a:xfrm>
        </p:spPr>
        <p:txBody>
          <a:bodyPr/>
          <a:lstStyle/>
          <a:p>
            <a:pPr algn="ctr"/>
            <a:r>
              <a:rPr lang="en-US" dirty="0"/>
              <a:t>Applied </a:t>
            </a:r>
            <a:r>
              <a:rPr lang="en-US" dirty="0" smtClean="0"/>
              <a:t>Electricity </a:t>
            </a:r>
            <a:br>
              <a:rPr lang="en-US" dirty="0" smtClean="0"/>
            </a:br>
            <a:r>
              <a:rPr lang="en-US" dirty="0" smtClean="0"/>
              <a:t>(ELNG 103)</a:t>
            </a:r>
            <a:br>
              <a:rPr lang="en-US" dirty="0" smtClean="0"/>
            </a:br>
            <a:r>
              <a:rPr lang="en-US" sz="1800" b="0" dirty="0" smtClean="0"/>
              <a:t>3 credit</a:t>
            </a:r>
            <a:endParaRPr lang="en-GB" sz="1800" b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81400"/>
            <a:ext cx="5410200" cy="205740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Nana Twum Duah</a:t>
            </a:r>
          </a:p>
          <a:p>
            <a:pPr algn="ctr"/>
            <a:r>
              <a:rPr lang="en-US" sz="1800" dirty="0" smtClean="0"/>
              <a:t>Email: nana.twumduah@yahoo.com</a:t>
            </a:r>
          </a:p>
          <a:p>
            <a:pPr algn="ctr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28600" y="2286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SCHOOL OF ENGINEERING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406"/>
            <a:ext cx="957263" cy="91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848600" y="9144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UENR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98633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2"/>
              <a:buChar char="ü"/>
            </a:pPr>
            <a:r>
              <a:rPr lang="en-US" dirty="0" smtClean="0"/>
              <a:t>Basic electric system</a:t>
            </a:r>
          </a:p>
          <a:p>
            <a:pPr>
              <a:buClr>
                <a:srgbClr val="FF0000"/>
              </a:buClr>
              <a:buFont typeface="Wingdings" charset="2"/>
              <a:buChar char="ü"/>
            </a:pPr>
            <a:r>
              <a:rPr lang="en-US" dirty="0" smtClean="0"/>
              <a:t>Ohms Law</a:t>
            </a:r>
          </a:p>
          <a:p>
            <a:pPr>
              <a:buClr>
                <a:srgbClr val="FF0000"/>
              </a:buClr>
              <a:buFont typeface="Wingdings" charset="2"/>
              <a:buChar char="ü"/>
            </a:pPr>
            <a:r>
              <a:rPr lang="en-US" dirty="0" smtClean="0"/>
              <a:t>D.C circuit</a:t>
            </a:r>
          </a:p>
          <a:p>
            <a:pPr>
              <a:buClr>
                <a:srgbClr val="FF0000"/>
              </a:buClr>
              <a:buFont typeface="Wingdings" charset="2"/>
              <a:buChar char="ü"/>
            </a:pPr>
            <a:r>
              <a:rPr lang="en-US" dirty="0" err="1" smtClean="0"/>
              <a:t>Kirchoff’s</a:t>
            </a:r>
            <a:r>
              <a:rPr lang="en-US" dirty="0" smtClean="0"/>
              <a:t> laws</a:t>
            </a:r>
          </a:p>
          <a:p>
            <a:pPr>
              <a:buClr>
                <a:srgbClr val="FF0000"/>
              </a:buClr>
              <a:buFont typeface="Wingdings" charset="2"/>
              <a:buChar char="ü"/>
            </a:pPr>
            <a:r>
              <a:rPr lang="en-US" dirty="0"/>
              <a:t>Resistors in series and </a:t>
            </a:r>
            <a:r>
              <a:rPr lang="en-US" dirty="0" smtClean="0"/>
              <a:t>parallel</a:t>
            </a:r>
          </a:p>
          <a:p>
            <a:pPr>
              <a:buClr>
                <a:srgbClr val="FF0000"/>
              </a:buClr>
              <a:buFont typeface="Wingdings" charset="2"/>
              <a:buChar char="ü"/>
            </a:pPr>
            <a:r>
              <a:rPr lang="en-US" dirty="0" smtClean="0"/>
              <a:t>Superposition and Reciprocity theorems</a:t>
            </a:r>
          </a:p>
          <a:p>
            <a:pPr>
              <a:buClr>
                <a:srgbClr val="FF0000"/>
              </a:buClr>
              <a:buFont typeface="Wingdings" charset="2"/>
              <a:buChar char="ü"/>
            </a:pPr>
            <a:r>
              <a:rPr lang="en-US" dirty="0" err="1" smtClean="0"/>
              <a:t>Thevenin’s</a:t>
            </a:r>
            <a:r>
              <a:rPr lang="en-US" dirty="0" smtClean="0"/>
              <a:t> and Norton’s theorems</a:t>
            </a:r>
          </a:p>
          <a:p>
            <a:pPr>
              <a:buClr>
                <a:srgbClr val="FF0000"/>
              </a:buClr>
              <a:buFont typeface="Wingdings" charset="2"/>
              <a:buChar char="ü"/>
            </a:pPr>
            <a:r>
              <a:rPr lang="en-US" dirty="0" smtClean="0"/>
              <a:t>Delta</a:t>
            </a:r>
            <a:r>
              <a:rPr lang="en-US" dirty="0"/>
              <a:t>-star and star-delta transformations</a:t>
            </a:r>
            <a:r>
              <a:rPr lang="en-GB" dirty="0"/>
              <a:t>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19200" y="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37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electric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382000" cy="5138737"/>
          </a:xfrm>
        </p:spPr>
        <p:txBody>
          <a:bodyPr/>
          <a:lstStyle/>
          <a:p>
            <a:r>
              <a:rPr lang="en-US" dirty="0" smtClean="0"/>
              <a:t>Source: Provide energy for the electrical system. </a:t>
            </a:r>
            <a:r>
              <a:rPr lang="en-US" i="1" dirty="0"/>
              <a:t>e</a:t>
            </a:r>
            <a:r>
              <a:rPr lang="en-US" i="1" dirty="0" smtClean="0"/>
              <a:t>.g.</a:t>
            </a:r>
            <a:r>
              <a:rPr lang="en-US" dirty="0" smtClean="0"/>
              <a:t> battery, generator</a:t>
            </a:r>
          </a:p>
          <a:p>
            <a:r>
              <a:rPr lang="en-US" dirty="0" smtClean="0"/>
              <a:t>Load: absorb electrical energy supplied by the source.</a:t>
            </a:r>
            <a:r>
              <a:rPr lang="en-US" i="1" dirty="0" smtClean="0"/>
              <a:t> </a:t>
            </a:r>
            <a:r>
              <a:rPr lang="en-US" i="1" dirty="0"/>
              <a:t>e</a:t>
            </a:r>
            <a:r>
              <a:rPr lang="en-US" i="1" dirty="0" smtClean="0"/>
              <a:t>.g</a:t>
            </a:r>
            <a:r>
              <a:rPr lang="en-US" dirty="0" smtClean="0"/>
              <a:t>. home appliance such as lamps, heaters, TV.</a:t>
            </a:r>
          </a:p>
          <a:p>
            <a:r>
              <a:rPr lang="en-US" dirty="0" smtClean="0"/>
              <a:t>Transmission system: conducts energy from the source to the load. Mostly consist of wire/cable.</a:t>
            </a:r>
          </a:p>
          <a:p>
            <a:r>
              <a:rPr lang="en-US" dirty="0" smtClean="0"/>
              <a:t>Control apparatus: controls the system. </a:t>
            </a:r>
            <a:r>
              <a:rPr lang="en-US" i="1" dirty="0" smtClean="0"/>
              <a:t>e.g</a:t>
            </a:r>
            <a:r>
              <a:rPr lang="en-US" dirty="0" smtClean="0"/>
              <a:t>. switch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19200" y="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719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electric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7" descr="Screen Shot 2016-09-23 at 18.48.40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" b="160"/>
          <a:stretch>
            <a:fillRect/>
          </a:stretch>
        </p:blipFill>
        <p:spPr>
          <a:xfrm>
            <a:off x="381000" y="1752600"/>
            <a:ext cx="7772400" cy="4411662"/>
          </a:xfrm>
        </p:spPr>
      </p:pic>
    </p:spTree>
    <p:extLst>
      <p:ext uri="{BB962C8B-B14F-4D97-AF65-F5344CB8AC3E}">
        <p14:creationId xmlns:p14="http://schemas.microsoft.com/office/powerpoint/2010/main" val="364219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Ohms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/>
          <a:lstStyle/>
          <a:p>
            <a:r>
              <a:rPr lang="en-US" dirty="0" smtClean="0"/>
              <a:t>The law states that the strength of a current is directly proportional to the voltage and inversely proportional to resistance offered.</a:t>
            </a:r>
          </a:p>
          <a:p>
            <a:endParaRPr lang="en-GB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I, V and R be expressed in terms of units</a:t>
            </a:r>
            <a:r>
              <a:rPr lang="en-US" sz="3600" dirty="0" smtClean="0"/>
              <a:t>,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728668"/>
              </p:ext>
            </p:extLst>
          </p:nvPr>
        </p:nvGraphicFramePr>
        <p:xfrm>
          <a:off x="1371600" y="3657599"/>
          <a:ext cx="1752600" cy="1044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4" imgW="660400" imgH="393700" progId="Equation.3">
                  <p:embed/>
                </p:oleObj>
              </mc:Choice>
              <mc:Fallback>
                <p:oleObj name="Equation" r:id="rId4" imgW="660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3657599"/>
                        <a:ext cx="1752600" cy="1044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964508"/>
              </p:ext>
            </p:extLst>
          </p:nvPr>
        </p:nvGraphicFramePr>
        <p:xfrm>
          <a:off x="1524000" y="5562599"/>
          <a:ext cx="990600" cy="896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6" imgW="368300" imgH="393700" progId="Equation.3">
                  <p:embed/>
                </p:oleObj>
              </mc:Choice>
              <mc:Fallback>
                <p:oleObj name="Equation" r:id="rId6" imgW="368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5562599"/>
                        <a:ext cx="990600" cy="896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682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Ohms Law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Content Placeholder 11" descr="Screen Shot 2016-09-23 at 21.32.03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" r="347"/>
          <a:stretch/>
        </p:blipFill>
        <p:spPr>
          <a:xfrm>
            <a:off x="685800" y="1752599"/>
            <a:ext cx="7315200" cy="4378325"/>
          </a:xfrm>
        </p:spPr>
      </p:pic>
    </p:spTree>
    <p:extLst>
      <p:ext uri="{BB962C8B-B14F-4D97-AF65-F5344CB8AC3E}">
        <p14:creationId xmlns:p14="http://schemas.microsoft.com/office/powerpoint/2010/main" val="747302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458200" cy="4986337"/>
          </a:xfrm>
        </p:spPr>
        <p:txBody>
          <a:bodyPr/>
          <a:lstStyle/>
          <a:p>
            <a:pPr>
              <a:buFont typeface="Wingdings" charset="2"/>
              <a:buChar char="u"/>
            </a:pPr>
            <a:r>
              <a:rPr lang="en-US" dirty="0" smtClean="0"/>
              <a:t> </a:t>
            </a:r>
            <a:r>
              <a:rPr lang="en-US" dirty="0"/>
              <a:t>R can range from zero to infinity, it is important that we consider the two extreme possible values of </a:t>
            </a:r>
            <a:r>
              <a:rPr lang="en-US" dirty="0" smtClean="0"/>
              <a:t>R.</a:t>
            </a:r>
          </a:p>
          <a:p>
            <a:pPr>
              <a:buFont typeface="Wingdings" charset="2"/>
              <a:buChar char="u"/>
            </a:pPr>
            <a:r>
              <a:rPr lang="en-US" dirty="0" smtClean="0"/>
              <a:t>Short circuit – when R=0,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i.e. </a:t>
            </a:r>
            <a:r>
              <a:rPr lang="en-US" dirty="0"/>
              <a:t>voltage is zero but the current could be </a:t>
            </a:r>
            <a:r>
              <a:rPr lang="en-US" dirty="0" smtClean="0"/>
              <a:t>anything.</a:t>
            </a:r>
          </a:p>
          <a:p>
            <a:pPr>
              <a:buFont typeface="Wingdings" charset="2"/>
              <a:buChar char="u"/>
            </a:pPr>
            <a:r>
              <a:rPr lang="en-US" dirty="0" smtClean="0"/>
              <a:t> Open Circuit – R = ∞,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830445"/>
              </p:ext>
            </p:extLst>
          </p:nvPr>
        </p:nvGraphicFramePr>
        <p:xfrm>
          <a:off x="5410200" y="3276600"/>
          <a:ext cx="2133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3" imgW="622300" imgH="165100" progId="Equation.3">
                  <p:embed/>
                </p:oleObj>
              </mc:Choice>
              <mc:Fallback>
                <p:oleObj name="Equation" r:id="rId3" imgW="622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0200" y="3276600"/>
                        <a:ext cx="21336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122410"/>
              </p:ext>
            </p:extLst>
          </p:nvPr>
        </p:nvGraphicFramePr>
        <p:xfrm>
          <a:off x="4800600" y="4648200"/>
          <a:ext cx="1828800" cy="824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5" imgW="901700" imgH="406400" progId="Equation.3">
                  <p:embed/>
                </p:oleObj>
              </mc:Choice>
              <mc:Fallback>
                <p:oleObj name="Equation" r:id="rId5" imgW="9017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0600" y="4648200"/>
                        <a:ext cx="1828800" cy="824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5486400"/>
            <a:ext cx="8001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i.e. current </a:t>
            </a:r>
            <a:r>
              <a:rPr lang="en-US" sz="2800" dirty="0"/>
              <a:t>is zero </a:t>
            </a:r>
            <a:r>
              <a:rPr lang="en-US" sz="2800" dirty="0" smtClean="0"/>
              <a:t>but </a:t>
            </a:r>
            <a:r>
              <a:rPr lang="en-US" sz="2800" dirty="0"/>
              <a:t>the voltage could be </a:t>
            </a:r>
            <a:endParaRPr lang="en-US" sz="2800" dirty="0" smtClean="0"/>
          </a:p>
          <a:p>
            <a:r>
              <a:rPr lang="en-US" sz="2800" dirty="0" smtClean="0"/>
              <a:t>anything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67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</a:p>
          <a:p>
            <a:pPr marL="0" indent="0">
              <a:buNone/>
            </a:pPr>
            <a:r>
              <a:rPr lang="en-US" dirty="0"/>
              <a:t>The power dissipated by a resistor can be expressed in terms of </a:t>
            </a:r>
            <a:r>
              <a:rPr lang="en-US" dirty="0" smtClean="0"/>
              <a:t>R: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511090"/>
              </p:ext>
            </p:extLst>
          </p:nvPr>
        </p:nvGraphicFramePr>
        <p:xfrm>
          <a:off x="4876800" y="2895599"/>
          <a:ext cx="2514600" cy="98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3" imgW="1041400" imgH="406400" progId="Equation.3">
                  <p:embed/>
                </p:oleObj>
              </mc:Choice>
              <mc:Fallback>
                <p:oleObj name="Equation" r:id="rId3" imgW="10414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0" y="2895599"/>
                        <a:ext cx="2514600" cy="981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1" y="4191000"/>
            <a:ext cx="8153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power dissipated in a resistor is a nonlinear function of either current or voltage. </a:t>
            </a:r>
            <a:endParaRPr lang="en-US" sz="2800" dirty="0" smtClean="0"/>
          </a:p>
          <a:p>
            <a:r>
              <a:rPr lang="en-US" sz="2800" dirty="0"/>
              <a:t>Since R </a:t>
            </a:r>
            <a:r>
              <a:rPr lang="en-US" sz="2800" dirty="0" smtClean="0"/>
              <a:t>is positive </a:t>
            </a:r>
            <a:r>
              <a:rPr lang="en-US" sz="2800" dirty="0"/>
              <a:t>quantities, the power dissipated in a resistor is always positive. Thus, a resistor always absorbs power from the circuit.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38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current (DC) is current that flow in unidirectional. Sources -  batteries, solar cells</a:t>
            </a:r>
          </a:p>
          <a:p>
            <a:pPr marL="514350" indent="-514350">
              <a:buAutoNum type="alphaLcPeriod"/>
            </a:pPr>
            <a:r>
              <a:rPr lang="en-US" dirty="0" smtClean="0"/>
              <a:t>Constant DC          b. Variable DC </a:t>
            </a:r>
            <a:endParaRPr lang="en-US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352800"/>
            <a:ext cx="4275295" cy="1837317"/>
          </a:xfrm>
          <a:prstGeom prst="rect">
            <a:avLst/>
          </a:prstGeom>
        </p:spPr>
      </p:pic>
      <p:pic>
        <p:nvPicPr>
          <p:cNvPr id="5" name="Picture 4" descr="Screen Shot 2016-09-25 at 23.59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52800"/>
            <a:ext cx="3441700" cy="190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7150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DC circuit </a:t>
            </a:r>
            <a:r>
              <a:rPr lang="en-US" sz="2800" dirty="0"/>
              <a:t>is a circuit that Electric Current flows through in one </a:t>
            </a:r>
            <a:r>
              <a:rPr lang="en-US" sz="2800" dirty="0" smtClean="0"/>
              <a:t>direction.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22667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29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5138737"/>
          </a:xfrm>
        </p:spPr>
        <p:txBody>
          <a:bodyPr/>
          <a:lstStyle/>
          <a:p>
            <a:r>
              <a:rPr lang="en-US" dirty="0" smtClean="0"/>
              <a:t>Kirchhoff’s Laws</a:t>
            </a:r>
          </a:p>
          <a:p>
            <a:pPr>
              <a:buClr>
                <a:srgbClr val="FF0000"/>
              </a:buClr>
              <a:buFont typeface="Wingdings" charset="2"/>
              <a:buChar char="ü"/>
            </a:pPr>
            <a:r>
              <a:rPr lang="en-US" dirty="0" smtClean="0"/>
              <a:t>Current law: </a:t>
            </a:r>
            <a:r>
              <a:rPr lang="en-US" i="1" dirty="0"/>
              <a:t>At any junction in an electric circuit the total current flowing towards that </a:t>
            </a:r>
            <a:r>
              <a:rPr lang="en-US" i="1" dirty="0" smtClean="0"/>
              <a:t>junction </a:t>
            </a:r>
            <a:r>
              <a:rPr lang="en-US" i="1" dirty="0"/>
              <a:t>is equal to the total current flowing away from the </a:t>
            </a:r>
            <a:r>
              <a:rPr lang="en-US" i="1" dirty="0" smtClean="0"/>
              <a:t>junction. i.e.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Shot 2016-09-24 at 22.14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267199"/>
            <a:ext cx="5105400" cy="2411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794650"/>
              </p:ext>
            </p:extLst>
          </p:nvPr>
        </p:nvGraphicFramePr>
        <p:xfrm>
          <a:off x="7010400" y="3962401"/>
          <a:ext cx="1295400" cy="1059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6" imgW="558800" imgH="457200" progId="Equation.3">
                  <p:embed/>
                </p:oleObj>
              </mc:Choice>
              <mc:Fallback>
                <p:oleObj name="Equation" r:id="rId6" imgW="558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0400" y="3962401"/>
                        <a:ext cx="1295400" cy="1059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022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Kirchhoff’s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Voltage Law: </a:t>
            </a:r>
            <a:r>
              <a:rPr lang="en-US" i="1" dirty="0"/>
              <a:t>In any closed loop in a network, the algebraic sum of the voltage </a:t>
            </a:r>
            <a:r>
              <a:rPr lang="en-US" i="1" dirty="0" smtClean="0"/>
              <a:t>drops </a:t>
            </a:r>
            <a:r>
              <a:rPr lang="en-US" i="1" dirty="0"/>
              <a:t>taken around the loop is equal to the resultant </a:t>
            </a:r>
            <a:r>
              <a:rPr lang="en-US" i="1" dirty="0" err="1"/>
              <a:t>e.m.f</a:t>
            </a:r>
            <a:r>
              <a:rPr lang="en-US" i="1" dirty="0"/>
              <a:t>. acting in that loop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Screen Shot 2016-09-24 at 22.22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038599"/>
            <a:ext cx="3886200" cy="2108791"/>
          </a:xfrm>
          <a:prstGeom prst="rect">
            <a:avLst/>
          </a:prstGeom>
        </p:spPr>
      </p:pic>
      <p:pic>
        <p:nvPicPr>
          <p:cNvPr id="8" name="Picture 7" descr="Screen Shot 2016-09-24 at 22.22.4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800600"/>
            <a:ext cx="3098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1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charset="0"/>
              </a:rPr>
              <a:t>Teaching and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Lectures: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Tutorials: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Assessment: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One mid- term test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Assignments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Exams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325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Application of Kirchhoff’s Laws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find each branch current and voltage drop across each resistor in the network.</a:t>
            </a:r>
          </a:p>
          <a:p>
            <a:pPr marL="0" indent="0">
              <a:buNone/>
            </a:pPr>
            <a:r>
              <a:rPr lang="en-US" dirty="0" smtClean="0"/>
              <a:t>a.                                     b.</a:t>
            </a:r>
            <a:endParaRPr lang="en-US" dirty="0"/>
          </a:p>
        </p:txBody>
      </p:sp>
      <p:pic>
        <p:nvPicPr>
          <p:cNvPr id="4" name="Picture 3" descr="Screen Shot 2016-09-24 at 22.28.5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1" r="8927" b="3519"/>
          <a:stretch/>
        </p:blipFill>
        <p:spPr>
          <a:xfrm>
            <a:off x="457199" y="3449379"/>
            <a:ext cx="3886201" cy="2875221"/>
          </a:xfrm>
          <a:prstGeom prst="rect">
            <a:avLst/>
          </a:prstGeom>
        </p:spPr>
      </p:pic>
      <p:pic>
        <p:nvPicPr>
          <p:cNvPr id="5" name="Picture 4" descr="Screen Shot 2016-09-25 at 20.35.3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2" r="7408" b="13526"/>
          <a:stretch/>
        </p:blipFill>
        <p:spPr>
          <a:xfrm>
            <a:off x="4571999" y="3535184"/>
            <a:ext cx="4290939" cy="26370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133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Application of Kirchhoff’s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Try. find </a:t>
            </a:r>
            <a:r>
              <a:rPr lang="en-US" dirty="0"/>
              <a:t>each branch current and voltage drop across each resistor in the network</a:t>
            </a:r>
          </a:p>
        </p:txBody>
      </p:sp>
      <p:pic>
        <p:nvPicPr>
          <p:cNvPr id="4" name="Picture 3" descr="Screen Shot 2016-09-25 at 20.50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2895600"/>
            <a:ext cx="6412089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37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Resistors in series &amp; Voltage division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two resistors are in series, since the same current </a:t>
            </a:r>
            <a:r>
              <a:rPr lang="en-US" i="1" dirty="0" err="1"/>
              <a:t>i</a:t>
            </a:r>
            <a:r>
              <a:rPr lang="en-US" dirty="0"/>
              <a:t> flows in both of </a:t>
            </a:r>
            <a:r>
              <a:rPr lang="en-US" dirty="0" smtClean="0"/>
              <a:t>them. </a:t>
            </a:r>
          </a:p>
          <a:p>
            <a:pPr marL="0" indent="0">
              <a:buNone/>
            </a:pPr>
            <a:r>
              <a:rPr lang="en-US" dirty="0" smtClean="0"/>
              <a:t>Applying ohm’s law</a:t>
            </a:r>
          </a:p>
          <a:p>
            <a:pPr marL="0" indent="0">
              <a:buNone/>
            </a:pPr>
            <a:r>
              <a:rPr lang="en-US" dirty="0" smtClean="0"/>
              <a:t>Apply KVL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109518"/>
              </p:ext>
            </p:extLst>
          </p:nvPr>
        </p:nvGraphicFramePr>
        <p:xfrm>
          <a:off x="1520825" y="4114800"/>
          <a:ext cx="25209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" name="Equation" r:id="rId3" imgW="914400" imgH="228600" progId="Equation.3">
                  <p:embed/>
                </p:oleObj>
              </mc:Choice>
              <mc:Fallback>
                <p:oleObj name="Equation" r:id="rId3" imgW="914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0825" y="4114800"/>
                        <a:ext cx="2520950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4800600"/>
            <a:ext cx="1631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where</a:t>
            </a:r>
            <a:endParaRPr lang="en-US" sz="2800" i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916713"/>
              </p:ext>
            </p:extLst>
          </p:nvPr>
        </p:nvGraphicFramePr>
        <p:xfrm>
          <a:off x="1295400" y="4904862"/>
          <a:ext cx="2971800" cy="48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Equation" r:id="rId5" imgW="1244600" imgH="228600" progId="Equation.3">
                  <p:embed/>
                </p:oleObj>
              </mc:Choice>
              <mc:Fallback>
                <p:oleObj name="Equation" r:id="rId5" imgW="1244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4904862"/>
                        <a:ext cx="2971800" cy="48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Screen Shot 2016-09-25 at 21.32.53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1" r="8361" b="5643"/>
          <a:stretch/>
        </p:blipFill>
        <p:spPr>
          <a:xfrm>
            <a:off x="4495800" y="3962400"/>
            <a:ext cx="4419600" cy="27940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440455"/>
              </p:ext>
            </p:extLst>
          </p:nvPr>
        </p:nvGraphicFramePr>
        <p:xfrm>
          <a:off x="4038600" y="2819400"/>
          <a:ext cx="2819400" cy="45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Equation" r:id="rId9" imgW="1460500" imgH="203200" progId="Equation.3">
                  <p:embed/>
                </p:oleObj>
              </mc:Choice>
              <mc:Fallback>
                <p:oleObj name="Equation" r:id="rId9" imgW="1460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38600" y="2819400"/>
                        <a:ext cx="2819400" cy="456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996201"/>
              </p:ext>
            </p:extLst>
          </p:nvPr>
        </p:nvGraphicFramePr>
        <p:xfrm>
          <a:off x="2590800" y="3429000"/>
          <a:ext cx="4114800" cy="539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Equation" r:id="rId11" imgW="1841500" imgH="241300" progId="Equation.3">
                  <p:embed/>
                </p:oleObj>
              </mc:Choice>
              <mc:Fallback>
                <p:oleObj name="Equation" r:id="rId11" imgW="1841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90800" y="3429000"/>
                        <a:ext cx="4114800" cy="539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57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Resistors in series &amp; Voltage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equivalent resistance of any number of resistors connected in series is the sum of the individual </a:t>
            </a:r>
            <a:r>
              <a:rPr lang="en-US" dirty="0" smtClean="0"/>
              <a:t>resistances. </a:t>
            </a:r>
          </a:p>
          <a:p>
            <a:pPr marL="0" indent="0">
              <a:buNone/>
            </a:pPr>
            <a:r>
              <a:rPr lang="en-US" dirty="0" smtClean="0"/>
              <a:t>For N resistors in series then,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049779"/>
              </p:ext>
            </p:extLst>
          </p:nvPr>
        </p:nvGraphicFramePr>
        <p:xfrm>
          <a:off x="609600" y="3733800"/>
          <a:ext cx="4191000" cy="97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3" imgW="1955800" imgH="457200" progId="Equation.3">
                  <p:embed/>
                </p:oleObj>
              </mc:Choice>
              <mc:Fallback>
                <p:oleObj name="Equation" r:id="rId3" imgW="1955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3733800"/>
                        <a:ext cx="4191000" cy="979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64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Resistors in series &amp; Voltage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5138737"/>
          </a:xfrm>
        </p:spPr>
        <p:txBody>
          <a:bodyPr/>
          <a:lstStyle/>
          <a:p>
            <a:r>
              <a:rPr lang="en-US" sz="2800" dirty="0"/>
              <a:t>Voltage </a:t>
            </a:r>
            <a:r>
              <a:rPr lang="en-US" sz="2800" dirty="0" smtClean="0"/>
              <a:t>division</a:t>
            </a:r>
          </a:p>
          <a:p>
            <a:pPr marL="0" indent="0">
              <a:buNone/>
            </a:pPr>
            <a:r>
              <a:rPr lang="en-US" dirty="0" smtClean="0"/>
              <a:t>Substituting (2) into (1)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684443"/>
              </p:ext>
            </p:extLst>
          </p:nvPr>
        </p:nvGraphicFramePr>
        <p:xfrm>
          <a:off x="990600" y="2971800"/>
          <a:ext cx="2057400" cy="1467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3" imgW="863600" imgH="876300" progId="Equation.3">
                  <p:embed/>
                </p:oleObj>
              </mc:Choice>
              <mc:Fallback>
                <p:oleObj name="Equation" r:id="rId3" imgW="863600" imgH="876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971800"/>
                        <a:ext cx="2057400" cy="1467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4800600"/>
            <a:ext cx="7924800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30000" dirty="0" smtClean="0"/>
              <a:t>In </a:t>
            </a:r>
            <a:r>
              <a:rPr lang="en-US" sz="2800" baseline="30000" dirty="0"/>
              <a:t>general, if a voltage divider has N resistors (R</a:t>
            </a:r>
            <a:r>
              <a:rPr lang="en-US" sz="2800" baseline="-25000" dirty="0"/>
              <a:t>1 </a:t>
            </a:r>
            <a:r>
              <a:rPr lang="en-US" sz="2800" baseline="30000" dirty="0"/>
              <a:t>, R</a:t>
            </a:r>
            <a:r>
              <a:rPr lang="en-US" sz="2800" baseline="-25000" dirty="0"/>
              <a:t>2 </a:t>
            </a:r>
            <a:r>
              <a:rPr lang="en-US" sz="2800" baseline="30000" dirty="0"/>
              <a:t>, . . . , </a:t>
            </a:r>
            <a:r>
              <a:rPr lang="en-US" sz="2800" baseline="30000" dirty="0" smtClean="0"/>
              <a:t>R</a:t>
            </a:r>
            <a:r>
              <a:rPr lang="en-US" sz="2800" baseline="-25000" dirty="0"/>
              <a:t>N</a:t>
            </a:r>
            <a:r>
              <a:rPr lang="en-US" sz="2800" baseline="-25000" dirty="0" smtClean="0"/>
              <a:t> </a:t>
            </a:r>
            <a:r>
              <a:rPr lang="en-US" sz="2800" baseline="30000" dirty="0"/>
              <a:t>) in </a:t>
            </a:r>
            <a:endParaRPr lang="en-US" sz="2800" baseline="30000" dirty="0" smtClean="0"/>
          </a:p>
          <a:p>
            <a:endParaRPr lang="en-US" sz="2800" baseline="30000" dirty="0"/>
          </a:p>
          <a:p>
            <a:r>
              <a:rPr lang="en-US" sz="2800" baseline="30000" dirty="0" smtClean="0"/>
              <a:t>series </a:t>
            </a:r>
            <a:r>
              <a:rPr lang="en-US" sz="2800" baseline="30000" dirty="0"/>
              <a:t>with the source voltage </a:t>
            </a:r>
            <a:r>
              <a:rPr lang="en-US" sz="2800" i="1" baseline="30000" dirty="0"/>
              <a:t>v</a:t>
            </a:r>
            <a:r>
              <a:rPr lang="en-US" sz="2800" baseline="30000" dirty="0"/>
              <a:t>, the</a:t>
            </a:r>
            <a:r>
              <a:rPr lang="en-US" sz="2800" i="1" baseline="30000" dirty="0"/>
              <a:t> nth </a:t>
            </a:r>
            <a:r>
              <a:rPr lang="en-US" sz="2800" baseline="30000" dirty="0"/>
              <a:t>resistor (</a:t>
            </a:r>
            <a:r>
              <a:rPr lang="en-US" sz="2800" baseline="30000" dirty="0" err="1" smtClean="0"/>
              <a:t>R</a:t>
            </a:r>
            <a:r>
              <a:rPr lang="en-US" sz="2800" baseline="-25000" dirty="0" err="1"/>
              <a:t>n</a:t>
            </a:r>
            <a:r>
              <a:rPr lang="en-US" sz="2800" baseline="30000" dirty="0" smtClean="0"/>
              <a:t>) </a:t>
            </a:r>
            <a:r>
              <a:rPr lang="en-US" sz="2800" baseline="30000" dirty="0"/>
              <a:t>will have a voltage drop of</a:t>
            </a:r>
            <a:endParaRPr lang="en-US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523673"/>
              </p:ext>
            </p:extLst>
          </p:nvPr>
        </p:nvGraphicFramePr>
        <p:xfrm>
          <a:off x="2362199" y="5638800"/>
          <a:ext cx="3733801" cy="914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5" imgW="1498600" imgH="431800" progId="Equation.3">
                  <p:embed/>
                </p:oleObj>
              </mc:Choice>
              <mc:Fallback>
                <p:oleObj name="Equation" r:id="rId5" imgW="1498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199" y="5638800"/>
                        <a:ext cx="3733801" cy="914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24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Parallel resistors and current division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19263"/>
            <a:ext cx="8534400" cy="4833938"/>
          </a:xfrm>
        </p:spPr>
        <p:txBody>
          <a:bodyPr/>
          <a:lstStyle/>
          <a:p>
            <a:r>
              <a:rPr lang="en-US" dirty="0" smtClean="0"/>
              <a:t>When two resistors are connected in parallel – have the same voltage across them.</a:t>
            </a:r>
          </a:p>
          <a:p>
            <a:r>
              <a:rPr lang="en-US" dirty="0" smtClean="0"/>
              <a:t>From ohms,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365277"/>
              </p:ext>
            </p:extLst>
          </p:nvPr>
        </p:nvGraphicFramePr>
        <p:xfrm>
          <a:off x="2971800" y="2819400"/>
          <a:ext cx="2914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Equation" r:id="rId3" imgW="1282700" imgH="203200" progId="Equation.3">
                  <p:embed/>
                </p:oleObj>
              </mc:Choice>
              <mc:Fallback>
                <p:oleObj name="Equation" r:id="rId3" imgW="1282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2819400"/>
                        <a:ext cx="29146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33528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Rearranging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044777"/>
              </p:ext>
            </p:extLst>
          </p:nvPr>
        </p:nvGraphicFramePr>
        <p:xfrm>
          <a:off x="2400300" y="3352800"/>
          <a:ext cx="31242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Equation" r:id="rId5" imgW="1320800" imgH="431800" progId="Equation.3">
                  <p:embed/>
                </p:oleObj>
              </mc:Choice>
              <mc:Fallback>
                <p:oleObj name="Equation" r:id="rId5" imgW="1320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00300" y="3352800"/>
                        <a:ext cx="3124200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810" y="4191000"/>
            <a:ext cx="3479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Applying KCL at node </a:t>
            </a:r>
            <a:r>
              <a:rPr lang="en-US" sz="2400" i="1" dirty="0" smtClean="0"/>
              <a:t>a</a:t>
            </a:r>
            <a:endParaRPr lang="en-US" sz="2400" i="1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911471"/>
              </p:ext>
            </p:extLst>
          </p:nvPr>
        </p:nvGraphicFramePr>
        <p:xfrm>
          <a:off x="762000" y="4876800"/>
          <a:ext cx="24717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Equation" r:id="rId7" imgW="889000" imgH="203200" progId="Equation.3">
                  <p:embed/>
                </p:oleObj>
              </mc:Choice>
              <mc:Fallback>
                <p:oleObj name="Equation" r:id="rId7" imgW="889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4876800"/>
                        <a:ext cx="2471738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Screen Shot 2016-09-25 at 22.57.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038601"/>
            <a:ext cx="4267200" cy="2514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43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Parallel resistors and current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Therefore,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301132"/>
              </p:ext>
            </p:extLst>
          </p:nvPr>
        </p:nvGraphicFramePr>
        <p:xfrm>
          <a:off x="2895600" y="3505200"/>
          <a:ext cx="28585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Equation" r:id="rId4" imgW="1282700" imgH="444500" progId="Equation.3">
                  <p:embed/>
                </p:oleObj>
              </mc:Choice>
              <mc:Fallback>
                <p:oleObj name="Equation" r:id="rId4" imgW="12827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3505200"/>
                        <a:ext cx="2858588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837880"/>
              </p:ext>
            </p:extLst>
          </p:nvPr>
        </p:nvGraphicFramePr>
        <p:xfrm>
          <a:off x="2514600" y="4876800"/>
          <a:ext cx="3388659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Equation" r:id="rId6" imgW="1371600" imgH="431800" progId="Equation.3">
                  <p:embed/>
                </p:oleObj>
              </mc:Choice>
              <mc:Fallback>
                <p:oleObj name="Equation" r:id="rId6" imgW="1371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4600" y="4876800"/>
                        <a:ext cx="3388659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676400"/>
            <a:ext cx="380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Substituting (6) into (7)</a:t>
            </a:r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173499"/>
              </p:ext>
            </p:extLst>
          </p:nvPr>
        </p:nvGraphicFramePr>
        <p:xfrm>
          <a:off x="914400" y="2209800"/>
          <a:ext cx="434957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8" imgW="2235200" imgH="469900" progId="Equation.3">
                  <p:embed/>
                </p:oleObj>
              </mc:Choice>
              <mc:Fallback>
                <p:oleObj name="Equation" r:id="rId8" imgW="22352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2209800"/>
                        <a:ext cx="4349578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09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Parallel resistors and current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equivalent </a:t>
            </a:r>
            <a:r>
              <a:rPr lang="en-US" i="1" dirty="0"/>
              <a:t>resistance of two parallel resistors is equal to the product of their resistances divided by their sum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smtClean="0"/>
              <a:t>For N number of resistors in parallel,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791721"/>
              </p:ext>
            </p:extLst>
          </p:nvPr>
        </p:nvGraphicFramePr>
        <p:xfrm>
          <a:off x="685800" y="4038600"/>
          <a:ext cx="4293328" cy="1295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3" imgW="1473200" imgH="444500" progId="Equation.3">
                  <p:embed/>
                </p:oleObj>
              </mc:Choice>
              <mc:Fallback>
                <p:oleObj name="Equation" r:id="rId3" imgW="14732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038600"/>
                        <a:ext cx="4293328" cy="1295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46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Parallel resistors and current division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138053"/>
              </p:ext>
            </p:extLst>
          </p:nvPr>
        </p:nvGraphicFramePr>
        <p:xfrm>
          <a:off x="1143000" y="2514600"/>
          <a:ext cx="30543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3" imgW="1536700" imgH="431800" progId="Equation.3">
                  <p:embed/>
                </p:oleObj>
              </mc:Choice>
              <mc:Fallback>
                <p:oleObj name="Equation" r:id="rId3" imgW="1536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514600"/>
                        <a:ext cx="3054350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35814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Combining (6) and (11</a:t>
            </a:r>
            <a:r>
              <a:rPr lang="en-US" dirty="0" smtClean="0"/>
              <a:t>)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929467"/>
              </p:ext>
            </p:extLst>
          </p:nvPr>
        </p:nvGraphicFramePr>
        <p:xfrm>
          <a:off x="990600" y="4267200"/>
          <a:ext cx="3733800" cy="1113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5" imgW="1447800" imgH="431800" progId="Equation.3">
                  <p:embed/>
                </p:oleObj>
              </mc:Choice>
              <mc:Fallback>
                <p:oleObj name="Equation" r:id="rId5" imgW="1447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4267200"/>
                        <a:ext cx="3733800" cy="1113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6990" y="1733270"/>
            <a:ext cx="436321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Current division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creen Shot 2016-09-25 at 23.37.1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438400"/>
            <a:ext cx="361156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1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Resistance in series and parallel</a:t>
            </a:r>
            <a:endParaRPr lang="en-US" sz="3600" dirty="0"/>
          </a:p>
        </p:txBody>
      </p:sp>
      <p:pic>
        <p:nvPicPr>
          <p:cNvPr id="4" name="Content Placeholder 3" descr="res54.g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83" b="-1907"/>
          <a:stretch/>
        </p:blipFill>
        <p:spPr>
          <a:xfrm>
            <a:off x="457200" y="3048000"/>
            <a:ext cx="8229600" cy="3329251"/>
          </a:xfrm>
        </p:spPr>
      </p:pic>
      <p:sp>
        <p:nvSpPr>
          <p:cNvPr id="5" name="TextBox 4"/>
          <p:cNvSpPr txBox="1"/>
          <p:nvPr/>
        </p:nvSpPr>
        <p:spPr>
          <a:xfrm>
            <a:off x="720878" y="1716108"/>
            <a:ext cx="74325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Find the total resistance as seen from terminal AB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55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5138737"/>
          </a:xfrm>
        </p:spPr>
        <p:txBody>
          <a:bodyPr/>
          <a:lstStyle/>
          <a:p>
            <a:pPr marL="514350" indent="-514350">
              <a:buFont typeface="Wingdings" pitchFamily="2" charset="2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Fundamentals of electricity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Network Theorems (DC)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Alternating Voltage and Current</a:t>
            </a:r>
            <a:r>
              <a:rPr lang="en-GB" dirty="0">
                <a:solidFill>
                  <a:srgbClr val="0000FF"/>
                </a:solidFill>
              </a:rPr>
              <a:t> </a:t>
            </a:r>
            <a:endParaRPr lang="en-GB" dirty="0" smtClean="0">
              <a:solidFill>
                <a:srgbClr val="0000FF"/>
              </a:solidFill>
            </a:endParaRPr>
          </a:p>
          <a:p>
            <a:pPr marL="514350" indent="-514350">
              <a:buAutoNum type="arabicPeriod"/>
            </a:pPr>
            <a:endParaRPr lang="en-GB" dirty="0" smtClean="0">
              <a:solidFill>
                <a:srgbClr val="0000FF"/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A.C. Circuits</a:t>
            </a:r>
            <a:r>
              <a:rPr lang="en-GB" dirty="0">
                <a:solidFill>
                  <a:srgbClr val="0000FF"/>
                </a:solidFill>
              </a:rPr>
              <a:t> </a:t>
            </a:r>
            <a:endParaRPr lang="en-GB" dirty="0" smtClean="0">
              <a:solidFill>
                <a:srgbClr val="0000FF"/>
              </a:solidFill>
            </a:endParaRPr>
          </a:p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Magnetic Circuits</a:t>
            </a:r>
            <a:r>
              <a:rPr lang="en-GB" dirty="0">
                <a:solidFill>
                  <a:srgbClr val="008000"/>
                </a:solidFill>
              </a:rPr>
              <a:t>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52401"/>
            <a:ext cx="762000" cy="72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86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Resistance in series and parallel</a:t>
            </a:r>
          </a:p>
        </p:txBody>
      </p:sp>
      <p:pic>
        <p:nvPicPr>
          <p:cNvPr id="4" name="Content Placeholder 3" descr="Screen Shot 2016-10-06 at 21.35.2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 t="7708" r="3875" b="3990"/>
          <a:stretch/>
        </p:blipFill>
        <p:spPr>
          <a:xfrm>
            <a:off x="1371600" y="2819400"/>
            <a:ext cx="5664045" cy="3895567"/>
          </a:xfrm>
        </p:spPr>
      </p:pic>
      <p:sp>
        <p:nvSpPr>
          <p:cNvPr id="5" name="TextBox 4"/>
          <p:cNvSpPr txBox="1"/>
          <p:nvPr/>
        </p:nvSpPr>
        <p:spPr>
          <a:xfrm>
            <a:off x="720878" y="1716108"/>
            <a:ext cx="74325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Find the total resistance as seen from terminal AB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1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Superposition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90000"/>
              <a:buFont typeface="Arial"/>
              <a:buChar char="•"/>
            </a:pPr>
            <a:r>
              <a:rPr lang="en-US" dirty="0" smtClean="0"/>
              <a:t>states that the voltage across or current through an element in a linear circuit is the algebraic sum of the voltage across or currents through that element due to each independent source acting alone.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15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Superposition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986337"/>
          </a:xfrm>
        </p:spPr>
        <p:txBody>
          <a:bodyPr/>
          <a:lstStyle/>
          <a:p>
            <a:r>
              <a:rPr lang="en-US" b="1" dirty="0"/>
              <a:t>Steps to Apply Superposition Principle: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Turn </a:t>
            </a:r>
            <a:r>
              <a:rPr lang="en-US" dirty="0"/>
              <a:t>off all independent sources except one source. Find the output (voltage or current) due to that active </a:t>
            </a:r>
            <a:r>
              <a:rPr lang="en-US" dirty="0" smtClean="0"/>
              <a:t>source.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US" dirty="0" smtClean="0"/>
              <a:t>Repeat step 1  for each of the other independent sources</a:t>
            </a:r>
            <a:r>
              <a:rPr lang="en-US" dirty="0"/>
              <a:t>. </a:t>
            </a:r>
          </a:p>
          <a:p>
            <a:pPr marL="514350" indent="-514350">
              <a:buAutoNum type="arabicPeriod"/>
            </a:pPr>
            <a:r>
              <a:rPr lang="en-US" dirty="0" smtClean="0"/>
              <a:t>Find the total contribution by adding algebraically all the contribution due to the independent sources.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360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Superposition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</a:t>
            </a:r>
            <a:r>
              <a:rPr lang="en-US" dirty="0"/>
              <a:t>Use the superposition theorem to find v in the circuit in </a:t>
            </a:r>
            <a:r>
              <a:rPr lang="en-US" dirty="0" smtClean="0"/>
              <a:t>the networks.</a:t>
            </a:r>
          </a:p>
          <a:p>
            <a:pPr marL="0" indent="0">
              <a:buNone/>
            </a:pPr>
            <a:r>
              <a:rPr lang="en-US" dirty="0" smtClean="0"/>
              <a:t>a.                                      b.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6-09-27 at 00.06.0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 t="12230" r="5695" b="7662"/>
          <a:stretch/>
        </p:blipFill>
        <p:spPr>
          <a:xfrm>
            <a:off x="0" y="3581400"/>
            <a:ext cx="4724400" cy="2362200"/>
          </a:xfrm>
          <a:prstGeom prst="rect">
            <a:avLst/>
          </a:prstGeom>
        </p:spPr>
      </p:pic>
      <p:pic>
        <p:nvPicPr>
          <p:cNvPr id="5" name="Picture 4" descr="Screen Shot 2016-09-27 at 00.09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563096"/>
            <a:ext cx="4038600" cy="2504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50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Superposition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153400" cy="5138737"/>
          </a:xfrm>
        </p:spPr>
        <p:txBody>
          <a:bodyPr/>
          <a:lstStyle/>
          <a:p>
            <a:r>
              <a:rPr lang="en-US" dirty="0" smtClean="0"/>
              <a:t>Try. Use superposition theorem to find the current </a:t>
            </a:r>
            <a:r>
              <a:rPr lang="en-US" i="1" dirty="0" err="1" smtClean="0"/>
              <a:t>i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4" name="Picture 3" descr="Screen Shot 2016-09-27 at 00.13.3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7" t="7370" b="6607"/>
          <a:stretch/>
        </p:blipFill>
        <p:spPr>
          <a:xfrm>
            <a:off x="1819360" y="2934546"/>
            <a:ext cx="5724440" cy="3659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69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Reciprocity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5138737"/>
          </a:xfrm>
        </p:spPr>
        <p:txBody>
          <a:bodyPr/>
          <a:lstStyle/>
          <a:p>
            <a:r>
              <a:rPr lang="en-US" dirty="0"/>
              <a:t>The reciprocity theorem is applicable only to single-source networks and states the </a:t>
            </a:r>
            <a:r>
              <a:rPr lang="en-US" dirty="0" smtClean="0"/>
              <a:t>following:</a:t>
            </a:r>
          </a:p>
          <a:p>
            <a:r>
              <a:rPr lang="en-US" sz="2800" dirty="0"/>
              <a:t>The current </a:t>
            </a:r>
            <a:r>
              <a:rPr lang="en-US" sz="2800" b="1" i="1" dirty="0"/>
              <a:t>I</a:t>
            </a:r>
            <a:r>
              <a:rPr lang="en-US" sz="2800" dirty="0"/>
              <a:t> in any branch of a network, due to a single voltage source </a:t>
            </a:r>
            <a:r>
              <a:rPr lang="en-US" sz="2800" b="1" i="1" dirty="0"/>
              <a:t>E</a:t>
            </a:r>
            <a:r>
              <a:rPr lang="en-US" sz="2800" dirty="0"/>
              <a:t> anywhere in the network, will equal the current through the branch in which the source was originally located if the source is placed in the branch in which the current </a:t>
            </a:r>
            <a:r>
              <a:rPr lang="en-US" sz="2800" b="1" i="1" dirty="0"/>
              <a:t>I</a:t>
            </a:r>
            <a:r>
              <a:rPr lang="en-US" sz="2800" dirty="0"/>
              <a:t> was originally </a:t>
            </a:r>
            <a:r>
              <a:rPr lang="en-US" sz="2800" dirty="0" smtClean="0"/>
              <a:t>measured</a:t>
            </a:r>
          </a:p>
          <a:p>
            <a:r>
              <a:rPr lang="en-US" sz="2400" dirty="0"/>
              <a:t>The location of the voltage source and the resulting current may be interchanged without a change in current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922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Reciprocity Theorems</a:t>
            </a:r>
          </a:p>
        </p:txBody>
      </p:sp>
      <p:pic>
        <p:nvPicPr>
          <p:cNvPr id="6" name="Content Placeholder 5" descr="Screen Shot 2016-09-27 at 01.16.0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4" b="-3892"/>
          <a:stretch/>
        </p:blipFill>
        <p:spPr>
          <a:xfrm>
            <a:off x="457200" y="2133600"/>
            <a:ext cx="8229600" cy="3886200"/>
          </a:xfrm>
        </p:spPr>
      </p:pic>
      <p:sp>
        <p:nvSpPr>
          <p:cNvPr id="7" name="TextBox 6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56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Reciprocity Theorems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Using reciprocity theorem find the ammeter current.</a:t>
            </a:r>
            <a:endParaRPr lang="en-US" dirty="0"/>
          </a:p>
        </p:txBody>
      </p:sp>
      <p:pic>
        <p:nvPicPr>
          <p:cNvPr id="6" name="Picture 5" descr="Screen Shot 2016-09-27 at 01.27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67000"/>
            <a:ext cx="4953000" cy="38864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43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686800" cy="5138737"/>
          </a:xfrm>
        </p:spPr>
        <p:txBody>
          <a:bodyPr/>
          <a:lstStyle/>
          <a:p>
            <a:r>
              <a:rPr lang="en-US" dirty="0" smtClean="0"/>
              <a:t>Is a tool for simplifying electric circuits.</a:t>
            </a:r>
          </a:p>
          <a:p>
            <a:r>
              <a:rPr lang="en-US" dirty="0"/>
              <a:t>A source transformation is the process of replacing a voltage source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s</a:t>
            </a:r>
            <a:r>
              <a:rPr lang="en-US" i="1" baseline="-25000" dirty="0" smtClean="0"/>
              <a:t> </a:t>
            </a:r>
            <a:r>
              <a:rPr lang="en-US" dirty="0" smtClean="0"/>
              <a:t>in series with  a  resistor </a:t>
            </a:r>
            <a:r>
              <a:rPr lang="en-US" i="1" dirty="0" smtClean="0"/>
              <a:t>R </a:t>
            </a:r>
            <a:r>
              <a:rPr lang="en-US" dirty="0" smtClean="0"/>
              <a:t>by a current source </a:t>
            </a:r>
            <a:r>
              <a:rPr lang="en-US" i="1" dirty="0" smtClean="0"/>
              <a:t>is </a:t>
            </a:r>
            <a:r>
              <a:rPr lang="en-US" dirty="0" smtClean="0"/>
              <a:t>in parallel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a resistor </a:t>
            </a:r>
            <a:r>
              <a:rPr lang="en-US" i="1" dirty="0"/>
              <a:t>R</a:t>
            </a:r>
            <a:r>
              <a:rPr lang="en-US" dirty="0"/>
              <a:t>, or vice versa. </a:t>
            </a:r>
          </a:p>
          <a:p>
            <a:endParaRPr lang="en-US" dirty="0"/>
          </a:p>
        </p:txBody>
      </p:sp>
      <p:pic>
        <p:nvPicPr>
          <p:cNvPr id="4" name="Picture 3" descr="Screen Shot 2016-09-27 at 03.12.0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t="15255" r="3027" b="12342"/>
          <a:stretch/>
        </p:blipFill>
        <p:spPr>
          <a:xfrm>
            <a:off x="0" y="4038600"/>
            <a:ext cx="9071230" cy="2005798"/>
          </a:xfrm>
          <a:prstGeom prst="rect">
            <a:avLst/>
          </a:prstGeom>
        </p:spPr>
      </p:pic>
      <p:pic>
        <p:nvPicPr>
          <p:cNvPr id="5" name="Picture 4" descr="Screen Shot 2016-09-27 at 02.34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6019800"/>
            <a:ext cx="3681506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80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</a:t>
            </a:r>
            <a:r>
              <a:rPr lang="en-US" dirty="0"/>
              <a:t>Use source transformation to find </a:t>
            </a:r>
            <a:r>
              <a:rPr lang="en-US" dirty="0" err="1"/>
              <a:t>v</a:t>
            </a:r>
            <a:r>
              <a:rPr lang="en-US" baseline="-25000" dirty="0" err="1"/>
              <a:t>o</a:t>
            </a:r>
            <a:r>
              <a:rPr lang="en-US" dirty="0"/>
              <a:t> in the </a:t>
            </a:r>
            <a:r>
              <a:rPr lang="en-US" dirty="0" smtClean="0"/>
              <a:t>circuit.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6-09-27 at 03.1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4200"/>
            <a:ext cx="7137398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01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Hughes E. , Electrical and Electronics Technology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US" dirty="0" err="1"/>
              <a:t>Theraja</a:t>
            </a:r>
            <a:r>
              <a:rPr lang="en-US" dirty="0"/>
              <a:t> B.L, </a:t>
            </a:r>
            <a:r>
              <a:rPr lang="en-US" dirty="0" err="1"/>
              <a:t>Theraja</a:t>
            </a:r>
            <a:r>
              <a:rPr lang="en-US" dirty="0"/>
              <a:t> R.K, A Text Book of Electrical Technology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107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Thevenin’s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Thevenin’s</a:t>
            </a:r>
            <a:r>
              <a:rPr lang="en-US" dirty="0"/>
              <a:t> theorem states that a linear two-terminal circuit can be replaced by an equivalent circuit consisting of a voltage source </a:t>
            </a:r>
            <a:r>
              <a:rPr lang="en-US" i="1" dirty="0" err="1"/>
              <a:t>V</a:t>
            </a:r>
            <a:r>
              <a:rPr lang="en-US" baseline="-25000" dirty="0" err="1"/>
              <a:t>Th</a:t>
            </a:r>
            <a:r>
              <a:rPr lang="en-US" dirty="0"/>
              <a:t> in series </a:t>
            </a:r>
            <a:r>
              <a:rPr lang="en-US" dirty="0" smtClean="0"/>
              <a:t>with a </a:t>
            </a:r>
            <a:r>
              <a:rPr lang="en-US" dirty="0"/>
              <a:t>resistor </a:t>
            </a:r>
            <a:r>
              <a:rPr lang="en-US" i="1" dirty="0" err="1"/>
              <a:t>R</a:t>
            </a:r>
            <a:r>
              <a:rPr lang="en-US" baseline="-25000" dirty="0" err="1"/>
              <a:t>Th</a:t>
            </a:r>
            <a:r>
              <a:rPr lang="en-US" dirty="0"/>
              <a:t>, where </a:t>
            </a:r>
            <a:r>
              <a:rPr lang="en-US" i="1" dirty="0" err="1"/>
              <a:t>V</a:t>
            </a:r>
            <a:r>
              <a:rPr lang="en-US" baseline="-25000" dirty="0" err="1"/>
              <a:t>Th</a:t>
            </a:r>
            <a:r>
              <a:rPr lang="en-US" dirty="0"/>
              <a:t> is the open-circuit voltage at the terminals and </a:t>
            </a:r>
            <a:r>
              <a:rPr lang="en-US" i="1" dirty="0" err="1"/>
              <a:t>R</a:t>
            </a:r>
            <a:r>
              <a:rPr lang="en-US" baseline="-25000" dirty="0" err="1"/>
              <a:t>Th</a:t>
            </a:r>
            <a:r>
              <a:rPr lang="en-US" dirty="0"/>
              <a:t> is the input or equivalent resistance at the terminals when </a:t>
            </a:r>
            <a:r>
              <a:rPr lang="en-US" dirty="0" smtClean="0"/>
              <a:t>the </a:t>
            </a:r>
            <a:r>
              <a:rPr lang="en-US" dirty="0"/>
              <a:t>independent sources are turned off.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880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Thevenin’s</a:t>
            </a:r>
            <a:r>
              <a:rPr lang="en-US" dirty="0"/>
              <a:t> theorem</a:t>
            </a:r>
          </a:p>
        </p:txBody>
      </p:sp>
      <p:pic>
        <p:nvPicPr>
          <p:cNvPr id="4" name="Content Placeholder 3" descr="Screen Shot 2016-09-27 at 02.49.5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61" b="-2261"/>
          <a:stretch/>
        </p:blipFill>
        <p:spPr>
          <a:xfrm>
            <a:off x="609600" y="1447800"/>
            <a:ext cx="7259638" cy="2743200"/>
          </a:xfrm>
        </p:spPr>
      </p:pic>
      <p:pic>
        <p:nvPicPr>
          <p:cNvPr id="5" name="Picture 4" descr="Screen Shot 2016-09-27 at 02.50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91000"/>
            <a:ext cx="7162800" cy="2484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714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Thevenin’s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305800" cy="5138737"/>
          </a:xfrm>
        </p:spPr>
        <p:txBody>
          <a:bodyPr/>
          <a:lstStyle/>
          <a:p>
            <a:r>
              <a:rPr lang="en-US" sz="1800" dirty="0" smtClean="0"/>
              <a:t>Procedure</a:t>
            </a:r>
          </a:p>
          <a:p>
            <a:pPr marL="514350" indent="-514350">
              <a:buAutoNum type="arabicPeriod"/>
            </a:pPr>
            <a:r>
              <a:rPr lang="en-US" dirty="0"/>
              <a:t>R</a:t>
            </a:r>
            <a:r>
              <a:rPr lang="en-US" dirty="0" smtClean="0"/>
              <a:t>emove </a:t>
            </a:r>
            <a:r>
              <a:rPr lang="en-US" dirty="0"/>
              <a:t>the </a:t>
            </a:r>
            <a:r>
              <a:rPr lang="en-US" dirty="0" smtClean="0"/>
              <a:t>load resistance</a:t>
            </a:r>
            <a:r>
              <a:rPr lang="en-US" i="1" dirty="0" smtClean="0"/>
              <a:t> </a:t>
            </a:r>
            <a:r>
              <a:rPr lang="en-US" dirty="0"/>
              <a:t>from </a:t>
            </a:r>
            <a:r>
              <a:rPr lang="en-US" dirty="0" smtClean="0"/>
              <a:t>that branch.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US" dirty="0"/>
              <a:t>Determine the open-circuit voltage, </a:t>
            </a:r>
            <a:r>
              <a:rPr lang="en-US" i="1" dirty="0" err="1"/>
              <a:t>V</a:t>
            </a:r>
            <a:r>
              <a:rPr lang="en-US" i="1" baseline="-25000" dirty="0" err="1"/>
              <a:t>th</a:t>
            </a:r>
            <a:r>
              <a:rPr lang="en-US" dirty="0"/>
              <a:t>, across the break. </a:t>
            </a:r>
            <a:endParaRPr lang="en-US" dirty="0" smtClean="0"/>
          </a:p>
          <a:p>
            <a:pPr marL="514350" indent="-514350">
              <a:buFont typeface="Wingdings" pitchFamily="2" charset="2"/>
              <a:buAutoNum type="arabicPeriod"/>
            </a:pPr>
            <a:r>
              <a:rPr lang="en-US" dirty="0" smtClean="0"/>
              <a:t>Remove </a:t>
            </a:r>
            <a:r>
              <a:rPr lang="en-US" dirty="0"/>
              <a:t>each </a:t>
            </a:r>
            <a:r>
              <a:rPr lang="en-US" dirty="0" smtClean="0"/>
              <a:t>Voltage and current sources  </a:t>
            </a:r>
            <a:r>
              <a:rPr lang="en-US" dirty="0"/>
              <a:t>and replace them by </a:t>
            </a:r>
            <a:r>
              <a:rPr lang="en-US" dirty="0" smtClean="0"/>
              <a:t>their internal </a:t>
            </a:r>
            <a:r>
              <a:rPr lang="en-US" dirty="0" err="1" smtClean="0"/>
              <a:t>resistan</a:t>
            </a:r>
            <a:r>
              <a:rPr lang="en-US" dirty="0" smtClean="0"/>
              <a:t>-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/>
              <a:t>and then determine the </a:t>
            </a:r>
            <a:r>
              <a:rPr lang="en-US" dirty="0" smtClean="0"/>
              <a:t>resistance</a:t>
            </a:r>
            <a:r>
              <a:rPr lang="en-US" dirty="0"/>
              <a:t>, </a:t>
            </a:r>
            <a:r>
              <a:rPr lang="en-US" i="1" dirty="0" err="1" smtClean="0"/>
              <a:t>Rt</a:t>
            </a:r>
            <a:r>
              <a:rPr lang="en-US" i="1" baseline="-25000" dirty="0" err="1" smtClean="0"/>
              <a:t>h</a:t>
            </a:r>
            <a:r>
              <a:rPr lang="en-US" dirty="0" smtClean="0"/>
              <a:t>, </a:t>
            </a:r>
            <a:r>
              <a:rPr lang="en-US" dirty="0"/>
              <a:t>‘looking-in’ at the </a:t>
            </a:r>
            <a:r>
              <a:rPr lang="en-US" dirty="0" smtClean="0"/>
              <a:t>break. i.e. replace voltage source with short circuit and current source with open circuit.  </a:t>
            </a: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5083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Thevenin’s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9863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Obtained the </a:t>
            </a:r>
            <a:r>
              <a:rPr lang="en-US" dirty="0" err="1" smtClean="0"/>
              <a:t>thevenin</a:t>
            </a:r>
            <a:r>
              <a:rPr lang="en-US" dirty="0" smtClean="0"/>
              <a:t> equivalent circuit</a:t>
            </a:r>
            <a:endParaRPr lang="en-US" dirty="0"/>
          </a:p>
        </p:txBody>
      </p:sp>
      <p:pic>
        <p:nvPicPr>
          <p:cNvPr id="4" name="Picture 3" descr="Screen Shot 2016-09-27 at 03.34.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9" r="4137"/>
          <a:stretch/>
        </p:blipFill>
        <p:spPr>
          <a:xfrm>
            <a:off x="1828800" y="2368231"/>
            <a:ext cx="5486400" cy="3300844"/>
          </a:xfrm>
          <a:prstGeom prst="rect">
            <a:avLst/>
          </a:prstGeom>
        </p:spPr>
      </p:pic>
      <p:pic>
        <p:nvPicPr>
          <p:cNvPr id="5" name="Picture 4" descr="Screen Shot 2016-09-27 at 03.34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791200"/>
            <a:ext cx="2692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154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Thevenin’s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e.g. Find </a:t>
            </a:r>
            <a:r>
              <a:rPr lang="en-US" dirty="0"/>
              <a:t>the </a:t>
            </a:r>
            <a:r>
              <a:rPr lang="en-US" dirty="0" err="1"/>
              <a:t>Thevenin</a:t>
            </a:r>
            <a:r>
              <a:rPr lang="en-US" dirty="0"/>
              <a:t> equivalent circuit of the circuit shown in </a:t>
            </a:r>
            <a:r>
              <a:rPr lang="en-US" dirty="0" smtClean="0"/>
              <a:t>to </a:t>
            </a:r>
            <a:r>
              <a:rPr lang="en-US" dirty="0"/>
              <a:t>the left of the terminals a-b. Then find the current through RL = 6, 16, and 36 . </a:t>
            </a:r>
          </a:p>
          <a:p>
            <a:endParaRPr lang="en-US" dirty="0"/>
          </a:p>
        </p:txBody>
      </p:sp>
      <p:pic>
        <p:nvPicPr>
          <p:cNvPr id="4" name="Picture 3" descr="Screen Shot 2016-09-27 at 03.41.0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4" b="4672"/>
          <a:stretch/>
        </p:blipFill>
        <p:spPr>
          <a:xfrm>
            <a:off x="1143000" y="3646516"/>
            <a:ext cx="6858000" cy="2760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563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Thevenin’s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e.g. Using </a:t>
            </a:r>
            <a:r>
              <a:rPr lang="en-US" dirty="0" err="1"/>
              <a:t>Thevenin’s</a:t>
            </a:r>
            <a:r>
              <a:rPr lang="en-US" dirty="0"/>
              <a:t> theorem, If the </a:t>
            </a:r>
            <a:r>
              <a:rPr lang="en-US" dirty="0" err="1"/>
              <a:t>galvano</a:t>
            </a:r>
            <a:r>
              <a:rPr lang="en-US" dirty="0"/>
              <a:t>- meter has a resistance of </a:t>
            </a:r>
            <a:r>
              <a:rPr lang="en-US" dirty="0" smtClean="0"/>
              <a:t>40Ω </a:t>
            </a:r>
            <a:r>
              <a:rPr lang="en-US" dirty="0"/>
              <a:t>, find the current through the </a:t>
            </a:r>
            <a:r>
              <a:rPr lang="en-US" dirty="0" smtClean="0"/>
              <a:t>galvanometer.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6-09-27 at 03.48.5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9" b="6352"/>
          <a:stretch/>
        </p:blipFill>
        <p:spPr>
          <a:xfrm>
            <a:off x="914400" y="3505199"/>
            <a:ext cx="7467600" cy="31761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279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Thevenin’s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Try. </a:t>
            </a:r>
            <a:r>
              <a:rPr lang="en-US" dirty="0"/>
              <a:t>Using </a:t>
            </a:r>
            <a:r>
              <a:rPr lang="en-US" dirty="0" err="1"/>
              <a:t>Thevenin’s</a:t>
            </a:r>
            <a:r>
              <a:rPr lang="en-US" dirty="0"/>
              <a:t> theorem, find the equivalent circuit to the left of the </a:t>
            </a:r>
            <a:endParaRPr lang="en-US" dirty="0"/>
          </a:p>
          <a:p>
            <a:r>
              <a:rPr lang="en-US" dirty="0"/>
              <a:t>terminals in the </a:t>
            </a:r>
            <a:r>
              <a:rPr lang="en-US" dirty="0" smtClean="0"/>
              <a:t>circuit. </a:t>
            </a:r>
            <a:r>
              <a:rPr lang="en-US" dirty="0"/>
              <a:t>Then find 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6-10-10 at 10.26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505199"/>
            <a:ext cx="5791200" cy="27705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185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Norton’s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Norton’s theorem states that a linear two-terminal circuit can be replaced by an equivalent circuit consisting of a current source </a:t>
            </a:r>
            <a:r>
              <a:rPr lang="en-US" i="1" dirty="0"/>
              <a:t>I</a:t>
            </a:r>
            <a:r>
              <a:rPr lang="en-US" i="1" baseline="-25000" dirty="0"/>
              <a:t>N</a:t>
            </a:r>
            <a:r>
              <a:rPr lang="en-US" i="1" dirty="0"/>
              <a:t> </a:t>
            </a:r>
            <a:r>
              <a:rPr lang="en-US" dirty="0"/>
              <a:t>in parallel with a resistor </a:t>
            </a:r>
            <a:r>
              <a:rPr lang="en-US" i="1" dirty="0"/>
              <a:t>R</a:t>
            </a:r>
            <a:r>
              <a:rPr lang="en-US" i="1" baseline="-25000" dirty="0"/>
              <a:t>N</a:t>
            </a:r>
            <a:r>
              <a:rPr lang="en-US" dirty="0"/>
              <a:t>, where </a:t>
            </a:r>
            <a:r>
              <a:rPr lang="en-US" i="1" dirty="0"/>
              <a:t>I</a:t>
            </a:r>
            <a:r>
              <a:rPr lang="en-US" i="1" baseline="-25000" dirty="0"/>
              <a:t>N</a:t>
            </a:r>
            <a:r>
              <a:rPr lang="en-US" i="1" dirty="0"/>
              <a:t> </a:t>
            </a:r>
            <a:r>
              <a:rPr lang="en-US" dirty="0"/>
              <a:t>is the short-circuit current through the terminals and </a:t>
            </a:r>
            <a:r>
              <a:rPr lang="en-US" i="1" dirty="0"/>
              <a:t>R</a:t>
            </a:r>
            <a:r>
              <a:rPr lang="en-US" i="1" baseline="-25000" dirty="0"/>
              <a:t>N</a:t>
            </a:r>
            <a:r>
              <a:rPr lang="en-US" i="1" dirty="0"/>
              <a:t> </a:t>
            </a:r>
            <a:r>
              <a:rPr lang="en-US" dirty="0"/>
              <a:t>is the input or equivalent resistance at the terminals when </a:t>
            </a:r>
            <a:r>
              <a:rPr lang="en-US" dirty="0" smtClean="0"/>
              <a:t>the independent </a:t>
            </a:r>
            <a:r>
              <a:rPr lang="en-US" dirty="0"/>
              <a:t>sources are turned off.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436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Thevenin’s</a:t>
            </a:r>
            <a:r>
              <a:rPr lang="en-US" dirty="0"/>
              <a:t> theorem</a:t>
            </a:r>
          </a:p>
        </p:txBody>
      </p:sp>
      <p:pic>
        <p:nvPicPr>
          <p:cNvPr id="6" name="Content Placeholder 5" descr="Screen Shot 2016-10-10 at 10.41.2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6" t="14294" r="7723"/>
          <a:stretch/>
        </p:blipFill>
        <p:spPr>
          <a:xfrm>
            <a:off x="1371600" y="1752600"/>
            <a:ext cx="3981995" cy="2450699"/>
          </a:xfrm>
        </p:spPr>
      </p:pic>
      <p:pic>
        <p:nvPicPr>
          <p:cNvPr id="7" name="Picture 6" descr="Screen Shot 2016-10-10 at 10.41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343400"/>
            <a:ext cx="4038600" cy="21130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446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Thevenin’s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Procedure</a:t>
            </a:r>
          </a:p>
          <a:p>
            <a:pPr marL="514350" indent="-514350">
              <a:buAutoNum type="arabicPeriod"/>
            </a:pPr>
            <a:r>
              <a:rPr lang="en-US" dirty="0"/>
              <a:t>Remove the load resistance</a:t>
            </a:r>
            <a:r>
              <a:rPr lang="en-US" i="1" dirty="0"/>
              <a:t> </a:t>
            </a:r>
            <a:r>
              <a:rPr lang="en-US" dirty="0"/>
              <a:t>from that branch.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US" dirty="0"/>
              <a:t>Determine the </a:t>
            </a:r>
            <a:r>
              <a:rPr lang="en-US" dirty="0" smtClean="0"/>
              <a:t>short-</a:t>
            </a:r>
            <a:r>
              <a:rPr lang="en-US" dirty="0"/>
              <a:t>circuit </a:t>
            </a:r>
            <a:r>
              <a:rPr lang="en-US" dirty="0" smtClean="0"/>
              <a:t>current, </a:t>
            </a:r>
            <a:r>
              <a:rPr lang="en-US" i="1" dirty="0" err="1" smtClean="0"/>
              <a:t>i</a:t>
            </a:r>
            <a:r>
              <a:rPr lang="en-US" i="1" baseline="-25000" dirty="0" err="1" smtClean="0"/>
              <a:t>sc</a:t>
            </a:r>
            <a:r>
              <a:rPr lang="en-US" dirty="0" smtClean="0"/>
              <a:t>, flowing from terminal a to b. </a:t>
            </a:r>
            <a:endParaRPr lang="en-US" dirty="0"/>
          </a:p>
          <a:p>
            <a:pPr marL="514350" indent="-514350">
              <a:buFont typeface="Wingdings" pitchFamily="2" charset="2"/>
              <a:buAutoNum type="arabicPeriod"/>
            </a:pPr>
            <a:r>
              <a:rPr lang="en-US" dirty="0"/>
              <a:t>Remove each Voltage and current sources  and replace them by their internal </a:t>
            </a:r>
            <a:r>
              <a:rPr lang="en-US" dirty="0" err="1"/>
              <a:t>resistan</a:t>
            </a:r>
            <a:r>
              <a:rPr lang="en-US" dirty="0"/>
              <a:t>- </a:t>
            </a:r>
            <a:r>
              <a:rPr lang="en-US" dirty="0" err="1"/>
              <a:t>ces</a:t>
            </a:r>
            <a:r>
              <a:rPr lang="en-US" dirty="0"/>
              <a:t> and then determine the resistance, </a:t>
            </a:r>
            <a:r>
              <a:rPr lang="en-US" i="1" dirty="0" smtClean="0"/>
              <a:t>R</a:t>
            </a:r>
            <a:r>
              <a:rPr lang="en-US" i="1" baseline="-25000" dirty="0" smtClean="0"/>
              <a:t>N</a:t>
            </a:r>
            <a:r>
              <a:rPr lang="en-US" dirty="0" smtClean="0"/>
              <a:t>, </a:t>
            </a:r>
            <a:r>
              <a:rPr lang="en-US" dirty="0"/>
              <a:t>‘looking-in’ at the break. i.e. replace voltage source with short circuit and current source with open circuit. 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25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and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and apply </a:t>
            </a:r>
            <a:r>
              <a:rPr lang="en-GB" dirty="0"/>
              <a:t>fundamental network theorems in DC </a:t>
            </a:r>
            <a:r>
              <a:rPr lang="en-GB" dirty="0" smtClean="0"/>
              <a:t>circuits.</a:t>
            </a:r>
          </a:p>
          <a:p>
            <a:r>
              <a:rPr lang="en-GB" dirty="0" smtClean="0"/>
              <a:t>Known the basics of AC parameters – single  and three phase introduced.</a:t>
            </a:r>
          </a:p>
          <a:p>
            <a:r>
              <a:rPr lang="en-GB" dirty="0" smtClean="0"/>
              <a:t>Magnetic Circuits 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10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Thevenin’s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Obtained the </a:t>
            </a:r>
            <a:r>
              <a:rPr lang="en-US" dirty="0" smtClean="0"/>
              <a:t>Norton’s </a:t>
            </a:r>
            <a:r>
              <a:rPr lang="en-US" dirty="0"/>
              <a:t>equivalent circuit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10-10 at 10.46.5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5"/>
          <a:stretch/>
        </p:blipFill>
        <p:spPr>
          <a:xfrm>
            <a:off x="990600" y="2667000"/>
            <a:ext cx="6313353" cy="2247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31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,.,,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5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200" dirty="0" smtClean="0"/>
              <a:t>details- fundamentals of electricity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Fundamentals of electricity</a:t>
            </a:r>
          </a:p>
          <a:p>
            <a:pPr>
              <a:buClr>
                <a:srgbClr val="FF0000"/>
              </a:buClr>
              <a:buSzPct val="90000"/>
              <a:buFont typeface="Wingdings" charset="2"/>
              <a:buChar char="ü"/>
            </a:pPr>
            <a:r>
              <a:rPr lang="en-US" dirty="0" smtClean="0"/>
              <a:t>Electricity</a:t>
            </a:r>
          </a:p>
          <a:p>
            <a:pPr>
              <a:buClr>
                <a:srgbClr val="FF0000"/>
              </a:buClr>
              <a:buSzPct val="90000"/>
              <a:buFont typeface="Wingdings" charset="2"/>
              <a:buChar char="ü"/>
            </a:pPr>
            <a:r>
              <a:rPr lang="en-US" dirty="0" smtClean="0"/>
              <a:t>Electric Charge</a:t>
            </a:r>
          </a:p>
          <a:p>
            <a:pPr>
              <a:buClr>
                <a:srgbClr val="FF0000"/>
              </a:buClr>
              <a:buSzPct val="90000"/>
              <a:buFont typeface="Wingdings" charset="2"/>
              <a:buChar char="ü"/>
            </a:pPr>
            <a:r>
              <a:rPr lang="en-US" dirty="0" smtClean="0"/>
              <a:t>Current</a:t>
            </a:r>
          </a:p>
          <a:p>
            <a:pPr>
              <a:buClr>
                <a:srgbClr val="FF0000"/>
              </a:buClr>
              <a:buSzPct val="90000"/>
              <a:buFont typeface="Wingdings" charset="2"/>
              <a:buChar char="ü"/>
            </a:pPr>
            <a:r>
              <a:rPr lang="en-US" dirty="0" smtClean="0"/>
              <a:t>Voltage </a:t>
            </a:r>
          </a:p>
          <a:p>
            <a:pPr>
              <a:buClr>
                <a:srgbClr val="FF0000"/>
              </a:buClr>
              <a:buSzPct val="90000"/>
              <a:buFont typeface="Wingdings" charset="2"/>
              <a:buChar char="ü"/>
            </a:pPr>
            <a:r>
              <a:rPr lang="en-US" dirty="0" smtClean="0"/>
              <a:t>Resistance</a:t>
            </a:r>
          </a:p>
          <a:p>
            <a:pPr>
              <a:buClr>
                <a:srgbClr val="FF0000"/>
              </a:buClr>
              <a:buSzPct val="90000"/>
              <a:buFont typeface="Wingdings" charset="2"/>
              <a:buChar char="ü"/>
            </a:pPr>
            <a:r>
              <a:rPr lang="en-US" dirty="0" smtClean="0"/>
              <a:t>Power</a:t>
            </a:r>
          </a:p>
          <a:p>
            <a:pPr>
              <a:buClr>
                <a:srgbClr val="FF0000"/>
              </a:buClr>
              <a:buSzPct val="90000"/>
              <a:buFont typeface="Wingdings" charset="2"/>
              <a:buChar char="ü"/>
            </a:pPr>
            <a:endParaRPr lang="en-US" dirty="0" smtClean="0"/>
          </a:p>
          <a:p>
            <a:pPr>
              <a:buClr>
                <a:srgbClr val="FF0000"/>
              </a:buClr>
              <a:buSzPct val="90000"/>
              <a:buFont typeface="Wingdings" charset="2"/>
              <a:buChar char="ü"/>
            </a:pPr>
            <a:endParaRPr lang="en-US" dirty="0" smtClean="0"/>
          </a:p>
          <a:p>
            <a:pPr>
              <a:buClr>
                <a:srgbClr val="FF0000"/>
              </a:buClr>
              <a:buSzPct val="90000"/>
              <a:buFont typeface="Wingdings" charset="2"/>
              <a:buChar char="ü"/>
            </a:pPr>
            <a:endParaRPr lang="en-US" dirty="0" smtClean="0"/>
          </a:p>
          <a:p>
            <a:pPr>
              <a:buClr>
                <a:srgbClr val="FF0000"/>
              </a:buClr>
              <a:buSzPct val="90000"/>
              <a:buFont typeface="Wingdings" charset="2"/>
              <a:buChar char="ü"/>
            </a:pP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6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229600" cy="491013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2"/>
              <a:buChar char="u"/>
            </a:pPr>
            <a:r>
              <a:rPr lang="en-US" dirty="0"/>
              <a:t>Fundamentals of </a:t>
            </a:r>
            <a:r>
              <a:rPr lang="en-US" dirty="0" smtClean="0"/>
              <a:t>electricity</a:t>
            </a:r>
          </a:p>
          <a:p>
            <a:r>
              <a:rPr lang="en-US" dirty="0" smtClean="0"/>
              <a:t>Electricity </a:t>
            </a:r>
            <a:r>
              <a:rPr lang="en-US" dirty="0"/>
              <a:t>is the flow of </a:t>
            </a:r>
            <a:r>
              <a:rPr lang="en-US" dirty="0" smtClean="0"/>
              <a:t>electric charges </a:t>
            </a:r>
            <a:r>
              <a:rPr lang="en-US" dirty="0"/>
              <a:t>in a </a:t>
            </a:r>
            <a:r>
              <a:rPr lang="en-US" dirty="0" smtClean="0"/>
              <a:t>circuit</a:t>
            </a:r>
          </a:p>
          <a:p>
            <a:r>
              <a:rPr lang="en-US" dirty="0" smtClean="0"/>
              <a:t>Electric </a:t>
            </a:r>
            <a:r>
              <a:rPr lang="en-US" dirty="0"/>
              <a:t>charge </a:t>
            </a:r>
            <a:r>
              <a:rPr lang="en-US" i="1" dirty="0"/>
              <a:t>Q</a:t>
            </a:r>
            <a:r>
              <a:rPr lang="en-US" dirty="0"/>
              <a:t> (coulomb): quantity of electricity passing a given point in a circuit when a current of 1 A is maintained for 1 sec.</a:t>
            </a:r>
          </a:p>
          <a:p>
            <a:pPr marL="0" indent="0">
              <a:buNone/>
            </a:pPr>
            <a:r>
              <a:rPr lang="en-US" dirty="0"/>
              <a:t>Q = I x t</a:t>
            </a:r>
          </a:p>
          <a:p>
            <a:r>
              <a:rPr lang="en-US" dirty="0" smtClean="0"/>
              <a:t>Current </a:t>
            </a:r>
            <a:r>
              <a:rPr lang="en-US" i="1" dirty="0">
                <a:latin typeface="Times New Roman"/>
                <a:cs typeface="Times New Roman"/>
              </a:rPr>
              <a:t>I </a:t>
            </a:r>
            <a:r>
              <a:rPr lang="en-US" dirty="0">
                <a:sym typeface="Wingdings"/>
              </a:rPr>
              <a:t>(amperes) :</a:t>
            </a:r>
            <a:r>
              <a:rPr lang="en-US" dirty="0"/>
              <a:t> flow rate of electrical charge (1 A = 1 C/s)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33937"/>
          </a:xfrm>
        </p:spPr>
        <p:txBody>
          <a:bodyPr/>
          <a:lstStyle/>
          <a:p>
            <a:r>
              <a:rPr lang="en-US" dirty="0"/>
              <a:t>Voltage </a:t>
            </a:r>
            <a:r>
              <a:rPr lang="en-US" i="1" dirty="0"/>
              <a:t>V</a:t>
            </a:r>
            <a:r>
              <a:rPr lang="en-US" dirty="0"/>
              <a:t> (volts): electrical potential difference - energy absorbed or released per coulomb of charge moving from point to another (1 V = 1 J/C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Resistance R (ohms </a:t>
            </a:r>
            <a:r>
              <a:rPr lang="en-US" dirty="0" err="1" smtClean="0"/>
              <a:t>Ω</a:t>
            </a:r>
            <a:r>
              <a:rPr lang="en-US" dirty="0" smtClean="0"/>
              <a:t>): degree to which an electrical component (resistor) opposes the flow of electric current.</a:t>
            </a:r>
            <a:endParaRPr lang="en-US" dirty="0"/>
          </a:p>
          <a:p>
            <a:r>
              <a:rPr lang="en-US" dirty="0"/>
              <a:t>Power </a:t>
            </a:r>
            <a:r>
              <a:rPr lang="en-US" i="1" dirty="0"/>
              <a:t>P </a:t>
            </a:r>
            <a:r>
              <a:rPr lang="en-US" dirty="0"/>
              <a:t>(watts): rate of energy flow (1 W = 1 J/s)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</a:t>
            </a:r>
            <a:r>
              <a:rPr lang="en-US" sz="2400" dirty="0" smtClean="0"/>
              <a:t>.g.</a:t>
            </a:r>
          </a:p>
          <a:p>
            <a:pPr marL="0" indent="0">
              <a:buNone/>
            </a:pPr>
            <a:r>
              <a:rPr lang="en-US" sz="2400" dirty="0"/>
              <a:t>The electrical potential of point A is 200 V higher than that of point B, and 30 C of charge per minute </a:t>
            </a:r>
            <a:r>
              <a:rPr lang="en-US" sz="2400" dirty="0" smtClean="0"/>
              <a:t>flows </a:t>
            </a:r>
            <a:r>
              <a:rPr lang="en-US" sz="2400" dirty="0"/>
              <a:t>from A to B. Determine the current and power </a:t>
            </a:r>
            <a:r>
              <a:rPr lang="en-US" sz="2400" dirty="0" smtClean="0"/>
              <a:t>flow </a:t>
            </a:r>
            <a:r>
              <a:rPr lang="en-US" sz="2400" dirty="0"/>
              <a:t>from A to B and the energy transferred in 1 min.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6-09-23 at 17.40.2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1"/>
          <a:stretch/>
        </p:blipFill>
        <p:spPr>
          <a:xfrm>
            <a:off x="457200" y="3886200"/>
            <a:ext cx="7772400" cy="2526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D5CFF"/>
                </a:solidFill>
              </a:rPr>
              <a:t>Electrical  and Electronic Engineering</a:t>
            </a:r>
          </a:p>
          <a:p>
            <a:r>
              <a:rPr lang="en-US" dirty="0" smtClean="0">
                <a:solidFill>
                  <a:srgbClr val="AD5CFF"/>
                </a:solidFill>
              </a:rPr>
              <a:t>SCHOOL OF ENGINEERING</a:t>
            </a:r>
            <a:endParaRPr lang="en-US" dirty="0">
              <a:solidFill>
                <a:srgbClr val="AD5CFF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3835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627169"/>
      </p:ext>
    </p:extLst>
  </p:cSld>
  <p:clrMapOvr>
    <a:masterClrMapping/>
  </p:clrMapOvr>
</p:sld>
</file>

<file path=ppt/theme/theme1.xml><?xml version="1.0" encoding="utf-8"?>
<a:theme xmlns:a="http://schemas.openxmlformats.org/drawingml/2006/main" name="TM02830529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2035-01-01T08:00:00+00:00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826110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 xsi:nil="true"/>
    <Markets xmlns="4873beb7-5857-4685-be1f-d57550cc96cc"/>
    <OriginAsset xmlns="4873beb7-5857-4685-be1f-d57550cc96cc" xsi:nil="true"/>
    <AssetStart xmlns="4873beb7-5857-4685-be1f-d57550cc96cc">2012-02-17T16:41:00+00:00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1536927</Value>
      <Value>1536928</Value>
    </PublishStatusLookup>
    <APAuthor xmlns="4873beb7-5857-4685-be1f-d57550cc96cc">
      <UserInfo>
        <DisplayName>REDMOND\v-gakel</DisplayName>
        <AccountId>2721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>Training presentation</SourceTitle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>2007 Template UpLeveling Do Not HandOff</UALocComments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12 Default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TP102830528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OfficeOnline,OfficeOnlineVNext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14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  <LocMarketGroupTiers2 xmlns="4873beb7-5857-4685-be1f-d57550cc96cc">,t:Tier 1,t:Tier 2,t:Tier 3,</LocMarketGroupTiers2>
  </documentManagement>
</p:properties>
</file>

<file path=customXml/itemProps1.xml><?xml version="1.0" encoding="utf-8"?>
<ds:datastoreItem xmlns:ds="http://schemas.openxmlformats.org/officeDocument/2006/customXml" ds:itemID="{EAC7328B-A017-47BE-B26D-F7EBB791E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291BE7-26FF-4D3F-8918-EB7A161581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988AF8-868B-4B20-BFF6-6B23BE40346B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TM02830529</Template>
  <TotalTime>1531</TotalTime>
  <Words>2139</Words>
  <Application>Microsoft Macintosh PowerPoint</Application>
  <PresentationFormat>On-screen Show (4:3)</PresentationFormat>
  <Paragraphs>328</Paragraphs>
  <Slides>51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TM02830529</vt:lpstr>
      <vt:lpstr>Equation</vt:lpstr>
      <vt:lpstr>Applied Electricity  (ELNG 103) 3 credit</vt:lpstr>
      <vt:lpstr>Teaching and Assessment</vt:lpstr>
      <vt:lpstr>Contents</vt:lpstr>
      <vt:lpstr>Reference Books</vt:lpstr>
      <vt:lpstr>Aim and Objective</vt:lpstr>
      <vt:lpstr> details- fundamentals of electricity</vt:lpstr>
      <vt:lpstr>Introduction</vt:lpstr>
      <vt:lpstr>Introduction</vt:lpstr>
      <vt:lpstr>Introduction</vt:lpstr>
      <vt:lpstr>Part A.</vt:lpstr>
      <vt:lpstr>Basic electric system</vt:lpstr>
      <vt:lpstr>Basic electric system</vt:lpstr>
      <vt:lpstr> Ohms Law</vt:lpstr>
      <vt:lpstr>Ohms Law</vt:lpstr>
      <vt:lpstr>Ohms Law</vt:lpstr>
      <vt:lpstr>Ohms Law</vt:lpstr>
      <vt:lpstr>DC circuit</vt:lpstr>
      <vt:lpstr>Network Theorems</vt:lpstr>
      <vt:lpstr>      Kirchhoff’s Laws</vt:lpstr>
      <vt:lpstr>Application of Kirchhoff’s Laws</vt:lpstr>
      <vt:lpstr>Application of Kirchhoff’s Laws</vt:lpstr>
      <vt:lpstr>Resistors in series &amp; Voltage division</vt:lpstr>
      <vt:lpstr>Resistors in series &amp; Voltage division</vt:lpstr>
      <vt:lpstr>Resistors in series &amp; Voltage division</vt:lpstr>
      <vt:lpstr>Parallel resistors and current division</vt:lpstr>
      <vt:lpstr>Parallel resistors and current division</vt:lpstr>
      <vt:lpstr>Parallel resistors and current division</vt:lpstr>
      <vt:lpstr>Parallel resistors and current division</vt:lpstr>
      <vt:lpstr>Resistance in series and parallel</vt:lpstr>
      <vt:lpstr>Resistance in series and parallel</vt:lpstr>
      <vt:lpstr>Superposition theorem</vt:lpstr>
      <vt:lpstr>Superposition theorem</vt:lpstr>
      <vt:lpstr>Superposition theorem</vt:lpstr>
      <vt:lpstr>Superposition theorem</vt:lpstr>
      <vt:lpstr>      Reciprocity Theorems</vt:lpstr>
      <vt:lpstr>Reciprocity Theorems</vt:lpstr>
      <vt:lpstr>Reciprocity Theorems</vt:lpstr>
      <vt:lpstr>Source transformation</vt:lpstr>
      <vt:lpstr>Source transformation</vt:lpstr>
      <vt:lpstr>Thevenin’s theorem</vt:lpstr>
      <vt:lpstr>Thevenin’s theorem</vt:lpstr>
      <vt:lpstr>Thevenin’s theorem</vt:lpstr>
      <vt:lpstr>Thevenin’s theorem</vt:lpstr>
      <vt:lpstr>Thevenin’s theorem</vt:lpstr>
      <vt:lpstr>Thevenin’s theorem</vt:lpstr>
      <vt:lpstr>Thevenin’s theorem</vt:lpstr>
      <vt:lpstr>Norton’s Theorem</vt:lpstr>
      <vt:lpstr>Thevenin’s theorem</vt:lpstr>
      <vt:lpstr>Thevenin’s theorem</vt:lpstr>
      <vt:lpstr>Thevenin’s theorem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</dc:title>
  <dc:creator>Tester</dc:creator>
  <cp:lastModifiedBy>macbook pro</cp:lastModifiedBy>
  <cp:revision>82</cp:revision>
  <dcterms:created xsi:type="dcterms:W3CDTF">2012-02-17T16:35:15Z</dcterms:created>
  <dcterms:modified xsi:type="dcterms:W3CDTF">2016-10-10T10:59:06Z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InternalTags">
    <vt:lpwstr/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LocMarketGroupTiers">
    <vt:lpwstr>,t:Tier 1,t:Tier 2,t:Tier 3,</vt:lpwstr>
  </property>
</Properties>
</file>