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6"/>
  </p:notesMasterIdLst>
  <p:sldIdLst>
    <p:sldId id="256" r:id="rId2"/>
    <p:sldId id="263" r:id="rId3"/>
    <p:sldId id="279" r:id="rId4"/>
    <p:sldId id="258" r:id="rId5"/>
    <p:sldId id="257" r:id="rId6"/>
    <p:sldId id="260" r:id="rId7"/>
    <p:sldId id="313" r:id="rId8"/>
    <p:sldId id="259" r:id="rId9"/>
    <p:sldId id="314" r:id="rId10"/>
    <p:sldId id="315" r:id="rId11"/>
    <p:sldId id="316" r:id="rId12"/>
    <p:sldId id="271" r:id="rId13"/>
    <p:sldId id="317" r:id="rId14"/>
    <p:sldId id="267" r:id="rId15"/>
  </p:sldIdLst>
  <p:sldSz cx="9144000" cy="5143500" type="screen16x9"/>
  <p:notesSz cx="6858000" cy="9144000"/>
  <p:embeddedFontLst>
    <p:embeddedFont>
      <p:font typeface="Didact Gothic" panose="020B0604020202020204" charset="0"/>
      <p:regular r:id="rId17"/>
    </p:embeddedFont>
    <p:embeddedFont>
      <p:font typeface="Julius Sans One" panose="020B0604020202020204" charset="0"/>
      <p:regular r:id="rId18"/>
    </p:embeddedFont>
    <p:embeddedFont>
      <p:font typeface="Questrial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9A5"/>
    <a:srgbClr val="3274A1"/>
    <a:srgbClr val="E1812C"/>
    <a:srgbClr val="845B5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C2D7E0-79D2-4084-B3C8-5A33D49775EC}">
  <a:tblStyle styleId="{BBC2D7E0-79D2-4084-B3C8-5A33D49775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616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134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586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f2cce1ec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9f2cce1ec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a1249ffcf0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a1249ffcf0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a1249ffcf0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a1249ffcf0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470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8205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2">
    <p:bg>
      <p:bgPr>
        <a:solidFill>
          <a:schemeClr val="accent5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6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6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4941700" y="26525"/>
            <a:ext cx="4364700" cy="42276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72" r:id="rId1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 price </a:t>
            </a:r>
            <a:br>
              <a:rPr lang="en" dirty="0"/>
            </a:br>
            <a:r>
              <a:rPr lang="en" dirty="0"/>
              <a:t>predection </a:t>
            </a:r>
            <a:endParaRPr dirty="0"/>
          </a:p>
        </p:txBody>
      </p:sp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: Ghaida Ali Alaqeel</a:t>
            </a:r>
            <a:endParaRPr dirty="0"/>
          </a:p>
        </p:txBody>
      </p:sp>
      <p:cxnSp>
        <p:nvCxnSpPr>
          <p:cNvPr id="228" name="Google Shape;228;p36"/>
          <p:cNvCxnSpPr/>
          <p:nvPr/>
        </p:nvCxnSpPr>
        <p:spPr>
          <a:xfrm>
            <a:off x="7354442" y="396884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0438AEF-B285-440F-96B8-58ED20AC7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" t="14806" r="-444" b="22384"/>
          <a:stretch/>
        </p:blipFill>
        <p:spPr>
          <a:xfrm>
            <a:off x="0" y="96413"/>
            <a:ext cx="3585418" cy="5396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775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Random Forest Regressor</a:t>
            </a:r>
          </a:p>
        </p:txBody>
      </p:sp>
      <p:sp>
        <p:nvSpPr>
          <p:cNvPr id="269" name="Google Shape;269;p40"/>
          <p:cNvSpPr txBox="1">
            <a:spLocks noGrp="1"/>
          </p:cNvSpPr>
          <p:nvPr>
            <p:ph type="subTitle" idx="1"/>
          </p:nvPr>
        </p:nvSpPr>
        <p:spPr>
          <a:xfrm>
            <a:off x="813117" y="2383798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Didact Gothic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Didact Gothic"/>
                <a:sym typeface="Didact Gothic"/>
              </a:rPr>
              <a:t>.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Didact Gothic"/>
                <a:sym typeface="Didact Gothic"/>
              </a:rPr>
              <a:t> Training model accuracy  = &gt; 91%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Didact Gothic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Didact Gothic"/>
                <a:sym typeface="Didact Gothic"/>
              </a:rPr>
              <a:t>.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Didact Gothic"/>
                <a:sym typeface="Didact Gothic"/>
              </a:rPr>
              <a:t>Testing model accuracy = &gt; 81%</a:t>
            </a:r>
            <a:endParaRPr lang="en-US" sz="2800" dirty="0"/>
          </a:p>
          <a:p>
            <a:pPr marL="0" indent="0"/>
            <a:r>
              <a:rPr lang="en-US" sz="2800" dirty="0"/>
              <a:t>.</a:t>
            </a:r>
            <a:r>
              <a:rPr lang="en-US" dirty="0"/>
              <a:t> </a:t>
            </a:r>
            <a:r>
              <a:rPr lang="en-US" dirty="0" err="1"/>
              <a:t>mean_absolute_error</a:t>
            </a:r>
            <a:r>
              <a:rPr lang="en-US" dirty="0"/>
              <a:t> = &gt; </a:t>
            </a:r>
            <a:r>
              <a:rPr lang="en-US" dirty="0">
                <a:uFill>
                  <a:noFill/>
                </a:uFill>
              </a:rPr>
              <a:t>4136.23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.</a:t>
            </a:r>
            <a:r>
              <a:rPr lang="en-US" dirty="0"/>
              <a:t> </a:t>
            </a:r>
            <a:r>
              <a:rPr lang="en-US" dirty="0" err="1"/>
              <a:t>mean_squared_error</a:t>
            </a:r>
            <a:r>
              <a:rPr lang="en-US" dirty="0"/>
              <a:t> = &gt; 115726211.51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cxnSp>
        <p:nvCxnSpPr>
          <p:cNvPr id="272" name="Google Shape;272;p40"/>
          <p:cNvCxnSpPr/>
          <p:nvPr/>
        </p:nvCxnSpPr>
        <p:spPr>
          <a:xfrm>
            <a:off x="813117" y="246002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F6FE860-FB50-4789-9E8D-42150F535C18}"/>
              </a:ext>
            </a:extLst>
          </p:cNvPr>
          <p:cNvSpPr/>
          <p:nvPr/>
        </p:nvSpPr>
        <p:spPr>
          <a:xfrm>
            <a:off x="5163671" y="315045"/>
            <a:ext cx="3465499" cy="4641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F1853A0C-D126-45B0-BDB9-1CCA22669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671" y="1491797"/>
            <a:ext cx="3433082" cy="286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519F56-72C1-4AC7-B936-2B2DF2AA57F7}"/>
              </a:ext>
            </a:extLst>
          </p:cNvPr>
          <p:cNvCxnSpPr>
            <a:cxnSpLocks/>
          </p:cNvCxnSpPr>
          <p:nvPr/>
        </p:nvCxnSpPr>
        <p:spPr>
          <a:xfrm flipV="1">
            <a:off x="5601661" y="1890273"/>
            <a:ext cx="2558783" cy="21822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843BDDEF-476F-4B93-8A11-1B576447E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033" y="4477663"/>
            <a:ext cx="110496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OPPS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highlight>
                  <a:srgbClr val="FFFF00"/>
                </a:highlight>
                <a:latin typeface="Courier New" panose="02070309020205020404" pitchFamily="49" charset="0"/>
              </a:rPr>
              <a:t>OVERFITTING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18" name="Google Shape;268;p40">
            <a:extLst>
              <a:ext uri="{FF2B5EF4-FFF2-40B4-BE49-F238E27FC236}">
                <a16:creationId xmlns:a16="http://schemas.microsoft.com/office/drawing/2014/main" id="{3D457CB8-DB26-4167-BE42-09A5D59FA83F}"/>
              </a:ext>
            </a:extLst>
          </p:cNvPr>
          <p:cNvSpPr txBox="1">
            <a:spLocks/>
          </p:cNvSpPr>
          <p:nvPr/>
        </p:nvSpPr>
        <p:spPr>
          <a:xfrm>
            <a:off x="1665802" y="4213363"/>
            <a:ext cx="248559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3600" dirty="0">
                <a:solidFill>
                  <a:srgbClr val="C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8808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7750A4-49BF-4123-906C-C6C0B2977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115391"/>
              </p:ext>
            </p:extLst>
          </p:nvPr>
        </p:nvGraphicFramePr>
        <p:xfrm>
          <a:off x="468725" y="1144769"/>
          <a:ext cx="5038166" cy="35707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19083">
                  <a:extLst>
                    <a:ext uri="{9D8B030D-6E8A-4147-A177-3AD203B41FA5}">
                      <a16:colId xmlns:a16="http://schemas.microsoft.com/office/drawing/2014/main" val="2639953098"/>
                    </a:ext>
                  </a:extLst>
                </a:gridCol>
                <a:gridCol w="2519083">
                  <a:extLst>
                    <a:ext uri="{9D8B030D-6E8A-4147-A177-3AD203B41FA5}">
                      <a16:colId xmlns:a16="http://schemas.microsoft.com/office/drawing/2014/main" val="3289358"/>
                    </a:ext>
                  </a:extLst>
                </a:gridCol>
              </a:tblGrid>
              <a:tr h="436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699131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Linear Regression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530323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Lasso 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44888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Poly with 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492934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OLS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49359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70331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RANSA </a:t>
                      </a:r>
                      <a:r>
                        <a:rPr lang="en-US" dirty="0" err="1"/>
                        <a:t>regisstor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75458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460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C3896F-4C16-459A-B985-3A65286BC58E}"/>
              </a:ext>
            </a:extLst>
          </p:cNvPr>
          <p:cNvCxnSpPr>
            <a:cxnSpLocks/>
          </p:cNvCxnSpPr>
          <p:nvPr/>
        </p:nvCxnSpPr>
        <p:spPr>
          <a:xfrm>
            <a:off x="-284309" y="2720148"/>
            <a:ext cx="69156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994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1"/>
          <p:cNvSpPr/>
          <p:nvPr/>
        </p:nvSpPr>
        <p:spPr>
          <a:xfrm>
            <a:off x="1450467" y="1528518"/>
            <a:ext cx="1234531" cy="529088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51"/>
          <p:cNvSpPr txBox="1"/>
          <p:nvPr/>
        </p:nvSpPr>
        <p:spPr>
          <a:xfrm>
            <a:off x="1025832" y="1588395"/>
            <a:ext cx="20838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Split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415" name="Google Shape;415;p51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68;p40">
            <a:extLst>
              <a:ext uri="{FF2B5EF4-FFF2-40B4-BE49-F238E27FC236}">
                <a16:creationId xmlns:a16="http://schemas.microsoft.com/office/drawing/2014/main" id="{061A7CAE-F11D-4D32-A31D-872D626F6F85}"/>
              </a:ext>
            </a:extLst>
          </p:cNvPr>
          <p:cNvSpPr txBox="1">
            <a:spLocks/>
          </p:cNvSpPr>
          <p:nvPr/>
        </p:nvSpPr>
        <p:spPr>
          <a:xfrm>
            <a:off x="2067732" y="646024"/>
            <a:ext cx="5008485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2000" dirty="0"/>
              <a:t>Polynomial and ridge regression </a:t>
            </a:r>
          </a:p>
        </p:txBody>
      </p:sp>
      <p:sp>
        <p:nvSpPr>
          <p:cNvPr id="30" name="Google Shape;392;p51">
            <a:extLst>
              <a:ext uri="{FF2B5EF4-FFF2-40B4-BE49-F238E27FC236}">
                <a16:creationId xmlns:a16="http://schemas.microsoft.com/office/drawing/2014/main" id="{C4D4A0C7-3366-458C-9959-9F5AA3BEDCBC}"/>
              </a:ext>
            </a:extLst>
          </p:cNvPr>
          <p:cNvSpPr/>
          <p:nvPr/>
        </p:nvSpPr>
        <p:spPr>
          <a:xfrm>
            <a:off x="2067733" y="2172765"/>
            <a:ext cx="1234531" cy="529088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98;p51">
            <a:extLst>
              <a:ext uri="{FF2B5EF4-FFF2-40B4-BE49-F238E27FC236}">
                <a16:creationId xmlns:a16="http://schemas.microsoft.com/office/drawing/2014/main" id="{32F5EE7C-82A3-4135-BDBD-50B8A4B5F5B0}"/>
              </a:ext>
            </a:extLst>
          </p:cNvPr>
          <p:cNvSpPr txBox="1"/>
          <p:nvPr/>
        </p:nvSpPr>
        <p:spPr>
          <a:xfrm>
            <a:off x="1643098" y="2240049"/>
            <a:ext cx="20838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Cross-val = 9 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3" name="Google Shape;392;p51">
            <a:extLst>
              <a:ext uri="{FF2B5EF4-FFF2-40B4-BE49-F238E27FC236}">
                <a16:creationId xmlns:a16="http://schemas.microsoft.com/office/drawing/2014/main" id="{82E4D8C7-3CDA-4B36-A630-A52AF93DD8BA}"/>
              </a:ext>
            </a:extLst>
          </p:cNvPr>
          <p:cNvSpPr/>
          <p:nvPr/>
        </p:nvSpPr>
        <p:spPr>
          <a:xfrm>
            <a:off x="2532521" y="2858334"/>
            <a:ext cx="1715929" cy="49644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98;p51">
            <a:extLst>
              <a:ext uri="{FF2B5EF4-FFF2-40B4-BE49-F238E27FC236}">
                <a16:creationId xmlns:a16="http://schemas.microsoft.com/office/drawing/2014/main" id="{AFC9C4E8-DC51-4AB6-880E-73A9CC38D04C}"/>
              </a:ext>
            </a:extLst>
          </p:cNvPr>
          <p:cNvSpPr txBox="1"/>
          <p:nvPr/>
        </p:nvSpPr>
        <p:spPr>
          <a:xfrm>
            <a:off x="2372438" y="2792990"/>
            <a:ext cx="20838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Polynomail feature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</a:t>
            </a:r>
            <a:r>
              <a:rPr lang="en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egree = 2 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5" name="Google Shape;392;p51">
            <a:extLst>
              <a:ext uri="{FF2B5EF4-FFF2-40B4-BE49-F238E27FC236}">
                <a16:creationId xmlns:a16="http://schemas.microsoft.com/office/drawing/2014/main" id="{0574D1A0-60C3-4E83-BF2C-2FF639BCF30C}"/>
              </a:ext>
            </a:extLst>
          </p:cNvPr>
          <p:cNvSpPr/>
          <p:nvPr/>
        </p:nvSpPr>
        <p:spPr>
          <a:xfrm>
            <a:off x="3173171" y="3503140"/>
            <a:ext cx="1715929" cy="49644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98;p51">
            <a:extLst>
              <a:ext uri="{FF2B5EF4-FFF2-40B4-BE49-F238E27FC236}">
                <a16:creationId xmlns:a16="http://schemas.microsoft.com/office/drawing/2014/main" id="{4AA3947D-B03A-440A-A6F6-AC2B944FA40C}"/>
              </a:ext>
            </a:extLst>
          </p:cNvPr>
          <p:cNvSpPr txBox="1"/>
          <p:nvPr/>
        </p:nvSpPr>
        <p:spPr>
          <a:xfrm>
            <a:off x="2945036" y="3471208"/>
            <a:ext cx="20838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Ridge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alpha=950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8504D89C-92FB-4D6A-8698-7EC20A3D8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857" y="1555792"/>
            <a:ext cx="3188720" cy="273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775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Polynomial and ridge regression </a:t>
            </a:r>
          </a:p>
        </p:txBody>
      </p:sp>
      <p:sp>
        <p:nvSpPr>
          <p:cNvPr id="269" name="Google Shape;269;p40"/>
          <p:cNvSpPr txBox="1">
            <a:spLocks noGrp="1"/>
          </p:cNvSpPr>
          <p:nvPr>
            <p:ph type="subTitle" idx="1"/>
          </p:nvPr>
        </p:nvSpPr>
        <p:spPr>
          <a:xfrm>
            <a:off x="813117" y="2383798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800" dirty="0"/>
              <a:t>.</a:t>
            </a:r>
            <a:r>
              <a:rPr lang="en-US" dirty="0"/>
              <a:t> Polynomial degree = &gt; 2</a:t>
            </a:r>
          </a:p>
          <a:p>
            <a:pPr marL="0" indent="0"/>
            <a:r>
              <a:rPr lang="en-US" sz="2800" dirty="0"/>
              <a:t>.</a:t>
            </a:r>
            <a:r>
              <a:rPr lang="en-US" dirty="0"/>
              <a:t> Alpha = &gt; 950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.</a:t>
            </a:r>
            <a:r>
              <a:rPr lang="en-US" dirty="0"/>
              <a:t> Training model accuracy  = &gt; 63%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. </a:t>
            </a:r>
            <a:r>
              <a:rPr lang="en-US" dirty="0"/>
              <a:t>Testing model accuracy = &gt; 62%</a:t>
            </a:r>
          </a:p>
          <a:p>
            <a:pPr marL="0" indent="0"/>
            <a:r>
              <a:rPr lang="en-US" sz="2800" dirty="0"/>
              <a:t>.</a:t>
            </a:r>
            <a:r>
              <a:rPr lang="en-US" dirty="0"/>
              <a:t> Mean MAE = &gt; 0.62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cxnSp>
        <p:nvCxnSpPr>
          <p:cNvPr id="272" name="Google Shape;272;p40"/>
          <p:cNvCxnSpPr/>
          <p:nvPr/>
        </p:nvCxnSpPr>
        <p:spPr>
          <a:xfrm>
            <a:off x="813117" y="2337081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F6FE860-FB50-4789-9E8D-42150F535C18}"/>
              </a:ext>
            </a:extLst>
          </p:cNvPr>
          <p:cNvSpPr/>
          <p:nvPr/>
        </p:nvSpPr>
        <p:spPr>
          <a:xfrm>
            <a:off x="5163671" y="315045"/>
            <a:ext cx="3465499" cy="4641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06A7273B-10EF-4391-9E43-3CF53C429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055" y="1676015"/>
            <a:ext cx="3188720" cy="273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E207B3-7048-4648-9254-DBEF61A9ABDC}"/>
              </a:ext>
            </a:extLst>
          </p:cNvPr>
          <p:cNvCxnSpPr/>
          <p:nvPr/>
        </p:nvCxnSpPr>
        <p:spPr>
          <a:xfrm flipV="1">
            <a:off x="2140395" y="3063613"/>
            <a:ext cx="0" cy="169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35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>
            <a:spLocks noGrp="1"/>
          </p:cNvSpPr>
          <p:nvPr>
            <p:ph type="title"/>
          </p:nvPr>
        </p:nvSpPr>
        <p:spPr>
          <a:xfrm>
            <a:off x="689789" y="2024917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 !</a:t>
            </a:r>
            <a:endParaRPr sz="4800" dirty="0"/>
          </a:p>
        </p:txBody>
      </p:sp>
      <p:cxnSp>
        <p:nvCxnSpPr>
          <p:cNvPr id="337" name="Google Shape;337;p47"/>
          <p:cNvCxnSpPr/>
          <p:nvPr/>
        </p:nvCxnSpPr>
        <p:spPr>
          <a:xfrm>
            <a:off x="2785750" y="3053395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6468F62-256C-4DDF-A2EE-101BE5216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551" y="3099499"/>
            <a:ext cx="3340898" cy="4938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>
            <a:spLocks noGrp="1"/>
          </p:cNvSpPr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</a:t>
            </a:r>
            <a:endParaRPr dirty="0"/>
          </a:p>
        </p:txBody>
      </p:sp>
      <p:sp>
        <p:nvSpPr>
          <p:cNvPr id="303" name="Google Shape;303;p43"/>
          <p:cNvSpPr txBox="1">
            <a:spLocks noGrp="1"/>
          </p:cNvSpPr>
          <p:nvPr>
            <p:ph type="subTitle" idx="1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Find the best model can predict the car price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epend of features and how </a:t>
            </a:r>
            <a:r>
              <a:rPr lang="en-US" dirty="0"/>
              <a:t>I can improved</a:t>
            </a:r>
            <a:endParaRPr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304" name="Google Shape;304;p43"/>
          <p:cNvCxnSpPr/>
          <p:nvPr/>
        </p:nvCxnSpPr>
        <p:spPr>
          <a:xfrm>
            <a:off x="4248450" y="324692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9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ar data set</a:t>
            </a:r>
            <a:endParaRPr dirty="0"/>
          </a:p>
        </p:txBody>
      </p:sp>
      <p:sp>
        <p:nvSpPr>
          <p:cNvPr id="602" name="Google Shape;602;p59"/>
          <p:cNvSpPr txBox="1"/>
          <p:nvPr/>
        </p:nvSpPr>
        <p:spPr>
          <a:xfrm flipH="1">
            <a:off x="6203950" y="3334375"/>
            <a:ext cx="18171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389A5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features</a:t>
            </a:r>
            <a:endParaRPr sz="1800" b="1" dirty="0">
              <a:solidFill>
                <a:srgbClr val="2389A5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03" name="Google Shape;603;p59"/>
          <p:cNvSpPr txBox="1"/>
          <p:nvPr/>
        </p:nvSpPr>
        <p:spPr>
          <a:xfrm flipH="1">
            <a:off x="6463600" y="3635319"/>
            <a:ext cx="12978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Independent column </a:t>
            </a:r>
          </a:p>
        </p:txBody>
      </p:sp>
      <p:sp>
        <p:nvSpPr>
          <p:cNvPr id="604" name="Google Shape;604;p59"/>
          <p:cNvSpPr txBox="1"/>
          <p:nvPr/>
        </p:nvSpPr>
        <p:spPr>
          <a:xfrm flipH="1">
            <a:off x="2702250" y="3840531"/>
            <a:ext cx="18171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389A5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C</a:t>
            </a:r>
            <a:r>
              <a:rPr lang="en" sz="1800" b="1" dirty="0">
                <a:solidFill>
                  <a:srgbClr val="2389A5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lean</a:t>
            </a:r>
            <a:r>
              <a:rPr lang="en" sz="1800" b="1" dirty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 </a:t>
            </a:r>
            <a:endParaRPr sz="1800" b="1" dirty="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05" name="Google Shape;605;p59"/>
          <p:cNvSpPr txBox="1"/>
          <p:nvPr/>
        </p:nvSpPr>
        <p:spPr>
          <a:xfrm flipH="1">
            <a:off x="2961900" y="4130500"/>
            <a:ext cx="12978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4123 , 21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06" name="Google Shape;606;p59"/>
          <p:cNvSpPr txBox="1"/>
          <p:nvPr/>
        </p:nvSpPr>
        <p:spPr>
          <a:xfrm flipH="1">
            <a:off x="1064775" y="2117650"/>
            <a:ext cx="18171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389A5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collected</a:t>
            </a:r>
            <a:endParaRPr sz="1800" b="1" dirty="0">
              <a:solidFill>
                <a:srgbClr val="2389A5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07" name="Google Shape;607;p59"/>
          <p:cNvSpPr txBox="1"/>
          <p:nvPr/>
        </p:nvSpPr>
        <p:spPr>
          <a:xfrm flipH="1">
            <a:off x="1324425" y="2423953"/>
            <a:ext cx="12978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4395 , 9 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08" name="Google Shape;608;p59"/>
          <p:cNvSpPr txBox="1"/>
          <p:nvPr/>
        </p:nvSpPr>
        <p:spPr>
          <a:xfrm flipH="1">
            <a:off x="4471125" y="1567500"/>
            <a:ext cx="18171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389A5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Target</a:t>
            </a:r>
            <a:r>
              <a:rPr lang="en" sz="1800" b="1" dirty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 </a:t>
            </a:r>
            <a:endParaRPr sz="1800" b="1" dirty="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09" name="Google Shape;609;p59"/>
          <p:cNvSpPr txBox="1"/>
          <p:nvPr/>
        </p:nvSpPr>
        <p:spPr>
          <a:xfrm flipH="1">
            <a:off x="4730775" y="1864705"/>
            <a:ext cx="12978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Dependent column 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610" name="Google Shape;610;p59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1" name="Google Shape;611;p59"/>
          <p:cNvGrpSpPr/>
          <p:nvPr/>
        </p:nvGrpSpPr>
        <p:grpSpPr>
          <a:xfrm>
            <a:off x="1173495" y="2513624"/>
            <a:ext cx="6436123" cy="1326552"/>
            <a:chOff x="6953919" y="3907920"/>
            <a:chExt cx="1377300" cy="475705"/>
          </a:xfrm>
        </p:grpSpPr>
        <p:cxnSp>
          <p:nvCxnSpPr>
            <p:cNvPr id="612" name="Google Shape;612;p59"/>
            <p:cNvCxnSpPr/>
            <p:nvPr/>
          </p:nvCxnSpPr>
          <p:spPr>
            <a:xfrm rot="10800000">
              <a:off x="7118545" y="4100696"/>
              <a:ext cx="0" cy="194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613" name="Google Shape;613;p59"/>
            <p:cNvCxnSpPr/>
            <p:nvPr/>
          </p:nvCxnSpPr>
          <p:spPr>
            <a:xfrm>
              <a:off x="7480500" y="4197025"/>
              <a:ext cx="0" cy="18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614" name="Google Shape;614;p59"/>
            <p:cNvCxnSpPr/>
            <p:nvPr/>
          </p:nvCxnSpPr>
          <p:spPr>
            <a:xfrm rot="10800000">
              <a:off x="7848574" y="3907920"/>
              <a:ext cx="0" cy="185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615" name="Google Shape;615;p59"/>
            <p:cNvCxnSpPr/>
            <p:nvPr/>
          </p:nvCxnSpPr>
          <p:spPr>
            <a:xfrm>
              <a:off x="8218032" y="3992028"/>
              <a:ext cx="0" cy="20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616" name="Google Shape;616;p59"/>
            <p:cNvCxnSpPr/>
            <p:nvPr/>
          </p:nvCxnSpPr>
          <p:spPr>
            <a:xfrm flipH="1">
              <a:off x="6953919" y="3961822"/>
              <a:ext cx="1377300" cy="376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diamond" w="med" len="med"/>
              <a:tailEnd type="diamond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Table of contents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53" name="Google Shape;253;p38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555AC9B6-A874-440D-B797-256B004C3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96" y="357809"/>
            <a:ext cx="3487209" cy="4592369"/>
          </a:xfrm>
          <a:prstGeom prst="rect">
            <a:avLst/>
          </a:prstGeom>
        </p:spPr>
      </p:pic>
      <p:sp>
        <p:nvSpPr>
          <p:cNvPr id="42" name="Google Shape;686;p65">
            <a:extLst>
              <a:ext uri="{FF2B5EF4-FFF2-40B4-BE49-F238E27FC236}">
                <a16:creationId xmlns:a16="http://schemas.microsoft.com/office/drawing/2014/main" id="{E9AAC189-6D2E-4083-966E-C000AF7FB2EB}"/>
              </a:ext>
            </a:extLst>
          </p:cNvPr>
          <p:cNvSpPr txBox="1">
            <a:spLocks/>
          </p:cNvSpPr>
          <p:nvPr/>
        </p:nvSpPr>
        <p:spPr>
          <a:xfrm>
            <a:off x="4425154" y="1024093"/>
            <a:ext cx="6075000" cy="3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R="50800">
              <a:buFont typeface="Didact Gothic"/>
              <a:buChar char="●"/>
            </a:pPr>
            <a:r>
              <a:rPr lang="en-US" dirty="0">
                <a:solidFill>
                  <a:srgbClr val="C00000"/>
                </a:solidFill>
                <a:uFill>
                  <a:noFill/>
                </a:uFill>
              </a:rPr>
              <a:t>The Target </a:t>
            </a:r>
            <a:r>
              <a:rPr lang="en-US" dirty="0">
                <a:uFill>
                  <a:noFill/>
                </a:uFill>
              </a:rPr>
              <a:t>(Price) : Prices of cars </a:t>
            </a:r>
          </a:p>
          <a:p>
            <a:pPr marL="139700" marR="50800" indent="0"/>
            <a:endParaRPr lang="en-US" dirty="0"/>
          </a:p>
          <a:p>
            <a:pPr marR="50800">
              <a:buFont typeface="Didact Gothic"/>
              <a:buChar char="●"/>
            </a:pPr>
            <a:r>
              <a:rPr lang="en-US" dirty="0" err="1">
                <a:uFill>
                  <a:noFill/>
                </a:uFill>
              </a:rPr>
              <a:t>Milleage</a:t>
            </a:r>
            <a:r>
              <a:rPr lang="en-US" dirty="0">
                <a:uFill>
                  <a:noFill/>
                </a:uFill>
              </a:rPr>
              <a:t> : Driven cars in Km </a:t>
            </a:r>
          </a:p>
          <a:p>
            <a:pPr marL="139700" marR="50800" indent="0"/>
            <a:endParaRPr lang="en-US" dirty="0"/>
          </a:p>
          <a:p>
            <a:pPr marR="50800">
              <a:buFont typeface="Didact Gothic"/>
              <a:buChar char="●"/>
            </a:pPr>
            <a:r>
              <a:rPr lang="en-US" dirty="0">
                <a:uFill>
                  <a:noFill/>
                </a:uFill>
              </a:rPr>
              <a:t> Engine V : engine version of Car</a:t>
            </a:r>
          </a:p>
          <a:p>
            <a:pPr marL="139700" marR="50800" indent="0"/>
            <a:endParaRPr lang="en-US" dirty="0">
              <a:uFill>
                <a:noFill/>
              </a:uFill>
            </a:endParaRPr>
          </a:p>
          <a:p>
            <a:pPr marR="50800">
              <a:buFont typeface="Didact Gothic"/>
              <a:buChar char="●"/>
            </a:pPr>
            <a:r>
              <a:rPr lang="en-US" dirty="0">
                <a:uFill>
                  <a:noFill/>
                </a:uFill>
              </a:rPr>
              <a:t>Year  : year of manufacturing of Car</a:t>
            </a:r>
          </a:p>
          <a:p>
            <a:pPr marL="139700" marR="50800" indent="0"/>
            <a:endParaRPr lang="en-US" dirty="0">
              <a:uFill>
                <a:noFill/>
              </a:uFill>
            </a:endParaRPr>
          </a:p>
          <a:p>
            <a:pPr marR="50800">
              <a:buFont typeface="Didact Gothic"/>
              <a:buChar char="●"/>
            </a:pPr>
            <a:r>
              <a:rPr lang="en-US" dirty="0">
                <a:uFill>
                  <a:noFill/>
                </a:uFill>
              </a:rPr>
              <a:t>Car Brands : [5,6,7,8,9,10]</a:t>
            </a:r>
          </a:p>
          <a:p>
            <a:pPr marL="139700" marR="50800" indent="0"/>
            <a:endParaRPr lang="en-US" dirty="0">
              <a:uFill>
                <a:noFill/>
              </a:uFill>
            </a:endParaRPr>
          </a:p>
          <a:p>
            <a:pPr marR="50800">
              <a:buFont typeface="Didact Gothic"/>
              <a:buChar char="●"/>
            </a:pPr>
            <a:r>
              <a:rPr lang="en-US" dirty="0">
                <a:uFill>
                  <a:noFill/>
                </a:uFill>
              </a:rPr>
              <a:t>Fuel types : [Diesel , Gas , Other ] </a:t>
            </a:r>
          </a:p>
          <a:p>
            <a:pPr marL="139700" marR="50800" indent="0"/>
            <a:endParaRPr lang="en-US" dirty="0">
              <a:uFill>
                <a:noFill/>
              </a:uFill>
            </a:endParaRPr>
          </a:p>
          <a:p>
            <a:pPr marR="50800">
              <a:buFont typeface="Didact Gothic"/>
              <a:buChar char="●"/>
            </a:pPr>
            <a:r>
              <a:rPr lang="en-US" dirty="0">
                <a:uFill>
                  <a:noFill/>
                </a:uFill>
              </a:rPr>
              <a:t>Car Bodies : [15,16,17,18,19,20]</a:t>
            </a:r>
            <a:endParaRPr lang="en-US" dirty="0"/>
          </a:p>
          <a:p>
            <a:pPr marR="50800" indent="0"/>
            <a:endParaRPr lang="en-US" dirty="0"/>
          </a:p>
          <a:p>
            <a:pPr marL="0" marR="50800" indent="0"/>
            <a:endParaRPr lang="en-US" dirty="0"/>
          </a:p>
          <a:p>
            <a:pPr marL="0" marR="50800" indent="0"/>
            <a:endParaRPr lang="en-US" dirty="0"/>
          </a:p>
          <a:p>
            <a:pPr marL="0" marR="50800" indent="0"/>
            <a:endParaRPr lang="en-US" dirty="0"/>
          </a:p>
          <a:p>
            <a:pPr marL="0" marR="50800" indent="0"/>
            <a:endParaRPr lang="en-US" dirty="0"/>
          </a:p>
          <a:p>
            <a:pPr marL="0" indent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713225" y="195250"/>
            <a:ext cx="5503158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correlations between features and target</a:t>
            </a:r>
            <a:endParaRPr sz="2400" b="1" dirty="0">
              <a:solidFill>
                <a:schemeClr val="dk1"/>
              </a:solidFill>
            </a:endParaRPr>
          </a:p>
        </p:txBody>
      </p:sp>
      <p:cxnSp>
        <p:nvCxnSpPr>
          <p:cNvPr id="235" name="Google Shape;235;p37"/>
          <p:cNvCxnSpPr/>
          <p:nvPr/>
        </p:nvCxnSpPr>
        <p:spPr>
          <a:xfrm>
            <a:off x="819525" y="1084411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9C9401-FB7A-471B-8CCE-4FC07A89F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25" y="1279885"/>
            <a:ext cx="6786392" cy="386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DB1598-6B5B-4C79-80C2-8F78A8FEA311}"/>
              </a:ext>
            </a:extLst>
          </p:cNvPr>
          <p:cNvSpPr/>
          <p:nvPr/>
        </p:nvSpPr>
        <p:spPr>
          <a:xfrm>
            <a:off x="2159000" y="1084411"/>
            <a:ext cx="245533" cy="422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19FF6F-E609-430A-A756-9D8FBFAD3539}"/>
              </a:ext>
            </a:extLst>
          </p:cNvPr>
          <p:cNvSpPr/>
          <p:nvPr/>
        </p:nvSpPr>
        <p:spPr>
          <a:xfrm rot="16200000">
            <a:off x="1315125" y="1626195"/>
            <a:ext cx="152400" cy="516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     price  </a:t>
            </a:r>
            <a:endParaRPr dirty="0"/>
          </a:p>
        </p:txBody>
      </p:sp>
      <p:sp>
        <p:nvSpPr>
          <p:cNvPr id="269" name="Google Shape;269;p40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price increasing through years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ascending increase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1970 =&gt; 2016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cxnSp>
        <p:nvCxnSpPr>
          <p:cNvPr id="272" name="Google Shape;272;p40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F6FE860-FB50-4789-9E8D-42150F535C18}"/>
              </a:ext>
            </a:extLst>
          </p:cNvPr>
          <p:cNvSpPr/>
          <p:nvPr/>
        </p:nvSpPr>
        <p:spPr>
          <a:xfrm>
            <a:off x="5163671" y="315045"/>
            <a:ext cx="3465499" cy="4641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8164383-BB71-44C2-9F28-B70DA4EA6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205" y="906715"/>
            <a:ext cx="3287557" cy="387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1F7464-FFB7-4517-AC58-66FC5A14068F}"/>
              </a:ext>
            </a:extLst>
          </p:cNvPr>
          <p:cNvCxnSpPr/>
          <p:nvPr/>
        </p:nvCxnSpPr>
        <p:spPr>
          <a:xfrm>
            <a:off x="1874905" y="1798064"/>
            <a:ext cx="3380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3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 common C</a:t>
            </a:r>
            <a:r>
              <a:rPr lang="en" sz="2400" dirty="0"/>
              <a:t>ars brands </a:t>
            </a:r>
            <a:endParaRPr sz="2400" dirty="0"/>
          </a:p>
        </p:txBody>
      </p:sp>
      <p:sp>
        <p:nvSpPr>
          <p:cNvPr id="649" name="Google Shape;649;p63"/>
          <p:cNvSpPr txBox="1"/>
          <p:nvPr/>
        </p:nvSpPr>
        <p:spPr>
          <a:xfrm>
            <a:off x="4983880" y="4444777"/>
            <a:ext cx="32145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Histogram for count the most car brands selles </a:t>
            </a:r>
            <a:endParaRPr sz="9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50" name="Google Shape;650;p63"/>
          <p:cNvSpPr txBox="1"/>
          <p:nvPr/>
        </p:nvSpPr>
        <p:spPr>
          <a:xfrm>
            <a:off x="2230078" y="1478702"/>
            <a:ext cx="1817136" cy="151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Volkswagen	</a:t>
            </a:r>
            <a:endParaRPr sz="1800" b="1" dirty="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52" name="Google Shape;652;p63"/>
          <p:cNvSpPr txBox="1"/>
          <p:nvPr/>
        </p:nvSpPr>
        <p:spPr>
          <a:xfrm>
            <a:off x="2230078" y="2642260"/>
            <a:ext cx="1395717" cy="400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M</a:t>
            </a:r>
            <a:r>
              <a:rPr lang="en" sz="1800" b="1" dirty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ercedes-benz</a:t>
            </a:r>
            <a:endParaRPr sz="1800" b="1" dirty="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54" name="Google Shape;654;p63"/>
          <p:cNvSpPr txBox="1"/>
          <p:nvPr/>
        </p:nvSpPr>
        <p:spPr>
          <a:xfrm>
            <a:off x="2230078" y="3793550"/>
            <a:ext cx="12978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bmw</a:t>
            </a:r>
            <a:endParaRPr sz="1800" b="1" dirty="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59" name="Google Shape;659;p63"/>
          <p:cNvSpPr txBox="1"/>
          <p:nvPr/>
        </p:nvSpPr>
        <p:spPr>
          <a:xfrm>
            <a:off x="1124837" y="3692932"/>
            <a:ext cx="7515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3 </a:t>
            </a:r>
            <a:r>
              <a:rPr lang="en" sz="1050" b="1" dirty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rd</a:t>
            </a:r>
            <a:endParaRPr sz="1800" b="1" dirty="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60" name="Google Shape;660;p63"/>
          <p:cNvSpPr txBox="1"/>
          <p:nvPr/>
        </p:nvSpPr>
        <p:spPr>
          <a:xfrm>
            <a:off x="1093025" y="2587276"/>
            <a:ext cx="7515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2 </a:t>
            </a:r>
            <a:r>
              <a:rPr lang="en" sz="1050" b="1" dirty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nd</a:t>
            </a:r>
            <a:endParaRPr sz="1800" b="1" dirty="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61" name="Google Shape;661;p63"/>
          <p:cNvSpPr txBox="1"/>
          <p:nvPr/>
        </p:nvSpPr>
        <p:spPr>
          <a:xfrm>
            <a:off x="1100988" y="1424651"/>
            <a:ext cx="7515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1 </a:t>
            </a:r>
            <a:r>
              <a:rPr lang="en" sz="1050" b="1" dirty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st</a:t>
            </a:r>
            <a:endParaRPr sz="1800" b="1" dirty="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cxnSp>
        <p:nvCxnSpPr>
          <p:cNvPr id="662" name="Google Shape;662;p63"/>
          <p:cNvCxnSpPr/>
          <p:nvPr/>
        </p:nvCxnSpPr>
        <p:spPr>
          <a:xfrm>
            <a:off x="814975" y="115214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Picture 2">
            <a:extLst>
              <a:ext uri="{FF2B5EF4-FFF2-40B4-BE49-F238E27FC236}">
                <a16:creationId xmlns:a16="http://schemas.microsoft.com/office/drawing/2014/main" id="{9FE986A6-CEED-482D-949C-6DB6EDD6C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800" y="1478702"/>
            <a:ext cx="4408781" cy="296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8FAB0FD0-9EF2-4C1F-AFFA-DA9CC1E2C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495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F505A3-C611-489E-8064-178B6693F61F}"/>
              </a:ext>
            </a:extLst>
          </p:cNvPr>
          <p:cNvSpPr/>
          <p:nvPr/>
        </p:nvSpPr>
        <p:spPr>
          <a:xfrm>
            <a:off x="2038043" y="1596268"/>
            <a:ext cx="178912" cy="169683"/>
          </a:xfrm>
          <a:prstGeom prst="rect">
            <a:avLst/>
          </a:prstGeom>
          <a:solidFill>
            <a:srgbClr val="845B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184E05-0C2D-46C1-9712-A609E7BFF3F5}"/>
              </a:ext>
            </a:extLst>
          </p:cNvPr>
          <p:cNvSpPr/>
          <p:nvPr/>
        </p:nvSpPr>
        <p:spPr>
          <a:xfrm>
            <a:off x="2038043" y="2778037"/>
            <a:ext cx="178912" cy="169683"/>
          </a:xfrm>
          <a:prstGeom prst="rect">
            <a:avLst/>
          </a:prstGeom>
          <a:solidFill>
            <a:srgbClr val="E181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CADA72-CFF3-483F-BBE9-D1419846D733}"/>
              </a:ext>
            </a:extLst>
          </p:cNvPr>
          <p:cNvSpPr/>
          <p:nvPr/>
        </p:nvSpPr>
        <p:spPr>
          <a:xfrm>
            <a:off x="2038043" y="3928069"/>
            <a:ext cx="178912" cy="169683"/>
          </a:xfrm>
          <a:prstGeom prst="rect">
            <a:avLst/>
          </a:prstGeom>
          <a:solidFill>
            <a:srgbClr val="3274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23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7750A4-49BF-4123-906C-C6C0B2977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006452"/>
              </p:ext>
            </p:extLst>
          </p:nvPr>
        </p:nvGraphicFramePr>
        <p:xfrm>
          <a:off x="468725" y="1144769"/>
          <a:ext cx="5038166" cy="35707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19083">
                  <a:extLst>
                    <a:ext uri="{9D8B030D-6E8A-4147-A177-3AD203B41FA5}">
                      <a16:colId xmlns:a16="http://schemas.microsoft.com/office/drawing/2014/main" val="2639953098"/>
                    </a:ext>
                  </a:extLst>
                </a:gridCol>
                <a:gridCol w="2519083">
                  <a:extLst>
                    <a:ext uri="{9D8B030D-6E8A-4147-A177-3AD203B41FA5}">
                      <a16:colId xmlns:a16="http://schemas.microsoft.com/office/drawing/2014/main" val="3289358"/>
                    </a:ext>
                  </a:extLst>
                </a:gridCol>
              </a:tblGrid>
              <a:tr h="436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699131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Linear Regression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530323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Lasso 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44888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Poly with 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492934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OLS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49359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70331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RANSA </a:t>
                      </a:r>
                      <a:r>
                        <a:rPr lang="en-US" dirty="0" err="1"/>
                        <a:t>regisstor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75458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46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7750A4-49BF-4123-906C-C6C0B2977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211"/>
              </p:ext>
            </p:extLst>
          </p:nvPr>
        </p:nvGraphicFramePr>
        <p:xfrm>
          <a:off x="468725" y="1144769"/>
          <a:ext cx="5038166" cy="35707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19083">
                  <a:extLst>
                    <a:ext uri="{9D8B030D-6E8A-4147-A177-3AD203B41FA5}">
                      <a16:colId xmlns:a16="http://schemas.microsoft.com/office/drawing/2014/main" val="2639953098"/>
                    </a:ext>
                  </a:extLst>
                </a:gridCol>
                <a:gridCol w="2519083">
                  <a:extLst>
                    <a:ext uri="{9D8B030D-6E8A-4147-A177-3AD203B41FA5}">
                      <a16:colId xmlns:a16="http://schemas.microsoft.com/office/drawing/2014/main" val="3289358"/>
                    </a:ext>
                  </a:extLst>
                </a:gridCol>
              </a:tblGrid>
              <a:tr h="436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699131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Linear Regression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530323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Lasso 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44888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Poly with 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492934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OLS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49359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70331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RANSA </a:t>
                      </a:r>
                      <a:r>
                        <a:rPr lang="en-US" dirty="0" err="1"/>
                        <a:t>regisstor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75458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460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A0A337-443D-42AD-86AA-E8EE682994CB}"/>
              </a:ext>
            </a:extLst>
          </p:cNvPr>
          <p:cNvCxnSpPr>
            <a:cxnSpLocks/>
          </p:cNvCxnSpPr>
          <p:nvPr/>
        </p:nvCxnSpPr>
        <p:spPr>
          <a:xfrm>
            <a:off x="-368834" y="4487476"/>
            <a:ext cx="73766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620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329</Words>
  <Application>Microsoft Office PowerPoint</Application>
  <PresentationFormat>On-screen Show (16:9)</PresentationFormat>
  <Paragraphs>125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Questrial</vt:lpstr>
      <vt:lpstr>Didact Gothic</vt:lpstr>
      <vt:lpstr>Arial</vt:lpstr>
      <vt:lpstr>Courier New</vt:lpstr>
      <vt:lpstr>Julius Sans One</vt:lpstr>
      <vt:lpstr>Minimalist Grayscale Pitch Deck by Slidesgo</vt:lpstr>
      <vt:lpstr>Car price  predection </vt:lpstr>
      <vt:lpstr>GOAL</vt:lpstr>
      <vt:lpstr>Car data set</vt:lpstr>
      <vt:lpstr>Table of contents</vt:lpstr>
      <vt:lpstr>correlations between features and target</vt:lpstr>
      <vt:lpstr>Year     price  </vt:lpstr>
      <vt:lpstr>The common Cars brands </vt:lpstr>
      <vt:lpstr>models</vt:lpstr>
      <vt:lpstr>models</vt:lpstr>
      <vt:lpstr>Random Forest Regressor</vt:lpstr>
      <vt:lpstr>models</vt:lpstr>
      <vt:lpstr>PowerPoint Presentation</vt:lpstr>
      <vt:lpstr>Polynomial and ridge regression 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 predection </dc:title>
  <dc:creator>Ghaida</dc:creator>
  <cp:lastModifiedBy>ghaida ali</cp:lastModifiedBy>
  <cp:revision>4</cp:revision>
  <dcterms:modified xsi:type="dcterms:W3CDTF">2021-12-09T10:08:37Z</dcterms:modified>
</cp:coreProperties>
</file>