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3"/>
  </p:sldMasterIdLst>
  <p:notesMasterIdLst>
    <p:notesMasterId r:id="rId22"/>
  </p:notesMasterIdLst>
  <p:handoutMasterIdLst>
    <p:handoutMasterId r:id="rId23"/>
  </p:handoutMasterIdLst>
  <p:sldIdLst>
    <p:sldId id="256" r:id="rId4"/>
    <p:sldId id="273" r:id="rId5"/>
    <p:sldId id="263" r:id="rId6"/>
    <p:sldId id="267" r:id="rId7"/>
    <p:sldId id="274" r:id="rId8"/>
    <p:sldId id="275" r:id="rId9"/>
    <p:sldId id="258" r:id="rId10"/>
    <p:sldId id="276" r:id="rId11"/>
    <p:sldId id="277" r:id="rId12"/>
    <p:sldId id="278" r:id="rId13"/>
    <p:sldId id="279" r:id="rId14"/>
    <p:sldId id="281" r:id="rId15"/>
    <p:sldId id="268" r:id="rId16"/>
    <p:sldId id="270" r:id="rId17"/>
    <p:sldId id="269" r:id="rId18"/>
    <p:sldId id="271" r:id="rId19"/>
    <p:sldId id="272" r:id="rId20"/>
    <p:sldId id="266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gYQwB+qgaBYVjMheYSG8ZUYaOA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00" autoAdjust="0"/>
  </p:normalViewPr>
  <p:slideViewPr>
    <p:cSldViewPr snapToGrid="0">
      <p:cViewPr varScale="1">
        <p:scale>
          <a:sx n="77" d="100"/>
          <a:sy n="77" d="100"/>
        </p:scale>
        <p:origin x="9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EBD33-9EBB-4691-A3D0-6550393EAE0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94843-7546-4149-B039-08C424B7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29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96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23145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81014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493841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141340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216670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2498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34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83311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lang="en-US" dirty="0" smtClean="0"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00228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592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9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55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00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763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72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1500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06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61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9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4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0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7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968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github.com/Ghailemichael/DATA606/branches&amp;sa=D&amp;source=hangouts&amp;ust=1581391860825000&amp;usg=AFQjCNHtW7dyUQlXsg_wX3NFSeT3IGzAd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endykan/lending-club-loan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liCloud/loan-default-prediction-with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arxiv.org/ftp/arxiv/papers/1805/1805.00801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>
            <a:spLocks noGrp="1"/>
          </p:cNvSpPr>
          <p:nvPr>
            <p:ph type="ctrTitle"/>
          </p:nvPr>
        </p:nvSpPr>
        <p:spPr>
          <a:xfrm>
            <a:off x="834014" y="721113"/>
            <a:ext cx="6049108" cy="153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US" b="1" dirty="0"/>
              <a:t/>
            </a:r>
            <a:br>
              <a:rPr lang="en-US" b="1" dirty="0"/>
            </a:br>
            <a:r>
              <a:rPr lang="en-US" sz="3150" b="1" dirty="0"/>
              <a:t>Credit </a:t>
            </a:r>
            <a:r>
              <a:rPr lang="en-US" sz="3150" b="1" dirty="0" smtClean="0"/>
              <a:t>Risk </a:t>
            </a:r>
            <a:r>
              <a:rPr lang="en-US" sz="3150" b="1" dirty="0"/>
              <a:t>Analysis and Prediction of Loan </a:t>
            </a:r>
            <a:r>
              <a:rPr lang="en-US" sz="3150" b="1" dirty="0" smtClean="0"/>
              <a:t>Defaults</a:t>
            </a:r>
            <a:br>
              <a:rPr lang="en-US" sz="3150" b="1" dirty="0" smtClean="0"/>
            </a:br>
            <a:r>
              <a:rPr lang="en-US" sz="1600" b="1" dirty="0" smtClean="0"/>
              <a:t>using Lending Club Loan dataset</a:t>
            </a:r>
            <a:endParaRPr sz="1600" b="1" dirty="0"/>
          </a:p>
        </p:txBody>
      </p:sp>
      <p:sp>
        <p:nvSpPr>
          <p:cNvPr id="149" name="Google Shape;149;p1"/>
          <p:cNvSpPr txBox="1">
            <a:spLocks noGrp="1"/>
          </p:cNvSpPr>
          <p:nvPr>
            <p:ph type="subTitle" idx="1"/>
          </p:nvPr>
        </p:nvSpPr>
        <p:spPr>
          <a:xfrm>
            <a:off x="505522" y="2905770"/>
            <a:ext cx="7437142" cy="1258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1700" lvl="6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600" b="1" dirty="0" err="1" smtClean="0"/>
              <a:t>Gashaw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Hailemichael</a:t>
            </a:r>
            <a:endParaRPr lang="en-US" sz="1600" b="1" dirty="0" smtClean="0"/>
          </a:p>
          <a:p>
            <a:pPr marL="2171700" lvl="6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600" b="1" dirty="0" smtClean="0"/>
              <a:t>DATA 606 - Capstone Project</a:t>
            </a:r>
            <a:endParaRPr sz="1600" b="1" dirty="0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5200" y="4584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2"/>
    </mc:Choice>
    <mc:Fallback xmlns="">
      <p:transition spd="slow" advTm="1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71900" y="345023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b="1" dirty="0"/>
              <a:t>Exploratory </a:t>
            </a:r>
            <a:r>
              <a:rPr lang="en-US" sz="2000" b="1" dirty="0" smtClean="0"/>
              <a:t>Data </a:t>
            </a:r>
            <a:r>
              <a:rPr lang="en-US" sz="2000" b="1" dirty="0" err="1" smtClean="0"/>
              <a:t>Analysis:Univariate</a:t>
            </a:r>
            <a:r>
              <a:rPr lang="en-US" sz="2000" b="1" dirty="0" smtClean="0"/>
              <a:t> Analysis</a:t>
            </a:r>
            <a:endParaRPr lang="en-US" sz="2000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398709" y="991402"/>
            <a:ext cx="6839489" cy="399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dirty="0" err="1"/>
              <a:t>Loan_amount</a:t>
            </a:r>
            <a:endParaRPr lang="en-US" dirty="0" smtClean="0"/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398709" y="4985187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3" y="1424539"/>
            <a:ext cx="6315796" cy="30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0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38211" y="311335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>
              <a:lnSpc>
                <a:spcPct val="150000"/>
              </a:lnSpc>
              <a:buClr>
                <a:schemeClr val="accent2"/>
              </a:buClr>
            </a:pPr>
            <a:r>
              <a:rPr lang="en-US" b="1" dirty="0"/>
              <a:t>Correlation matrix</a:t>
            </a: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398709" y="991402"/>
            <a:ext cx="6839489" cy="399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 smtClean="0"/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398709" y="4985187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2" y="1077478"/>
            <a:ext cx="6509699" cy="36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5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38211" y="311335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>
              <a:lnSpc>
                <a:spcPct val="150000"/>
              </a:lnSpc>
              <a:buClr>
                <a:schemeClr val="accent2"/>
              </a:buClr>
            </a:pPr>
            <a:r>
              <a:rPr lang="en-US" b="1" dirty="0" smtClean="0"/>
              <a:t>Model </a:t>
            </a:r>
            <a:endParaRPr lang="en-US" b="1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438211" y="1549667"/>
            <a:ext cx="6839489" cy="247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1750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Wingdings 3" charset="2"/>
              <a:buChar char="●"/>
            </a:pPr>
            <a:r>
              <a:rPr lang="en-US" sz="1400" dirty="0"/>
              <a:t>Naïve Bayes </a:t>
            </a:r>
          </a:p>
          <a:p>
            <a:pPr marL="457200" lvl="1" indent="-31750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Wingdings 3" charset="2"/>
              <a:buChar char="●"/>
            </a:pPr>
            <a:r>
              <a:rPr lang="en-US" sz="1400" dirty="0"/>
              <a:t>Logistic Regression </a:t>
            </a:r>
          </a:p>
          <a:p>
            <a:pPr marL="457200" lvl="1" indent="-31750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Wingdings 3" charset="2"/>
              <a:buChar char="●"/>
            </a:pPr>
            <a:r>
              <a:rPr lang="en-US" sz="1400" dirty="0"/>
              <a:t>Random Forest </a:t>
            </a:r>
          </a:p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 smtClean="0"/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398709" y="4985187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1801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509400" y="310057"/>
            <a:ext cx="8692200" cy="79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b="1" dirty="0" smtClean="0"/>
              <a:t>Results</a:t>
            </a:r>
            <a:endParaRPr b="1"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51800" y="1299411"/>
            <a:ext cx="8435100" cy="363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b="1" u="sng" dirty="0"/>
              <a:t>Naïve </a:t>
            </a:r>
            <a:r>
              <a:rPr lang="en-US" b="1" u="sng" dirty="0" smtClean="0"/>
              <a:t>Bayes</a:t>
            </a:r>
          </a:p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b="1" dirty="0" smtClean="0"/>
              <a:t>Table 1: </a:t>
            </a:r>
            <a:r>
              <a:rPr lang="en-US" b="1" dirty="0" err="1" smtClean="0"/>
              <a:t>Performace</a:t>
            </a:r>
            <a:r>
              <a:rPr lang="en-US" b="1" dirty="0" smtClean="0"/>
              <a:t> Matrix</a:t>
            </a:r>
            <a:endParaRPr lang="en-US" b="1" dirty="0"/>
          </a:p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b="1" u="sng" dirty="0" smtClean="0"/>
          </a:p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b="1" u="sng" dirty="0"/>
          </a:p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/>
          </a:p>
          <a:p>
            <a:pPr marL="139700" lvl="0" indent="0">
              <a:lnSpc>
                <a:spcPct val="150000"/>
              </a:lnSpc>
              <a:buClr>
                <a:schemeClr val="accent2"/>
              </a:buClr>
              <a:buNone/>
            </a:pPr>
            <a:endParaRPr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dirty="0"/>
              <a:t>	</a:t>
            </a:r>
            <a:endParaRPr sz="1400" dirty="0"/>
          </a:p>
        </p:txBody>
      </p:sp>
      <p:cxnSp>
        <p:nvCxnSpPr>
          <p:cNvPr id="170" name="Google Shape;170;p4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57966"/>
              </p:ext>
            </p:extLst>
          </p:nvPr>
        </p:nvGraphicFramePr>
        <p:xfrm>
          <a:off x="698167" y="2021389"/>
          <a:ext cx="4138528" cy="1430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533">
                  <a:extLst>
                    <a:ext uri="{9D8B030D-6E8A-4147-A177-3AD203B41FA5}">
                      <a16:colId xmlns:a16="http://schemas.microsoft.com/office/drawing/2014/main" val="651414786"/>
                    </a:ext>
                  </a:extLst>
                </a:gridCol>
                <a:gridCol w="859158">
                  <a:extLst>
                    <a:ext uri="{9D8B030D-6E8A-4147-A177-3AD203B41FA5}">
                      <a16:colId xmlns:a16="http://schemas.microsoft.com/office/drawing/2014/main" val="3405976602"/>
                    </a:ext>
                  </a:extLst>
                </a:gridCol>
                <a:gridCol w="857503">
                  <a:extLst>
                    <a:ext uri="{9D8B030D-6E8A-4147-A177-3AD203B41FA5}">
                      <a16:colId xmlns:a16="http://schemas.microsoft.com/office/drawing/2014/main" val="3024592391"/>
                    </a:ext>
                  </a:extLst>
                </a:gridCol>
                <a:gridCol w="859158">
                  <a:extLst>
                    <a:ext uri="{9D8B030D-6E8A-4147-A177-3AD203B41FA5}">
                      <a16:colId xmlns:a16="http://schemas.microsoft.com/office/drawing/2014/main" val="2641597127"/>
                    </a:ext>
                  </a:extLst>
                </a:gridCol>
                <a:gridCol w="734176">
                  <a:extLst>
                    <a:ext uri="{9D8B030D-6E8A-4147-A177-3AD203B41FA5}">
                      <a16:colId xmlns:a16="http://schemas.microsoft.com/office/drawing/2014/main" val="583468646"/>
                    </a:ext>
                  </a:extLst>
                </a:gridCol>
              </a:tblGrid>
              <a:tr h="588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Naïve Bayes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Precision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Recall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F1 Score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Support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063069"/>
                  </a:ext>
                </a:extLst>
              </a:tr>
              <a:tr h="4225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Fully Paid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41867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9297974"/>
                  </a:ext>
                </a:extLst>
              </a:tr>
              <a:tr h="294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Default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12311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6969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0296" y="2021389"/>
            <a:ext cx="2608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‘Default’ recall of 84% and a ‘Fully Paid’ precision of 91% were achieved.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98167" y="3498783"/>
            <a:ext cx="1983239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2531" y="3657600"/>
            <a:ext cx="2661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ROC curve for Naïve Bayes shows that AUC of 0.74 for loan to be </a:t>
            </a:r>
            <a:r>
              <a:rPr lang="en-US" dirty="0" smtClean="0"/>
              <a:t>defaulted.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451800" y="360000"/>
            <a:ext cx="8692200" cy="79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b="1" dirty="0" smtClean="0"/>
              <a:t>Results Conti. </a:t>
            </a:r>
            <a:endParaRPr b="1"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51800" y="1348914"/>
            <a:ext cx="8435100" cy="365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b="1" u="sng" dirty="0" err="1" smtClean="0"/>
              <a:t>Logistc</a:t>
            </a:r>
            <a:r>
              <a:rPr lang="en-US" b="1" u="sng" dirty="0" smtClean="0"/>
              <a:t> Regression</a:t>
            </a:r>
          </a:p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b="1" dirty="0" err="1"/>
              <a:t>Performace</a:t>
            </a:r>
            <a:r>
              <a:rPr lang="en-US" b="1" dirty="0"/>
              <a:t> Matrix</a:t>
            </a:r>
          </a:p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/>
          </a:p>
          <a:p>
            <a:pPr marL="139700" lvl="0" indent="0">
              <a:lnSpc>
                <a:spcPct val="150000"/>
              </a:lnSpc>
              <a:buClr>
                <a:schemeClr val="accent2"/>
              </a:buClr>
              <a:buNone/>
            </a:pPr>
            <a:endParaRPr dirty="0"/>
          </a:p>
        </p:txBody>
      </p:sp>
      <p:cxnSp>
        <p:nvCxnSpPr>
          <p:cNvPr id="170" name="Google Shape;170;p4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78807"/>
              </p:ext>
            </p:extLst>
          </p:nvPr>
        </p:nvGraphicFramePr>
        <p:xfrm>
          <a:off x="655176" y="2142090"/>
          <a:ext cx="3609137" cy="98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420">
                  <a:extLst>
                    <a:ext uri="{9D8B030D-6E8A-4147-A177-3AD203B41FA5}">
                      <a16:colId xmlns:a16="http://schemas.microsoft.com/office/drawing/2014/main" val="3344309501"/>
                    </a:ext>
                  </a:extLst>
                </a:gridCol>
                <a:gridCol w="636032">
                  <a:extLst>
                    <a:ext uri="{9D8B030D-6E8A-4147-A177-3AD203B41FA5}">
                      <a16:colId xmlns:a16="http://schemas.microsoft.com/office/drawing/2014/main" val="2193132207"/>
                    </a:ext>
                  </a:extLst>
                </a:gridCol>
                <a:gridCol w="776167">
                  <a:extLst>
                    <a:ext uri="{9D8B030D-6E8A-4147-A177-3AD203B41FA5}">
                      <a16:colId xmlns:a16="http://schemas.microsoft.com/office/drawing/2014/main" val="2866316723"/>
                    </a:ext>
                  </a:extLst>
                </a:gridCol>
                <a:gridCol w="749257">
                  <a:extLst>
                    <a:ext uri="{9D8B030D-6E8A-4147-A177-3AD203B41FA5}">
                      <a16:colId xmlns:a16="http://schemas.microsoft.com/office/drawing/2014/main" val="3832498205"/>
                    </a:ext>
                  </a:extLst>
                </a:gridCol>
                <a:gridCol w="640261">
                  <a:extLst>
                    <a:ext uri="{9D8B030D-6E8A-4147-A177-3AD203B41FA5}">
                      <a16:colId xmlns:a16="http://schemas.microsoft.com/office/drawing/2014/main" val="1068410241"/>
                    </a:ext>
                  </a:extLst>
                </a:gridCol>
              </a:tblGrid>
              <a:tr h="4910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Logistic Regression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Precision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Recall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F1 Score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Support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27043"/>
                  </a:ext>
                </a:extLst>
              </a:tr>
              <a:tr h="248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Fully Paid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0.98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0.95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0.96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41867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061554"/>
                  </a:ext>
                </a:extLst>
              </a:tr>
              <a:tr h="248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Default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0.89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12311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58908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1457" y="21788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67689" y="2054314"/>
            <a:ext cx="2761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‘Default’ recall score of 92% and a ‘Fully Paid’ precision of 98% were achieved.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56296" y="3241524"/>
            <a:ext cx="2351599" cy="1533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1271" y="3221140"/>
            <a:ext cx="32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ROC curve for Logistic Regression shows that AUC of 0.98, which is better than the Naïve Bayes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2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451800" y="556168"/>
            <a:ext cx="8692200" cy="68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b="1" dirty="0" smtClean="0"/>
              <a:t>Results Conti.</a:t>
            </a:r>
            <a:endParaRPr b="1"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51800" y="1294598"/>
            <a:ext cx="8435100" cy="37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b="1" u="sng" dirty="0" smtClean="0"/>
              <a:t>Random Forest</a:t>
            </a:r>
            <a:endParaRPr lang="en-US" dirty="0"/>
          </a:p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b="1" dirty="0" smtClean="0"/>
              <a:t>Table 3: </a:t>
            </a:r>
            <a:r>
              <a:rPr lang="en-US" b="1" dirty="0" err="1" smtClean="0"/>
              <a:t>Performace</a:t>
            </a:r>
            <a:r>
              <a:rPr lang="en-US" b="1" dirty="0" smtClean="0"/>
              <a:t> </a:t>
            </a:r>
            <a:r>
              <a:rPr lang="en-US" b="1" dirty="0"/>
              <a:t>Matrix</a:t>
            </a:r>
          </a:p>
          <a:p>
            <a:pPr marL="139700" lvl="0" indent="0">
              <a:lnSpc>
                <a:spcPct val="150000"/>
              </a:lnSpc>
              <a:buClr>
                <a:schemeClr val="accent2"/>
              </a:buClr>
              <a:buNone/>
            </a:pPr>
            <a:endParaRPr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dirty="0"/>
              <a:t>	</a:t>
            </a:r>
            <a:endParaRPr sz="1400" dirty="0"/>
          </a:p>
        </p:txBody>
      </p:sp>
      <p:cxnSp>
        <p:nvCxnSpPr>
          <p:cNvPr id="170" name="Google Shape;170;p4"/>
          <p:cNvCxnSpPr/>
          <p:nvPr/>
        </p:nvCxnSpPr>
        <p:spPr>
          <a:xfrm rot="10800000">
            <a:off x="451800" y="5094824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83106"/>
              </p:ext>
            </p:extLst>
          </p:nvPr>
        </p:nvGraphicFramePr>
        <p:xfrm>
          <a:off x="712605" y="2131582"/>
          <a:ext cx="3825706" cy="1172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906">
                  <a:extLst>
                    <a:ext uri="{9D8B030D-6E8A-4147-A177-3AD203B41FA5}">
                      <a16:colId xmlns:a16="http://schemas.microsoft.com/office/drawing/2014/main" val="284734558"/>
                    </a:ext>
                  </a:extLst>
                </a:gridCol>
                <a:gridCol w="794217">
                  <a:extLst>
                    <a:ext uri="{9D8B030D-6E8A-4147-A177-3AD203B41FA5}">
                      <a16:colId xmlns:a16="http://schemas.microsoft.com/office/drawing/2014/main" val="1824195144"/>
                    </a:ext>
                  </a:extLst>
                </a:gridCol>
                <a:gridCol w="792685">
                  <a:extLst>
                    <a:ext uri="{9D8B030D-6E8A-4147-A177-3AD203B41FA5}">
                      <a16:colId xmlns:a16="http://schemas.microsoft.com/office/drawing/2014/main" val="3694227948"/>
                    </a:ext>
                  </a:extLst>
                </a:gridCol>
                <a:gridCol w="794217">
                  <a:extLst>
                    <a:ext uri="{9D8B030D-6E8A-4147-A177-3AD203B41FA5}">
                      <a16:colId xmlns:a16="http://schemas.microsoft.com/office/drawing/2014/main" val="3631342167"/>
                    </a:ext>
                  </a:extLst>
                </a:gridCol>
                <a:gridCol w="678681">
                  <a:extLst>
                    <a:ext uri="{9D8B030D-6E8A-4147-A177-3AD203B41FA5}">
                      <a16:colId xmlns:a16="http://schemas.microsoft.com/office/drawing/2014/main" val="1691815020"/>
                    </a:ext>
                  </a:extLst>
                </a:gridCol>
              </a:tblGrid>
              <a:tr h="563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Random Forest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Precision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Recall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F1 Score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Support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286109"/>
                  </a:ext>
                </a:extLst>
              </a:tr>
              <a:tr h="3683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Fully Paid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0.97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1.00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0.98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41867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336648"/>
                  </a:ext>
                </a:extLst>
              </a:tr>
              <a:tr h="240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Default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0.99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0.88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0.93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12311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77824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34012" y="2103601"/>
            <a:ext cx="2767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 ‘Default</a:t>
            </a:r>
            <a:r>
              <a:rPr lang="en-US" dirty="0"/>
              <a:t>’ recall of 88% and a ‘Fully Paid’ precision of 97% were </a:t>
            </a:r>
            <a:r>
              <a:rPr lang="en-US" dirty="0" smtClean="0"/>
              <a:t>achieved.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2605" y="3373655"/>
            <a:ext cx="2391542" cy="1668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88692" y="3303930"/>
            <a:ext cx="318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ROC curve for Random Forest shows that 0.99, which is the highest of all the three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6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451800" y="556168"/>
            <a:ext cx="8692200" cy="68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b="1" dirty="0" smtClean="0"/>
              <a:t>Conclusion</a:t>
            </a:r>
            <a:endParaRPr b="1"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51800" y="1294598"/>
            <a:ext cx="8435100" cy="37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 smtClean="0"/>
              <a:t>The Naïve Bayes model </a:t>
            </a:r>
            <a:r>
              <a:rPr lang="en-US" dirty="0"/>
              <a:t>provided “Default” recall of </a:t>
            </a:r>
            <a:r>
              <a:rPr lang="en-US" dirty="0" smtClean="0"/>
              <a:t>84% </a:t>
            </a:r>
            <a:r>
              <a:rPr lang="en-US" dirty="0"/>
              <a:t>and “Fully Paid” precision of </a:t>
            </a:r>
            <a:r>
              <a:rPr lang="en-US" dirty="0" smtClean="0"/>
              <a:t>91%. 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The Logistic Regression model provided “Default” recall of 92% and “Fully Paid” precision of 98%. </a:t>
            </a:r>
            <a:endParaRPr lang="en-US" dirty="0" smtClean="0"/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 smtClean="0"/>
              <a:t>The </a:t>
            </a:r>
            <a:r>
              <a:rPr lang="en-US" dirty="0"/>
              <a:t>Random Forest model provided a “Default” recall of 88% and a “Fully Paid” precision of 97%. 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 smtClean="0"/>
              <a:t>Based on precision</a:t>
            </a:r>
            <a:r>
              <a:rPr lang="en-US" dirty="0"/>
              <a:t>/ recall </a:t>
            </a:r>
            <a:r>
              <a:rPr lang="en-US" dirty="0" smtClean="0"/>
              <a:t>scores, we </a:t>
            </a:r>
            <a:r>
              <a:rPr lang="en-US" dirty="0"/>
              <a:t>recommend investors to use Logistic Regression algorithm to identify whether a loan to be “Defaulted” or “Fully Paid”.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dirty="0"/>
              <a:t>	</a:t>
            </a:r>
            <a:endParaRPr sz="1400" dirty="0"/>
          </a:p>
        </p:txBody>
      </p:sp>
      <p:cxnSp>
        <p:nvCxnSpPr>
          <p:cNvPr id="170" name="Google Shape;170;p4"/>
          <p:cNvCxnSpPr/>
          <p:nvPr/>
        </p:nvCxnSpPr>
        <p:spPr>
          <a:xfrm rot="10800000">
            <a:off x="451800" y="5094824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1095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451800" y="556168"/>
            <a:ext cx="8692200" cy="68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Potential Future Work</a:t>
            </a:r>
            <a:endParaRPr lang="en-US"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51800" y="1294598"/>
            <a:ext cx="8435100" cy="37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Find other features that might help to improve overall model performance</a:t>
            </a:r>
            <a:r>
              <a:rPr lang="en-US" dirty="0" smtClean="0"/>
              <a:t>.</a:t>
            </a:r>
          </a:p>
          <a:p>
            <a:pPr lvl="0"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Develop grid search to optimize Random Forest model performance.</a:t>
            </a:r>
          </a:p>
          <a:p>
            <a:pPr lvl="0"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Find out other approaches to work around highly imbalanced data.</a:t>
            </a:r>
          </a:p>
          <a:p>
            <a:pPr lvl="0"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Try out different classification algorithms such as </a:t>
            </a:r>
            <a:r>
              <a:rPr lang="en-US" dirty="0" err="1"/>
              <a:t>XGBoost</a:t>
            </a:r>
            <a:r>
              <a:rPr lang="en-US" dirty="0"/>
              <a:t>, neural networks or other classification algorithms that could provide better performance. 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dirty="0"/>
              <a:t>	</a:t>
            </a:r>
            <a:endParaRPr dirty="0"/>
          </a:p>
        </p:txBody>
      </p:sp>
      <p:cxnSp>
        <p:nvCxnSpPr>
          <p:cNvPr id="170" name="Google Shape;170;p4"/>
          <p:cNvCxnSpPr/>
          <p:nvPr/>
        </p:nvCxnSpPr>
        <p:spPr>
          <a:xfrm rot="10800000">
            <a:off x="451800" y="5094824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2579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451800" y="556167"/>
            <a:ext cx="8692200" cy="79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b="1" dirty="0" smtClean="0"/>
              <a:t>Thank you!</a:t>
            </a:r>
            <a:endParaRPr b="1"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25900" y="1506426"/>
            <a:ext cx="84351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/>
          </a:p>
          <a:p>
            <a:pPr marL="139700" lvl="0" indent="0">
              <a:lnSpc>
                <a:spcPct val="150000"/>
              </a:lnSpc>
              <a:buClr>
                <a:schemeClr val="lt2"/>
              </a:buClr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account: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://github.com/Ghailemichael/DATA606/branches</a:t>
            </a:r>
            <a:r>
              <a:rPr lang="en-US" dirty="0"/>
              <a:t>   </a:t>
            </a:r>
            <a:endParaRPr lang="en-US" dirty="0" smtClean="0"/>
          </a:p>
          <a:p>
            <a:pPr marL="139700" lvl="0" indent="0">
              <a:lnSpc>
                <a:spcPct val="150000"/>
              </a:lnSpc>
              <a:buClr>
                <a:schemeClr val="lt2"/>
              </a:buClr>
              <a:buNone/>
            </a:pPr>
            <a:r>
              <a:rPr lang="en-US" dirty="0" smtClean="0"/>
              <a:t>email address: gashawh1@umbc.edu</a:t>
            </a:r>
            <a:endParaRPr sz="1400" dirty="0"/>
          </a:p>
        </p:txBody>
      </p:sp>
      <p:cxnSp>
        <p:nvCxnSpPr>
          <p:cNvPr id="170" name="Google Shape;170;p4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2430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60950" y="364273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b="1" dirty="0" smtClean="0"/>
              <a:t>Introduction</a:t>
            </a:r>
            <a:endParaRPr b="1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471900" y="1286106"/>
            <a:ext cx="6766298" cy="360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This project focuses to analyze the credit risk involved in peer-to-peer (P2P) lending system of Lending Club Company. 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Machine learning algorithms and preprocessing techniques has been used to explore, analyze and determine the factors. 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The dataset used existed in the open source </a:t>
            </a:r>
            <a:r>
              <a:rPr lang="en-US" dirty="0" err="1"/>
              <a:t>Kaggle</a:t>
            </a:r>
            <a:r>
              <a:rPr lang="en-US" dirty="0"/>
              <a:t> </a:t>
            </a:r>
            <a:r>
              <a:rPr lang="en-US" dirty="0" smtClean="0"/>
              <a:t>website</a:t>
            </a:r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398709" y="4985187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5200" y="4584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"/>
    </mc:Choice>
    <mc:Fallback xmlns="">
      <p:transition spd="slow" advTm="7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359050" y="550126"/>
            <a:ext cx="8692200" cy="77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b="1" dirty="0"/>
              <a:t>The Dataset</a:t>
            </a:r>
            <a:endParaRPr b="1"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359050" y="1493040"/>
            <a:ext cx="8394600" cy="2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Lending Club Loan </a:t>
            </a:r>
            <a:r>
              <a:rPr lang="en-US" dirty="0">
                <a:sym typeface="Arial"/>
              </a:rPr>
              <a:t>Dataset </a:t>
            </a:r>
            <a:r>
              <a:rPr lang="en-US" dirty="0"/>
              <a:t>contain complete loan data for all loans issued through the year 2007 to 2015</a:t>
            </a:r>
            <a:endParaRPr dirty="0">
              <a:sym typeface="Arial"/>
            </a:endParaRPr>
          </a:p>
          <a:p>
            <a:pPr lvl="0">
              <a:lnSpc>
                <a:spcPct val="150000"/>
              </a:lnSpc>
              <a:buClr>
                <a:schemeClr val="lt2"/>
              </a:buClr>
            </a:pPr>
            <a:r>
              <a:rPr lang="en-US" dirty="0">
                <a:sym typeface="Arial"/>
              </a:rPr>
              <a:t>Data existed in the open source </a:t>
            </a:r>
            <a:r>
              <a:rPr lang="en-US" dirty="0" err="1">
                <a:sym typeface="Arial"/>
              </a:rPr>
              <a:t>kaggle</a:t>
            </a:r>
            <a:r>
              <a:rPr lang="en-US" dirty="0">
                <a:sym typeface="Arial"/>
              </a:rPr>
              <a:t> website through the link: </a:t>
            </a:r>
            <a:r>
              <a:rPr lang="en-US" dirty="0">
                <a:hlinkClick r:id="rId3"/>
              </a:rPr>
              <a:t> https://www.kaggle.com/wendykan/lending-club-loan-data </a:t>
            </a:r>
            <a:endParaRPr lang="en-US" dirty="0"/>
          </a:p>
          <a:p>
            <a:pPr lvl="0">
              <a:lnSpc>
                <a:spcPct val="150000"/>
              </a:lnSpc>
              <a:buClr>
                <a:schemeClr val="lt2"/>
              </a:buClr>
            </a:pPr>
            <a:r>
              <a:rPr lang="en-US" dirty="0">
                <a:sym typeface="Arial"/>
              </a:rPr>
              <a:t>Dataset Size: 2 GB</a:t>
            </a:r>
            <a:endParaRPr dirty="0"/>
          </a:p>
          <a:p>
            <a:pPr lvl="0">
              <a:lnSpc>
                <a:spcPct val="150000"/>
              </a:lnSpc>
              <a:buClr>
                <a:schemeClr val="lt2"/>
              </a:buClr>
            </a:pPr>
            <a:r>
              <a:rPr lang="en-US" dirty="0">
                <a:sym typeface="Arial"/>
              </a:rPr>
              <a:t>Number of records: </a:t>
            </a:r>
            <a:r>
              <a:rPr lang="en-US" dirty="0"/>
              <a:t>890 thousand </a:t>
            </a:r>
          </a:p>
          <a:p>
            <a:pPr lvl="0">
              <a:lnSpc>
                <a:spcPct val="150000"/>
              </a:lnSpc>
              <a:buClr>
                <a:schemeClr val="lt2"/>
              </a:buClr>
            </a:pPr>
            <a:r>
              <a:rPr lang="en-US" dirty="0">
                <a:sym typeface="Arial"/>
              </a:rPr>
              <a:t>Number of columns: 75</a:t>
            </a:r>
          </a:p>
        </p:txBody>
      </p:sp>
      <p:cxnSp>
        <p:nvCxnSpPr>
          <p:cNvPr id="163" name="Google Shape;163;p3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717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43024" y="83848"/>
            <a:ext cx="8456400" cy="49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Data Flow</a:t>
            </a:r>
            <a:endParaRPr b="1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316333" y="711749"/>
            <a:ext cx="7794641" cy="405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>
              <a:buNone/>
            </a:pPr>
            <a:endParaRPr lang="en-US" dirty="0" smtClean="0">
              <a:hlinkClick r:id="rId3"/>
            </a:endParaRPr>
          </a:p>
          <a:p>
            <a:pPr marL="139700" indent="0" fontAlgn="ctr">
              <a:buNone/>
            </a:pPr>
            <a:endParaRPr lang="en-US" dirty="0">
              <a:hlinkClick r:id="rId3"/>
            </a:endParaRPr>
          </a:p>
          <a:p>
            <a:pPr marL="139700" indent="0" fontAlgn="ctr">
              <a:buNone/>
            </a:pPr>
            <a:endParaRPr lang="en-US" dirty="0" smtClean="0">
              <a:hlinkClick r:id="rId3"/>
            </a:endParaRPr>
          </a:p>
          <a:p>
            <a:pPr marL="139700" indent="0" fontAlgn="ctr">
              <a:buNone/>
            </a:pPr>
            <a:endParaRPr lang="en-US" dirty="0">
              <a:hlinkClick r:id="rId3"/>
            </a:endParaRPr>
          </a:p>
          <a:p>
            <a:pPr marL="139700" indent="0" fontAlgn="ctr">
              <a:buNone/>
            </a:pPr>
            <a:endParaRPr lang="en-US" dirty="0" smtClean="0">
              <a:hlinkClick r:id="rId3"/>
            </a:endParaRPr>
          </a:p>
          <a:p>
            <a:pPr marL="139700" indent="0" fontAlgn="ctr">
              <a:buNone/>
            </a:pPr>
            <a:endParaRPr lang="en-US" dirty="0">
              <a:hlinkClick r:id="rId3"/>
            </a:endParaRPr>
          </a:p>
          <a:p>
            <a:pPr marL="139700" indent="0" fontAlgn="ctr">
              <a:buNone/>
            </a:pPr>
            <a:endParaRPr lang="en-US" dirty="0" smtClean="0">
              <a:hlinkClick r:id="rId3"/>
            </a:endParaRPr>
          </a:p>
          <a:p>
            <a:pPr marL="139700" indent="0" fontAlgn="ctr">
              <a:buNone/>
            </a:pPr>
            <a:endParaRPr lang="en-US" dirty="0">
              <a:hlinkClick r:id="rId3"/>
            </a:endParaRPr>
          </a:p>
          <a:p>
            <a:pPr marL="139700" indent="0" fontAlgn="ctr">
              <a:buNone/>
            </a:pPr>
            <a:endParaRPr lang="en-US" dirty="0" smtClean="0">
              <a:hlinkClick r:id="rId3"/>
            </a:endParaRPr>
          </a:p>
          <a:p>
            <a:pPr marL="139700" indent="0" fontAlgn="ctr">
              <a:buNone/>
            </a:pPr>
            <a:endParaRPr lang="en-US" dirty="0">
              <a:hlinkClick r:id="rId3"/>
            </a:endParaRPr>
          </a:p>
          <a:p>
            <a:pPr marL="139700" indent="0" fontAlgn="ctr">
              <a:buNone/>
            </a:pPr>
            <a:endParaRPr lang="en-US" dirty="0" smtClean="0">
              <a:hlinkClick r:id="rId3"/>
            </a:endParaRPr>
          </a:p>
          <a:p>
            <a:pPr marL="139700" indent="0" fontAlgn="ctr">
              <a:buNone/>
            </a:pPr>
            <a:endParaRPr lang="en-US" dirty="0">
              <a:hlinkClick r:id="rId3"/>
            </a:endParaRPr>
          </a:p>
          <a:p>
            <a:pPr marL="139700" indent="0" fontAlgn="ctr">
              <a:buNone/>
            </a:pPr>
            <a:endParaRPr lang="en-US" dirty="0" smtClean="0">
              <a:hlinkClick r:id="rId3"/>
            </a:endParaRPr>
          </a:p>
          <a:p>
            <a:pPr marL="139700" indent="0" fontAlgn="ctr">
              <a:buNone/>
            </a:pPr>
            <a:endParaRPr lang="en-US" dirty="0">
              <a:hlinkClick r:id="rId3"/>
            </a:endParaRPr>
          </a:p>
          <a:p>
            <a:pPr marL="139700" indent="0" fontAlgn="ctr">
              <a:buNone/>
            </a:pPr>
            <a:endParaRPr lang="en-US" dirty="0" smtClean="0">
              <a:hlinkClick r:id="rId3"/>
            </a:endParaRPr>
          </a:p>
          <a:p>
            <a:pPr marL="139700" indent="0" fontAlgn="ctr">
              <a:buNone/>
            </a:pPr>
            <a:endParaRPr lang="en-US" dirty="0">
              <a:hlinkClick r:id="rId3"/>
            </a:endParaRPr>
          </a:p>
          <a:p>
            <a:pPr marL="139700" indent="0" fontAlgn="ctr">
              <a:buNone/>
            </a:pPr>
            <a:endParaRPr lang="en-US" dirty="0" smtClean="0">
              <a:hlinkClick r:id="rId3"/>
            </a:endParaRPr>
          </a:p>
          <a:p>
            <a:pPr marL="139700" indent="0" fontAlgn="ctr">
              <a:buNone/>
            </a:pPr>
            <a:endParaRPr lang="en-US" dirty="0">
              <a:hlinkClick r:id="rId3"/>
            </a:endParaRPr>
          </a:p>
          <a:p>
            <a:pPr marL="139700" indent="0" fontAlgn="ctr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://www.slideshare.net/AliCloud/loan-default-prediction-with-machine-learning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 fontAlgn="ctr"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34" y="599473"/>
            <a:ext cx="6741846" cy="37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6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60950" y="364273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Statement of the problem</a:t>
            </a:r>
            <a:endParaRPr lang="en-US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471900" y="1286106"/>
            <a:ext cx="6766298" cy="360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dirty="0" smtClean="0"/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In decision-making process, it is a tough problem for investors to decide whether or not to fund a particular loans. Therefore, it is important for the lending industry to apply risk management by providing investors with comprehensive risk assessment. 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This study proposes solutions with the goal at helping potential investors in their decision making process.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dirty="0" smtClean="0"/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398709" y="4985187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0561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71900" y="345023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Related Work</a:t>
            </a:r>
            <a:endParaRPr lang="en-US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398709" y="991402"/>
            <a:ext cx="6839489" cy="399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 err="1"/>
              <a:t>Emekter</a:t>
            </a:r>
            <a:r>
              <a:rPr lang="en-US" dirty="0"/>
              <a:t> et al. (2015), Evaluating credit risk and loan performance in online Peer-to-Peer (P2P) lending.</a:t>
            </a:r>
          </a:p>
          <a:p>
            <a:pPr marL="457200" lvl="1" indent="-31750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Wingdings 3" charset="2"/>
              <a:buChar char="●"/>
            </a:pPr>
            <a:r>
              <a:rPr lang="en-US" sz="1400" dirty="0"/>
              <a:t>Findings: Credit Grade, FICO score, Debt-to-Income and Revolving Credit Utilization,  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Serrano-</a:t>
            </a:r>
            <a:r>
              <a:rPr lang="en-US" dirty="0" err="1"/>
              <a:t>Cinca</a:t>
            </a:r>
            <a:r>
              <a:rPr lang="en-US" dirty="0"/>
              <a:t> et al. (2015), Determinants of Default in P2P Lending.</a:t>
            </a:r>
          </a:p>
          <a:p>
            <a:pPr marL="457200" lvl="1" indent="-31750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Wingdings 3" charset="2"/>
              <a:buChar char="●"/>
            </a:pPr>
            <a:r>
              <a:rPr lang="en-US" sz="1400" dirty="0"/>
              <a:t>Findings: Credit Grade, Annual Income, Loan Purpose, Debt-to-Income, Current Housing Situation, Credit History Length, Revolving Credit Utilization, Recent Inquiries, </a:t>
            </a:r>
            <a:r>
              <a:rPr lang="en-US" sz="1400" dirty="0" err="1"/>
              <a:t>Deliquency</a:t>
            </a:r>
            <a:r>
              <a:rPr lang="en-US" sz="1400" dirty="0"/>
              <a:t> in Past 2 Years, Open Credit Lines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dirty="0" smtClean="0"/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398709" y="4985187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7538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344612" y="221381"/>
            <a:ext cx="8692200" cy="53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281671" y="825431"/>
            <a:ext cx="7515313" cy="410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 smtClean="0"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cxnSp>
        <p:nvCxnSpPr>
          <p:cNvPr id="163" name="Google Shape;163;p3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5" y="830162"/>
            <a:ext cx="6348600" cy="3603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9400" y="4498683"/>
            <a:ext cx="63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https://arxiv.org/ftp/arxiv/papers/1805/1805.00801.pdf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71900" y="345023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smtClean="0"/>
              <a:t>Data Cleaning</a:t>
            </a:r>
            <a:endParaRPr lang="en-US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398709" y="991402"/>
            <a:ext cx="6839489" cy="399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altLang="ko-KR" dirty="0"/>
              <a:t>Removed the columns which had more than 50% of missing data. 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Imputed the remaining attributes of missing data 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altLang="ko-KR" dirty="0"/>
              <a:t>Removed the columns that has no direct relation to our analysis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Removing Redundant Attributes 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altLang="ko-KR" dirty="0"/>
              <a:t>Labeled our data based on the features provided in data. “Default", "Charged Off", "Late “ were considered as defaulted loans.</a:t>
            </a:r>
          </a:p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 smtClean="0"/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398709" y="4985187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8421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71900" y="192505"/>
            <a:ext cx="8456400" cy="9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b="1" dirty="0" smtClean="0"/>
              <a:t>Exploratory Data Analysis :Bivariate Analysis</a:t>
            </a:r>
            <a:endParaRPr lang="en-US" sz="2000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398709" y="991402"/>
            <a:ext cx="6839489" cy="399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dirty="0" err="1"/>
              <a:t>Loan_status</a:t>
            </a:r>
            <a:r>
              <a:rPr lang="en-US" dirty="0"/>
              <a:t> vs Term</a:t>
            </a:r>
            <a:endParaRPr lang="en-US" dirty="0" smtClean="0"/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398709" y="4985187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329" y="1415081"/>
            <a:ext cx="6078354" cy="31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74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JmYWZiMzkwNC0xYmVmLTQxNDQtYjNiNS03ZTUxYWZiNDI1ODMiIG9yaWdpbj0idXNlclNlbGVjdGVkIiAvPjxVc2VyTmFtZT5MR0FNRVJJQ0FcbWhhaWxlPC9Vc2VyTmFtZT48RGF0ZVRpbWU+Mi85LzIwMjAgMTE6MzI6MTIgUE08L0RhdGVUaW1lPjxMYWJlbFN0cmluZz5ObyBNYXJraW5nPC9MYWJlbFN0cmluZz48L2l0ZW0+PC9sYWJlbEhpc3Rvcnk+</Value>
</WrappedLabelHistory>
</file>

<file path=customXml/item2.xml><?xml version="1.0" encoding="utf-8"?>
<sisl xmlns:xsd="http://www.w3.org/2001/XMLSchema" xmlns:xsi="http://www.w3.org/2001/XMLSchema-instance" xmlns="http://www.boldonjames.com/2008/01/sie/internal/label" sislVersion="0" policy="fafb3904-1bef-4144-b3b5-7e51afb42583" origin="userSelected"/>
</file>

<file path=customXml/itemProps1.xml><?xml version="1.0" encoding="utf-8"?>
<ds:datastoreItem xmlns:ds="http://schemas.openxmlformats.org/officeDocument/2006/customXml" ds:itemID="{93F42146-17D9-4DD6-B3C4-0A951BFA38F8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07759D99-E868-4D57-A8C0-A2F469F6BF9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5898</TotalTime>
  <Words>746</Words>
  <Application>Microsoft Office PowerPoint</Application>
  <PresentationFormat>On-screen Show (16:9)</PresentationFormat>
  <Paragraphs>144</Paragraphs>
  <Slides>18</Slides>
  <Notes>18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맑은 고딕</vt:lpstr>
      <vt:lpstr>Arial</vt:lpstr>
      <vt:lpstr>Calibri</vt:lpstr>
      <vt:lpstr>Century Gothic</vt:lpstr>
      <vt:lpstr>medium-content-serif-font</vt:lpstr>
      <vt:lpstr>Times New Roman</vt:lpstr>
      <vt:lpstr>Trebuchet MS</vt:lpstr>
      <vt:lpstr>Wingdings 3</vt:lpstr>
      <vt:lpstr>Ion</vt:lpstr>
      <vt:lpstr> Credit Risk Analysis and Prediction of Loan Defaults using Lending Club Loan dataset</vt:lpstr>
      <vt:lpstr>Introduction</vt:lpstr>
      <vt:lpstr>The Dataset</vt:lpstr>
      <vt:lpstr>Data Flow</vt:lpstr>
      <vt:lpstr>Statement of the problem</vt:lpstr>
      <vt:lpstr>Related Work</vt:lpstr>
      <vt:lpstr>Methodology</vt:lpstr>
      <vt:lpstr>Data Cleaning</vt:lpstr>
      <vt:lpstr>Exploratory Data Analysis :Bivariate Analysis</vt:lpstr>
      <vt:lpstr>Exploratory Data Analysis:Univariate Analysis</vt:lpstr>
      <vt:lpstr>Correlation matrix</vt:lpstr>
      <vt:lpstr>Model </vt:lpstr>
      <vt:lpstr>Results</vt:lpstr>
      <vt:lpstr>Results Conti. </vt:lpstr>
      <vt:lpstr>Results Conti.</vt:lpstr>
      <vt:lpstr>Conclusion</vt:lpstr>
      <vt:lpstr>Potential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prediction for Kansas City – Project Proposal</dc:title>
  <dc:creator>Messi</dc:creator>
  <cp:lastModifiedBy>Windows User</cp:lastModifiedBy>
  <cp:revision>71</cp:revision>
  <dcterms:modified xsi:type="dcterms:W3CDTF">2020-05-12T04:11:11Z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696dc8f7-085e-4923-89fd-19d8e1b23b18</vt:lpwstr>
  </property>
  <property fmtid="{D5CDD505-2E9C-101B-9397-08002B2CF9AE}" pid="3" name="bjDocumentSecurityLabel">
    <vt:lpwstr>No Marking</vt:lpwstr>
  </property>
  <property fmtid="{D5CDD505-2E9C-101B-9397-08002B2CF9AE}" pid="4" name="bjSaver">
    <vt:lpwstr>Q/cQSo/MfDpX93qQXxblajRw8rXJvcZH</vt:lpwstr>
  </property>
  <property fmtid="{D5CDD505-2E9C-101B-9397-08002B2CF9AE}" pid="5" name="bjLabelHistoryID">
    <vt:lpwstr>{93F42146-17D9-4DD6-B3C4-0A951BFA38F8}</vt:lpwstr>
  </property>
</Properties>
</file>