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70" r:id="rId6"/>
    <p:sldId id="269" r:id="rId7"/>
    <p:sldId id="276" r:id="rId8"/>
    <p:sldId id="277" r:id="rId9"/>
    <p:sldId id="268" r:id="rId10"/>
    <p:sldId id="267" r:id="rId11"/>
    <p:sldId id="263" r:id="rId12"/>
    <p:sldId id="258" r:id="rId13"/>
    <p:sldId id="272" r:id="rId14"/>
    <p:sldId id="271" r:id="rId15"/>
    <p:sldId id="264" r:id="rId16"/>
    <p:sldId id="259" r:id="rId17"/>
    <p:sldId id="275" r:id="rId18"/>
    <p:sldId id="26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YQwB+qgaBYVjMheYSG8ZUYaOA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684" autoAdjust="0"/>
  </p:normalViewPr>
  <p:slideViewPr>
    <p:cSldViewPr snapToGrid="0">
      <p:cViewPr>
        <p:scale>
          <a:sx n="55" d="100"/>
          <a:sy n="55" d="100"/>
        </p:scale>
        <p:origin x="16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BD33-9EBB-4691-A3D0-6550393EAE0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94843-7546-4149-B039-08C424B7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10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72937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30949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28905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2498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66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99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40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58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7413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83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3311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6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2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150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06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61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4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0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68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github.com/Ghailemichael/DATA606/branches&amp;sa=D&amp;source=hangouts&amp;ust=1581391860825000&amp;usg=AFQjCNHtW7dyUQlXsg_wX3NFSeT3IGzAd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5/199_report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5/199_repor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5/199_repor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ctrTitle"/>
          </p:nvPr>
        </p:nvSpPr>
        <p:spPr>
          <a:xfrm>
            <a:off x="834014" y="721113"/>
            <a:ext cx="6049108" cy="153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US" b="1" dirty="0"/>
              <a:t/>
            </a:r>
            <a:br>
              <a:rPr lang="en-US" b="1" dirty="0"/>
            </a:br>
            <a:r>
              <a:rPr lang="en-US" sz="3150" b="1" dirty="0"/>
              <a:t>Credit </a:t>
            </a:r>
            <a:r>
              <a:rPr lang="en-US" sz="3150" b="1" dirty="0" smtClean="0"/>
              <a:t>Risk </a:t>
            </a:r>
            <a:r>
              <a:rPr lang="en-US" sz="3150" b="1" dirty="0"/>
              <a:t>Analysis and Prediction of Loan </a:t>
            </a:r>
            <a:r>
              <a:rPr lang="en-US" sz="3150" b="1" dirty="0" smtClean="0"/>
              <a:t>Defaults</a:t>
            </a:r>
            <a:br>
              <a:rPr lang="en-US" sz="3150" b="1" dirty="0" smtClean="0"/>
            </a:br>
            <a:r>
              <a:rPr lang="en-US" sz="1600" b="1" dirty="0" smtClean="0"/>
              <a:t>using Lending Club Loan dataset</a:t>
            </a:r>
            <a:endParaRPr sz="1600" b="1" dirty="0"/>
          </a:p>
        </p:txBody>
      </p:sp>
      <p:sp>
        <p:nvSpPr>
          <p:cNvPr id="149" name="Google Shape;149;p1"/>
          <p:cNvSpPr txBox="1">
            <a:spLocks noGrp="1"/>
          </p:cNvSpPr>
          <p:nvPr>
            <p:ph type="subTitle" idx="1"/>
          </p:nvPr>
        </p:nvSpPr>
        <p:spPr>
          <a:xfrm>
            <a:off x="505522" y="2905770"/>
            <a:ext cx="7437142" cy="1258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1700" lvl="6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b="1" dirty="0" err="1" smtClean="0"/>
              <a:t>Gashaw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Hailemichael</a:t>
            </a:r>
            <a:endParaRPr lang="en-US" sz="1600" b="1" dirty="0" smtClean="0"/>
          </a:p>
          <a:p>
            <a:pPr marL="2171700" lvl="6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b="1" dirty="0" smtClean="0"/>
              <a:t>DATA 606 - Capstone Project</a:t>
            </a:r>
          </a:p>
          <a:p>
            <a:pPr marL="2171700" lvl="6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600" b="1" dirty="0"/>
              <a:t>PART III: Model Construction</a:t>
            </a:r>
            <a:endParaRPr sz="1600" b="1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0"/>
    </mc:Choice>
    <mc:Fallback xmlns="">
      <p:transition spd="slow" advTm="3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359050" y="406170"/>
            <a:ext cx="8692200" cy="8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/>
              <a:t>LogisticRegression</a:t>
            </a:r>
            <a:endParaRPr lang="en-US" b="1"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261900" y="1225409"/>
            <a:ext cx="8394600" cy="294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dirty="0" smtClean="0"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cxnSp>
        <p:nvCxnSpPr>
          <p:cNvPr id="163" name="Google Shape;163;p3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5" y="1225409"/>
            <a:ext cx="5580374" cy="35445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213" y="1225409"/>
            <a:ext cx="2833037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tx1"/>
                </a:solidFill>
              </a:rPr>
              <a:t>Logistic Regression Conti…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471900" y="1286107"/>
            <a:ext cx="6684000" cy="348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37" y="1493658"/>
            <a:ext cx="5953125" cy="28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359050" y="550126"/>
            <a:ext cx="8692200" cy="77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dirty="0" smtClean="0"/>
              <a:t>Logistic Regression cont.…</a:t>
            </a:r>
            <a:endParaRPr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359050" y="1178351"/>
            <a:ext cx="8297450" cy="361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 smtClean="0">
              <a:sym typeface="Arial"/>
            </a:endParaRPr>
          </a:p>
        </p:txBody>
      </p:sp>
      <p:cxnSp>
        <p:nvCxnSpPr>
          <p:cNvPr id="163" name="Google Shape;163;p3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0" y="1185764"/>
            <a:ext cx="5572125" cy="36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8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359050" y="373513"/>
            <a:ext cx="8692200" cy="8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261900" y="1384445"/>
            <a:ext cx="8394600" cy="37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 smtClean="0"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cxnSp>
        <p:nvCxnSpPr>
          <p:cNvPr id="163" name="Google Shape;163;p3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6" y="1192752"/>
            <a:ext cx="5190018" cy="3767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160" y="1215538"/>
            <a:ext cx="2834886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51800" y="556167"/>
            <a:ext cx="8692200" cy="79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Random </a:t>
            </a:r>
            <a:r>
              <a:rPr lang="en-US" dirty="0" smtClean="0"/>
              <a:t>Forest </a:t>
            </a:r>
            <a:r>
              <a:rPr lang="en-US" dirty="0" err="1" smtClean="0"/>
              <a:t>conti</a:t>
            </a:r>
            <a:r>
              <a:rPr lang="en-US" dirty="0" smtClean="0"/>
              <a:t>..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25900" y="1506426"/>
            <a:ext cx="84351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accent2"/>
              </a:buClr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/>
              <a:t>	</a:t>
            </a:r>
            <a:endParaRPr sz="1400"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22" y="1833501"/>
            <a:ext cx="5924550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25900" y="477411"/>
            <a:ext cx="8692200" cy="79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Random </a:t>
            </a:r>
            <a:r>
              <a:rPr lang="en-US" dirty="0" smtClean="0"/>
              <a:t>Forest </a:t>
            </a:r>
            <a:r>
              <a:rPr lang="en-US" dirty="0" err="1" smtClean="0"/>
              <a:t>conti</a:t>
            </a:r>
            <a:r>
              <a:rPr lang="en-US" dirty="0" smtClean="0"/>
              <a:t>..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25900" y="1506426"/>
            <a:ext cx="84351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accent2"/>
              </a:buClr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/>
              <a:t>	</a:t>
            </a:r>
            <a:endParaRPr sz="1400"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02" y="1348914"/>
            <a:ext cx="5495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9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51800" y="556167"/>
            <a:ext cx="8692200" cy="79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b="1" dirty="0" smtClean="0"/>
              <a:t>Thank you!</a:t>
            </a:r>
            <a:endParaRPr b="1"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25900" y="1506426"/>
            <a:ext cx="84351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  <a:p>
            <a:pPr marL="139700" lvl="0" indent="0">
              <a:lnSpc>
                <a:spcPct val="150000"/>
              </a:lnSpc>
              <a:buClr>
                <a:schemeClr val="lt2"/>
              </a:buClr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account: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://github.com/Ghailemichael/DATA606/branches</a:t>
            </a:r>
            <a:r>
              <a:rPr lang="en-US" dirty="0"/>
              <a:t>   </a:t>
            </a:r>
            <a:endParaRPr lang="en-US" dirty="0" smtClean="0"/>
          </a:p>
          <a:p>
            <a:pPr marL="139700" lvl="0" indent="0">
              <a:lnSpc>
                <a:spcPct val="150000"/>
              </a:lnSpc>
              <a:buClr>
                <a:schemeClr val="lt2"/>
              </a:buClr>
              <a:buNone/>
            </a:pPr>
            <a:r>
              <a:rPr lang="en-US" dirty="0" smtClean="0"/>
              <a:t>email address: gashawh1@umbc.edu</a:t>
            </a:r>
            <a:endParaRPr sz="1400"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430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smtClean="0"/>
              <a:t>Review of Exploratory </a:t>
            </a:r>
            <a:r>
              <a:rPr lang="en-US" b="1" dirty="0"/>
              <a:t>Data Analysis (</a:t>
            </a:r>
            <a:r>
              <a:rPr lang="en-US" b="1" dirty="0" smtClean="0"/>
              <a:t>EDA)</a:t>
            </a:r>
            <a:endParaRPr lang="en-US" b="1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" y="1286107"/>
            <a:ext cx="9009088" cy="41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400" dirty="0" smtClean="0"/>
              <a:t>Missing Values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 smtClean="0"/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579020" y="4831763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66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Transformation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" y="939338"/>
            <a:ext cx="9009088" cy="4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2400" dirty="0" smtClean="0"/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400" dirty="0" smtClean="0"/>
              <a:t>Transform categorical variables using One-hot encoding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400" dirty="0" smtClean="0"/>
              <a:t>Scaling </a:t>
            </a:r>
            <a:r>
              <a:rPr lang="en-US" sz="2400" dirty="0"/>
              <a:t>numerical </a:t>
            </a:r>
            <a:r>
              <a:rPr lang="en-US" sz="2400" dirty="0" smtClean="0"/>
              <a:t>Data using </a:t>
            </a:r>
            <a:r>
              <a:rPr lang="en-US" sz="2400" dirty="0" err="1" smtClean="0"/>
              <a:t>StandardScaler</a:t>
            </a:r>
            <a:r>
              <a:rPr lang="en-US" sz="2400" dirty="0" smtClean="0"/>
              <a:t>()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2400" dirty="0" smtClean="0"/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9220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/>
              <a:t>Synthetic Minority </a:t>
            </a:r>
            <a:r>
              <a:rPr lang="en-US" sz="3200" dirty="0" smtClean="0"/>
              <a:t>Oversampling(SMOTE) </a:t>
            </a:r>
            <a:endParaRPr lang="en-US" sz="3200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509400" y="1283960"/>
            <a:ext cx="6684000" cy="41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sz="2400" dirty="0"/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>
              <a:hlinkClick r:id="rId3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460950" y="4940701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1" y="1417282"/>
            <a:ext cx="6260312" cy="1948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11" y="3498691"/>
            <a:ext cx="6260312" cy="13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i="1" dirty="0" smtClean="0"/>
              <a:t>Model</a:t>
            </a:r>
            <a:endParaRPr lang="en-US" sz="3200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509400" y="1283960"/>
            <a:ext cx="6684000" cy="41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sz="2400" dirty="0"/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>
              <a:hlinkClick r:id="rId3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460950" y="4940701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" name="Rectangle 3"/>
          <p:cNvSpPr/>
          <p:nvPr/>
        </p:nvSpPr>
        <p:spPr>
          <a:xfrm>
            <a:off x="509399" y="1716275"/>
            <a:ext cx="8310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342900">
              <a:lnSpc>
                <a:spcPct val="150000"/>
              </a:lnSpc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Naïve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Bayes </a:t>
            </a:r>
          </a:p>
          <a:p>
            <a:pPr marL="914400" lvl="1" indent="-457200" defTabSz="342900">
              <a:lnSpc>
                <a:spcPct val="150000"/>
              </a:lnSpc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Regression </a:t>
            </a:r>
          </a:p>
          <a:p>
            <a:pPr marL="914400" lvl="1" indent="-457200" defTabSz="342900">
              <a:lnSpc>
                <a:spcPct val="150000"/>
              </a:lnSpc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Random Forest </a:t>
            </a:r>
          </a:p>
        </p:txBody>
      </p:sp>
    </p:spTree>
    <p:extLst>
      <p:ext uri="{BB962C8B-B14F-4D97-AF65-F5344CB8AC3E}">
        <p14:creationId xmlns:p14="http://schemas.microsoft.com/office/powerpoint/2010/main" val="276618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i="1" dirty="0"/>
              <a:t>Model evaluation techniques</a:t>
            </a:r>
            <a:endParaRPr lang="en-US" sz="3200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509400" y="1283960"/>
            <a:ext cx="6684000" cy="41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sz="2400" dirty="0"/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>
              <a:hlinkClick r:id="rId3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460950" y="4940701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" name="Rectangle 3"/>
          <p:cNvSpPr/>
          <p:nvPr/>
        </p:nvSpPr>
        <p:spPr>
          <a:xfrm>
            <a:off x="509399" y="1716275"/>
            <a:ext cx="8310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342900">
              <a:lnSpc>
                <a:spcPct val="150000"/>
              </a:lnSpc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Confusion Metrix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14400" lvl="1" indent="-457200" defTabSz="342900">
              <a:lnSpc>
                <a:spcPct val="150000"/>
              </a:lnSpc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classification_report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()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14400" lvl="1" indent="-457200" defTabSz="342900">
              <a:lnSpc>
                <a:spcPct val="150000"/>
              </a:lnSpc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Receiver Operating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Characteristic(ROC) curve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624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200" dirty="0">
                <a:solidFill>
                  <a:schemeClr val="tx1"/>
                </a:solidFill>
              </a:rPr>
              <a:t>Naïve</a:t>
            </a: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Bayes</a:t>
            </a:r>
            <a:endParaRPr lang="en-US" sz="3200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471900" y="1286106"/>
            <a:ext cx="8596686" cy="371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615600" y="4886329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39" y="1456768"/>
            <a:ext cx="4590068" cy="33954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64" y="1456768"/>
            <a:ext cx="2834886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tx1"/>
                </a:solidFill>
              </a:rPr>
              <a:t>Naïve Bayes Conti…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471900" y="1286107"/>
            <a:ext cx="6684000" cy="348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6" y="1633204"/>
            <a:ext cx="5657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6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359050" y="550126"/>
            <a:ext cx="8692200" cy="77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dirty="0" smtClean="0"/>
              <a:t>Naïve Bayes cont.…</a:t>
            </a:r>
            <a:endParaRPr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359050" y="1178351"/>
            <a:ext cx="8297450" cy="361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 smtClean="0">
              <a:sym typeface="Arial"/>
            </a:endParaRPr>
          </a:p>
        </p:txBody>
      </p:sp>
      <p:cxnSp>
        <p:nvCxnSpPr>
          <p:cNvPr id="163" name="Google Shape;163;p3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4" y="1320571"/>
            <a:ext cx="6823586" cy="34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77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fafb3904-1bef-4144-b3b5-7e51afb42583" origin="userSelected"/>
</file>

<file path=customXml/item2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JmYWZiMzkwNC0xYmVmLTQxNDQtYjNiNS03ZTUxYWZiNDI1ODMiIG9yaWdpbj0idXNlclNlbGVjdGVkIiAvPjxVc2VyTmFtZT5MR0FNRVJJQ0FcbWhhaWxlPC9Vc2VyTmFtZT48RGF0ZVRpbWU+Mi85LzIwMjAgMTE6MzI6MTIgUE08L0RhdGVUaW1lPjxMYWJlbFN0cmluZz5ObyBNYXJraW5nPC9MYWJlbFN0cmluZz48L2l0ZW0+PC9sYWJlbEhpc3Rvcnk+</Value>
</WrappedLabelHistory>
</file>

<file path=customXml/itemProps1.xml><?xml version="1.0" encoding="utf-8"?>
<ds:datastoreItem xmlns:ds="http://schemas.openxmlformats.org/officeDocument/2006/customXml" ds:itemID="{07759D99-E868-4D57-A8C0-A2F469F6BF93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3F42146-17D9-4DD6-B3C4-0A951BFA38F8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5644</TotalTime>
  <Words>135</Words>
  <Application>Microsoft Office PowerPoint</Application>
  <PresentationFormat>On-screen Show (16:9)</PresentationFormat>
  <Paragraphs>44</Paragraphs>
  <Slides>16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Trebuchet MS</vt:lpstr>
      <vt:lpstr>Wingdings 3</vt:lpstr>
      <vt:lpstr>Ion</vt:lpstr>
      <vt:lpstr> Credit Risk Analysis and Prediction of Loan Defaults using Lending Club Loan dataset</vt:lpstr>
      <vt:lpstr>Review of Exploratory Data Analysis (EDA)</vt:lpstr>
      <vt:lpstr>Data Transformation</vt:lpstr>
      <vt:lpstr>Synthetic Minority Oversampling(SMOTE) </vt:lpstr>
      <vt:lpstr>Model</vt:lpstr>
      <vt:lpstr>Model evaluation techniques</vt:lpstr>
      <vt:lpstr>     Naïve Bayes</vt:lpstr>
      <vt:lpstr>Naïve Bayes Conti…</vt:lpstr>
      <vt:lpstr>Naïve Bayes cont.…</vt:lpstr>
      <vt:lpstr>LogisticRegression</vt:lpstr>
      <vt:lpstr>Logistic Regression Conti…</vt:lpstr>
      <vt:lpstr>Logistic Regression cont.…</vt:lpstr>
      <vt:lpstr>Random Forest</vt:lpstr>
      <vt:lpstr>Random Forest conti..</vt:lpstr>
      <vt:lpstr>Random Forest conti..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 for Kansas City – Project Proposal</dc:title>
  <dc:creator>Messi</dc:creator>
  <cp:lastModifiedBy>Windows User</cp:lastModifiedBy>
  <cp:revision>108</cp:revision>
  <dcterms:modified xsi:type="dcterms:W3CDTF">2020-04-06T12:34:06Z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696dc8f7-085e-4923-89fd-19d8e1b23b18</vt:lpwstr>
  </property>
  <property fmtid="{D5CDD505-2E9C-101B-9397-08002B2CF9AE}" pid="3" name="bjDocumentSecurityLabel">
    <vt:lpwstr>No Marking</vt:lpwstr>
  </property>
  <property fmtid="{D5CDD505-2E9C-101B-9397-08002B2CF9AE}" pid="4" name="bjSaver">
    <vt:lpwstr>Q/cQSo/MfDpX93qQXxblajRw8rXJvcZH</vt:lpwstr>
  </property>
  <property fmtid="{D5CDD505-2E9C-101B-9397-08002B2CF9AE}" pid="5" name="bjLabelHistoryID">
    <vt:lpwstr>{93F42146-17D9-4DD6-B3C4-0A951BFA38F8}</vt:lpwstr>
  </property>
</Properties>
</file>