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63" r:id="rId6"/>
    <p:sldId id="258" r:id="rId7"/>
    <p:sldId id="264" r:id="rId8"/>
    <p:sldId id="259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gYQwB+qgaBYVjMheYSG8ZUYaO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customschemas.google.com/relationships/presentationmetadata" Target="metadata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BD33-9EBB-4691-A3D0-6550393EAE0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94843-7546-4149-B039-08C424B7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3311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3094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2498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6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2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150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06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61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4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0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68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endykan/lending-club-loan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github.com/Ghailemichael/DATA606/branches&amp;sa=D&amp;source=hangouts&amp;ust=1581391860825000&amp;usg=AFQjCNHtW7dyUQlXsg_wX3NFSeT3IGzAd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834014" y="721113"/>
            <a:ext cx="6049108" cy="153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spcBef>
                <a:spcPts val="0"/>
              </a:spcBef>
              <a:buClr>
                <a:schemeClr val="accent1"/>
              </a:buClr>
              <a:buSzPts val="3200"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3150" b="1" dirty="0"/>
              <a:t>Credit </a:t>
            </a:r>
            <a:r>
              <a:rPr lang="en-US" sz="3150" b="1" dirty="0" smtClean="0"/>
              <a:t>Risk </a:t>
            </a:r>
            <a:r>
              <a:rPr lang="en-US" sz="3150" b="1" dirty="0"/>
              <a:t>Analysis and Prediction of Loan </a:t>
            </a:r>
            <a:r>
              <a:rPr lang="en-US" sz="3150" b="1" dirty="0" smtClean="0"/>
              <a:t>Defaults</a:t>
            </a:r>
            <a:br>
              <a:rPr lang="en-US" sz="3150" b="1" dirty="0" smtClean="0"/>
            </a:br>
            <a:r>
              <a:rPr lang="en-US" sz="1600" b="1" dirty="0" smtClean="0"/>
              <a:t>using Lending Club Loan dataset</a:t>
            </a:r>
            <a:endParaRPr sz="1600" b="1" dirty="0"/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505522" y="2905770"/>
            <a:ext cx="7437142" cy="125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1700" lvl="6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b="1" dirty="0" err="1" smtClean="0"/>
              <a:t>Gashaw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Hailemichael</a:t>
            </a:r>
            <a:endParaRPr lang="en-US" sz="1600" b="1" dirty="0" smtClean="0"/>
          </a:p>
          <a:p>
            <a:pPr marL="2171700" lvl="6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600" b="1" dirty="0" smtClean="0"/>
              <a:t>DATA </a:t>
            </a:r>
            <a:r>
              <a:rPr lang="en-US" sz="1600" b="1" dirty="0" smtClean="0"/>
              <a:t>606 - Capstone Project</a:t>
            </a:r>
            <a:endParaRPr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460950" y="364273"/>
            <a:ext cx="8456400" cy="84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471900" y="1286107"/>
            <a:ext cx="6684000" cy="348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/>
              <a:t>Credit </a:t>
            </a:r>
            <a:r>
              <a:rPr lang="en-US" dirty="0"/>
              <a:t>risk management is important to financial institutions which provide loans to businesses and </a:t>
            </a:r>
            <a:r>
              <a:rPr lang="en-US" dirty="0" smtClean="0"/>
              <a:t>individuals.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Credit loans and finances have risk of being defaulted or delinquent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To understand risk levels of credit users, credit providers normally collect vast amount of information on </a:t>
            </a:r>
            <a:r>
              <a:rPr lang="en-US" dirty="0" smtClean="0"/>
              <a:t>borrowers.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/>
              <a:t>Identifying </a:t>
            </a:r>
            <a:r>
              <a:rPr lang="en-US" dirty="0"/>
              <a:t>factors or variables that best summarize risky </a:t>
            </a:r>
            <a:r>
              <a:rPr lang="en-US" dirty="0" smtClean="0"/>
              <a:t>segments are important.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/>
              <a:t>To avoid </a:t>
            </a:r>
            <a:r>
              <a:rPr lang="en-US" dirty="0"/>
              <a:t>loans that are predicted to </a:t>
            </a:r>
            <a:r>
              <a:rPr lang="en-US" dirty="0" smtClean="0"/>
              <a:t>default, Credit </a:t>
            </a:r>
            <a:r>
              <a:rPr lang="en-US" dirty="0"/>
              <a:t>risk prediction is an effective way of evaluating whether a potential borrower will repay a </a:t>
            </a:r>
            <a:r>
              <a:rPr lang="en-US" dirty="0" smtClean="0"/>
              <a:t>loan.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550126"/>
            <a:ext cx="8692200" cy="77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dirty="0"/>
              <a:t>The Dataset</a:t>
            </a:r>
            <a:endParaRPr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359050" y="1493040"/>
            <a:ext cx="83946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Lending Club Loan </a:t>
            </a:r>
            <a:r>
              <a:rPr lang="en-US" dirty="0">
                <a:sym typeface="Arial"/>
              </a:rPr>
              <a:t>Dataset </a:t>
            </a:r>
            <a:r>
              <a:rPr lang="en-US" dirty="0"/>
              <a:t>contain complete loan data for all loans issued through the </a:t>
            </a:r>
            <a:r>
              <a:rPr lang="en-US" dirty="0" smtClean="0"/>
              <a:t>year 2007 to 2015</a:t>
            </a:r>
            <a:endParaRPr dirty="0">
              <a:sym typeface="Arial"/>
            </a:endParaRPr>
          </a:p>
          <a:p>
            <a:pPr lvl="0">
              <a:lnSpc>
                <a:spcPct val="150000"/>
              </a:lnSpc>
              <a:buClr>
                <a:schemeClr val="accent2"/>
              </a:buClr>
            </a:pPr>
            <a:r>
              <a:rPr lang="en-US" dirty="0">
                <a:sym typeface="Arial"/>
              </a:rPr>
              <a:t>Data existed in the open source </a:t>
            </a:r>
            <a:r>
              <a:rPr lang="en-US" dirty="0" err="1">
                <a:sym typeface="Arial"/>
              </a:rPr>
              <a:t>kaggle</a:t>
            </a:r>
            <a:r>
              <a:rPr lang="en-US" dirty="0">
                <a:sym typeface="Arial"/>
              </a:rPr>
              <a:t> website through </a:t>
            </a:r>
            <a:r>
              <a:rPr lang="en-US" dirty="0" smtClean="0">
                <a:sym typeface="Arial"/>
              </a:rPr>
              <a:t>the link:</a:t>
            </a:r>
            <a:r>
              <a:rPr lang="en-US" dirty="0" smtClean="0">
                <a:sym typeface="Arial"/>
              </a:rPr>
              <a:t> 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https://www.kaggle.com/wendykan/lending-club-loan-data </a:t>
            </a:r>
            <a:endParaRPr lang="en-US" dirty="0"/>
          </a:p>
          <a:p>
            <a:pPr lvl="0">
              <a:lnSpc>
                <a:spcPct val="150000"/>
              </a:lnSpc>
              <a:buClr>
                <a:schemeClr val="accent2"/>
              </a:buClr>
            </a:pPr>
            <a:r>
              <a:rPr lang="en-US" dirty="0">
                <a:sym typeface="Arial"/>
              </a:rPr>
              <a:t>Dataset Size: 2 GB</a:t>
            </a:r>
            <a:endParaRPr dirty="0"/>
          </a:p>
          <a:p>
            <a:pPr lvl="0">
              <a:lnSpc>
                <a:spcPct val="150000"/>
              </a:lnSpc>
              <a:buClr>
                <a:schemeClr val="accent2"/>
              </a:buClr>
            </a:pPr>
            <a:r>
              <a:rPr lang="en-US" dirty="0">
                <a:sym typeface="Arial"/>
              </a:rPr>
              <a:t>Number of records: </a:t>
            </a:r>
            <a:r>
              <a:rPr lang="en-US" dirty="0"/>
              <a:t>890 thousand </a:t>
            </a:r>
          </a:p>
          <a:p>
            <a:pPr lvl="0">
              <a:lnSpc>
                <a:spcPct val="150000"/>
              </a:lnSpc>
              <a:buClr>
                <a:schemeClr val="accent2"/>
              </a:buClr>
            </a:pPr>
            <a:r>
              <a:rPr lang="en-US" dirty="0">
                <a:sym typeface="Arial"/>
              </a:rPr>
              <a:t>Number of columns: </a:t>
            </a:r>
            <a:r>
              <a:rPr lang="en-US" dirty="0" smtClean="0">
                <a:sym typeface="Arial"/>
              </a:rPr>
              <a:t>75</a:t>
            </a:r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717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406170"/>
            <a:ext cx="8692200" cy="8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261900" y="1351788"/>
            <a:ext cx="8394600" cy="294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/>
              <a:t>Prediction models will </a:t>
            </a:r>
            <a:r>
              <a:rPr lang="en-US" dirty="0" smtClean="0"/>
              <a:t>be developed </a:t>
            </a:r>
            <a:r>
              <a:rPr lang="en-US" dirty="0" smtClean="0"/>
              <a:t>from </a:t>
            </a:r>
            <a:r>
              <a:rPr lang="en-US" dirty="0" smtClean="0"/>
              <a:t>historical data </a:t>
            </a:r>
            <a:r>
              <a:rPr lang="en-US" dirty="0" smtClean="0"/>
              <a:t>of </a:t>
            </a:r>
            <a:r>
              <a:rPr lang="en-US" dirty="0" smtClean="0"/>
              <a:t>credit loans.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/>
              <a:t>Using </a:t>
            </a:r>
            <a:r>
              <a:rPr lang="en-US" dirty="0" smtClean="0"/>
              <a:t>the dataset, </a:t>
            </a:r>
            <a:r>
              <a:rPr lang="en-US" dirty="0" smtClean="0"/>
              <a:t>I will </a:t>
            </a:r>
            <a:r>
              <a:rPr lang="en-US" dirty="0" smtClean="0"/>
              <a:t>conduct </a:t>
            </a:r>
            <a:r>
              <a:rPr lang="en-US" dirty="0" smtClean="0"/>
              <a:t>Exploratory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/>
              <a:t>A</a:t>
            </a:r>
            <a:r>
              <a:rPr lang="en-US" dirty="0" smtClean="0"/>
              <a:t>nalysis (EDA) </a:t>
            </a:r>
            <a:r>
              <a:rPr lang="en-US" dirty="0" smtClean="0"/>
              <a:t>and apply various machine-learning techniques so as to avoid loans that are predicted to default. 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>
                <a:sym typeface="Arial"/>
              </a:rPr>
              <a:t>The Data </a:t>
            </a:r>
            <a:r>
              <a:rPr lang="en-US" dirty="0">
                <a:sym typeface="Arial"/>
              </a:rPr>
              <a:t>Processing, </a:t>
            </a:r>
            <a:r>
              <a:rPr lang="en-US" dirty="0" smtClean="0">
                <a:sym typeface="Arial"/>
              </a:rPr>
              <a:t>EDA and </a:t>
            </a:r>
            <a:r>
              <a:rPr lang="en-US" dirty="0">
                <a:sym typeface="Arial"/>
              </a:rPr>
              <a:t>data Visualization will be performed using Python</a:t>
            </a:r>
            <a:r>
              <a:rPr lang="en-US" dirty="0" smtClean="0">
                <a:sym typeface="Arial"/>
              </a:rPr>
              <a:t>.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 smtClean="0"/>
              <a:t>The </a:t>
            </a:r>
            <a:r>
              <a:rPr lang="en-US" dirty="0"/>
              <a:t>results </a:t>
            </a:r>
            <a:r>
              <a:rPr lang="en-US" dirty="0" smtClean="0"/>
              <a:t>will reveal </a:t>
            </a:r>
            <a:r>
              <a:rPr lang="en-US" dirty="0"/>
              <a:t>that an effective strategy for calculating the credit risk associated with loan applicants. </a:t>
            </a:r>
            <a:endParaRPr lang="en-US" dirty="0" smtClean="0"/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dirty="0" smtClean="0"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359050" y="373513"/>
            <a:ext cx="8692200" cy="8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Overview of Data Flow</a:t>
            </a:r>
            <a:endParaRPr lang="en-US"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261900" y="1384445"/>
            <a:ext cx="8394600" cy="37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dirty="0" smtClean="0"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cxnSp>
        <p:nvCxnSpPr>
          <p:cNvPr id="163" name="Google Shape;163;p3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462700"/>
            <a:ext cx="5889852" cy="34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7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dirty="0" smtClean="0"/>
              <a:t>Goal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25900" y="1506426"/>
            <a:ext cx="84351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Using </a:t>
            </a:r>
            <a:r>
              <a:rPr lang="en-US" dirty="0" smtClean="0"/>
              <a:t>Lending Club </a:t>
            </a:r>
            <a:r>
              <a:rPr lang="en-US" dirty="0"/>
              <a:t>dataset, the goal is to provide a data product that enables investors to avoid loans likely to default. 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This will be achieved by conducting Exploratory Data Analysis (EDA) and developing a model using various machine-learning techniques that predicts probability of default for a potential loan so as to avoid loans that are predicted to default.</a:t>
            </a:r>
          </a:p>
          <a:p>
            <a:pPr lvl="0">
              <a:lnSpc>
                <a:spcPct val="150000"/>
              </a:lnSpc>
              <a:buClr>
                <a:schemeClr val="accent2"/>
              </a:buClr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/>
              <a:t>	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451800" y="556167"/>
            <a:ext cx="8692200" cy="79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b="1" dirty="0" smtClean="0"/>
              <a:t>Thank you!</a:t>
            </a:r>
            <a:endParaRPr b="1"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25900" y="1506426"/>
            <a:ext cx="84351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  <a:p>
            <a:pPr marL="139700" lvl="0" indent="0">
              <a:lnSpc>
                <a:spcPct val="150000"/>
              </a:lnSpc>
              <a:buClr>
                <a:schemeClr val="lt2"/>
              </a:buClr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account: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://github.com/Ghailemichael/DATA606/branches</a:t>
            </a:r>
            <a:r>
              <a:rPr lang="en-US" dirty="0"/>
              <a:t>   </a:t>
            </a:r>
            <a:endParaRPr lang="en-US" dirty="0" smtClean="0"/>
          </a:p>
          <a:p>
            <a:pPr marL="139700" lvl="0" indent="0">
              <a:lnSpc>
                <a:spcPct val="150000"/>
              </a:lnSpc>
              <a:buClr>
                <a:schemeClr val="lt2"/>
              </a:buClr>
              <a:buNone/>
            </a:pPr>
            <a:r>
              <a:rPr lang="en-US" dirty="0" smtClean="0"/>
              <a:t>email address: gashawh1@umbc.edu</a:t>
            </a:r>
            <a:endParaRPr sz="1400" dirty="0"/>
          </a:p>
        </p:txBody>
      </p:sp>
      <p:cxnSp>
        <p:nvCxnSpPr>
          <p:cNvPr id="170" name="Google Shape;170;p4"/>
          <p:cNvCxnSpPr/>
          <p:nvPr/>
        </p:nvCxnSpPr>
        <p:spPr>
          <a:xfrm rot="10800000">
            <a:off x="509400" y="4933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4301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JmYWZiMzkwNC0xYmVmLTQxNDQtYjNiNS03ZTUxYWZiNDI1ODMiIG9yaWdpbj0idXNlclNlbGVjdGVkIiAvPjxVc2VyTmFtZT5MR0FNRVJJQ0FcbWhhaWxlPC9Vc2VyTmFtZT48RGF0ZVRpbWU+Mi85LzIwMjAgMTE6MzI6MTIgUE08L0RhdGVUaW1lPjxMYWJlbFN0cmluZz5ObyBNYXJraW5nPC9MYWJlbFN0cmluZz48L2l0ZW0+PC9sYWJlbEhpc3Rvcnk+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fafb3904-1bef-4144-b3b5-7e51afb42583" origin="userSelected"/>
</file>

<file path=customXml/itemProps1.xml><?xml version="1.0" encoding="utf-8"?>
<ds:datastoreItem xmlns:ds="http://schemas.openxmlformats.org/officeDocument/2006/customXml" ds:itemID="{93F42146-17D9-4DD6-B3C4-0A951BFA38F8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07759D99-E868-4D57-A8C0-A2F469F6BF9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1610</TotalTime>
  <Words>296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Trebuchet MS</vt:lpstr>
      <vt:lpstr>Wingdings 3</vt:lpstr>
      <vt:lpstr>Ion</vt:lpstr>
      <vt:lpstr> Credit Risk Analysis and Prediction of Loan Defaults using Lending Club Loan dataset</vt:lpstr>
      <vt:lpstr>Introduction</vt:lpstr>
      <vt:lpstr>The Dataset</vt:lpstr>
      <vt:lpstr>Methodology</vt:lpstr>
      <vt:lpstr>Overview of Data Flow</vt:lpstr>
      <vt:lpstr>Goal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 for Kansas City – Project Proposal</dc:title>
  <dc:creator>Messi</dc:creator>
  <cp:lastModifiedBy>Meseret Haile</cp:lastModifiedBy>
  <cp:revision>42</cp:revision>
  <dcterms:modified xsi:type="dcterms:W3CDTF">2020-02-10T03:37:16Z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696dc8f7-085e-4923-89fd-19d8e1b23b18</vt:lpwstr>
  </property>
  <property fmtid="{D5CDD505-2E9C-101B-9397-08002B2CF9AE}" pid="3" name="bjDocumentSecurityLabel">
    <vt:lpwstr>No Marking</vt:lpwstr>
  </property>
  <property fmtid="{D5CDD505-2E9C-101B-9397-08002B2CF9AE}" pid="4" name="bjSaver">
    <vt:lpwstr>Q/cQSo/MfDpX93qQXxblajRw8rXJvcZH</vt:lpwstr>
  </property>
  <property fmtid="{D5CDD505-2E9C-101B-9397-08002B2CF9AE}" pid="5" name="bjLabelHistoryID">
    <vt:lpwstr>{93F42146-17D9-4DD6-B3C4-0A951BFA38F8}</vt:lpwstr>
  </property>
</Properties>
</file>