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4" r:id="rId13"/>
    <p:sldId id="263" r:id="rId14"/>
    <p:sldId id="265" r:id="rId15"/>
    <p:sldId id="267" r:id="rId16"/>
    <p:sldId id="269" r:id="rId17"/>
    <p:sldId id="268" r:id="rId18"/>
    <p:sldId id="270" r:id="rId19"/>
    <p:sldId id="275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08/15/22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C609-981E-44E1-A22E-5DCBE756EC2D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8E3E-2E16-45D3-B17E-BDAAFDFE4561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890-9B29-427E-B49B-6B43D74B15A1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91A1-2AD7-4BFF-8FDC-3432915B1977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2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3E5-5288-4366-B79C-8EE9D62194FE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40C1-E653-4F9E-8B01-20B79C169496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FA79-8731-43E6-96FC-150D0381C924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9691-CDF2-4B1F-99DB-5265FBEB8E0A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3A21-E5EF-4BFB-AA9E-DCD8E7BCE3C6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3161EF-AF0E-4513-8981-59C8C4CD96FA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2802-ADF9-4EAF-B0B7-9D625A34B751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5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4B3FFF-5A48-40EC-A153-E6299B6D8034}" type="datetime1">
              <a:rPr lang="en-US" smtClean="0"/>
              <a:t>08/15/22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584887"/>
            <a:ext cx="10806393" cy="5458496"/>
          </a:xfrm>
        </p:spPr>
        <p:txBody>
          <a:bodyPr anchor="ctr">
            <a:normAutofit/>
          </a:bodyPr>
          <a:lstStyle/>
          <a:p>
            <a:pPr algn="r" rtl="1"/>
            <a:r>
              <a:rPr lang="en-US" sz="5400" b="1" dirty="0"/>
              <a:t>Detecting Context of Text </a:t>
            </a:r>
            <a:r>
              <a:rPr lang="en-US" sz="5400" b="1"/>
              <a:t>with its </a:t>
            </a:r>
            <a:r>
              <a:rPr lang="en-US" sz="5400" b="1" dirty="0"/>
              <a:t>Respective Images Using Semantic Web</a:t>
            </a:r>
            <a:br>
              <a:rPr lang="en-US" sz="5400" b="1" dirty="0"/>
            </a:br>
            <a:r>
              <a:rPr lang="ar-SY" sz="5400" b="1" dirty="0"/>
              <a:t>كشف محتوى النصوص والصور المترافقة في الويب الدلالي 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</a:t>
            </a:fld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92483" y="4611189"/>
            <a:ext cx="172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dirty="0"/>
              <a:t>ا</a:t>
            </a:r>
            <a:r>
              <a:rPr lang="ar-SY" u="sng" dirty="0"/>
              <a:t>شراف</a:t>
            </a:r>
          </a:p>
          <a:p>
            <a:pPr algn="ctr"/>
            <a:r>
              <a:rPr lang="ar-SY" u="sng" dirty="0"/>
              <a:t>د.فاضل سكر</a:t>
            </a:r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61675" y="4566054"/>
            <a:ext cx="128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u="sng" dirty="0"/>
              <a:t>اعداد</a:t>
            </a:r>
          </a:p>
          <a:p>
            <a:pPr algn="ctr"/>
            <a:r>
              <a:rPr lang="ar-SY" dirty="0"/>
              <a:t>غيث شماع</a:t>
            </a:r>
          </a:p>
          <a:p>
            <a:pPr algn="ctr"/>
            <a:r>
              <a:rPr lang="ar-SY" dirty="0"/>
              <a:t>نهاد نابلسي</a:t>
            </a:r>
          </a:p>
          <a:p>
            <a:pPr algn="ctr"/>
            <a:r>
              <a:rPr lang="ar-SY" dirty="0"/>
              <a:t>علي ديب</a:t>
            </a:r>
          </a:p>
          <a:p>
            <a:pPr algn="ctr"/>
            <a:r>
              <a:rPr lang="ar-SY" dirty="0"/>
              <a:t>جودي علي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10</a:t>
            </a:fld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806"/>
            <a:ext cx="12192000" cy="66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0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11</a:t>
            </a:fld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12</a:t>
            </a:fld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63" y="322315"/>
            <a:ext cx="8960709" cy="5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13</a:t>
            </a:fld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2130072"/>
            <a:ext cx="8128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2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70" y="2786743"/>
            <a:ext cx="10058400" cy="1450757"/>
          </a:xfrm>
        </p:spPr>
        <p:txBody>
          <a:bodyPr>
            <a:normAutofit fontScale="90000"/>
          </a:bodyPr>
          <a:lstStyle/>
          <a:p>
            <a:pPr algn="r"/>
            <a:r>
              <a:rPr lang="ar-SY" dirty="0"/>
              <a:t>لمحة عن وحدة الذاكرة طويلة قصيرة اﻷمد</a:t>
            </a:r>
            <a:br>
              <a:rPr lang="ar-SY" dirty="0"/>
            </a:br>
            <a:r>
              <a:rPr lang="en-US" dirty="0"/>
              <a:t>The long Term Short Memory unit (LSTM)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835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15</a:t>
            </a:fld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5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16</a:t>
            </a:fld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9817" y="261257"/>
            <a:ext cx="1174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Example of input/output</a:t>
            </a:r>
            <a:endParaRPr lang="en-GB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69817" y="1227909"/>
            <a:ext cx="11743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:  ['in', '&lt;/w&gt;', 'field', '&lt;/w&gt;', '&lt;SEP&gt;', '&lt;/w&gt;', 'horse', '&lt;/w&gt;', 'with', '&lt;/w&gt;', 'horse', '&lt;/w&gt;', '&lt;SEP&gt;', '&lt;/w&gt;', 'horse', '&lt;/w&gt;', 'in', '&lt;/w&gt;', 'field', '&lt;/w&gt;', '', '&lt;PAD&gt;', '&lt;PAD&gt;', '&lt;PAD&gt;', '&lt;PAD&gt;', '&lt;PAD&gt;',….,'&lt;PAD&gt;', '&lt;PAD&gt;', '&lt;PAD&gt;', '&lt;END&gt;']</a:t>
            </a:r>
          </a:p>
          <a:p>
            <a:endParaRPr lang="en-GB" dirty="0"/>
          </a:p>
          <a:p>
            <a:r>
              <a:rPr lang="en-GB" dirty="0"/>
              <a:t> Desired Output :  ['two', '&lt;/w&gt;', '</a:t>
            </a:r>
            <a:r>
              <a:rPr lang="en-GB" dirty="0" err="1"/>
              <a:t>hor</a:t>
            </a:r>
            <a:r>
              <a:rPr lang="en-GB" dirty="0"/>
              <a:t>', 's', '</a:t>
            </a:r>
            <a:r>
              <a:rPr lang="en-GB" dirty="0" err="1"/>
              <a:t>es</a:t>
            </a:r>
            <a:r>
              <a:rPr lang="en-GB" dirty="0"/>
              <a:t>', '&lt;/w&gt;', 'in', '&lt;/w&gt;', 'the', '&lt;/w&gt;', 'field', '&lt;PAD&gt;', '&lt;PAD&gt;', '&lt;PAD&gt;', '&lt;PAD&gt;',…., '&lt;PAD&gt;', '&lt;PAD&gt;', '&lt;PAD&gt;', '&lt;END&gt;']</a:t>
            </a:r>
          </a:p>
          <a:p>
            <a:endParaRPr lang="en-GB" dirty="0"/>
          </a:p>
          <a:p>
            <a:r>
              <a:rPr lang="en-GB" dirty="0"/>
              <a:t>  Actual Output :  ['a', 'airplane',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</a:t>
            </a:r>
            <a:r>
              <a:rPr lang="en-GB" dirty="0" err="1"/>
              <a:t>ed</a:t>
            </a:r>
            <a:r>
              <a:rPr lang="en-GB" dirty="0"/>
              <a:t>', 'y', 'bag', '</a:t>
            </a:r>
            <a:r>
              <a:rPr lang="en-GB" dirty="0" err="1"/>
              <a:t>er</a:t>
            </a:r>
            <a:r>
              <a:rPr lang="en-GB" dirty="0"/>
              <a:t>', '&lt;/w&gt;', 'of', '&lt;PAD&gt;', '&lt;PAD&gt;', '&lt;/w&gt;', 'of', '&lt;/w&gt;', 'the', '&lt;/w&gt;',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'&lt;PAD&gt;', '&lt;PAD&gt;'] 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23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17</a:t>
            </a:fld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2" y="287928"/>
            <a:ext cx="11740243" cy="61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18</a:t>
            </a:fld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8685"/>
            <a:ext cx="12333255" cy="64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9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dirty="0"/>
              <a:t>الاستنتاجات والاقتراحات</a:t>
            </a:r>
            <a:br>
              <a:rPr lang="ar-SY" dirty="0"/>
            </a:br>
            <a:r>
              <a:rPr lang="en-GB" dirty="0"/>
              <a:t>(Conclusions and suggestions)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171" y="1988457"/>
            <a:ext cx="11219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sz="2800" dirty="0"/>
              <a:t>(1</a:t>
            </a:r>
            <a:r>
              <a:rPr lang="ar-SY" sz="2800" dirty="0"/>
              <a:t>يمكن توسيع أفق المشروع ليتم أتمتة اكتشاف الكائنات و العﻼقات يما بينها 1 , عن طريق بناء نموذج بتقانات الرؤية الحاسوبية قادرة على اكتشاف ذلك</a:t>
            </a:r>
            <a:endParaRPr lang="en-GB" sz="2800" dirty="0"/>
          </a:p>
          <a:p>
            <a:pPr algn="r" rtl="1"/>
            <a:endParaRPr lang="en-GB" sz="2800" dirty="0"/>
          </a:p>
          <a:p>
            <a:pPr algn="r" rtl="1"/>
            <a:r>
              <a:rPr lang="en-GB" sz="2800" dirty="0"/>
              <a:t>(2</a:t>
            </a:r>
            <a:r>
              <a:rPr lang="ar-SY" sz="2800" dirty="0"/>
              <a:t> من المشاكل المعقدة في عملية حساب أشعة التضمين هي تحديد الطول اﻷمثل القادر  [11] على التقاط , تم البحث في ذلك في  و يمكن اقتراح تطبيق المنهجية المقترحة  </a:t>
            </a:r>
          </a:p>
          <a:p>
            <a:pPr algn="r" rtl="1"/>
            <a:r>
              <a:rPr lang="ar-SY" sz="2800" dirty="0"/>
              <a:t> للحصول على الحد اﻷدنى من الطول المطلوب حسب اﻷبجدية البيانات المستخدم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625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18" y="150419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ar-SY" sz="6000" b="1" dirty="0"/>
              <a:t>الهدف من المشروع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ar-SY" sz="2000" dirty="0"/>
              <a:t>في هذا العمل تم إنشاء نظام يقوم بتوليد نصوص واصفة للمحتوى  المو جود في مجموعة من النصوص التي تحتوي علاقات بين الكائنات  باستخدام تقنيات من الذكاء الصنعي و معالجة اللغات الطبيعي.</a:t>
            </a:r>
          </a:p>
          <a:p>
            <a:pPr algn="r" rtl="1">
              <a:lnSpc>
                <a:spcPct val="100000"/>
              </a:lnSpc>
            </a:pPr>
            <a:r>
              <a:rPr lang="ar-SY" sz="2000" dirty="0"/>
              <a:t>تم ذلك عن طريق تكوين قاعدة بيانات تحتوي على كل المعلومات اللازمة.</a:t>
            </a:r>
          </a:p>
          <a:p>
            <a:pPr algn="r" rtl="1">
              <a:lnSpc>
                <a:spcPct val="100000"/>
              </a:lnSpc>
            </a:pPr>
            <a:r>
              <a:rPr lang="ar-SY" sz="2000" dirty="0"/>
              <a:t>و من ثم تكييف هذه البيانات لإزالة أي تشويش قد يؤذي سير العملية , والتعبير عن النصوص باستعمال تقانة عصبية , ومن ثم التوجه لإحداث  شبكة عصبية قادرة على القيام بالمطلوب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30286" y="2002972"/>
            <a:ext cx="7242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GB" sz="9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1776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761" y="503117"/>
            <a:ext cx="7434070" cy="1474330"/>
          </a:xfrm>
        </p:spPr>
        <p:txBody>
          <a:bodyPr>
            <a:noAutofit/>
          </a:bodyPr>
          <a:lstStyle/>
          <a:p>
            <a:pPr algn="ctr" rtl="1"/>
            <a:r>
              <a:rPr lang="ar-SY" sz="6000" b="1" dirty="0"/>
              <a:t>إحداث قاعدة معطيات للبيانات المستخدمة 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ar-SY" b="1" dirty="0"/>
              <a:t>شرح عن البيانات المستخدمة </a:t>
            </a:r>
            <a:r>
              <a:rPr lang="en-US" b="1" dirty="0"/>
              <a:t>:(Demonstration of The Dataset Visual Genome)</a:t>
            </a:r>
            <a:endParaRPr lang="en-GB" dirty="0"/>
          </a:p>
          <a:p>
            <a:pPr algn="r" rtl="1">
              <a:lnSpc>
                <a:spcPct val="100000"/>
              </a:lnSpc>
            </a:pPr>
            <a:r>
              <a:rPr lang="ar-SY" dirty="0"/>
              <a:t>تتألف البيانات من 15 ملف (13 ملف بصيغة </a:t>
            </a:r>
            <a:r>
              <a:rPr lang="en-US" dirty="0"/>
              <a:t>JSON</a:t>
            </a:r>
            <a:r>
              <a:rPr lang="ar-SY" dirty="0"/>
              <a:t>) و الملفان الاّخران يحتويان على الصور بصيغة </a:t>
            </a:r>
            <a:r>
              <a:rPr lang="en-US" dirty="0"/>
              <a:t>JPG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46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4</a:t>
            </a:fld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04" y="0"/>
            <a:ext cx="7980998" cy="607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2455037"/>
            <a:ext cx="10058400" cy="1450757"/>
          </a:xfrm>
        </p:spPr>
        <p:txBody>
          <a:bodyPr/>
          <a:lstStyle/>
          <a:p>
            <a:pPr algn="ctr" rtl="1"/>
            <a:r>
              <a:rPr lang="ar-SY" b="1" dirty="0"/>
              <a:t> معالجة البيانات وتكييفها للنموذج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09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Y" b="1" dirty="0"/>
              <a:t>الترميز باستعمال خوارزمية تشفير أزواج البايتات </a:t>
            </a:r>
            <a:r>
              <a:rPr lang="en-GB" b="1" dirty="0"/>
              <a:t>Tokenization Using Byte </a:t>
            </a:r>
            <a:r>
              <a:rPr lang="en-US" b="1" dirty="0"/>
              <a:t>Pair Encoding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6</a:t>
            </a:fld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046514"/>
            <a:ext cx="10949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dirty="0"/>
              <a:t>إن خوارزمية </a:t>
            </a:r>
            <a:r>
              <a:rPr lang="en-GB" dirty="0"/>
              <a:t>BPE</a:t>
            </a:r>
            <a:r>
              <a:rPr lang="ar-SY" dirty="0"/>
              <a:t> تستخدم لضغط البيانات حيث أن زوج البايتات اﻷكثر تكرارا يستعاض ببايت ﻻ يوجد في البيانات اﻷصلية.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ليكن لدينا السلسلة </a:t>
            </a:r>
            <a:r>
              <a:rPr lang="en-GB" dirty="0" err="1"/>
              <a:t>aaabdaaabac</a:t>
            </a:r>
            <a:r>
              <a:rPr lang="ar-SY" dirty="0"/>
              <a:t> لتي تحتاج لضغط ان البايات اﻷكثر تكرارا هو </a:t>
            </a:r>
            <a:r>
              <a:rPr lang="en-GB" dirty="0"/>
              <a:t>aa </a:t>
            </a:r>
            <a:r>
              <a:rPr lang="ar-SY" dirty="0"/>
              <a:t> يتم الاستعاضة عنة ب </a:t>
            </a:r>
            <a:r>
              <a:rPr lang="en-GB" dirty="0"/>
              <a:t>Z</a:t>
            </a:r>
            <a:r>
              <a:rPr lang="ar-SY" dirty="0"/>
              <a:t> ثاني أكثر زوج بايت مكرر هو</a:t>
            </a:r>
          </a:p>
          <a:p>
            <a:pPr algn="r" rtl="1"/>
            <a:r>
              <a:rPr lang="ar-SY" dirty="0"/>
              <a:t> </a:t>
            </a:r>
          </a:p>
          <a:p>
            <a:pPr algn="r" rtl="1"/>
            <a:r>
              <a:rPr lang="en-GB" dirty="0"/>
              <a:t>ab </a:t>
            </a:r>
            <a:r>
              <a:rPr lang="ar-SY" dirty="0"/>
              <a:t>يتم التبديل مع </a:t>
            </a:r>
            <a:r>
              <a:rPr lang="en-GB" dirty="0"/>
              <a:t>Y</a:t>
            </a:r>
            <a:r>
              <a:rPr lang="ar-SY" dirty="0"/>
              <a:t> بقي اخر زوج بايت هو </a:t>
            </a:r>
            <a:r>
              <a:rPr lang="en-GB" dirty="0"/>
              <a:t>ac</a:t>
            </a:r>
            <a:r>
              <a:rPr lang="ar-SY" dirty="0"/>
              <a:t> وبما انه تكرر مرة واحدة لا يتم تشفيره.</a:t>
            </a:r>
          </a:p>
          <a:p>
            <a:pPr algn="r" rtl="1"/>
            <a:endParaRPr lang="en-GB" dirty="0"/>
          </a:p>
          <a:p>
            <a:pPr algn="r" rtl="1"/>
            <a:r>
              <a:rPr lang="ar-SY" dirty="0"/>
              <a:t>يمكن أن نقوم بتشفير تعاودي </a:t>
            </a:r>
            <a:r>
              <a:rPr lang="en-GB" dirty="0"/>
              <a:t> </a:t>
            </a:r>
            <a:r>
              <a:rPr lang="ar-SY" dirty="0"/>
              <a:t>عندها سيتم تشفير </a:t>
            </a:r>
            <a:r>
              <a:rPr lang="en-GB" dirty="0"/>
              <a:t>ZY</a:t>
            </a:r>
            <a:r>
              <a:rPr lang="ar-SY" dirty="0"/>
              <a:t> ب </a:t>
            </a:r>
            <a:r>
              <a:rPr lang="en-US" dirty="0"/>
              <a:t>X </a:t>
            </a:r>
            <a:r>
              <a:rPr lang="ar-SY" dirty="0"/>
              <a:t> تصبح السلسة بالشكل النهائي </a:t>
            </a:r>
            <a:r>
              <a:rPr lang="en-GB" dirty="0" err="1"/>
              <a:t>XdXac</a:t>
            </a:r>
            <a:r>
              <a:rPr lang="en-GB" dirty="0"/>
              <a:t> </a:t>
            </a:r>
            <a:endParaRPr lang="ar-S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70" y="4376158"/>
            <a:ext cx="4466911" cy="17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3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Word2vec </a:t>
            </a:r>
            <a:r>
              <a:rPr lang="en-US" b="1" dirty="0"/>
              <a:t>capturing semantic information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7</a:t>
            </a:fld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2002971"/>
            <a:ext cx="101152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2000" dirty="0"/>
              <a:t>هي تقنية تضمين لحل مشاكل معالجة  اللغات الطبيعية المتقدمة يمكنه  العبورعلى مجموعة كبيرة من النصوص لتعلم اﻻرتباطات او التبعيات  بين الكلمات.</a:t>
            </a:r>
          </a:p>
          <a:p>
            <a:pPr algn="r" rtl="1"/>
            <a:r>
              <a:rPr lang="ar-SY" sz="2000" dirty="0"/>
              <a:t>تستعمل </a:t>
            </a:r>
            <a:r>
              <a:rPr lang="en-GB" sz="2000" dirty="0"/>
              <a:t>Word2Vec</a:t>
            </a:r>
            <a:r>
              <a:rPr lang="ar-SY" sz="2000" dirty="0"/>
              <a:t> إحدى الشبكتين العصبيتين </a:t>
            </a:r>
            <a:r>
              <a:rPr lang="en-GB" sz="2000" dirty="0"/>
              <a:t>Skip-gram </a:t>
            </a:r>
            <a:r>
              <a:rPr lang="ar-SY" sz="2000" dirty="0"/>
              <a:t> و </a:t>
            </a:r>
            <a:r>
              <a:rPr lang="en-GB" sz="2000" dirty="0"/>
              <a:t>Continuous Bag of Words (CBOW)</a:t>
            </a:r>
          </a:p>
          <a:p>
            <a:pPr algn="r" rtl="1"/>
            <a:r>
              <a:rPr lang="ar-SY" sz="2000" dirty="0"/>
              <a:t>في </a:t>
            </a:r>
            <a:r>
              <a:rPr lang="en-US" sz="2000" dirty="0"/>
              <a:t>CBOW </a:t>
            </a:r>
            <a:r>
              <a:rPr lang="ar-SY" sz="2000" dirty="0"/>
              <a:t>  يأخذ نموذج الشبكة العصبية كلمات مختلفة كمدخلات ويتنبأ بالكلمة المستهدفة التي ترتبط ارتباطا وثيقا بسياق كلمات الدخل. من ناحية أخرى تأخد بنية </a:t>
            </a:r>
            <a:r>
              <a:rPr lang="en-GB" sz="2000" dirty="0"/>
              <a:t>skip-gram </a:t>
            </a:r>
            <a:r>
              <a:rPr lang="ar-SY" sz="2000" dirty="0"/>
              <a:t> كلمة واحدة كمدخل و تتوقع كلمات السياق وثيقة الصلة بها</a:t>
            </a:r>
          </a:p>
        </p:txBody>
      </p:sp>
    </p:spTree>
    <p:extLst>
      <p:ext uri="{BB962C8B-B14F-4D97-AF65-F5344CB8AC3E}">
        <p14:creationId xmlns:p14="http://schemas.microsoft.com/office/powerpoint/2010/main" val="22632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8</a:t>
            </a:fld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25287"/>
            <a:ext cx="12192000" cy="66850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558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/>
              <a:t>9</a:t>
            </a:fld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661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21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759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Detecting Context of Text with its Respective Images Using Semantic Web كشف محتوى النصوص والصور المترافقة في الويب الدلالي </vt:lpstr>
      <vt:lpstr>الهدف من المشروع</vt:lpstr>
      <vt:lpstr>إحداث قاعدة معطيات للبيانات المستخدمة </vt:lpstr>
      <vt:lpstr>PowerPoint Presentation</vt:lpstr>
      <vt:lpstr> معالجة البيانات وتكييفها للنموذج </vt:lpstr>
      <vt:lpstr>الترميز باستعمال خوارزمية تشفير أزواج البايتات Tokenization Using Byte Pair Encoding</vt:lpstr>
      <vt:lpstr>Word2vec capturing semantic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RNN model</vt:lpstr>
      <vt:lpstr>لمحة عن وحدة الذاكرة طويلة قصيرة اﻷمد The long Term Short Memory unit (LSTM)</vt:lpstr>
      <vt:lpstr>PowerPoint Presentation</vt:lpstr>
      <vt:lpstr>PowerPoint Presentation</vt:lpstr>
      <vt:lpstr>PowerPoint Presentation</vt:lpstr>
      <vt:lpstr>PowerPoint Presentation</vt:lpstr>
      <vt:lpstr>الاستنتاجات والاقتراحات (Conclusions and suggestions)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2022-08-14T20:42:40Z</dcterms:created>
  <dcterms:modified xsi:type="dcterms:W3CDTF">2022-08-15T07:35:00Z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