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Heading Now 71-78 Bold" charset="1" panose="00000000000000000000"/>
      <p:regular r:id="rId38"/>
    </p:embeddedFont>
    <p:embeddedFont>
      <p:font typeface="Heading Now 71-78" charset="1" panose="00000000000000000000"/>
      <p:regular r:id="rId39"/>
    </p:embeddedFont>
    <p:embeddedFont>
      <p:font typeface="Public Sans" charset="1" panose="000000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4.png" Type="http://schemas.openxmlformats.org/officeDocument/2006/relationships/image"/><Relationship Id="rId15" Target="../media/image35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53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png" Type="http://schemas.openxmlformats.org/officeDocument/2006/relationships/image"/><Relationship Id="rId11" Target="../media/image61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Relationship Id="rId8" Target="../media/image58.png" Type="http://schemas.openxmlformats.org/officeDocument/2006/relationships/image"/><Relationship Id="rId9" Target="../media/image59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8.png" Type="http://schemas.openxmlformats.org/officeDocument/2006/relationships/image"/><Relationship Id="rId11" Target="../media/image69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62.png" Type="http://schemas.openxmlformats.org/officeDocument/2006/relationships/image"/><Relationship Id="rId5" Target="../media/image63.svg" Type="http://schemas.openxmlformats.org/officeDocument/2006/relationships/image"/><Relationship Id="rId6" Target="../media/image64.png" Type="http://schemas.openxmlformats.org/officeDocument/2006/relationships/image"/><Relationship Id="rId7" Target="../media/image65.svg" Type="http://schemas.openxmlformats.org/officeDocument/2006/relationships/image"/><Relationship Id="rId8" Target="../media/image66.png" Type="http://schemas.openxmlformats.org/officeDocument/2006/relationships/image"/><Relationship Id="rId9" Target="../media/image67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0.png" Type="http://schemas.openxmlformats.org/officeDocument/2006/relationships/image"/><Relationship Id="rId5" Target="../media/image71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jpe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3.png" Type="http://schemas.openxmlformats.org/officeDocument/2006/relationships/image"/><Relationship Id="rId7" Target="../media/image7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gif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8825" y="562820"/>
            <a:ext cx="11712675" cy="448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3"/>
              </a:lnSpc>
            </a:pPr>
            <a:r>
              <a:rPr lang="en-US" sz="10913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AUTOMATED CUSTOMER REVIEWS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11916" y="7078808"/>
            <a:ext cx="1898759" cy="2349312"/>
          </a:xfrm>
          <a:custGeom>
            <a:avLst/>
            <a:gdLst/>
            <a:ahLst/>
            <a:cxnLst/>
            <a:rect r="r" b="b" t="t" l="l"/>
            <a:pathLst>
              <a:path h="2349312" w="1898759">
                <a:moveTo>
                  <a:pt x="0" y="0"/>
                </a:moveTo>
                <a:lnTo>
                  <a:pt x="1898759" y="0"/>
                </a:lnTo>
                <a:lnTo>
                  <a:pt x="1898759" y="2349312"/>
                </a:lnTo>
                <a:lnTo>
                  <a:pt x="0" y="2349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41876" t="-18685" r="-543914" b="-149456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76354" y="7685311"/>
            <a:ext cx="1361746" cy="1684873"/>
          </a:xfrm>
          <a:custGeom>
            <a:avLst/>
            <a:gdLst/>
            <a:ahLst/>
            <a:cxnLst/>
            <a:rect r="r" b="b" t="t" l="l"/>
            <a:pathLst>
              <a:path h="1684873" w="1361746">
                <a:moveTo>
                  <a:pt x="1361746" y="0"/>
                </a:moveTo>
                <a:lnTo>
                  <a:pt x="0" y="0"/>
                </a:lnTo>
                <a:lnTo>
                  <a:pt x="0" y="1684873"/>
                </a:lnTo>
                <a:lnTo>
                  <a:pt x="1361746" y="1684873"/>
                </a:lnTo>
                <a:lnTo>
                  <a:pt x="13617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241876" t="-18685" r="-543914" b="-14945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04609" y="3403472"/>
            <a:ext cx="6571745" cy="5854828"/>
          </a:xfrm>
          <a:custGeom>
            <a:avLst/>
            <a:gdLst/>
            <a:ahLst/>
            <a:cxnLst/>
            <a:rect r="r" b="b" t="t" l="l"/>
            <a:pathLst>
              <a:path h="5854828" w="6571745">
                <a:moveTo>
                  <a:pt x="0" y="0"/>
                </a:moveTo>
                <a:lnTo>
                  <a:pt x="6571745" y="0"/>
                </a:lnTo>
                <a:lnTo>
                  <a:pt x="6571745" y="5854828"/>
                </a:lnTo>
                <a:lnTo>
                  <a:pt x="0" y="58548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32588" y="5489981"/>
            <a:ext cx="1972223" cy="1928630"/>
          </a:xfrm>
          <a:custGeom>
            <a:avLst/>
            <a:gdLst/>
            <a:ahLst/>
            <a:cxnLst/>
            <a:rect r="r" b="b" t="t" l="l"/>
            <a:pathLst>
              <a:path h="1928630" w="1972223">
                <a:moveTo>
                  <a:pt x="0" y="0"/>
                </a:moveTo>
                <a:lnTo>
                  <a:pt x="1972223" y="0"/>
                </a:lnTo>
                <a:lnTo>
                  <a:pt x="1972223" y="1928630"/>
                </a:lnTo>
                <a:lnTo>
                  <a:pt x="0" y="19286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152028" r="-474948" b="-34791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7930" y="4610186"/>
            <a:ext cx="879794" cy="879794"/>
          </a:xfrm>
          <a:custGeom>
            <a:avLst/>
            <a:gdLst/>
            <a:ahLst/>
            <a:cxnLst/>
            <a:rect r="r" b="b" t="t" l="l"/>
            <a:pathLst>
              <a:path h="879794" w="879794">
                <a:moveTo>
                  <a:pt x="0" y="0"/>
                </a:moveTo>
                <a:lnTo>
                  <a:pt x="879794" y="0"/>
                </a:lnTo>
                <a:lnTo>
                  <a:pt x="879794" y="879795"/>
                </a:lnTo>
                <a:lnTo>
                  <a:pt x="0" y="8797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6369809" y="6259479"/>
            <a:ext cx="4254086" cy="2475105"/>
          </a:xfrm>
          <a:custGeom>
            <a:avLst/>
            <a:gdLst/>
            <a:ahLst/>
            <a:cxnLst/>
            <a:rect r="r" b="b" t="t" l="l"/>
            <a:pathLst>
              <a:path h="2475105" w="4254086">
                <a:moveTo>
                  <a:pt x="0" y="0"/>
                </a:moveTo>
                <a:lnTo>
                  <a:pt x="4254087" y="0"/>
                </a:lnTo>
                <a:lnTo>
                  <a:pt x="4254087" y="2475104"/>
                </a:lnTo>
                <a:lnTo>
                  <a:pt x="0" y="24751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30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1083122" y="1028700"/>
            <a:ext cx="6144749" cy="9525"/>
          </a:xfrm>
          <a:prstGeom prst="line">
            <a:avLst/>
          </a:prstGeom>
          <a:ln cap="flat" w="19050">
            <a:solidFill>
              <a:srgbClr val="A9CFF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85282" y="4238522"/>
            <a:ext cx="9957547" cy="152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8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CLASSIFICATION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54844" y="3586149"/>
            <a:ext cx="2879179" cy="3141962"/>
          </a:xfrm>
          <a:custGeom>
            <a:avLst/>
            <a:gdLst/>
            <a:ahLst/>
            <a:cxnLst/>
            <a:rect r="r" b="b" t="t" l="l"/>
            <a:pathLst>
              <a:path h="3141962" w="2879179">
                <a:moveTo>
                  <a:pt x="0" y="0"/>
                </a:moveTo>
                <a:lnTo>
                  <a:pt x="2879180" y="0"/>
                </a:lnTo>
                <a:lnTo>
                  <a:pt x="2879180" y="3141962"/>
                </a:lnTo>
                <a:lnTo>
                  <a:pt x="0" y="314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13721" y="3383270"/>
            <a:ext cx="3113398" cy="3141962"/>
          </a:xfrm>
          <a:custGeom>
            <a:avLst/>
            <a:gdLst/>
            <a:ahLst/>
            <a:cxnLst/>
            <a:rect r="r" b="b" t="t" l="l"/>
            <a:pathLst>
              <a:path h="3141962" w="3113398">
                <a:moveTo>
                  <a:pt x="0" y="0"/>
                </a:moveTo>
                <a:lnTo>
                  <a:pt x="3113398" y="0"/>
                </a:lnTo>
                <a:lnTo>
                  <a:pt x="3113398" y="3141962"/>
                </a:lnTo>
                <a:lnTo>
                  <a:pt x="0" y="314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83679" y="8395772"/>
            <a:ext cx="2654464" cy="419888"/>
          </a:xfrm>
          <a:custGeom>
            <a:avLst/>
            <a:gdLst/>
            <a:ahLst/>
            <a:cxnLst/>
            <a:rect r="r" b="b" t="t" l="l"/>
            <a:pathLst>
              <a:path h="419888" w="2654464">
                <a:moveTo>
                  <a:pt x="0" y="0"/>
                </a:moveTo>
                <a:lnTo>
                  <a:pt x="2654464" y="0"/>
                </a:lnTo>
                <a:lnTo>
                  <a:pt x="2654464" y="419888"/>
                </a:lnTo>
                <a:lnTo>
                  <a:pt x="0" y="419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3679" y="9082360"/>
            <a:ext cx="2166114" cy="419888"/>
          </a:xfrm>
          <a:custGeom>
            <a:avLst/>
            <a:gdLst/>
            <a:ahLst/>
            <a:cxnLst/>
            <a:rect r="r" b="b" t="t" l="l"/>
            <a:pathLst>
              <a:path h="419888" w="2166114">
                <a:moveTo>
                  <a:pt x="0" y="0"/>
                </a:moveTo>
                <a:lnTo>
                  <a:pt x="2166114" y="0"/>
                </a:lnTo>
                <a:lnTo>
                  <a:pt x="2166114" y="419888"/>
                </a:lnTo>
                <a:lnTo>
                  <a:pt x="0" y="419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254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70162" y="8395772"/>
            <a:ext cx="1626154" cy="419888"/>
          </a:xfrm>
          <a:custGeom>
            <a:avLst/>
            <a:gdLst/>
            <a:ahLst/>
            <a:cxnLst/>
            <a:rect r="r" b="b" t="t" l="l"/>
            <a:pathLst>
              <a:path h="419888" w="1626154">
                <a:moveTo>
                  <a:pt x="0" y="0"/>
                </a:moveTo>
                <a:lnTo>
                  <a:pt x="1626154" y="0"/>
                </a:lnTo>
                <a:lnTo>
                  <a:pt x="1626154" y="419888"/>
                </a:lnTo>
                <a:lnTo>
                  <a:pt x="0" y="419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63235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80149" y="8395772"/>
            <a:ext cx="1084889" cy="419888"/>
          </a:xfrm>
          <a:custGeom>
            <a:avLst/>
            <a:gdLst/>
            <a:ahLst/>
            <a:cxnLst/>
            <a:rect r="r" b="b" t="t" l="l"/>
            <a:pathLst>
              <a:path h="419888" w="1084889">
                <a:moveTo>
                  <a:pt x="0" y="0"/>
                </a:moveTo>
                <a:lnTo>
                  <a:pt x="1084889" y="0"/>
                </a:lnTo>
                <a:lnTo>
                  <a:pt x="1084889" y="419888"/>
                </a:lnTo>
                <a:lnTo>
                  <a:pt x="0" y="419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14467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80149" y="9082360"/>
            <a:ext cx="512552" cy="419888"/>
          </a:xfrm>
          <a:custGeom>
            <a:avLst/>
            <a:gdLst/>
            <a:ahLst/>
            <a:cxnLst/>
            <a:rect r="r" b="b" t="t" l="l"/>
            <a:pathLst>
              <a:path h="419888" w="512552">
                <a:moveTo>
                  <a:pt x="0" y="0"/>
                </a:moveTo>
                <a:lnTo>
                  <a:pt x="512551" y="0"/>
                </a:lnTo>
                <a:lnTo>
                  <a:pt x="512551" y="419888"/>
                </a:lnTo>
                <a:lnTo>
                  <a:pt x="0" y="4198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41789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96298" y="3491710"/>
            <a:ext cx="3478850" cy="3143615"/>
          </a:xfrm>
          <a:custGeom>
            <a:avLst/>
            <a:gdLst/>
            <a:ahLst/>
            <a:cxnLst/>
            <a:rect r="r" b="b" t="t" l="l"/>
            <a:pathLst>
              <a:path h="3143615" w="3478850">
                <a:moveTo>
                  <a:pt x="0" y="0"/>
                </a:moveTo>
                <a:lnTo>
                  <a:pt x="3478850" y="0"/>
                </a:lnTo>
                <a:lnTo>
                  <a:pt x="3478850" y="3143615"/>
                </a:lnTo>
                <a:lnTo>
                  <a:pt x="0" y="31436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91328" y="1009650"/>
            <a:ext cx="14452855" cy="64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41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Classifying Ratings into Sentiment Categories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38374" y="6715732"/>
            <a:ext cx="3253328" cy="132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b="true" sz="3485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1–2 </a:t>
            </a:r>
          </a:p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Negative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7336" y="6715732"/>
            <a:ext cx="3253328" cy="132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485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3  </a:t>
            </a:r>
          </a:p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Neutral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9059" y="6715732"/>
            <a:ext cx="3253328" cy="132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485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4-5 </a:t>
            </a:r>
          </a:p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Positive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4862" y="1867733"/>
            <a:ext cx="15787595" cy="78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Convert numerical ratings into meaningful sentiment categories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54844" y="3586149"/>
            <a:ext cx="2879179" cy="3141962"/>
          </a:xfrm>
          <a:custGeom>
            <a:avLst/>
            <a:gdLst/>
            <a:ahLst/>
            <a:cxnLst/>
            <a:rect r="r" b="b" t="t" l="l"/>
            <a:pathLst>
              <a:path h="3141962" w="2879179">
                <a:moveTo>
                  <a:pt x="0" y="0"/>
                </a:moveTo>
                <a:lnTo>
                  <a:pt x="2879180" y="0"/>
                </a:lnTo>
                <a:lnTo>
                  <a:pt x="2879180" y="3141962"/>
                </a:lnTo>
                <a:lnTo>
                  <a:pt x="0" y="314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13721" y="3383270"/>
            <a:ext cx="3113398" cy="3141962"/>
          </a:xfrm>
          <a:custGeom>
            <a:avLst/>
            <a:gdLst/>
            <a:ahLst/>
            <a:cxnLst/>
            <a:rect r="r" b="b" t="t" l="l"/>
            <a:pathLst>
              <a:path h="3141962" w="3113398">
                <a:moveTo>
                  <a:pt x="0" y="0"/>
                </a:moveTo>
                <a:lnTo>
                  <a:pt x="3113398" y="0"/>
                </a:lnTo>
                <a:lnTo>
                  <a:pt x="3113398" y="3141962"/>
                </a:lnTo>
                <a:lnTo>
                  <a:pt x="0" y="3141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96298" y="3491710"/>
            <a:ext cx="3478850" cy="3143615"/>
          </a:xfrm>
          <a:custGeom>
            <a:avLst/>
            <a:gdLst/>
            <a:ahLst/>
            <a:cxnLst/>
            <a:rect r="r" b="b" t="t" l="l"/>
            <a:pathLst>
              <a:path h="3143615" w="3478850">
                <a:moveTo>
                  <a:pt x="0" y="0"/>
                </a:moveTo>
                <a:lnTo>
                  <a:pt x="3478850" y="0"/>
                </a:lnTo>
                <a:lnTo>
                  <a:pt x="3478850" y="3143615"/>
                </a:lnTo>
                <a:lnTo>
                  <a:pt x="0" y="3143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91328" y="1009650"/>
            <a:ext cx="14452855" cy="64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sz="41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Classifying Ratings into Sentiment Categories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38374" y="6715732"/>
            <a:ext cx="3253328" cy="68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Negative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7336" y="6715732"/>
            <a:ext cx="3253328" cy="68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Neutral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9059" y="6715732"/>
            <a:ext cx="3253328" cy="68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3"/>
              </a:lnSpc>
            </a:pPr>
            <a:r>
              <a:rPr lang="en-US" sz="34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Positive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4862" y="1867733"/>
            <a:ext cx="15787595" cy="78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Converting Sentiments into Numerical Values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88595" y="7900472"/>
            <a:ext cx="1152886" cy="1428124"/>
          </a:xfrm>
          <a:custGeom>
            <a:avLst/>
            <a:gdLst/>
            <a:ahLst/>
            <a:cxnLst/>
            <a:rect r="r" b="b" t="t" l="l"/>
            <a:pathLst>
              <a:path h="1428124" w="1152886">
                <a:moveTo>
                  <a:pt x="0" y="0"/>
                </a:moveTo>
                <a:lnTo>
                  <a:pt x="1152886" y="0"/>
                </a:lnTo>
                <a:lnTo>
                  <a:pt x="1152886" y="1428124"/>
                </a:lnTo>
                <a:lnTo>
                  <a:pt x="0" y="142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832179" y="7900472"/>
            <a:ext cx="524511" cy="1428124"/>
          </a:xfrm>
          <a:custGeom>
            <a:avLst/>
            <a:gdLst/>
            <a:ahLst/>
            <a:cxnLst/>
            <a:rect r="r" b="b" t="t" l="l"/>
            <a:pathLst>
              <a:path h="1428124" w="524511">
                <a:moveTo>
                  <a:pt x="0" y="0"/>
                </a:moveTo>
                <a:lnTo>
                  <a:pt x="524511" y="0"/>
                </a:lnTo>
                <a:lnTo>
                  <a:pt x="524511" y="1428124"/>
                </a:lnTo>
                <a:lnTo>
                  <a:pt x="0" y="14281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31735" y="7763573"/>
            <a:ext cx="921789" cy="1428124"/>
          </a:xfrm>
          <a:custGeom>
            <a:avLst/>
            <a:gdLst/>
            <a:ahLst/>
            <a:cxnLst/>
            <a:rect r="r" b="b" t="t" l="l"/>
            <a:pathLst>
              <a:path h="1428124" w="921789">
                <a:moveTo>
                  <a:pt x="0" y="0"/>
                </a:moveTo>
                <a:lnTo>
                  <a:pt x="921789" y="0"/>
                </a:lnTo>
                <a:lnTo>
                  <a:pt x="921789" y="1428124"/>
                </a:lnTo>
                <a:lnTo>
                  <a:pt x="0" y="14281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947885" y="421676"/>
            <a:ext cx="9861874" cy="965844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198703" y="2868376"/>
            <a:ext cx="7385524" cy="559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6"/>
              </a:lnSpc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The original dataset was imbalanced across sentiment classes: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Positive: 495423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Neutral: 56702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Negative: 141816</a:t>
            </a:r>
          </a:p>
          <a:p>
            <a:pPr algn="l">
              <a:lnSpc>
                <a:spcPts val="4876"/>
              </a:lnSpc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This imbalance could negatively affect the model's performance by making it biased toward the dominant class (positive)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8703" y="1860989"/>
            <a:ext cx="6839372" cy="61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sz="39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Balancing the Dataset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158922" y="440861"/>
            <a:ext cx="9631651" cy="9620076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386558" y="2478424"/>
            <a:ext cx="7114093" cy="621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6"/>
              </a:lnSpc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To </a:t>
            </a: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address this issue, we applied balancing to ensure fair learning across all sentiment classes.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We selected an equal number of samples from each class to create a balanced dataset.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Total balanced dataset: 170106 reviews</a:t>
            </a:r>
          </a:p>
          <a:p>
            <a:pPr algn="l" marL="622950" indent="-311475" lvl="1">
              <a:lnSpc>
                <a:spcPts val="4876"/>
              </a:lnSpc>
              <a:buFont typeface="Arial"/>
              <a:buChar char="•"/>
            </a:pPr>
            <a:r>
              <a:rPr lang="en-US" sz="28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(56702 Positive + 56702 Neutral + 56702 Negative)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6558" y="1523799"/>
            <a:ext cx="6650342" cy="61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0"/>
              </a:lnSpc>
            </a:pPr>
            <a:r>
              <a:rPr lang="en-US" sz="39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Balancing the Dataset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3697" y="933450"/>
            <a:ext cx="14500606" cy="192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b="true" sz="6300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ROBERTA MODEL FOR SENTIMENT CLASSIFICATION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07110" y="4428957"/>
            <a:ext cx="5118932" cy="4011871"/>
            <a:chOff x="0" y="0"/>
            <a:chExt cx="1348196" cy="1056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8196" cy="1056624"/>
            </a:xfrm>
            <a:custGeom>
              <a:avLst/>
              <a:gdLst/>
              <a:ahLst/>
              <a:cxnLst/>
              <a:rect r="r" b="b" t="t" l="l"/>
              <a:pathLst>
                <a:path h="1056624" w="1348196">
                  <a:moveTo>
                    <a:pt x="77133" y="0"/>
                  </a:moveTo>
                  <a:lnTo>
                    <a:pt x="1271063" y="0"/>
                  </a:lnTo>
                  <a:cubicBezTo>
                    <a:pt x="1291520" y="0"/>
                    <a:pt x="1311139" y="8126"/>
                    <a:pt x="1325605" y="22592"/>
                  </a:cubicBezTo>
                  <a:cubicBezTo>
                    <a:pt x="1340070" y="37057"/>
                    <a:pt x="1348196" y="56676"/>
                    <a:pt x="1348196" y="77133"/>
                  </a:cubicBezTo>
                  <a:lnTo>
                    <a:pt x="1348196" y="979491"/>
                  </a:lnTo>
                  <a:cubicBezTo>
                    <a:pt x="1348196" y="999948"/>
                    <a:pt x="1340070" y="1019567"/>
                    <a:pt x="1325605" y="1034033"/>
                  </a:cubicBezTo>
                  <a:cubicBezTo>
                    <a:pt x="1311139" y="1048498"/>
                    <a:pt x="1291520" y="1056624"/>
                    <a:pt x="1271063" y="1056624"/>
                  </a:cubicBezTo>
                  <a:lnTo>
                    <a:pt x="77133" y="1056624"/>
                  </a:lnTo>
                  <a:cubicBezTo>
                    <a:pt x="56676" y="1056624"/>
                    <a:pt x="37057" y="1048498"/>
                    <a:pt x="22592" y="1034033"/>
                  </a:cubicBezTo>
                  <a:cubicBezTo>
                    <a:pt x="8126" y="1019567"/>
                    <a:pt x="0" y="999948"/>
                    <a:pt x="0" y="979491"/>
                  </a:cubicBezTo>
                  <a:lnTo>
                    <a:pt x="0" y="77133"/>
                  </a:lnTo>
                  <a:cubicBezTo>
                    <a:pt x="0" y="56676"/>
                    <a:pt x="8126" y="37057"/>
                    <a:pt x="22592" y="22592"/>
                  </a:cubicBezTo>
                  <a:cubicBezTo>
                    <a:pt x="37057" y="8126"/>
                    <a:pt x="56676" y="0"/>
                    <a:pt x="77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348196" cy="1123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30015" y="5541898"/>
            <a:ext cx="2473122" cy="421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Tokenization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7983" y="6349168"/>
            <a:ext cx="3657186" cy="144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6"/>
              </a:lnSpc>
            </a:pPr>
            <a:r>
              <a:rPr lang="en-US" sz="19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used the roberta-base tokenizer to convert the training and test text data into input tokens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93902" y="4428957"/>
            <a:ext cx="5118932" cy="4011871"/>
            <a:chOff x="0" y="0"/>
            <a:chExt cx="1348196" cy="10566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8196" cy="1056624"/>
            </a:xfrm>
            <a:custGeom>
              <a:avLst/>
              <a:gdLst/>
              <a:ahLst/>
              <a:cxnLst/>
              <a:rect r="r" b="b" t="t" l="l"/>
              <a:pathLst>
                <a:path h="1056624" w="1348196">
                  <a:moveTo>
                    <a:pt x="77133" y="0"/>
                  </a:moveTo>
                  <a:lnTo>
                    <a:pt x="1271063" y="0"/>
                  </a:lnTo>
                  <a:cubicBezTo>
                    <a:pt x="1291520" y="0"/>
                    <a:pt x="1311139" y="8126"/>
                    <a:pt x="1325605" y="22592"/>
                  </a:cubicBezTo>
                  <a:cubicBezTo>
                    <a:pt x="1340070" y="37057"/>
                    <a:pt x="1348196" y="56676"/>
                    <a:pt x="1348196" y="77133"/>
                  </a:cubicBezTo>
                  <a:lnTo>
                    <a:pt x="1348196" y="979491"/>
                  </a:lnTo>
                  <a:cubicBezTo>
                    <a:pt x="1348196" y="999948"/>
                    <a:pt x="1340070" y="1019567"/>
                    <a:pt x="1325605" y="1034033"/>
                  </a:cubicBezTo>
                  <a:cubicBezTo>
                    <a:pt x="1311139" y="1048498"/>
                    <a:pt x="1291520" y="1056624"/>
                    <a:pt x="1271063" y="1056624"/>
                  </a:cubicBezTo>
                  <a:lnTo>
                    <a:pt x="77133" y="1056624"/>
                  </a:lnTo>
                  <a:cubicBezTo>
                    <a:pt x="56676" y="1056624"/>
                    <a:pt x="37057" y="1048498"/>
                    <a:pt x="22592" y="1034033"/>
                  </a:cubicBezTo>
                  <a:cubicBezTo>
                    <a:pt x="8126" y="1019567"/>
                    <a:pt x="0" y="999948"/>
                    <a:pt x="0" y="979491"/>
                  </a:cubicBezTo>
                  <a:lnTo>
                    <a:pt x="0" y="77133"/>
                  </a:lnTo>
                  <a:cubicBezTo>
                    <a:pt x="0" y="56676"/>
                    <a:pt x="8126" y="37057"/>
                    <a:pt x="22592" y="22592"/>
                  </a:cubicBezTo>
                  <a:cubicBezTo>
                    <a:pt x="37057" y="8126"/>
                    <a:pt x="56676" y="0"/>
                    <a:pt x="77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348196" cy="1123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123025" y="5198998"/>
            <a:ext cx="3660685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Construct Train/Test Datasets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5022" y="6488785"/>
            <a:ext cx="3276692" cy="144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6"/>
              </a:lnSpc>
            </a:pPr>
            <a:r>
              <a:rPr lang="en-US" sz="19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The data was wrapped into PyTorch datasets for both training and testing sets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980693" y="4428957"/>
            <a:ext cx="5087974" cy="4011871"/>
            <a:chOff x="0" y="0"/>
            <a:chExt cx="1340043" cy="10566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40043" cy="1056624"/>
            </a:xfrm>
            <a:custGeom>
              <a:avLst/>
              <a:gdLst/>
              <a:ahLst/>
              <a:cxnLst/>
              <a:rect r="r" b="b" t="t" l="l"/>
              <a:pathLst>
                <a:path h="1056624" w="1340043">
                  <a:moveTo>
                    <a:pt x="77602" y="0"/>
                  </a:moveTo>
                  <a:lnTo>
                    <a:pt x="1262440" y="0"/>
                  </a:lnTo>
                  <a:cubicBezTo>
                    <a:pt x="1305299" y="0"/>
                    <a:pt x="1340043" y="34744"/>
                    <a:pt x="1340043" y="77602"/>
                  </a:cubicBezTo>
                  <a:lnTo>
                    <a:pt x="1340043" y="979022"/>
                  </a:lnTo>
                  <a:cubicBezTo>
                    <a:pt x="1340043" y="1021881"/>
                    <a:pt x="1305299" y="1056624"/>
                    <a:pt x="1262440" y="1056624"/>
                  </a:cubicBezTo>
                  <a:lnTo>
                    <a:pt x="77602" y="1056624"/>
                  </a:lnTo>
                  <a:cubicBezTo>
                    <a:pt x="34744" y="1056624"/>
                    <a:pt x="0" y="1021881"/>
                    <a:pt x="0" y="979022"/>
                  </a:cubicBezTo>
                  <a:lnTo>
                    <a:pt x="0" y="77602"/>
                  </a:lnTo>
                  <a:cubicBezTo>
                    <a:pt x="0" y="34744"/>
                    <a:pt x="34744" y="0"/>
                    <a:pt x="776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340043" cy="1123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6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951599" y="5198998"/>
            <a:ext cx="3146163" cy="110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7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Define Evaluation Metrics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07816" y="6488785"/>
            <a:ext cx="4033729" cy="144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6"/>
              </a:lnSpc>
            </a:pPr>
            <a:r>
              <a:rPr lang="en-US" sz="19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evaluated the model using accuracy, precision, recall, and F1-score per class (Negative, Neutral, Positive)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855716" y="3918098"/>
            <a:ext cx="1021719" cy="102171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42508" y="3918098"/>
            <a:ext cx="1021719" cy="102171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219932" y="3632149"/>
            <a:ext cx="1021719" cy="102171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5793602" y="2221450"/>
            <a:ext cx="5704459" cy="3318958"/>
          </a:xfrm>
          <a:custGeom>
            <a:avLst/>
            <a:gdLst/>
            <a:ahLst/>
            <a:cxnLst/>
            <a:rect r="r" b="b" t="t" l="l"/>
            <a:pathLst>
              <a:path h="3318958" w="5704459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89690" y="2466078"/>
            <a:ext cx="8862454" cy="6792222"/>
          </a:xfrm>
          <a:custGeom>
            <a:avLst/>
            <a:gdLst/>
            <a:ahLst/>
            <a:cxnLst/>
            <a:rect r="r" b="b" t="t" l="l"/>
            <a:pathLst>
              <a:path h="6792222" w="8862454">
                <a:moveTo>
                  <a:pt x="0" y="0"/>
                </a:moveTo>
                <a:lnTo>
                  <a:pt x="8862454" y="0"/>
                </a:lnTo>
                <a:lnTo>
                  <a:pt x="8862454" y="6792222"/>
                </a:lnTo>
                <a:lnTo>
                  <a:pt x="0" y="6792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58739"/>
            <a:ext cx="9555874" cy="236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3"/>
              </a:lnSpc>
            </a:pPr>
            <a:r>
              <a:rPr lang="en-US" sz="8373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EVALUATION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0809" y="3439541"/>
            <a:ext cx="6357302" cy="5746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RoBERTa Classification Report: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Negative: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Precision: 0.7887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Recall:    0.7825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F1-score:  0.7856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Neutral: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Precision: 0.7013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Recall:    0.7111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F1-score:  0.7062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Positive: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Precision: 0.8974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Recall:    0.8920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F1-score:  0.8947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3710619" y="4746592"/>
            <a:ext cx="5704459" cy="3318958"/>
          </a:xfrm>
          <a:custGeom>
            <a:avLst/>
            <a:gdLst/>
            <a:ahLst/>
            <a:cxnLst/>
            <a:rect r="r" b="b" t="t" l="l"/>
            <a:pathLst>
              <a:path h="3318958" w="5704459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65226" y="4334817"/>
            <a:ext cx="9957547" cy="152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8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CLUSTERING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71023" y="5143500"/>
            <a:ext cx="6088277" cy="4095750"/>
          </a:xfrm>
          <a:custGeom>
            <a:avLst/>
            <a:gdLst/>
            <a:ahLst/>
            <a:cxnLst/>
            <a:rect r="r" b="b" t="t" l="l"/>
            <a:pathLst>
              <a:path h="4095750" w="6088277">
                <a:moveTo>
                  <a:pt x="0" y="0"/>
                </a:moveTo>
                <a:lnTo>
                  <a:pt x="6088277" y="0"/>
                </a:lnTo>
                <a:lnTo>
                  <a:pt x="6088277" y="4095750"/>
                </a:lnTo>
                <a:lnTo>
                  <a:pt x="0" y="4095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95350"/>
            <a:ext cx="15133853" cy="70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37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Product Name Embedding and Clustering with KMeans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4936" y="2077392"/>
            <a:ext cx="14205346" cy="593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</a:t>
            </a: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 applied NLP techniques to understand and group product names and reviews. This process included converting text to numerical representations, clustering similar reviews, and visualizing the results.</a:t>
            </a:r>
          </a:p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used a pre-trained NLP model to convert each product review into a vector a format that machines can understand and use for further analysis.</a:t>
            </a:r>
          </a:p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After converting the text to vectors, we applied the </a:t>
            </a:r>
          </a:p>
          <a:p>
            <a:pPr algn="l">
              <a:lnSpc>
                <a:spcPts val="4707"/>
              </a:lnSpc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   KMeans algorithm to group similar reviews into 5 </a:t>
            </a:r>
          </a:p>
          <a:p>
            <a:pPr algn="l">
              <a:lnSpc>
                <a:spcPts val="4707"/>
              </a:lnSpc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   </a:t>
            </a: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distinct clusters. Each cluster represents reviews </a:t>
            </a:r>
          </a:p>
          <a:p>
            <a:pPr algn="l">
              <a:lnSpc>
                <a:spcPts val="4707"/>
              </a:lnSpc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    </a:t>
            </a: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that talk about similar product experiences.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9823" y="772733"/>
            <a:ext cx="14848353" cy="1987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7000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VISUALIZING CLUSTERS WITH T-SNE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043111" y="2667091"/>
            <a:ext cx="5704459" cy="3318958"/>
          </a:xfrm>
          <a:custGeom>
            <a:avLst/>
            <a:gdLst/>
            <a:ahLst/>
            <a:cxnLst/>
            <a:rect r="r" b="b" t="t" l="l"/>
            <a:pathLst>
              <a:path h="3318958" w="5704459">
                <a:moveTo>
                  <a:pt x="0" y="0"/>
                </a:moveTo>
                <a:lnTo>
                  <a:pt x="5704459" y="0"/>
                </a:lnTo>
                <a:lnTo>
                  <a:pt x="5704459" y="3318957"/>
                </a:lnTo>
                <a:lnTo>
                  <a:pt x="0" y="3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8317" y="3407892"/>
            <a:ext cx="5493871" cy="5501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used the t-SNE algorithm to reduce the high-dimensional vector space into 2 dimensions, allowing us to visualize the clusters in a scatter plot.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This plot shows how the data points were grouped into distinct clusters, illustrating the structure within each group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5626906" y="6060857"/>
            <a:ext cx="5704459" cy="3318958"/>
          </a:xfrm>
          <a:custGeom>
            <a:avLst/>
            <a:gdLst/>
            <a:ahLst/>
            <a:cxnLst/>
            <a:rect r="r" b="b" t="t" l="l"/>
            <a:pathLst>
              <a:path h="3318958" w="5704459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1908" y="3182314"/>
            <a:ext cx="8886268" cy="6075986"/>
          </a:xfrm>
          <a:custGeom>
            <a:avLst/>
            <a:gdLst/>
            <a:ahLst/>
            <a:cxnLst/>
            <a:rect r="r" b="b" t="t" l="l"/>
            <a:pathLst>
              <a:path h="6075986" w="8886268">
                <a:moveTo>
                  <a:pt x="0" y="0"/>
                </a:moveTo>
                <a:lnTo>
                  <a:pt x="8886269" y="0"/>
                </a:lnTo>
                <a:lnTo>
                  <a:pt x="8886269" y="6075986"/>
                </a:lnTo>
                <a:lnTo>
                  <a:pt x="0" y="6075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3965" y="1855637"/>
            <a:ext cx="15739717" cy="13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99"/>
              </a:lnSpc>
            </a:pPr>
            <a:r>
              <a:rPr lang="en-US" b="true" sz="8799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OUR TEAM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14357" y="4586675"/>
            <a:ext cx="5118932" cy="2474441"/>
            <a:chOff x="0" y="0"/>
            <a:chExt cx="1348196" cy="65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8196" cy="651705"/>
            </a:xfrm>
            <a:custGeom>
              <a:avLst/>
              <a:gdLst/>
              <a:ahLst/>
              <a:cxnLst/>
              <a:rect r="r" b="b" t="t" l="l"/>
              <a:pathLst>
                <a:path h="651705" w="1348196">
                  <a:moveTo>
                    <a:pt x="77133" y="0"/>
                  </a:moveTo>
                  <a:lnTo>
                    <a:pt x="1271063" y="0"/>
                  </a:lnTo>
                  <a:cubicBezTo>
                    <a:pt x="1291520" y="0"/>
                    <a:pt x="1311139" y="8126"/>
                    <a:pt x="1325605" y="22592"/>
                  </a:cubicBezTo>
                  <a:cubicBezTo>
                    <a:pt x="1340070" y="37057"/>
                    <a:pt x="1348196" y="56676"/>
                    <a:pt x="1348196" y="77133"/>
                  </a:cubicBezTo>
                  <a:lnTo>
                    <a:pt x="1348196" y="574572"/>
                  </a:lnTo>
                  <a:cubicBezTo>
                    <a:pt x="1348196" y="595029"/>
                    <a:pt x="1340070" y="614648"/>
                    <a:pt x="1325605" y="629113"/>
                  </a:cubicBezTo>
                  <a:cubicBezTo>
                    <a:pt x="1311139" y="643578"/>
                    <a:pt x="1291520" y="651705"/>
                    <a:pt x="1271063" y="651705"/>
                  </a:cubicBezTo>
                  <a:lnTo>
                    <a:pt x="77133" y="651705"/>
                  </a:lnTo>
                  <a:cubicBezTo>
                    <a:pt x="56676" y="651705"/>
                    <a:pt x="37057" y="643578"/>
                    <a:pt x="22592" y="629113"/>
                  </a:cubicBezTo>
                  <a:cubicBezTo>
                    <a:pt x="8126" y="614648"/>
                    <a:pt x="0" y="595029"/>
                    <a:pt x="0" y="574572"/>
                  </a:cubicBezTo>
                  <a:lnTo>
                    <a:pt x="0" y="77133"/>
                  </a:lnTo>
                  <a:cubicBezTo>
                    <a:pt x="0" y="56676"/>
                    <a:pt x="8126" y="37057"/>
                    <a:pt x="22592" y="22592"/>
                  </a:cubicBezTo>
                  <a:cubicBezTo>
                    <a:pt x="37057" y="8126"/>
                    <a:pt x="56676" y="0"/>
                    <a:pt x="77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0"/>
              <a:ext cx="1348196" cy="842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6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43481" y="5371776"/>
            <a:ext cx="3660685" cy="87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599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Razan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201149" y="4586675"/>
            <a:ext cx="5087974" cy="2474441"/>
            <a:chOff x="0" y="0"/>
            <a:chExt cx="1340043" cy="651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0043" cy="651705"/>
            </a:xfrm>
            <a:custGeom>
              <a:avLst/>
              <a:gdLst/>
              <a:ahLst/>
              <a:cxnLst/>
              <a:rect r="r" b="b" t="t" l="l"/>
              <a:pathLst>
                <a:path h="651705" w="1340043">
                  <a:moveTo>
                    <a:pt x="77602" y="0"/>
                  </a:moveTo>
                  <a:lnTo>
                    <a:pt x="1262440" y="0"/>
                  </a:lnTo>
                  <a:cubicBezTo>
                    <a:pt x="1305299" y="0"/>
                    <a:pt x="1340043" y="34744"/>
                    <a:pt x="1340043" y="77602"/>
                  </a:cubicBezTo>
                  <a:lnTo>
                    <a:pt x="1340043" y="574103"/>
                  </a:lnTo>
                  <a:cubicBezTo>
                    <a:pt x="1340043" y="616961"/>
                    <a:pt x="1305299" y="651705"/>
                    <a:pt x="1262440" y="651705"/>
                  </a:cubicBezTo>
                  <a:lnTo>
                    <a:pt x="77602" y="651705"/>
                  </a:lnTo>
                  <a:cubicBezTo>
                    <a:pt x="34744" y="651705"/>
                    <a:pt x="0" y="616961"/>
                    <a:pt x="0" y="574103"/>
                  </a:cubicBezTo>
                  <a:lnTo>
                    <a:pt x="0" y="77602"/>
                  </a:lnTo>
                  <a:cubicBezTo>
                    <a:pt x="0" y="34744"/>
                    <a:pt x="34744" y="0"/>
                    <a:pt x="776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0"/>
              <a:ext cx="1340043" cy="842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172054" y="5371776"/>
            <a:ext cx="3146163" cy="87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599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Essa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4586675"/>
            <a:ext cx="5118932" cy="2474441"/>
            <a:chOff x="0" y="0"/>
            <a:chExt cx="1348196" cy="6517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48196" cy="651705"/>
            </a:xfrm>
            <a:custGeom>
              <a:avLst/>
              <a:gdLst/>
              <a:ahLst/>
              <a:cxnLst/>
              <a:rect r="r" b="b" t="t" l="l"/>
              <a:pathLst>
                <a:path h="651705" w="1348196">
                  <a:moveTo>
                    <a:pt x="77133" y="0"/>
                  </a:moveTo>
                  <a:lnTo>
                    <a:pt x="1271063" y="0"/>
                  </a:lnTo>
                  <a:cubicBezTo>
                    <a:pt x="1291520" y="0"/>
                    <a:pt x="1311139" y="8126"/>
                    <a:pt x="1325605" y="22592"/>
                  </a:cubicBezTo>
                  <a:cubicBezTo>
                    <a:pt x="1340070" y="37057"/>
                    <a:pt x="1348196" y="56676"/>
                    <a:pt x="1348196" y="77133"/>
                  </a:cubicBezTo>
                  <a:lnTo>
                    <a:pt x="1348196" y="574572"/>
                  </a:lnTo>
                  <a:cubicBezTo>
                    <a:pt x="1348196" y="595029"/>
                    <a:pt x="1340070" y="614648"/>
                    <a:pt x="1325605" y="629113"/>
                  </a:cubicBezTo>
                  <a:cubicBezTo>
                    <a:pt x="1311139" y="643578"/>
                    <a:pt x="1291520" y="651705"/>
                    <a:pt x="1271063" y="651705"/>
                  </a:cubicBezTo>
                  <a:lnTo>
                    <a:pt x="77133" y="651705"/>
                  </a:lnTo>
                  <a:cubicBezTo>
                    <a:pt x="56676" y="651705"/>
                    <a:pt x="37057" y="643578"/>
                    <a:pt x="22592" y="629113"/>
                  </a:cubicBezTo>
                  <a:cubicBezTo>
                    <a:pt x="8126" y="614648"/>
                    <a:pt x="0" y="595029"/>
                    <a:pt x="0" y="574572"/>
                  </a:cubicBezTo>
                  <a:lnTo>
                    <a:pt x="0" y="77133"/>
                  </a:lnTo>
                  <a:cubicBezTo>
                    <a:pt x="0" y="56676"/>
                    <a:pt x="8126" y="37057"/>
                    <a:pt x="22592" y="22592"/>
                  </a:cubicBezTo>
                  <a:cubicBezTo>
                    <a:pt x="37057" y="8126"/>
                    <a:pt x="56676" y="0"/>
                    <a:pt x="771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0"/>
              <a:ext cx="1348196" cy="842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15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57824" y="5371776"/>
            <a:ext cx="3660685" cy="87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5599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Ghala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8733" y="1531368"/>
            <a:ext cx="8115300" cy="254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72"/>
              </a:lnSpc>
            </a:pPr>
            <a:r>
              <a:rPr lang="en-US" sz="8972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ANALYZING CLUSTERS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98733" y="4420574"/>
            <a:ext cx="7670526" cy="393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6"/>
              </a:lnSpc>
            </a:pPr>
            <a:r>
              <a:rPr lang="en-US" sz="34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For each cluster:</a:t>
            </a:r>
          </a:p>
          <a:p>
            <a:pPr algn="l" marL="734061" indent="-367031" lvl="1">
              <a:lnSpc>
                <a:spcPts val="4386"/>
              </a:lnSpc>
              <a:buFont typeface="Arial"/>
              <a:buChar char="•"/>
            </a:pPr>
            <a:r>
              <a:rPr lang="en-US" sz="34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Displayed 5 sample reviews.</a:t>
            </a:r>
          </a:p>
          <a:p>
            <a:pPr algn="l" marL="734061" indent="-367031" lvl="1">
              <a:lnSpc>
                <a:spcPts val="4386"/>
              </a:lnSpc>
              <a:buFont typeface="Arial"/>
              <a:buChar char="•"/>
            </a:pPr>
            <a:r>
              <a:rPr lang="en-US" sz="34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Identified the most frequent words.</a:t>
            </a:r>
          </a:p>
          <a:p>
            <a:pPr algn="l" marL="734061" indent="-367031" lvl="1">
              <a:lnSpc>
                <a:spcPts val="4386"/>
              </a:lnSpc>
              <a:buFont typeface="Arial"/>
              <a:buChar char="•"/>
            </a:pPr>
            <a:r>
              <a:rPr lang="en-US" sz="34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Plotted the top 10 most used words to understand the theme of the cluster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5793602" y="2221450"/>
            <a:ext cx="5704459" cy="3318958"/>
          </a:xfrm>
          <a:custGeom>
            <a:avLst/>
            <a:gdLst/>
            <a:ahLst/>
            <a:cxnLst/>
            <a:rect r="r" b="b" t="t" l="l"/>
            <a:pathLst>
              <a:path h="3318958" w="5704459">
                <a:moveTo>
                  <a:pt x="0" y="0"/>
                </a:moveTo>
                <a:lnTo>
                  <a:pt x="5704458" y="0"/>
                </a:lnTo>
                <a:lnTo>
                  <a:pt x="5704458" y="3318958"/>
                </a:lnTo>
                <a:lnTo>
                  <a:pt x="0" y="3318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12755" y="749610"/>
            <a:ext cx="7304842" cy="8787780"/>
          </a:xfrm>
          <a:custGeom>
            <a:avLst/>
            <a:gdLst/>
            <a:ahLst/>
            <a:cxnLst/>
            <a:rect r="r" b="b" t="t" l="l"/>
            <a:pathLst>
              <a:path h="8787780" w="7304842">
                <a:moveTo>
                  <a:pt x="0" y="0"/>
                </a:moveTo>
                <a:lnTo>
                  <a:pt x="7304842" y="0"/>
                </a:lnTo>
                <a:lnTo>
                  <a:pt x="7304842" y="8787780"/>
                </a:lnTo>
                <a:lnTo>
                  <a:pt x="0" y="87877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602913" y="1237148"/>
          <a:ext cx="15066696" cy="7812704"/>
        </p:xfrm>
        <a:graphic>
          <a:graphicData uri="http://schemas.openxmlformats.org/drawingml/2006/table">
            <a:tbl>
              <a:tblPr/>
              <a:tblGrid>
                <a:gridCol w="7533348"/>
                <a:gridCol w="7533348"/>
              </a:tblGrid>
              <a:tr h="39063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FFE">
                        <a:alpha val="57647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FFE">
                        <a:alpha val="57647"/>
                      </a:srgbClr>
                    </a:solidFill>
                  </a:tcPr>
                </a:tc>
              </a:tr>
              <a:tr h="39063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FFE">
                        <a:alpha val="57647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FFE">
                        <a:alpha val="5764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9900262" y="5309818"/>
            <a:ext cx="6138340" cy="3659985"/>
          </a:xfrm>
          <a:custGeom>
            <a:avLst/>
            <a:gdLst/>
            <a:ahLst/>
            <a:cxnLst/>
            <a:rect r="r" b="b" t="t" l="l"/>
            <a:pathLst>
              <a:path h="3659985" w="6138340">
                <a:moveTo>
                  <a:pt x="0" y="0"/>
                </a:moveTo>
                <a:lnTo>
                  <a:pt x="6138339" y="0"/>
                </a:lnTo>
                <a:lnTo>
                  <a:pt x="6138339" y="3659985"/>
                </a:lnTo>
                <a:lnTo>
                  <a:pt x="0" y="3659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85798" y="1379761"/>
            <a:ext cx="6967266" cy="3457506"/>
          </a:xfrm>
          <a:custGeom>
            <a:avLst/>
            <a:gdLst/>
            <a:ahLst/>
            <a:cxnLst/>
            <a:rect r="r" b="b" t="t" l="l"/>
            <a:pathLst>
              <a:path h="3457506" w="6967266">
                <a:moveTo>
                  <a:pt x="0" y="0"/>
                </a:moveTo>
                <a:lnTo>
                  <a:pt x="6967267" y="0"/>
                </a:lnTo>
                <a:lnTo>
                  <a:pt x="6967267" y="3457506"/>
                </a:lnTo>
                <a:lnTo>
                  <a:pt x="0" y="34575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65366" y="1359037"/>
            <a:ext cx="6544907" cy="3365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</a:pPr>
            <a:r>
              <a:rPr lang="en-US" b="true" sz="249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3. Similarity Between Clusters</a:t>
            </a:r>
          </a:p>
          <a:p>
            <a:pPr algn="ctr">
              <a:lnSpc>
                <a:spcPts val="3796"/>
              </a:lnSpc>
            </a:pPr>
            <a:r>
              <a:rPr lang="en-US" sz="24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After reviewing all the clusters, we noticed similarities between some of them.</a:t>
            </a:r>
          </a:p>
          <a:p>
            <a:pPr algn="ctr">
              <a:lnSpc>
                <a:spcPts val="3796"/>
              </a:lnSpc>
            </a:pPr>
            <a:r>
              <a:rPr lang="en-US" sz="24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Using the Jaccard similarity function, it was found that some clusters shared up to 30% similarity.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0477" y="5628459"/>
            <a:ext cx="6474685" cy="28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</a:pPr>
            <a:r>
              <a:rPr lang="en-US" b="true" sz="249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4. Merging Similar Clusters</a:t>
            </a:r>
          </a:p>
          <a:p>
            <a:pPr algn="ctr">
              <a:lnSpc>
                <a:spcPts val="3796"/>
              </a:lnSpc>
            </a:pPr>
            <a:r>
              <a:rPr lang="en-US" sz="24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Clusters with high similarity (based on top 10 words) were merged.</a:t>
            </a:r>
          </a:p>
          <a:p>
            <a:pPr algn="ctr">
              <a:lnSpc>
                <a:spcPts val="3796"/>
              </a:lnSpc>
            </a:pPr>
            <a:r>
              <a:rPr lang="en-US" sz="24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Each merged cluster was given a new name to better represent its theme.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85282" y="4334817"/>
            <a:ext cx="9957547" cy="152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8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SUMMARIZATION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778494" y="4327427"/>
            <a:ext cx="2362158" cy="11919145"/>
          </a:xfrm>
          <a:custGeom>
            <a:avLst/>
            <a:gdLst/>
            <a:ahLst/>
            <a:cxnLst/>
            <a:rect r="r" b="b" t="t" l="l"/>
            <a:pathLst>
              <a:path h="11919145" w="2362158">
                <a:moveTo>
                  <a:pt x="0" y="0"/>
                </a:moveTo>
                <a:lnTo>
                  <a:pt x="2362157" y="0"/>
                </a:lnTo>
                <a:lnTo>
                  <a:pt x="2362157" y="11919146"/>
                </a:lnTo>
                <a:lnTo>
                  <a:pt x="0" y="1191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17599" y="4533461"/>
            <a:ext cx="9266776" cy="6342247"/>
            <a:chOff x="0" y="0"/>
            <a:chExt cx="12355701" cy="8456329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1509" t="0" r="1509" b="0"/>
            <a:stretch>
              <a:fillRect/>
            </a:stretch>
          </p:blipFill>
          <p:spPr>
            <a:xfrm flipH="false" flipV="false">
              <a:off x="0" y="0"/>
              <a:ext cx="12355701" cy="8456329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821575" y="713436"/>
            <a:ext cx="10396024" cy="239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0"/>
              </a:lnSpc>
            </a:pPr>
            <a:r>
              <a:rPr lang="en-US" b="true" sz="8460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SUMMARIZATION TASK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575" y="3550280"/>
            <a:ext cx="9925385" cy="2337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7"/>
              </a:lnSpc>
            </a:pPr>
            <a:r>
              <a:rPr lang="en-US" sz="352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The goal of the summarization task was to generate article-style summaries for customer reviews across various product categories. </a:t>
            </a:r>
          </a:p>
          <a:p>
            <a:pPr algn="l">
              <a:lnSpc>
                <a:spcPts val="3527"/>
              </a:lnSpc>
            </a:pPr>
            <a:r>
              <a:rPr lang="en-US" sz="352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Each article includes: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216" y="6223743"/>
            <a:ext cx="8387784" cy="18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0790" indent="-280395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The Top 3 products in a given category with customer highlights and complaints.</a:t>
            </a:r>
          </a:p>
          <a:p>
            <a:pPr algn="just" marL="560790" indent="-280395" lvl="1">
              <a:lnSpc>
                <a:spcPts val="3636"/>
              </a:lnSpc>
              <a:buFont typeface="Arial"/>
              <a:buChar char="•"/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 summary of the Worst-rated product and why it should be avoided.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2803" y="2969391"/>
            <a:ext cx="9729939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0"/>
              </a:lnSpc>
            </a:pPr>
            <a:r>
              <a:rPr lang="en-US" sz="30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For this task, I utilized the balanced_reviews_dataset, which was originally prepared and cleaned during the review classification task. This dataset includes: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9171" y="6147503"/>
            <a:ext cx="16230129" cy="2835554"/>
            <a:chOff x="0" y="0"/>
            <a:chExt cx="4274602" cy="7468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602" cy="746813"/>
            </a:xfrm>
            <a:custGeom>
              <a:avLst/>
              <a:gdLst/>
              <a:ahLst/>
              <a:cxnLst/>
              <a:rect r="r" b="b" t="t" l="l"/>
              <a:pathLst>
                <a:path h="746813" w="4274602">
                  <a:moveTo>
                    <a:pt x="24327" y="0"/>
                  </a:moveTo>
                  <a:lnTo>
                    <a:pt x="4250274" y="0"/>
                  </a:lnTo>
                  <a:cubicBezTo>
                    <a:pt x="4263710" y="0"/>
                    <a:pt x="4274602" y="10892"/>
                    <a:pt x="4274602" y="24327"/>
                  </a:cubicBezTo>
                  <a:lnTo>
                    <a:pt x="4274602" y="722485"/>
                  </a:lnTo>
                  <a:cubicBezTo>
                    <a:pt x="4274602" y="735921"/>
                    <a:pt x="4263710" y="746813"/>
                    <a:pt x="4250274" y="746813"/>
                  </a:cubicBezTo>
                  <a:lnTo>
                    <a:pt x="24327" y="746813"/>
                  </a:lnTo>
                  <a:cubicBezTo>
                    <a:pt x="10892" y="746813"/>
                    <a:pt x="0" y="735921"/>
                    <a:pt x="0" y="722485"/>
                  </a:cubicBezTo>
                  <a:lnTo>
                    <a:pt x="0" y="24327"/>
                  </a:lnTo>
                  <a:cubicBezTo>
                    <a:pt x="0" y="10892"/>
                    <a:pt x="10892" y="0"/>
                    <a:pt x="243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4274602" cy="842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45688" y="4009688"/>
            <a:ext cx="1021719" cy="102171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EEF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60400" y="1380640"/>
            <a:ext cx="10185288" cy="1396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850"/>
              </a:lnSpc>
            </a:pPr>
            <a:r>
              <a:rPr lang="en-US" b="true" sz="8850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DATASET USED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1761" y="7049146"/>
            <a:ext cx="2145434" cy="104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69" indent="-301984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Product names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63051" y="6734033"/>
            <a:ext cx="3014827" cy="153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69" indent="-301984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Categories and primary categories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53672" y="7049146"/>
            <a:ext cx="2145434" cy="104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69" indent="-301984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Star ratings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4843" y="7049146"/>
            <a:ext cx="2195797" cy="104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69" indent="-301984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Review text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66378" y="6486383"/>
            <a:ext cx="4419012" cy="2033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969" indent="-301984" lvl="1">
              <a:lnSpc>
                <a:spcPts val="3916"/>
              </a:lnSpc>
              <a:buFont typeface="Arial"/>
              <a:buChar char="•"/>
            </a:pPr>
            <a:r>
              <a:rPr lang="en-US" sz="27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Pre-labeled sentiment classes (positive, negative, or neutral)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464763" y="1364188"/>
            <a:ext cx="4746690" cy="4843561"/>
          </a:xfrm>
          <a:custGeom>
            <a:avLst/>
            <a:gdLst/>
            <a:ahLst/>
            <a:cxnLst/>
            <a:rect r="r" b="b" t="t" l="l"/>
            <a:pathLst>
              <a:path h="4843561" w="4746690">
                <a:moveTo>
                  <a:pt x="0" y="0"/>
                </a:moveTo>
                <a:lnTo>
                  <a:pt x="4746690" y="0"/>
                </a:lnTo>
                <a:lnTo>
                  <a:pt x="4746690" y="4843562"/>
                </a:lnTo>
                <a:lnTo>
                  <a:pt x="0" y="4843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6403033" y="3137281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15133853" cy="70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37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Models Used: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61832"/>
            <a:ext cx="15317617" cy="297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7"/>
              </a:lnSpc>
            </a:pPr>
            <a:r>
              <a:rPr lang="en-US" sz="2785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Initi</a:t>
            </a:r>
            <a:r>
              <a:rPr lang="en-US" b="true" sz="2785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al Attempt – BART (facebook/bart-large-cnn):</a:t>
            </a:r>
          </a:p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started with BART, a powerful encoder-decoder transformer model pre-trained for summarization.</a:t>
            </a:r>
          </a:p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However, it produced repetitive and often irrelevant outputs, especially with large concatenated texts.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209857"/>
            <a:ext cx="15317617" cy="61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7"/>
              </a:lnSpc>
            </a:pPr>
            <a:r>
              <a:rPr lang="en-US" b="true" sz="2785">
                <a:solidFill>
                  <a:srgbClr val="FF6300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Due to poor performance on this task we decided to try an alternative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90541"/>
            <a:ext cx="15317617" cy="1798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7"/>
              </a:lnSpc>
            </a:pPr>
            <a:r>
              <a:rPr lang="en-US" b="true" sz="2785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Final Model – T5 (t5-small):</a:t>
            </a:r>
          </a:p>
          <a:p>
            <a:pPr algn="l" marL="601360" indent="-300680" lvl="1">
              <a:lnSpc>
                <a:spcPts val="4707"/>
              </a:lnSpc>
              <a:buFont typeface="Arial"/>
              <a:buChar char="•"/>
            </a:pPr>
            <a:r>
              <a:rPr lang="en-US" sz="278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This model was able to produce high-quality content aligned with the article format.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44401" y="4314954"/>
            <a:ext cx="2512707" cy="3030678"/>
          </a:xfrm>
          <a:custGeom>
            <a:avLst/>
            <a:gdLst/>
            <a:ahLst/>
            <a:cxnLst/>
            <a:rect r="r" b="b" t="t" l="l"/>
            <a:pathLst>
              <a:path h="3030678" w="2512707">
                <a:moveTo>
                  <a:pt x="0" y="0"/>
                </a:moveTo>
                <a:lnTo>
                  <a:pt x="2512707" y="0"/>
                </a:lnTo>
                <a:lnTo>
                  <a:pt x="2512707" y="3030677"/>
                </a:lnTo>
                <a:lnTo>
                  <a:pt x="0" y="30306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02106" y="4314954"/>
            <a:ext cx="3139120" cy="3030678"/>
          </a:xfrm>
          <a:custGeom>
            <a:avLst/>
            <a:gdLst/>
            <a:ahLst/>
            <a:cxnLst/>
            <a:rect r="r" b="b" t="t" l="l"/>
            <a:pathLst>
              <a:path h="3030678" w="3139120">
                <a:moveTo>
                  <a:pt x="0" y="0"/>
                </a:moveTo>
                <a:lnTo>
                  <a:pt x="3139120" y="0"/>
                </a:lnTo>
                <a:lnTo>
                  <a:pt x="3139120" y="3030677"/>
                </a:lnTo>
                <a:lnTo>
                  <a:pt x="0" y="303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11183" y="4314954"/>
            <a:ext cx="2333673" cy="3030678"/>
          </a:xfrm>
          <a:custGeom>
            <a:avLst/>
            <a:gdLst/>
            <a:ahLst/>
            <a:cxnLst/>
            <a:rect r="r" b="b" t="t" l="l"/>
            <a:pathLst>
              <a:path h="3030678" w="2333673">
                <a:moveTo>
                  <a:pt x="0" y="0"/>
                </a:moveTo>
                <a:lnTo>
                  <a:pt x="2333673" y="0"/>
                </a:lnTo>
                <a:lnTo>
                  <a:pt x="2333673" y="3030677"/>
                </a:lnTo>
                <a:lnTo>
                  <a:pt x="0" y="30306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59625" y="4314954"/>
            <a:ext cx="2925982" cy="3030678"/>
          </a:xfrm>
          <a:custGeom>
            <a:avLst/>
            <a:gdLst/>
            <a:ahLst/>
            <a:cxnLst/>
            <a:rect r="r" b="b" t="t" l="l"/>
            <a:pathLst>
              <a:path h="3030678" w="2925982">
                <a:moveTo>
                  <a:pt x="0" y="0"/>
                </a:moveTo>
                <a:lnTo>
                  <a:pt x="2925982" y="0"/>
                </a:lnTo>
                <a:lnTo>
                  <a:pt x="2925982" y="3030677"/>
                </a:lnTo>
                <a:lnTo>
                  <a:pt x="0" y="30306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0246" y="883863"/>
            <a:ext cx="9733681" cy="73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8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Article for Category: Electronics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0246" y="2895555"/>
            <a:ext cx="5789538" cy="6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4405" indent="-362203" lvl="1">
              <a:lnSpc>
                <a:spcPts val="4428"/>
              </a:lnSpc>
              <a:buFont typeface="Arial"/>
              <a:buChar char="•"/>
            </a:pPr>
            <a:r>
              <a:rPr lang="en-US" sz="335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Fire Tablet, 7” Display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0246" y="1911235"/>
            <a:ext cx="11579075" cy="66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3"/>
              </a:lnSpc>
            </a:pPr>
            <a:r>
              <a:rPr lang="en-US" sz="35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Top Products (Customer Favorites)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02106" y="7381175"/>
            <a:ext cx="3195219" cy="18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"Allows you to define words with a tap and saves them"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04384" y="7414163"/>
            <a:ext cx="1947271" cy="9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"Easy on the eyes"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9731" y="7414163"/>
            <a:ext cx="2242048" cy="9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"Super lightweight"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70969" y="7477868"/>
            <a:ext cx="2814638" cy="14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</a:t>
            </a: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Perfect for reading and learning"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34063" y="4248404"/>
            <a:ext cx="2569139" cy="3071797"/>
          </a:xfrm>
          <a:custGeom>
            <a:avLst/>
            <a:gdLst/>
            <a:ahLst/>
            <a:cxnLst/>
            <a:rect r="r" b="b" t="t" l="l"/>
            <a:pathLst>
              <a:path h="3071797" w="2569139">
                <a:moveTo>
                  <a:pt x="0" y="0"/>
                </a:moveTo>
                <a:lnTo>
                  <a:pt x="2569139" y="0"/>
                </a:lnTo>
                <a:lnTo>
                  <a:pt x="2569139" y="3071797"/>
                </a:lnTo>
                <a:lnTo>
                  <a:pt x="0" y="3071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10658" y="4248404"/>
            <a:ext cx="2669671" cy="3071797"/>
          </a:xfrm>
          <a:custGeom>
            <a:avLst/>
            <a:gdLst/>
            <a:ahLst/>
            <a:cxnLst/>
            <a:rect r="r" b="b" t="t" l="l"/>
            <a:pathLst>
              <a:path h="3071797" w="2669671">
                <a:moveTo>
                  <a:pt x="0" y="0"/>
                </a:moveTo>
                <a:lnTo>
                  <a:pt x="2669670" y="0"/>
                </a:lnTo>
                <a:lnTo>
                  <a:pt x="2669670" y="3071797"/>
                </a:lnTo>
                <a:lnTo>
                  <a:pt x="0" y="30717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06544" y="4248404"/>
            <a:ext cx="2379246" cy="3071797"/>
          </a:xfrm>
          <a:custGeom>
            <a:avLst/>
            <a:gdLst/>
            <a:ahLst/>
            <a:cxnLst/>
            <a:rect r="r" b="b" t="t" l="l"/>
            <a:pathLst>
              <a:path h="3071797" w="2379246">
                <a:moveTo>
                  <a:pt x="0" y="0"/>
                </a:moveTo>
                <a:lnTo>
                  <a:pt x="2379246" y="0"/>
                </a:lnTo>
                <a:lnTo>
                  <a:pt x="2379246" y="3071797"/>
                </a:lnTo>
                <a:lnTo>
                  <a:pt x="0" y="30717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251100" y="4248404"/>
            <a:ext cx="2407172" cy="3071797"/>
          </a:xfrm>
          <a:custGeom>
            <a:avLst/>
            <a:gdLst/>
            <a:ahLst/>
            <a:cxnLst/>
            <a:rect r="r" b="b" t="t" l="l"/>
            <a:pathLst>
              <a:path h="3071797" w="2407172">
                <a:moveTo>
                  <a:pt x="0" y="0"/>
                </a:moveTo>
                <a:lnTo>
                  <a:pt x="2407172" y="0"/>
                </a:lnTo>
                <a:lnTo>
                  <a:pt x="2407172" y="3071797"/>
                </a:lnTo>
                <a:lnTo>
                  <a:pt x="0" y="30717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0246" y="883863"/>
            <a:ext cx="9733681" cy="73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8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Article for Category: Electronics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0246" y="2899555"/>
            <a:ext cx="10055893" cy="6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4405" indent="-362203" lvl="1">
              <a:lnSpc>
                <a:spcPts val="4428"/>
              </a:lnSpc>
              <a:buFont typeface="Arial"/>
              <a:buChar char="•"/>
            </a:pPr>
            <a:r>
              <a:rPr lang="en-US" sz="335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OEM Amazon Kindle Power USB Adapter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0246" y="1911235"/>
            <a:ext cx="11579075" cy="66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3"/>
              </a:lnSpc>
            </a:pPr>
            <a:r>
              <a:rPr lang="en-US" sz="35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Worst Product (To Avoid)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58962" y="7495127"/>
            <a:ext cx="2668892" cy="14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"Didn’t need it — waste of money"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10658" y="7449459"/>
            <a:ext cx="3126242" cy="14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"A critical item sold separately — outrageous"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96586" y="7449459"/>
            <a:ext cx="2242048" cy="14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"Overpriced (costs $19.99)"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51773" y="7495127"/>
            <a:ext cx="2814638" cy="9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"F</a:t>
            </a: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eels like a scam"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55884" y="3972371"/>
            <a:ext cx="2335315" cy="2905935"/>
          </a:xfrm>
          <a:custGeom>
            <a:avLst/>
            <a:gdLst/>
            <a:ahLst/>
            <a:cxnLst/>
            <a:rect r="r" b="b" t="t" l="l"/>
            <a:pathLst>
              <a:path h="2905935" w="2335315">
                <a:moveTo>
                  <a:pt x="0" y="0"/>
                </a:moveTo>
                <a:lnTo>
                  <a:pt x="2335315" y="0"/>
                </a:lnTo>
                <a:lnTo>
                  <a:pt x="2335315" y="2905935"/>
                </a:lnTo>
                <a:lnTo>
                  <a:pt x="0" y="2905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99478" y="3972371"/>
            <a:ext cx="2097557" cy="2905935"/>
          </a:xfrm>
          <a:custGeom>
            <a:avLst/>
            <a:gdLst/>
            <a:ahLst/>
            <a:cxnLst/>
            <a:rect r="r" b="b" t="t" l="l"/>
            <a:pathLst>
              <a:path h="2905935" w="2097557">
                <a:moveTo>
                  <a:pt x="0" y="0"/>
                </a:moveTo>
                <a:lnTo>
                  <a:pt x="2097557" y="0"/>
                </a:lnTo>
                <a:lnTo>
                  <a:pt x="2097557" y="2905935"/>
                </a:lnTo>
                <a:lnTo>
                  <a:pt x="0" y="2905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10453" y="3972371"/>
            <a:ext cx="2842533" cy="2905935"/>
          </a:xfrm>
          <a:custGeom>
            <a:avLst/>
            <a:gdLst/>
            <a:ahLst/>
            <a:cxnLst/>
            <a:rect r="r" b="b" t="t" l="l"/>
            <a:pathLst>
              <a:path h="2905935" w="2842533">
                <a:moveTo>
                  <a:pt x="0" y="0"/>
                </a:moveTo>
                <a:lnTo>
                  <a:pt x="2842533" y="0"/>
                </a:lnTo>
                <a:lnTo>
                  <a:pt x="2842533" y="2905935"/>
                </a:lnTo>
                <a:lnTo>
                  <a:pt x="0" y="2905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08027" y="3972371"/>
            <a:ext cx="2372300" cy="2905935"/>
          </a:xfrm>
          <a:custGeom>
            <a:avLst/>
            <a:gdLst/>
            <a:ahLst/>
            <a:cxnLst/>
            <a:rect r="r" b="b" t="t" l="l"/>
            <a:pathLst>
              <a:path h="2905935" w="2372300">
                <a:moveTo>
                  <a:pt x="0" y="0"/>
                </a:moveTo>
                <a:lnTo>
                  <a:pt x="2372300" y="0"/>
                </a:lnTo>
                <a:lnTo>
                  <a:pt x="2372300" y="2905935"/>
                </a:lnTo>
                <a:lnTo>
                  <a:pt x="0" y="2905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0246" y="883863"/>
            <a:ext cx="9733681" cy="73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8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Article for Category: Electronics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0246" y="2899555"/>
            <a:ext cx="10055893" cy="63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4405" indent="-362203" lvl="1">
              <a:lnSpc>
                <a:spcPts val="4428"/>
              </a:lnSpc>
              <a:buFont typeface="Arial"/>
              <a:buChar char="•"/>
            </a:pPr>
            <a:r>
              <a:rPr lang="en-US" sz="3355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Amazon Echo Plus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60246" y="1911235"/>
            <a:ext cx="11579075" cy="66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3"/>
              </a:lnSpc>
            </a:pPr>
            <a:r>
              <a:rPr lang="en-US" sz="35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Common Complaints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43975" y="7045580"/>
            <a:ext cx="3285453" cy="18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"Tried for 3 days — failed, but Hue Bridge worked instantly"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67812" y="7078568"/>
            <a:ext cx="2522451" cy="9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"Returned the product"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21261" y="7021725"/>
            <a:ext cx="2453991" cy="141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"Built-in Hub is almost useless"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52295" y="7045580"/>
            <a:ext cx="2814638" cy="18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6"/>
              </a:lnSpc>
              <a:spcBef>
                <a:spcPct val="0"/>
              </a:spcBef>
            </a:pPr>
            <a:r>
              <a:rPr lang="en-US" sz="259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"Only discovered 2 out of 12 smart bulbs"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65226" y="4334817"/>
            <a:ext cx="9957547" cy="152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8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DEPLOYMENT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14804" y="4574097"/>
            <a:ext cx="10058391" cy="128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67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90108" y="2355787"/>
            <a:ext cx="11707783" cy="134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298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Develop a web-based AI system to help businesses understand product performance through: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432535" y="4497909"/>
            <a:ext cx="702330" cy="643589"/>
          </a:xfrm>
          <a:custGeom>
            <a:avLst/>
            <a:gdLst/>
            <a:ahLst/>
            <a:cxnLst/>
            <a:rect r="r" b="b" t="t" l="l"/>
            <a:pathLst>
              <a:path h="643589" w="702330">
                <a:moveTo>
                  <a:pt x="0" y="0"/>
                </a:moveTo>
                <a:lnTo>
                  <a:pt x="702330" y="0"/>
                </a:lnTo>
                <a:lnTo>
                  <a:pt x="702330" y="643590"/>
                </a:lnTo>
                <a:lnTo>
                  <a:pt x="0" y="643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90329" y="396657"/>
            <a:ext cx="3507342" cy="1391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6"/>
              </a:lnSpc>
            </a:pPr>
            <a:r>
              <a:rPr lang="en-US" b="true" sz="741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GOAL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811501" y="5823355"/>
            <a:ext cx="702330" cy="643589"/>
          </a:xfrm>
          <a:custGeom>
            <a:avLst/>
            <a:gdLst/>
            <a:ahLst/>
            <a:cxnLst/>
            <a:rect r="r" b="b" t="t" l="l"/>
            <a:pathLst>
              <a:path h="643589" w="702330">
                <a:moveTo>
                  <a:pt x="0" y="0"/>
                </a:moveTo>
                <a:lnTo>
                  <a:pt x="702330" y="0"/>
                </a:lnTo>
                <a:lnTo>
                  <a:pt x="702330" y="643589"/>
                </a:lnTo>
                <a:lnTo>
                  <a:pt x="0" y="643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29660" y="7169768"/>
            <a:ext cx="702330" cy="643589"/>
          </a:xfrm>
          <a:custGeom>
            <a:avLst/>
            <a:gdLst/>
            <a:ahLst/>
            <a:cxnLst/>
            <a:rect r="r" b="b" t="t" l="l"/>
            <a:pathLst>
              <a:path h="643589" w="702330">
                <a:moveTo>
                  <a:pt x="0" y="0"/>
                </a:moveTo>
                <a:lnTo>
                  <a:pt x="702330" y="0"/>
                </a:lnTo>
                <a:lnTo>
                  <a:pt x="702330" y="643590"/>
                </a:lnTo>
                <a:lnTo>
                  <a:pt x="0" y="643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90108" y="4365616"/>
            <a:ext cx="11707783" cy="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298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Sentiment classification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0108" y="5701546"/>
            <a:ext cx="11707783" cy="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298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Product category clustering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90108" y="7037475"/>
            <a:ext cx="11707783" cy="67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298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AI-generated review summaries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8176" y="712880"/>
            <a:ext cx="14991966" cy="8545420"/>
          </a:xfrm>
          <a:custGeom>
            <a:avLst/>
            <a:gdLst/>
            <a:ahLst/>
            <a:cxnLst/>
            <a:rect r="r" b="b" t="t" l="l"/>
            <a:pathLst>
              <a:path h="8545420" w="14991966">
                <a:moveTo>
                  <a:pt x="0" y="0"/>
                </a:moveTo>
                <a:lnTo>
                  <a:pt x="14991966" y="0"/>
                </a:lnTo>
                <a:lnTo>
                  <a:pt x="14991966" y="8545420"/>
                </a:lnTo>
                <a:lnTo>
                  <a:pt x="0" y="854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31766" y="2245664"/>
            <a:ext cx="1164803" cy="1164803"/>
          </a:xfrm>
          <a:custGeom>
            <a:avLst/>
            <a:gdLst/>
            <a:ahLst/>
            <a:cxnLst/>
            <a:rect r="r" b="b" t="t" l="l"/>
            <a:pathLst>
              <a:path h="1164803" w="1164803">
                <a:moveTo>
                  <a:pt x="0" y="0"/>
                </a:moveTo>
                <a:lnTo>
                  <a:pt x="1164803" y="0"/>
                </a:lnTo>
                <a:lnTo>
                  <a:pt x="1164803" y="1164802"/>
                </a:lnTo>
                <a:lnTo>
                  <a:pt x="0" y="1164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99546" y="7688331"/>
            <a:ext cx="844454" cy="844454"/>
          </a:xfrm>
          <a:custGeom>
            <a:avLst/>
            <a:gdLst/>
            <a:ahLst/>
            <a:cxnLst/>
            <a:rect r="r" b="b" t="t" l="l"/>
            <a:pathLst>
              <a:path h="844454" w="844454">
                <a:moveTo>
                  <a:pt x="0" y="0"/>
                </a:moveTo>
                <a:lnTo>
                  <a:pt x="844454" y="0"/>
                </a:lnTo>
                <a:lnTo>
                  <a:pt x="844454" y="844454"/>
                </a:lnTo>
                <a:lnTo>
                  <a:pt x="0" y="844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896673" y="9248775"/>
            <a:ext cx="6300240" cy="0"/>
          </a:xfrm>
          <a:prstGeom prst="line">
            <a:avLst/>
          </a:prstGeom>
          <a:ln cap="flat" w="19050">
            <a:solidFill>
              <a:srgbClr val="A9CF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15435640" y="4020870"/>
            <a:ext cx="5704720" cy="3319110"/>
          </a:xfrm>
          <a:custGeom>
            <a:avLst/>
            <a:gdLst/>
            <a:ahLst/>
            <a:cxnLst/>
            <a:rect r="r" b="b" t="t" l="l"/>
            <a:pathLst>
              <a:path h="3319110" w="5704720">
                <a:moveTo>
                  <a:pt x="0" y="0"/>
                </a:moveTo>
                <a:lnTo>
                  <a:pt x="5704720" y="0"/>
                </a:lnTo>
                <a:lnTo>
                  <a:pt x="5704720" y="3319110"/>
                </a:lnTo>
                <a:lnTo>
                  <a:pt x="0" y="3319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-3189876" y="297312"/>
            <a:ext cx="5704720" cy="3319110"/>
          </a:xfrm>
          <a:custGeom>
            <a:avLst/>
            <a:gdLst/>
            <a:ahLst/>
            <a:cxnLst/>
            <a:rect r="r" b="b" t="t" l="l"/>
            <a:pathLst>
              <a:path h="3319110" w="5704720">
                <a:moveTo>
                  <a:pt x="0" y="0"/>
                </a:moveTo>
                <a:lnTo>
                  <a:pt x="5704720" y="0"/>
                </a:lnTo>
                <a:lnTo>
                  <a:pt x="5704720" y="3319110"/>
                </a:lnTo>
                <a:lnTo>
                  <a:pt x="0" y="3319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2443720"/>
            <a:ext cx="8260732" cy="6473410"/>
          </a:xfrm>
          <a:custGeom>
            <a:avLst/>
            <a:gdLst/>
            <a:ahLst/>
            <a:cxnLst/>
            <a:rect r="r" b="b" t="t" l="l"/>
            <a:pathLst>
              <a:path h="6473410" w="8260732">
                <a:moveTo>
                  <a:pt x="0" y="0"/>
                </a:moveTo>
                <a:lnTo>
                  <a:pt x="8260732" y="0"/>
                </a:lnTo>
                <a:lnTo>
                  <a:pt x="8260732" y="6473410"/>
                </a:lnTo>
                <a:lnTo>
                  <a:pt x="0" y="64734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50639" y="2761390"/>
            <a:ext cx="7593361" cy="406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56"/>
              </a:lnSpc>
            </a:pPr>
            <a:r>
              <a:rPr lang="en-US" b="true" sz="14356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64020"/>
            <a:ext cx="6548277" cy="8075230"/>
          </a:xfrm>
          <a:custGeom>
            <a:avLst/>
            <a:gdLst/>
            <a:ahLst/>
            <a:cxnLst/>
            <a:rect r="r" b="b" t="t" l="l"/>
            <a:pathLst>
              <a:path h="8075230" w="6548277">
                <a:moveTo>
                  <a:pt x="0" y="0"/>
                </a:moveTo>
                <a:lnTo>
                  <a:pt x="6548277" y="0"/>
                </a:lnTo>
                <a:lnTo>
                  <a:pt x="6548277" y="8075230"/>
                </a:lnTo>
                <a:lnTo>
                  <a:pt x="0" y="80752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09646" y="2187823"/>
            <a:ext cx="8337856" cy="5095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1"/>
              </a:lnSpc>
            </a:pPr>
            <a:r>
              <a:rPr lang="en-US" sz="4537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In a world where digital reviews are growing every single day it’s becoming harder for businesses and users to keep up with the thousands of opinions shared online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68958" y="1453947"/>
            <a:ext cx="1034284" cy="1034284"/>
          </a:xfrm>
          <a:custGeom>
            <a:avLst/>
            <a:gdLst/>
            <a:ahLst/>
            <a:cxnLst/>
            <a:rect r="r" b="b" t="t" l="l"/>
            <a:pathLst>
              <a:path h="1034284" w="1034284">
                <a:moveTo>
                  <a:pt x="0" y="0"/>
                </a:moveTo>
                <a:lnTo>
                  <a:pt x="1034284" y="0"/>
                </a:lnTo>
                <a:lnTo>
                  <a:pt x="1034284" y="1034283"/>
                </a:lnTo>
                <a:lnTo>
                  <a:pt x="0" y="10342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33811" t="-110234" r="-57108" b="-418402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49378" y="9248775"/>
            <a:ext cx="6947535" cy="0"/>
          </a:xfrm>
          <a:prstGeom prst="line">
            <a:avLst/>
          </a:prstGeom>
          <a:ln cap="flat" w="19050">
            <a:solidFill>
              <a:srgbClr val="A9CFF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31751">
            <a:off x="14540784" y="1081284"/>
            <a:ext cx="2289066" cy="2507941"/>
          </a:xfrm>
          <a:custGeom>
            <a:avLst/>
            <a:gdLst/>
            <a:ahLst/>
            <a:cxnLst/>
            <a:rect r="r" b="b" t="t" l="l"/>
            <a:pathLst>
              <a:path h="2507941" w="2289066">
                <a:moveTo>
                  <a:pt x="0" y="0"/>
                </a:moveTo>
                <a:lnTo>
                  <a:pt x="2289066" y="0"/>
                </a:lnTo>
                <a:lnTo>
                  <a:pt x="2289066" y="2507941"/>
                </a:lnTo>
                <a:lnTo>
                  <a:pt x="0" y="2507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31751">
            <a:off x="14507059" y="1031985"/>
            <a:ext cx="2289066" cy="2507941"/>
          </a:xfrm>
          <a:custGeom>
            <a:avLst/>
            <a:gdLst/>
            <a:ahLst/>
            <a:cxnLst/>
            <a:rect r="r" b="b" t="t" l="l"/>
            <a:pathLst>
              <a:path h="2507941" w="2289066">
                <a:moveTo>
                  <a:pt x="0" y="0"/>
                </a:moveTo>
                <a:lnTo>
                  <a:pt x="2289066" y="0"/>
                </a:lnTo>
                <a:lnTo>
                  <a:pt x="2289066" y="2507941"/>
                </a:lnTo>
                <a:lnTo>
                  <a:pt x="0" y="2507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0570" y="3729985"/>
            <a:ext cx="14091267" cy="3169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3"/>
              </a:lnSpc>
            </a:pPr>
            <a:r>
              <a:rPr lang="en-US" b="true" sz="6418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But what if you could turn all that feedback into one smart recommendation?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3221" y="5999180"/>
            <a:ext cx="16261558" cy="3056614"/>
            <a:chOff x="0" y="0"/>
            <a:chExt cx="4282879" cy="8050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2880" cy="805034"/>
            </a:xfrm>
            <a:custGeom>
              <a:avLst/>
              <a:gdLst/>
              <a:ahLst/>
              <a:cxnLst/>
              <a:rect r="r" b="b" t="t" l="l"/>
              <a:pathLst>
                <a:path h="805034" w="4282880">
                  <a:moveTo>
                    <a:pt x="24280" y="0"/>
                  </a:moveTo>
                  <a:lnTo>
                    <a:pt x="4258599" y="0"/>
                  </a:lnTo>
                  <a:cubicBezTo>
                    <a:pt x="4265039" y="0"/>
                    <a:pt x="4271214" y="2558"/>
                    <a:pt x="4275768" y="7112"/>
                  </a:cubicBezTo>
                  <a:cubicBezTo>
                    <a:pt x="4280322" y="11665"/>
                    <a:pt x="4282880" y="17841"/>
                    <a:pt x="4282880" y="24280"/>
                  </a:cubicBezTo>
                  <a:lnTo>
                    <a:pt x="4282880" y="780754"/>
                  </a:lnTo>
                  <a:cubicBezTo>
                    <a:pt x="4282880" y="787193"/>
                    <a:pt x="4280322" y="793369"/>
                    <a:pt x="4275768" y="797923"/>
                  </a:cubicBezTo>
                  <a:cubicBezTo>
                    <a:pt x="4271214" y="802476"/>
                    <a:pt x="4265039" y="805034"/>
                    <a:pt x="4258599" y="805034"/>
                  </a:cubicBezTo>
                  <a:lnTo>
                    <a:pt x="24280" y="805034"/>
                  </a:lnTo>
                  <a:cubicBezTo>
                    <a:pt x="10871" y="805034"/>
                    <a:pt x="0" y="794163"/>
                    <a:pt x="0" y="780754"/>
                  </a:cubicBezTo>
                  <a:lnTo>
                    <a:pt x="0" y="24280"/>
                  </a:lnTo>
                  <a:cubicBezTo>
                    <a:pt x="0" y="17841"/>
                    <a:pt x="2558" y="11665"/>
                    <a:pt x="7112" y="7112"/>
                  </a:cubicBezTo>
                  <a:cubicBezTo>
                    <a:pt x="11665" y="2558"/>
                    <a:pt x="17841" y="0"/>
                    <a:pt x="242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BC11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82879" cy="8621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6418512" y="3556622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6"/>
                </a:lnTo>
                <a:lnTo>
                  <a:pt x="0" y="2382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96547" y="5488320"/>
            <a:ext cx="1021719" cy="102171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122281" y="5488320"/>
            <a:ext cx="1021719" cy="102171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79274" y="5488320"/>
            <a:ext cx="1021719" cy="102171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63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6"/>
                </a:lnSpc>
              </a:pPr>
              <a:r>
                <a:rPr lang="en-US" sz="2397">
                  <a:solidFill>
                    <a:srgbClr val="100C92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03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217389" y="1618991"/>
            <a:ext cx="11853221" cy="180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b="true" sz="6373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THAT’S WHERE OUR PROJECT COMES 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05444" y="6859884"/>
            <a:ext cx="4003924" cy="156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6"/>
              </a:lnSpc>
            </a:pPr>
            <a:r>
              <a:rPr lang="en-US" sz="2997">
                <a:solidFill>
                  <a:srgbClr val="100C92"/>
                </a:solidFill>
                <a:latin typeface="Public Sans"/>
                <a:ea typeface="Public Sans"/>
                <a:cs typeface="Public Sans"/>
                <a:sym typeface="Public Sans"/>
              </a:rPr>
              <a:t>Classifies reviews as positive, neutral, or negative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39008" y="3809698"/>
            <a:ext cx="12409984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Using the power of Natural Language Processing (NLP) and Generative AI, we’ve built a smart review system that can: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60048" y="6859884"/>
            <a:ext cx="4003924" cy="156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6"/>
              </a:lnSpc>
            </a:pPr>
            <a:r>
              <a:rPr lang="en-US" sz="2997">
                <a:solidFill>
                  <a:srgbClr val="100C92"/>
                </a:solidFill>
                <a:latin typeface="Public Sans"/>
                <a:ea typeface="Public Sans"/>
                <a:cs typeface="Public Sans"/>
                <a:sym typeface="Public Sans"/>
              </a:rPr>
              <a:t>Group products into clear and meaningful categories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59918" y="6859884"/>
            <a:ext cx="4951990" cy="156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6"/>
              </a:lnSpc>
            </a:pPr>
            <a:r>
              <a:rPr lang="en-US" sz="2997">
                <a:solidFill>
                  <a:srgbClr val="100C92"/>
                </a:solidFill>
                <a:latin typeface="Public Sans"/>
                <a:ea typeface="Public Sans"/>
                <a:cs typeface="Public Sans"/>
                <a:sym typeface="Public Sans"/>
              </a:rPr>
              <a:t>Summarize all the feedback into short, helpful recommendation articles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773733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3257946" y="5436942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4"/>
                </a:lnTo>
                <a:lnTo>
                  <a:pt x="0" y="948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028042" y="2269086"/>
            <a:ext cx="12272029" cy="5748828"/>
            <a:chOff x="0" y="0"/>
            <a:chExt cx="1503496" cy="7043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3496" cy="704312"/>
            </a:xfrm>
            <a:custGeom>
              <a:avLst/>
              <a:gdLst/>
              <a:ahLst/>
              <a:cxnLst/>
              <a:rect r="r" b="b" t="t" l="l"/>
              <a:pathLst>
                <a:path h="704312" w="1503496">
                  <a:moveTo>
                    <a:pt x="32174" y="0"/>
                  </a:moveTo>
                  <a:lnTo>
                    <a:pt x="1471322" y="0"/>
                  </a:lnTo>
                  <a:cubicBezTo>
                    <a:pt x="1479855" y="0"/>
                    <a:pt x="1488039" y="3390"/>
                    <a:pt x="1494073" y="9423"/>
                  </a:cubicBezTo>
                  <a:cubicBezTo>
                    <a:pt x="1500106" y="15457"/>
                    <a:pt x="1503496" y="23641"/>
                    <a:pt x="1503496" y="32174"/>
                  </a:cubicBezTo>
                  <a:lnTo>
                    <a:pt x="1503496" y="672138"/>
                  </a:lnTo>
                  <a:cubicBezTo>
                    <a:pt x="1503496" y="689908"/>
                    <a:pt x="1489091" y="704312"/>
                    <a:pt x="1471322" y="704312"/>
                  </a:cubicBezTo>
                  <a:lnTo>
                    <a:pt x="32174" y="704312"/>
                  </a:lnTo>
                  <a:cubicBezTo>
                    <a:pt x="14405" y="704312"/>
                    <a:pt x="0" y="689908"/>
                    <a:pt x="0" y="672138"/>
                  </a:cubicBezTo>
                  <a:lnTo>
                    <a:pt x="0" y="32174"/>
                  </a:lnTo>
                  <a:cubicBezTo>
                    <a:pt x="0" y="14405"/>
                    <a:pt x="14405" y="0"/>
                    <a:pt x="3217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03496" cy="780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36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65226" y="2982267"/>
            <a:ext cx="9957547" cy="422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8"/>
              </a:lnSpc>
            </a:pPr>
            <a:r>
              <a:rPr lang="en-US" b="true" sz="8167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LOAD AND PREPROCESS THE DATA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3773733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8" y="0"/>
                </a:lnTo>
                <a:lnTo>
                  <a:pt x="1879598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3257946" y="-4441567"/>
            <a:ext cx="1879599" cy="9484214"/>
          </a:xfrm>
          <a:custGeom>
            <a:avLst/>
            <a:gdLst/>
            <a:ahLst/>
            <a:cxnLst/>
            <a:rect r="r" b="b" t="t" l="l"/>
            <a:pathLst>
              <a:path h="9484214" w="1879599">
                <a:moveTo>
                  <a:pt x="0" y="0"/>
                </a:moveTo>
                <a:lnTo>
                  <a:pt x="1879599" y="0"/>
                </a:lnTo>
                <a:lnTo>
                  <a:pt x="1879599" y="9484213"/>
                </a:lnTo>
                <a:lnTo>
                  <a:pt x="0" y="94842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1585" y="2826923"/>
            <a:ext cx="12646161" cy="541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used 4 Amazon review datasets: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1429_1.csv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All_Beauty.csv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Datafiniti_Amazon_Consumer_Reviews_of_Amazon_Products.csv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Datafiniti_Amazon_Consumer_Reviews_of_Amazon_Products_May19.csv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1585" y="1795063"/>
            <a:ext cx="9073840" cy="64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0"/>
              </a:lnSpc>
            </a:pPr>
            <a:r>
              <a:rPr lang="en-US" sz="41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Step 1: Load the Dataset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EE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4746238" y="3235796"/>
            <a:ext cx="2336586" cy="2161342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75733" y="1498630"/>
            <a:ext cx="9073840" cy="64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0"/>
              </a:lnSpc>
            </a:pPr>
            <a:r>
              <a:rPr lang="en-US" sz="4170" b="true">
                <a:solidFill>
                  <a:srgbClr val="100C92"/>
                </a:solidFill>
                <a:latin typeface="Heading Now 71-78 Bold"/>
                <a:ea typeface="Heading Now 71-78 Bold"/>
                <a:cs typeface="Heading Now 71-78 Bold"/>
                <a:sym typeface="Heading Now 71-78 Bold"/>
              </a:rPr>
              <a:t>Step 2: Data Cleaning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75733" y="2624078"/>
            <a:ext cx="11260986" cy="618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We focused on two main columns: </a:t>
            </a:r>
          </a:p>
          <a:p>
            <a:pPr algn="l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rating and review.</a:t>
            </a:r>
          </a:p>
          <a:p>
            <a:pPr algn="l">
              <a:lnSpc>
                <a:spcPts val="6078"/>
              </a:lnSpc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The following preprocessing steps were applied to the review text: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Removed punctuation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Converted text to lowercase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Removed English stopwords</a:t>
            </a:r>
          </a:p>
          <a:p>
            <a:pPr algn="l" marL="705611" indent="-352805" lvl="1">
              <a:lnSpc>
                <a:spcPts val="6078"/>
              </a:lnSpc>
              <a:buFont typeface="Arial"/>
              <a:buChar char="•"/>
            </a:pPr>
            <a:r>
              <a:rPr lang="en-US" sz="3268">
                <a:solidFill>
                  <a:srgbClr val="100C92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Applied lemmatization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2225701" y="2087473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403033" y="7048078"/>
            <a:ext cx="4095189" cy="2382655"/>
          </a:xfrm>
          <a:custGeom>
            <a:avLst/>
            <a:gdLst/>
            <a:ahLst/>
            <a:cxnLst/>
            <a:rect r="r" b="b" t="t" l="l"/>
            <a:pathLst>
              <a:path h="2382655" w="4095189">
                <a:moveTo>
                  <a:pt x="0" y="0"/>
                </a:moveTo>
                <a:lnTo>
                  <a:pt x="4095189" y="0"/>
                </a:lnTo>
                <a:lnTo>
                  <a:pt x="4095189" y="2382655"/>
                </a:lnTo>
                <a:lnTo>
                  <a:pt x="0" y="23826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DAGj1m6Q93E</dc:identifier>
  <dcterms:modified xsi:type="dcterms:W3CDTF">2011-08-01T06:04:30Z</dcterms:modified>
  <cp:revision>1</cp:revision>
  <dc:title>Blue White Illustrative Retro Cyber Monday Presentation</dc:title>
</cp:coreProperties>
</file>