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A\Desktop\Anas\Ghaleb\Exercise%2010\vgsales_clean_%20Ecercise%20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A\Desktop\Anas\Ghaleb\Exercise%2010\vgsales_clean_%20Ecercise%201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DIA\Desktop\Anas\Ghaleb\Exercise%2010\vgsales_clean_%20Ecercise%201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 Ecercise 10.xlsx]Regional sales by year!PivotTable1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Regional sales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'Regional sales by year'!$B$1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'Regional sales by year'!$A$2:$A$39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'Regional sales by year'!$B$2:$B$39</c:f>
              <c:numCache>
                <c:formatCode>General</c:formatCode>
                <c:ptCount val="37"/>
                <c:pt idx="0">
                  <c:v>10.590000000000003</c:v>
                </c:pt>
                <c:pt idx="1">
                  <c:v>33.4</c:v>
                </c:pt>
                <c:pt idx="2">
                  <c:v>26.920000000000005</c:v>
                </c:pt>
                <c:pt idx="3">
                  <c:v>7.76</c:v>
                </c:pt>
                <c:pt idx="4">
                  <c:v>33.28</c:v>
                </c:pt>
                <c:pt idx="5">
                  <c:v>33.730000000000004</c:v>
                </c:pt>
                <c:pt idx="6">
                  <c:v>12.499999999999998</c:v>
                </c:pt>
                <c:pt idx="7">
                  <c:v>8.4600000000000009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25.46</c:v>
                </c:pt>
                <c:pt idx="11">
                  <c:v>12.76</c:v>
                </c:pt>
                <c:pt idx="12">
                  <c:v>33.869999999999997</c:v>
                </c:pt>
                <c:pt idx="13">
                  <c:v>15.119999999999997</c:v>
                </c:pt>
                <c:pt idx="14">
                  <c:v>28.15</c:v>
                </c:pt>
                <c:pt idx="15">
                  <c:v>24.820000000000014</c:v>
                </c:pt>
                <c:pt idx="16">
                  <c:v>86.760000000000034</c:v>
                </c:pt>
                <c:pt idx="17">
                  <c:v>94.750000000000071</c:v>
                </c:pt>
                <c:pt idx="18">
                  <c:v>128.36000000000004</c:v>
                </c:pt>
                <c:pt idx="19">
                  <c:v>126.06000000000006</c:v>
                </c:pt>
                <c:pt idx="20">
                  <c:v>94.490000000000038</c:v>
                </c:pt>
                <c:pt idx="21">
                  <c:v>173.98000000000033</c:v>
                </c:pt>
                <c:pt idx="22">
                  <c:v>216.19000000000011</c:v>
                </c:pt>
                <c:pt idx="23">
                  <c:v>193.59000000000069</c:v>
                </c:pt>
                <c:pt idx="24">
                  <c:v>222.59000000000043</c:v>
                </c:pt>
                <c:pt idx="25">
                  <c:v>242.61000000000061</c:v>
                </c:pt>
                <c:pt idx="26">
                  <c:v>263.11999999999875</c:v>
                </c:pt>
                <c:pt idx="27">
                  <c:v>312.04999999999882</c:v>
                </c:pt>
                <c:pt idx="28">
                  <c:v>351.43999999999932</c:v>
                </c:pt>
                <c:pt idx="29">
                  <c:v>338.84999999999894</c:v>
                </c:pt>
                <c:pt idx="30">
                  <c:v>304.2399999999999</c:v>
                </c:pt>
                <c:pt idx="31">
                  <c:v>241.06000000000097</c:v>
                </c:pt>
                <c:pt idx="32">
                  <c:v>154.95999999999989</c:v>
                </c:pt>
                <c:pt idx="33">
                  <c:v>154.77000000000007</c:v>
                </c:pt>
                <c:pt idx="34">
                  <c:v>131.97000000000014</c:v>
                </c:pt>
                <c:pt idx="35">
                  <c:v>102.81999999999994</c:v>
                </c:pt>
                <c:pt idx="36">
                  <c:v>22.660000000000064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26-4535-AA81-D39EC7B40597}"/>
            </c:ext>
          </c:extLst>
        </c:ser>
        <c:ser>
          <c:idx val="1"/>
          <c:order val="1"/>
          <c:tx>
            <c:strRef>
              <c:f>'Regional sales by year'!$C$1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'Regional sales by year'!$A$2:$A$39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'Regional sales by year'!$C$2:$C$39</c:f>
              <c:numCache>
                <c:formatCode>General</c:formatCode>
                <c:ptCount val="37"/>
                <c:pt idx="0">
                  <c:v>0.67000000000000015</c:v>
                </c:pt>
                <c:pt idx="1">
                  <c:v>1.9600000000000006</c:v>
                </c:pt>
                <c:pt idx="2">
                  <c:v>1.6500000000000008</c:v>
                </c:pt>
                <c:pt idx="3">
                  <c:v>0.80000000000000027</c:v>
                </c:pt>
                <c:pt idx="4">
                  <c:v>2.0999999999999996</c:v>
                </c:pt>
                <c:pt idx="5">
                  <c:v>4.74</c:v>
                </c:pt>
                <c:pt idx="6">
                  <c:v>2.8400000000000007</c:v>
                </c:pt>
                <c:pt idx="7">
                  <c:v>1.4100000000000001</c:v>
                </c:pt>
                <c:pt idx="8">
                  <c:v>6.5900000000000007</c:v>
                </c:pt>
                <c:pt idx="9">
                  <c:v>8.44</c:v>
                </c:pt>
                <c:pt idx="10">
                  <c:v>7.629999999999999</c:v>
                </c:pt>
                <c:pt idx="11">
                  <c:v>3.9499999999999997</c:v>
                </c:pt>
                <c:pt idx="12">
                  <c:v>11.710000000000003</c:v>
                </c:pt>
                <c:pt idx="13">
                  <c:v>4.6500000000000004</c:v>
                </c:pt>
                <c:pt idx="14">
                  <c:v>14.879999999999995</c:v>
                </c:pt>
                <c:pt idx="15">
                  <c:v>14.899999999999983</c:v>
                </c:pt>
                <c:pt idx="16">
                  <c:v>47.25999999999997</c:v>
                </c:pt>
                <c:pt idx="17">
                  <c:v>48.319999999999986</c:v>
                </c:pt>
                <c:pt idx="18">
                  <c:v>66.900000000000091</c:v>
                </c:pt>
                <c:pt idx="19">
                  <c:v>62.67000000000003</c:v>
                </c:pt>
                <c:pt idx="20">
                  <c:v>52.750000000000028</c:v>
                </c:pt>
                <c:pt idx="21">
                  <c:v>94.889999999999844</c:v>
                </c:pt>
                <c:pt idx="22">
                  <c:v>109.74000000000034</c:v>
                </c:pt>
                <c:pt idx="23">
                  <c:v>103.81000000000031</c:v>
                </c:pt>
                <c:pt idx="24">
                  <c:v>107.32000000000029</c:v>
                </c:pt>
                <c:pt idx="25">
                  <c:v>121.94000000000042</c:v>
                </c:pt>
                <c:pt idx="26">
                  <c:v>129.24000000000055</c:v>
                </c:pt>
                <c:pt idx="27">
                  <c:v>160.64999999999998</c:v>
                </c:pt>
                <c:pt idx="28">
                  <c:v>184.7</c:v>
                </c:pt>
                <c:pt idx="29">
                  <c:v>191.74000000000012</c:v>
                </c:pt>
                <c:pt idx="30">
                  <c:v>176.88000000000014</c:v>
                </c:pt>
                <c:pt idx="31">
                  <c:v>167.44000000000025</c:v>
                </c:pt>
                <c:pt idx="32">
                  <c:v>118.78</c:v>
                </c:pt>
                <c:pt idx="33">
                  <c:v>125.95000000000005</c:v>
                </c:pt>
                <c:pt idx="34">
                  <c:v>125.65000000000012</c:v>
                </c:pt>
                <c:pt idx="35">
                  <c:v>97.710000000000065</c:v>
                </c:pt>
                <c:pt idx="36">
                  <c:v>26.760000000000058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26-4535-AA81-D39EC7B40597}"/>
            </c:ext>
          </c:extLst>
        </c:ser>
        <c:ser>
          <c:idx val="2"/>
          <c:order val="2"/>
          <c:tx>
            <c:strRef>
              <c:f>'Regional sales by year'!$D$1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'Regional sales by year'!$A$2:$A$39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'Regional sales by year'!$D$2:$D$39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</c:v>
                </c:pt>
                <c:pt idx="4">
                  <c:v>14.27</c:v>
                </c:pt>
                <c:pt idx="5">
                  <c:v>14.56</c:v>
                </c:pt>
                <c:pt idx="6">
                  <c:v>19.810000000000002</c:v>
                </c:pt>
                <c:pt idx="7">
                  <c:v>11.63</c:v>
                </c:pt>
                <c:pt idx="8">
                  <c:v>15.76</c:v>
                </c:pt>
                <c:pt idx="9">
                  <c:v>18.360000000000003</c:v>
                </c:pt>
                <c:pt idx="10">
                  <c:v>14.88</c:v>
                </c:pt>
                <c:pt idx="11">
                  <c:v>14.78</c:v>
                </c:pt>
                <c:pt idx="12">
                  <c:v>28.909999999999997</c:v>
                </c:pt>
                <c:pt idx="13">
                  <c:v>25.330000000000009</c:v>
                </c:pt>
                <c:pt idx="14">
                  <c:v>33.990000000000023</c:v>
                </c:pt>
                <c:pt idx="15">
                  <c:v>45.750000000000021</c:v>
                </c:pt>
                <c:pt idx="16">
                  <c:v>57.439999999999976</c:v>
                </c:pt>
                <c:pt idx="17">
                  <c:v>48.87</c:v>
                </c:pt>
                <c:pt idx="18">
                  <c:v>50.040000000000006</c:v>
                </c:pt>
                <c:pt idx="19">
                  <c:v>52.339999999999996</c:v>
                </c:pt>
                <c:pt idx="20">
                  <c:v>42.770000000000053</c:v>
                </c:pt>
                <c:pt idx="21">
                  <c:v>39.859999999999985</c:v>
                </c:pt>
                <c:pt idx="22">
                  <c:v>41.760000000000019</c:v>
                </c:pt>
                <c:pt idx="23">
                  <c:v>34.200000000000017</c:v>
                </c:pt>
                <c:pt idx="24">
                  <c:v>41.65</c:v>
                </c:pt>
                <c:pt idx="25">
                  <c:v>54.280000000000008</c:v>
                </c:pt>
                <c:pt idx="26">
                  <c:v>73.729999999999961</c:v>
                </c:pt>
                <c:pt idx="27">
                  <c:v>60.330000000000112</c:v>
                </c:pt>
                <c:pt idx="28">
                  <c:v>60.380000000000095</c:v>
                </c:pt>
                <c:pt idx="29">
                  <c:v>61.930000000000014</c:v>
                </c:pt>
                <c:pt idx="30">
                  <c:v>59.5300000000002</c:v>
                </c:pt>
                <c:pt idx="31">
                  <c:v>53.04000000000012</c:v>
                </c:pt>
                <c:pt idx="32">
                  <c:v>51.740000000000158</c:v>
                </c:pt>
                <c:pt idx="33">
                  <c:v>47.630000000000102</c:v>
                </c:pt>
                <c:pt idx="34">
                  <c:v>39.460000000000086</c:v>
                </c:pt>
                <c:pt idx="35">
                  <c:v>33.720000000000155</c:v>
                </c:pt>
                <c:pt idx="36">
                  <c:v>13.699999999999967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26-4535-AA81-D39EC7B40597}"/>
            </c:ext>
          </c:extLst>
        </c:ser>
        <c:ser>
          <c:idx val="3"/>
          <c:order val="3"/>
          <c:tx>
            <c:strRef>
              <c:f>'Regional sales by year'!$E$1</c:f>
              <c:strCache>
                <c:ptCount val="1"/>
                <c:pt idx="0">
                  <c:v>Sum of Other_Sales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</c:spPr>
          <c:marker>
            <c:symbol val="none"/>
          </c:marker>
          <c:cat>
            <c:strRef>
              <c:f>'Regional sales by year'!$A$2:$A$39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'Regional sales by year'!$E$2:$E$39</c:f>
              <c:numCache>
                <c:formatCode>General</c:formatCode>
                <c:ptCount val="37"/>
                <c:pt idx="0">
                  <c:v>0.11999999999999998</c:v>
                </c:pt>
                <c:pt idx="1">
                  <c:v>0.32000000000000012</c:v>
                </c:pt>
                <c:pt idx="2">
                  <c:v>0.31000000000000016</c:v>
                </c:pt>
                <c:pt idx="3">
                  <c:v>0.14000000000000001</c:v>
                </c:pt>
                <c:pt idx="4">
                  <c:v>0.70000000000000018</c:v>
                </c:pt>
                <c:pt idx="5">
                  <c:v>0.92000000000000015</c:v>
                </c:pt>
                <c:pt idx="6">
                  <c:v>1.9300000000000002</c:v>
                </c:pt>
                <c:pt idx="7">
                  <c:v>0.20000000000000004</c:v>
                </c:pt>
                <c:pt idx="8">
                  <c:v>0.9900000000000001</c:v>
                </c:pt>
                <c:pt idx="9">
                  <c:v>1.5000000000000002</c:v>
                </c:pt>
                <c:pt idx="10">
                  <c:v>1.4000000000000004</c:v>
                </c:pt>
                <c:pt idx="11">
                  <c:v>0.74</c:v>
                </c:pt>
                <c:pt idx="12">
                  <c:v>1.6500000000000006</c:v>
                </c:pt>
                <c:pt idx="13">
                  <c:v>0.89000000000000012</c:v>
                </c:pt>
                <c:pt idx="14">
                  <c:v>2.1999999999999988</c:v>
                </c:pt>
                <c:pt idx="15">
                  <c:v>2.6899999999999915</c:v>
                </c:pt>
                <c:pt idx="16">
                  <c:v>7.6899999999999791</c:v>
                </c:pt>
                <c:pt idx="17">
                  <c:v>9.1299999999999741</c:v>
                </c:pt>
                <c:pt idx="18">
                  <c:v>11.329999999999961</c:v>
                </c:pt>
                <c:pt idx="19">
                  <c:v>10.649999999999974</c:v>
                </c:pt>
                <c:pt idx="20">
                  <c:v>12.469999999999963</c:v>
                </c:pt>
                <c:pt idx="21">
                  <c:v>23.160000000000181</c:v>
                </c:pt>
                <c:pt idx="22">
                  <c:v>27.33000000000024</c:v>
                </c:pt>
                <c:pt idx="23">
                  <c:v>26.010000000000232</c:v>
                </c:pt>
                <c:pt idx="24">
                  <c:v>47.429999999999808</c:v>
                </c:pt>
                <c:pt idx="25">
                  <c:v>41.049999999999798</c:v>
                </c:pt>
                <c:pt idx="26">
                  <c:v>55.529999999999745</c:v>
                </c:pt>
                <c:pt idx="27">
                  <c:v>79.580000000000965</c:v>
                </c:pt>
                <c:pt idx="28">
                  <c:v>84.840000000001197</c:v>
                </c:pt>
                <c:pt idx="29">
                  <c:v>76.330000000001291</c:v>
                </c:pt>
                <c:pt idx="30">
                  <c:v>60.969999999999821</c:v>
                </c:pt>
                <c:pt idx="31">
                  <c:v>56.51999999999969</c:v>
                </c:pt>
                <c:pt idx="32">
                  <c:v>40.159999999999847</c:v>
                </c:pt>
                <c:pt idx="33">
                  <c:v>42.379999999999868</c:v>
                </c:pt>
                <c:pt idx="34">
                  <c:v>42.259999999999899</c:v>
                </c:pt>
                <c:pt idx="35">
                  <c:v>32.640000000000121</c:v>
                </c:pt>
                <c:pt idx="36">
                  <c:v>9.0199999999999925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26-4535-AA81-D39EC7B40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898735"/>
        <c:axId val="383905391"/>
      </c:lineChart>
      <c:catAx>
        <c:axId val="38389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83905391"/>
        <c:crosses val="autoZero"/>
        <c:auto val="1"/>
        <c:lblAlgn val="ctr"/>
        <c:lblOffset val="100"/>
        <c:noMultiLvlLbl val="0"/>
      </c:catAx>
      <c:valAx>
        <c:axId val="38390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Units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838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 Ecercise 10.xlsx]Sheet1!PivotTable1</c:name>
    <c:fmtId val="8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Game published by top three publishers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Sheet1!$A$4:$A$41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Sheet1!$B$4:$B$41</c:f>
              <c:numCache>
                <c:formatCode>General</c:formatCode>
                <c:ptCount val="37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10</c:v>
                </c:pt>
                <c:pt idx="5">
                  <c:v>9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  <c:pt idx="10">
                  <c:v>7</c:v>
                </c:pt>
                <c:pt idx="11">
                  <c:v>13</c:v>
                </c:pt>
                <c:pt idx="12">
                  <c:v>11</c:v>
                </c:pt>
                <c:pt idx="13">
                  <c:v>9</c:v>
                </c:pt>
                <c:pt idx="14">
                  <c:v>11</c:v>
                </c:pt>
                <c:pt idx="15">
                  <c:v>22</c:v>
                </c:pt>
                <c:pt idx="16">
                  <c:v>33</c:v>
                </c:pt>
                <c:pt idx="17">
                  <c:v>41</c:v>
                </c:pt>
                <c:pt idx="18">
                  <c:v>61</c:v>
                </c:pt>
                <c:pt idx="19">
                  <c:v>54</c:v>
                </c:pt>
                <c:pt idx="20">
                  <c:v>67</c:v>
                </c:pt>
                <c:pt idx="21">
                  <c:v>88</c:v>
                </c:pt>
                <c:pt idx="22">
                  <c:v>160</c:v>
                </c:pt>
                <c:pt idx="23">
                  <c:v>146</c:v>
                </c:pt>
                <c:pt idx="24">
                  <c:v>190</c:v>
                </c:pt>
                <c:pt idx="25">
                  <c:v>232</c:v>
                </c:pt>
                <c:pt idx="26">
                  <c:v>205</c:v>
                </c:pt>
                <c:pt idx="27">
                  <c:v>224</c:v>
                </c:pt>
                <c:pt idx="28">
                  <c:v>240</c:v>
                </c:pt>
                <c:pt idx="29">
                  <c:v>265</c:v>
                </c:pt>
                <c:pt idx="30">
                  <c:v>205</c:v>
                </c:pt>
                <c:pt idx="31">
                  <c:v>177</c:v>
                </c:pt>
                <c:pt idx="32">
                  <c:v>119</c:v>
                </c:pt>
                <c:pt idx="33">
                  <c:v>103</c:v>
                </c:pt>
                <c:pt idx="34">
                  <c:v>98</c:v>
                </c:pt>
                <c:pt idx="35">
                  <c:v>103</c:v>
                </c:pt>
                <c:pt idx="3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C-4616-9E92-6566EE8AE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67622319"/>
        <c:axId val="1767658095"/>
      </c:barChart>
      <c:catAx>
        <c:axId val="1767622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67658095"/>
        <c:crosses val="autoZero"/>
        <c:auto val="1"/>
        <c:lblAlgn val="ctr"/>
        <c:lblOffset val="100"/>
        <c:noMultiLvlLbl val="0"/>
      </c:catAx>
      <c:valAx>
        <c:axId val="176765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Number of games published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67622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 Ecercise 10.xlsx]Sheet2!PivotTable1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/>
              <a:t>Regional sales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Sheet2!$D$3</c:f>
              <c:strCache>
                <c:ptCount val="1"/>
                <c:pt idx="0">
                  <c:v>Sum of EU_Sales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Sheet2!$C$4:$C$16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Sheet2!$D$4:$D$16</c:f>
              <c:numCache>
                <c:formatCode>General</c:formatCode>
                <c:ptCount val="12"/>
                <c:pt idx="0">
                  <c:v>524.99999999998738</c:v>
                </c:pt>
                <c:pt idx="1">
                  <c:v>64.100000000000051</c:v>
                </c:pt>
                <c:pt idx="2">
                  <c:v>101.32000000000022</c:v>
                </c:pt>
                <c:pt idx="3">
                  <c:v>215.9800000000005</c:v>
                </c:pt>
                <c:pt idx="4">
                  <c:v>201.63000000000011</c:v>
                </c:pt>
                <c:pt idx="5">
                  <c:v>50.779999999999973</c:v>
                </c:pt>
                <c:pt idx="6">
                  <c:v>238.39000000000036</c:v>
                </c:pt>
                <c:pt idx="7">
                  <c:v>188.06000000000034</c:v>
                </c:pt>
                <c:pt idx="8">
                  <c:v>313.26999999999714</c:v>
                </c:pt>
                <c:pt idx="9">
                  <c:v>113.38000000000019</c:v>
                </c:pt>
                <c:pt idx="10">
                  <c:v>376.8499999999953</c:v>
                </c:pt>
                <c:pt idx="11">
                  <c:v>45.340000000000053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8-475B-A957-B99D22B77489}"/>
            </c:ext>
          </c:extLst>
        </c:ser>
        <c:ser>
          <c:idx val="1"/>
          <c:order val="1"/>
          <c:tx>
            <c:strRef>
              <c:f>Sheet2!$E$3</c:f>
              <c:strCache>
                <c:ptCount val="1"/>
                <c:pt idx="0">
                  <c:v>Sum of NA_Sales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Sheet2!$C$4:$C$16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Sheet2!$E$4:$E$16</c:f>
              <c:numCache>
                <c:formatCode>General</c:formatCode>
                <c:ptCount val="12"/>
                <c:pt idx="0">
                  <c:v>877.8299999999914</c:v>
                </c:pt>
                <c:pt idx="1">
                  <c:v>105.76999999999997</c:v>
                </c:pt>
                <c:pt idx="2">
                  <c:v>223.59000000000015</c:v>
                </c:pt>
                <c:pt idx="3">
                  <c:v>410.23999999999927</c:v>
                </c:pt>
                <c:pt idx="4">
                  <c:v>447.04999999999922</c:v>
                </c:pt>
                <c:pt idx="5">
                  <c:v>123.78000000000007</c:v>
                </c:pt>
                <c:pt idx="6">
                  <c:v>359.4199999999978</c:v>
                </c:pt>
                <c:pt idx="7">
                  <c:v>327.27999999999912</c:v>
                </c:pt>
                <c:pt idx="8">
                  <c:v>582.59999999999536</c:v>
                </c:pt>
                <c:pt idx="9">
                  <c:v>183.31000000000085</c:v>
                </c:pt>
                <c:pt idx="10">
                  <c:v>683.34999999999548</c:v>
                </c:pt>
                <c:pt idx="11">
                  <c:v>68.700000000000259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8-475B-A957-B99D22B77489}"/>
            </c:ext>
          </c:extLst>
        </c:ser>
        <c:ser>
          <c:idx val="2"/>
          <c:order val="2"/>
          <c:tx>
            <c:strRef>
              <c:f>Sheet2!$F$3</c:f>
              <c:strCache>
                <c:ptCount val="1"/>
                <c:pt idx="0">
                  <c:v>Sum of JP_Sales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3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Sheet2!$C$4:$C$16</c:f>
              <c:strCache>
                <c:ptCount val="12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Platform</c:v>
                </c:pt>
                <c:pt idx="5">
                  <c:v>Puzzle</c:v>
                </c:pt>
                <c:pt idx="6">
                  <c:v>Racing</c:v>
                </c:pt>
                <c:pt idx="7">
                  <c:v>Role-Playing</c:v>
                </c:pt>
                <c:pt idx="8">
                  <c:v>Shooter</c:v>
                </c:pt>
                <c:pt idx="9">
                  <c:v>Simulation</c:v>
                </c:pt>
                <c:pt idx="10">
                  <c:v>Sports</c:v>
                </c:pt>
                <c:pt idx="11">
                  <c:v>Strategy</c:v>
                </c:pt>
              </c:strCache>
            </c:strRef>
          </c:cat>
          <c:val>
            <c:numRef>
              <c:f>Sheet2!$F$4:$F$16</c:f>
              <c:numCache>
                <c:formatCode>General</c:formatCode>
                <c:ptCount val="12"/>
                <c:pt idx="0">
                  <c:v>159.95000000000095</c:v>
                </c:pt>
                <c:pt idx="1">
                  <c:v>51.550000000000296</c:v>
                </c:pt>
                <c:pt idx="2">
                  <c:v>87.350000000000151</c:v>
                </c:pt>
                <c:pt idx="3">
                  <c:v>107.75999999999999</c:v>
                </c:pt>
                <c:pt idx="4">
                  <c:v>130.77000000000012</c:v>
                </c:pt>
                <c:pt idx="5">
                  <c:v>57.30999999999996</c:v>
                </c:pt>
                <c:pt idx="6">
                  <c:v>56.690000000000005</c:v>
                </c:pt>
                <c:pt idx="7">
                  <c:v>352.30999999999852</c:v>
                </c:pt>
                <c:pt idx="8">
                  <c:v>38.280000000000072</c:v>
                </c:pt>
                <c:pt idx="9">
                  <c:v>63.700000000000053</c:v>
                </c:pt>
                <c:pt idx="10">
                  <c:v>135.37000000000032</c:v>
                </c:pt>
                <c:pt idx="11">
                  <c:v>49.460000000000022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28-475B-A957-B99D22B77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6567871"/>
        <c:axId val="1686585759"/>
      </c:barChart>
      <c:catAx>
        <c:axId val="168656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86585759"/>
        <c:crosses val="autoZero"/>
        <c:auto val="1"/>
        <c:lblAlgn val="ctr"/>
        <c:lblOffset val="100"/>
        <c:noMultiLvlLbl val="0"/>
      </c:catAx>
      <c:valAx>
        <c:axId val="168658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Number of units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68656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4C7F-1FF4-DB63-1251-811EB49D7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Marketing Strategy for 2017, GameCo company.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8B728-3588-0CAF-B4E7-466ACDA8C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Ghaleb</a:t>
            </a:r>
            <a:r>
              <a:rPr lang="es-ES" dirty="0"/>
              <a:t> </a:t>
            </a:r>
            <a:r>
              <a:rPr lang="es-ES" dirty="0" err="1"/>
              <a:t>Jomaa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844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189D9-0239-8D11-BC2A-C7AE3FF931D4}"/>
              </a:ext>
            </a:extLst>
          </p:cNvPr>
          <p:cNvSpPr txBox="1"/>
          <p:nvPr/>
        </p:nvSpPr>
        <p:spPr>
          <a:xfrm>
            <a:off x="1212573" y="318053"/>
            <a:ext cx="9766853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GameCo´s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executive board current understanding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about sales is that sales in different regions have stayed flat over time.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B0EED4-3EFB-B15E-3928-57C580971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07543"/>
              </p:ext>
            </p:extLst>
          </p:nvPr>
        </p:nvGraphicFramePr>
        <p:xfrm>
          <a:off x="1212573" y="1129901"/>
          <a:ext cx="9766853" cy="3554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A99597-B312-6E39-EF9F-899DE0F6BC95}"/>
              </a:ext>
            </a:extLst>
          </p:cNvPr>
          <p:cNvSpPr txBox="1"/>
          <p:nvPr/>
        </p:nvSpPr>
        <p:spPr>
          <a:xfrm>
            <a:off x="1212572" y="4937760"/>
            <a:ext cx="9766853" cy="92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we can see in the chart above, sales have not been stable, for the most part, especially in Europe and North America which have grown a lot between 2000 and 2010, and then started going down in both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resgions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7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C43B5-1181-968B-6FD5-51A7EAB049EC}"/>
              </a:ext>
            </a:extLst>
          </p:cNvPr>
          <p:cNvSpPr txBox="1"/>
          <p:nvPr/>
        </p:nvSpPr>
        <p:spPr>
          <a:xfrm>
            <a:off x="1608406" y="647113"/>
            <a:ext cx="8975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u="sng" dirty="0"/>
              <a:t>The relationship between games published and games sold across time.</a:t>
            </a:r>
            <a:endParaRPr lang="es-ES" sz="22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760C9-61FF-DD56-78CE-EF1118C87DB8}"/>
              </a:ext>
            </a:extLst>
          </p:cNvPr>
          <p:cNvSpPr txBox="1"/>
          <p:nvPr/>
        </p:nvSpPr>
        <p:spPr>
          <a:xfrm>
            <a:off x="1369255" y="1737359"/>
            <a:ext cx="921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next figure, we can see the evolution in the number of games published by the top three publishers in sales across time 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3D773-6DF7-D6B8-13D3-EAB03A7E1142}"/>
              </a:ext>
            </a:extLst>
          </p:cNvPr>
          <p:cNvSpPr txBox="1"/>
          <p:nvPr/>
        </p:nvSpPr>
        <p:spPr>
          <a:xfrm>
            <a:off x="1153550" y="3243204"/>
            <a:ext cx="26728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 positive-correlated relationship between the number of games published by year and the number of units sold. </a:t>
            </a:r>
            <a:endParaRPr lang="es-ES" sz="2200" dirty="0">
              <a:solidFill>
                <a:srgbClr val="C00000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566B80-0063-C5C9-8299-95F6B0AE2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617014"/>
              </p:ext>
            </p:extLst>
          </p:nvPr>
        </p:nvGraphicFramePr>
        <p:xfrm>
          <a:off x="4389120" y="2602524"/>
          <a:ext cx="6649330" cy="3348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51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D8CE6A-C325-0B3E-5B6A-8AC1A7C6D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565294"/>
              </p:ext>
            </p:extLst>
          </p:nvPr>
        </p:nvGraphicFramePr>
        <p:xfrm>
          <a:off x="2114843" y="253218"/>
          <a:ext cx="7962313" cy="3977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DA1400-47C6-F13C-80C0-6C6F59400F70}"/>
              </a:ext>
            </a:extLst>
          </p:cNvPr>
          <p:cNvSpPr txBox="1"/>
          <p:nvPr/>
        </p:nvSpPr>
        <p:spPr>
          <a:xfrm>
            <a:off x="2114843" y="4684542"/>
            <a:ext cx="7962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see from the figure above that sales differ from one location to another depending on the genre of the games</a:t>
            </a:r>
            <a:endParaRPr lang="es-E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2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82761EE-15E8-CC98-A8D3-95DCC2D16E5A}"/>
              </a:ext>
            </a:extLst>
          </p:cNvPr>
          <p:cNvSpPr/>
          <p:nvPr/>
        </p:nvSpPr>
        <p:spPr>
          <a:xfrm>
            <a:off x="3914335" y="576775"/>
            <a:ext cx="4363330" cy="120982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Recommendations</a:t>
            </a:r>
            <a:endParaRPr lang="es-E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7092CF1-FCD9-3616-0EF5-65C914B35ECE}"/>
              </a:ext>
            </a:extLst>
          </p:cNvPr>
          <p:cNvSpPr/>
          <p:nvPr/>
        </p:nvSpPr>
        <p:spPr>
          <a:xfrm rot="19687237">
            <a:off x="4337576" y="2223034"/>
            <a:ext cx="1777309" cy="436098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A392737-380A-AAA3-2740-0B6B1D8C801C}"/>
              </a:ext>
            </a:extLst>
          </p:cNvPr>
          <p:cNvSpPr/>
          <p:nvPr/>
        </p:nvSpPr>
        <p:spPr>
          <a:xfrm rot="12535462">
            <a:off x="6094016" y="2179276"/>
            <a:ext cx="1777309" cy="436098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C3EC21-0A4C-B391-01DF-5F54A9858977}"/>
              </a:ext>
            </a:extLst>
          </p:cNvPr>
          <p:cNvSpPr/>
          <p:nvPr/>
        </p:nvSpPr>
        <p:spPr>
          <a:xfrm>
            <a:off x="2124222" y="3017977"/>
            <a:ext cx="2475913" cy="29185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best-selling genres in each region can be enhanced by strategies that are more related to pricing and marketing offers like discounts</a:t>
            </a:r>
            <a:endParaRPr lang="es-E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68375-9BE6-E919-512C-E002BE370DC6}"/>
              </a:ext>
            </a:extLst>
          </p:cNvPr>
          <p:cNvSpPr/>
          <p:nvPr/>
        </p:nvSpPr>
        <p:spPr>
          <a:xfrm>
            <a:off x="7591867" y="2986495"/>
            <a:ext cx="2475913" cy="29500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promotional marketing strategies such as free samples based on time (like a free month), or on levels (like the first people can try the first two level for free)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3772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235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Marketing Strategy for 2017, GameCo company.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Strategy for 2017, GameCo company.</dc:title>
  <dc:creator>Anas</dc:creator>
  <cp:lastModifiedBy>Ghaleb Jumaa</cp:lastModifiedBy>
  <cp:revision>1</cp:revision>
  <dcterms:created xsi:type="dcterms:W3CDTF">2022-11-18T19:23:52Z</dcterms:created>
  <dcterms:modified xsi:type="dcterms:W3CDTF">2023-07-17T15:14:36Z</dcterms:modified>
</cp:coreProperties>
</file>