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9" r:id="rId1"/>
  </p:sldMasterIdLst>
  <p:notesMasterIdLst>
    <p:notesMasterId r:id="rId24"/>
  </p:notesMasterIdLst>
  <p:sldIdLst>
    <p:sldId id="256" r:id="rId2"/>
    <p:sldId id="257" r:id="rId3"/>
    <p:sldId id="258" r:id="rId4"/>
    <p:sldId id="259" r:id="rId5"/>
    <p:sldId id="260" r:id="rId6"/>
    <p:sldId id="277" r:id="rId7"/>
    <p:sldId id="278" r:id="rId8"/>
    <p:sldId id="273" r:id="rId9"/>
    <p:sldId id="261" r:id="rId10"/>
    <p:sldId id="268" r:id="rId11"/>
    <p:sldId id="279" r:id="rId12"/>
    <p:sldId id="283" r:id="rId13"/>
    <p:sldId id="272" r:id="rId14"/>
    <p:sldId id="281" r:id="rId15"/>
    <p:sldId id="282" r:id="rId16"/>
    <p:sldId id="274" r:id="rId17"/>
    <p:sldId id="280" r:id="rId18"/>
    <p:sldId id="262" r:id="rId19"/>
    <p:sldId id="263" r:id="rId20"/>
    <p:sldId id="275" r:id="rId21"/>
    <p:sldId id="266"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eri, Ghamiah H" initials="AGH" lastIdx="1" clrIdx="0">
    <p:extLst>
      <p:ext uri="{19B8F6BF-5375-455C-9EA6-DF929625EA0E}">
        <p15:presenceInfo xmlns:p15="http://schemas.microsoft.com/office/powerpoint/2012/main" userId="S::gaseri@regis.edu::d1a1bc2e-f2bf-4ffe-a6e7-bb52876f23e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71" autoAdjust="0"/>
    <p:restoredTop sz="78687" autoAdjust="0"/>
  </p:normalViewPr>
  <p:slideViewPr>
    <p:cSldViewPr snapToGrid="0">
      <p:cViewPr varScale="1">
        <p:scale>
          <a:sx n="73" d="100"/>
          <a:sy n="73" d="100"/>
        </p:scale>
        <p:origin x="11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F37597-7BF9-4D7C-A6E3-3C528B8EE564}" type="doc">
      <dgm:prSet loTypeId="urn:microsoft.com/office/officeart/2005/8/layout/default" loCatId="list" qsTypeId="urn:microsoft.com/office/officeart/2005/8/quickstyle/simple4" qsCatId="simple" csTypeId="urn:microsoft.com/office/officeart/2005/8/colors/accent0_3" csCatId="mainScheme"/>
      <dgm:spPr/>
      <dgm:t>
        <a:bodyPr/>
        <a:lstStyle/>
        <a:p>
          <a:endParaRPr lang="en-US"/>
        </a:p>
      </dgm:t>
    </dgm:pt>
    <dgm:pt modelId="{AF20AE87-7814-4611-9DD3-6FF187903831}">
      <dgm:prSet/>
      <dgm:spPr/>
      <dgm:t>
        <a:bodyPr/>
        <a:lstStyle/>
        <a:p>
          <a:r>
            <a:rPr lang="en-US" dirty="0"/>
            <a:t>Introduction</a:t>
          </a:r>
        </a:p>
      </dgm:t>
    </dgm:pt>
    <dgm:pt modelId="{8660CD6D-A41D-48F3-9BF3-6A7D74ADE7B9}" type="parTrans" cxnId="{089494C2-85DE-4AD6-B9D0-830AAECCF291}">
      <dgm:prSet/>
      <dgm:spPr/>
      <dgm:t>
        <a:bodyPr/>
        <a:lstStyle/>
        <a:p>
          <a:endParaRPr lang="en-US"/>
        </a:p>
      </dgm:t>
    </dgm:pt>
    <dgm:pt modelId="{6DAA4FFC-D23B-4DCB-8CBF-11F01374A6D7}" type="sibTrans" cxnId="{089494C2-85DE-4AD6-B9D0-830AAECCF291}">
      <dgm:prSet/>
      <dgm:spPr/>
      <dgm:t>
        <a:bodyPr/>
        <a:lstStyle/>
        <a:p>
          <a:endParaRPr lang="en-US" dirty="0"/>
        </a:p>
      </dgm:t>
    </dgm:pt>
    <dgm:pt modelId="{078F2B3D-999D-40F7-8CDE-4A5981854AD4}">
      <dgm:prSet/>
      <dgm:spPr/>
      <dgm:t>
        <a:bodyPr/>
        <a:lstStyle/>
        <a:p>
          <a:r>
            <a:rPr lang="en-US" dirty="0"/>
            <a:t>Data description</a:t>
          </a:r>
        </a:p>
      </dgm:t>
    </dgm:pt>
    <dgm:pt modelId="{F836B2D9-84D6-4B54-B599-646B5CCD71D9}" type="parTrans" cxnId="{7F0FDA74-64C9-4D25-BA18-700A9FE1EB97}">
      <dgm:prSet/>
      <dgm:spPr/>
      <dgm:t>
        <a:bodyPr/>
        <a:lstStyle/>
        <a:p>
          <a:endParaRPr lang="en-US"/>
        </a:p>
      </dgm:t>
    </dgm:pt>
    <dgm:pt modelId="{1D535A7E-1A85-475E-AC54-8D8626EA0A0D}" type="sibTrans" cxnId="{7F0FDA74-64C9-4D25-BA18-700A9FE1EB97}">
      <dgm:prSet/>
      <dgm:spPr/>
      <dgm:t>
        <a:bodyPr/>
        <a:lstStyle/>
        <a:p>
          <a:endParaRPr lang="en-US" dirty="0"/>
        </a:p>
      </dgm:t>
    </dgm:pt>
    <dgm:pt modelId="{B8BC7FD6-563B-4FD7-9BA3-813E6C26543D}">
      <dgm:prSet/>
      <dgm:spPr/>
      <dgm:t>
        <a:bodyPr/>
        <a:lstStyle/>
        <a:p>
          <a:r>
            <a:rPr lang="en-US" dirty="0"/>
            <a:t>Approach</a:t>
          </a:r>
        </a:p>
      </dgm:t>
    </dgm:pt>
    <dgm:pt modelId="{4E6211A6-3D63-4E8C-A95D-92AB20A0B700}" type="parTrans" cxnId="{DA7B29B1-5F24-4428-BF35-41FBD5FA4CCA}">
      <dgm:prSet/>
      <dgm:spPr/>
      <dgm:t>
        <a:bodyPr/>
        <a:lstStyle/>
        <a:p>
          <a:endParaRPr lang="en-US"/>
        </a:p>
      </dgm:t>
    </dgm:pt>
    <dgm:pt modelId="{F2123816-E26F-4BF9-B7BA-625E81FE7106}" type="sibTrans" cxnId="{DA7B29B1-5F24-4428-BF35-41FBD5FA4CCA}">
      <dgm:prSet/>
      <dgm:spPr/>
      <dgm:t>
        <a:bodyPr/>
        <a:lstStyle/>
        <a:p>
          <a:endParaRPr lang="en-US" dirty="0"/>
        </a:p>
      </dgm:t>
    </dgm:pt>
    <dgm:pt modelId="{C7BB0B1B-A3E1-431C-97E2-6AFB70EFB75F}">
      <dgm:prSet/>
      <dgm:spPr/>
      <dgm:t>
        <a:bodyPr/>
        <a:lstStyle/>
        <a:p>
          <a:r>
            <a:rPr lang="en-US" dirty="0"/>
            <a:t>Preprocessing</a:t>
          </a:r>
        </a:p>
      </dgm:t>
    </dgm:pt>
    <dgm:pt modelId="{657C367E-3EE4-4136-9DA4-4B7F9B5896C3}" type="parTrans" cxnId="{0C6367AE-B705-4E2A-85EE-3D1388F984AA}">
      <dgm:prSet/>
      <dgm:spPr/>
      <dgm:t>
        <a:bodyPr/>
        <a:lstStyle/>
        <a:p>
          <a:endParaRPr lang="en-US"/>
        </a:p>
      </dgm:t>
    </dgm:pt>
    <dgm:pt modelId="{6F2E940D-26D8-44B5-9D43-636A2908503D}" type="sibTrans" cxnId="{0C6367AE-B705-4E2A-85EE-3D1388F984AA}">
      <dgm:prSet/>
      <dgm:spPr/>
      <dgm:t>
        <a:bodyPr/>
        <a:lstStyle/>
        <a:p>
          <a:endParaRPr lang="en-US" dirty="0"/>
        </a:p>
      </dgm:t>
    </dgm:pt>
    <dgm:pt modelId="{ED1866FD-ABC6-48F2-BE42-87EA1610AEF3}">
      <dgm:prSet/>
      <dgm:spPr/>
      <dgm:t>
        <a:bodyPr/>
        <a:lstStyle/>
        <a:p>
          <a:r>
            <a:rPr lang="en-US" dirty="0"/>
            <a:t>Visualization</a:t>
          </a:r>
        </a:p>
      </dgm:t>
    </dgm:pt>
    <dgm:pt modelId="{B4DC7FFF-039D-4BEC-8BF1-59C2186AC9B3}" type="parTrans" cxnId="{1F8A9AD3-6168-4A63-964B-FA9E2C170DD1}">
      <dgm:prSet/>
      <dgm:spPr/>
      <dgm:t>
        <a:bodyPr/>
        <a:lstStyle/>
        <a:p>
          <a:endParaRPr lang="en-US"/>
        </a:p>
      </dgm:t>
    </dgm:pt>
    <dgm:pt modelId="{87F994DB-E4E3-47CD-9263-DB1476B829BA}" type="sibTrans" cxnId="{1F8A9AD3-6168-4A63-964B-FA9E2C170DD1}">
      <dgm:prSet/>
      <dgm:spPr/>
      <dgm:t>
        <a:bodyPr/>
        <a:lstStyle/>
        <a:p>
          <a:endParaRPr lang="en-US" dirty="0"/>
        </a:p>
      </dgm:t>
    </dgm:pt>
    <dgm:pt modelId="{588481EE-8598-484B-84B5-0B2D576E538F}">
      <dgm:prSet/>
      <dgm:spPr/>
      <dgm:t>
        <a:bodyPr/>
        <a:lstStyle/>
        <a:p>
          <a:r>
            <a:rPr lang="en-US" dirty="0"/>
            <a:t>VAR Model</a:t>
          </a:r>
        </a:p>
      </dgm:t>
    </dgm:pt>
    <dgm:pt modelId="{22EBD15C-36A5-46F7-B5F2-CC23F0D81D63}" type="parTrans" cxnId="{285B1820-D280-4D05-AF49-12E22C3DED9C}">
      <dgm:prSet/>
      <dgm:spPr/>
      <dgm:t>
        <a:bodyPr/>
        <a:lstStyle/>
        <a:p>
          <a:endParaRPr lang="en-US"/>
        </a:p>
      </dgm:t>
    </dgm:pt>
    <dgm:pt modelId="{251D85F7-5EB0-4FE3-B303-D7B18D5205BA}" type="sibTrans" cxnId="{285B1820-D280-4D05-AF49-12E22C3DED9C}">
      <dgm:prSet/>
      <dgm:spPr/>
      <dgm:t>
        <a:bodyPr/>
        <a:lstStyle/>
        <a:p>
          <a:endParaRPr lang="en-US" dirty="0"/>
        </a:p>
      </dgm:t>
    </dgm:pt>
    <dgm:pt modelId="{22A44AAC-FE28-481D-9A76-DC6316B72FCE}">
      <dgm:prSet/>
      <dgm:spPr/>
      <dgm:t>
        <a:bodyPr/>
        <a:lstStyle/>
        <a:p>
          <a:r>
            <a:rPr lang="en-US" dirty="0"/>
            <a:t>Model building </a:t>
          </a:r>
        </a:p>
      </dgm:t>
    </dgm:pt>
    <dgm:pt modelId="{E4EB7BED-3785-4F00-BE9B-CB10C6DD16A9}" type="parTrans" cxnId="{0B6413B0-AAC2-4CA4-9238-407F638DFCF4}">
      <dgm:prSet/>
      <dgm:spPr/>
      <dgm:t>
        <a:bodyPr/>
        <a:lstStyle/>
        <a:p>
          <a:endParaRPr lang="en-US"/>
        </a:p>
      </dgm:t>
    </dgm:pt>
    <dgm:pt modelId="{2005A7FB-F51A-4958-B7B3-6B1CF175607F}" type="sibTrans" cxnId="{0B6413B0-AAC2-4CA4-9238-407F638DFCF4}">
      <dgm:prSet/>
      <dgm:spPr/>
      <dgm:t>
        <a:bodyPr/>
        <a:lstStyle/>
        <a:p>
          <a:endParaRPr lang="en-US"/>
        </a:p>
      </dgm:t>
    </dgm:pt>
    <dgm:pt modelId="{922C75B2-2895-4400-9E89-04D562328FC6}">
      <dgm:prSet/>
      <dgm:spPr/>
      <dgm:t>
        <a:bodyPr/>
        <a:lstStyle/>
        <a:p>
          <a:r>
            <a:rPr lang="en-US" dirty="0"/>
            <a:t>forecasting</a:t>
          </a:r>
        </a:p>
      </dgm:t>
    </dgm:pt>
    <dgm:pt modelId="{B8551773-8A7B-435C-969E-D376DA8241CF}" type="parTrans" cxnId="{E84B6CEA-EF46-4D80-AC84-7F27D683B3ED}">
      <dgm:prSet/>
      <dgm:spPr/>
      <dgm:t>
        <a:bodyPr/>
        <a:lstStyle/>
        <a:p>
          <a:endParaRPr lang="en-US"/>
        </a:p>
      </dgm:t>
    </dgm:pt>
    <dgm:pt modelId="{77568982-29C6-4484-9B3F-CA04AFC45544}" type="sibTrans" cxnId="{E84B6CEA-EF46-4D80-AC84-7F27D683B3ED}">
      <dgm:prSet/>
      <dgm:spPr/>
      <dgm:t>
        <a:bodyPr/>
        <a:lstStyle/>
        <a:p>
          <a:endParaRPr lang="en-US"/>
        </a:p>
      </dgm:t>
    </dgm:pt>
    <dgm:pt modelId="{15469610-232E-47BD-A437-437F087901B4}">
      <dgm:prSet/>
      <dgm:spPr/>
      <dgm:t>
        <a:bodyPr/>
        <a:lstStyle/>
        <a:p>
          <a:r>
            <a:rPr lang="en-US" dirty="0"/>
            <a:t>Result and performance</a:t>
          </a:r>
        </a:p>
      </dgm:t>
    </dgm:pt>
    <dgm:pt modelId="{353154EC-7279-4FD4-9199-DE4CBA0ED14E}" type="parTrans" cxnId="{54DF6913-7F0E-43F2-BA5F-9D66BF97A697}">
      <dgm:prSet/>
      <dgm:spPr/>
      <dgm:t>
        <a:bodyPr/>
        <a:lstStyle/>
        <a:p>
          <a:endParaRPr lang="en-US"/>
        </a:p>
      </dgm:t>
    </dgm:pt>
    <dgm:pt modelId="{00F6C7B9-17DA-4BF7-9422-3D3548BD5E0E}" type="sibTrans" cxnId="{54DF6913-7F0E-43F2-BA5F-9D66BF97A697}">
      <dgm:prSet/>
      <dgm:spPr/>
      <dgm:t>
        <a:bodyPr/>
        <a:lstStyle/>
        <a:p>
          <a:endParaRPr lang="en-US" dirty="0"/>
        </a:p>
      </dgm:t>
    </dgm:pt>
    <dgm:pt modelId="{417D01A7-7A10-4B6B-88D5-6DD32D8E5757}">
      <dgm:prSet/>
      <dgm:spPr/>
      <dgm:t>
        <a:bodyPr/>
        <a:lstStyle/>
        <a:p>
          <a:r>
            <a:rPr lang="en-US" dirty="0"/>
            <a:t>Conclusion</a:t>
          </a:r>
        </a:p>
      </dgm:t>
    </dgm:pt>
    <dgm:pt modelId="{0D264E29-872B-46D5-8B77-AF359F3E520C}" type="parTrans" cxnId="{DB577A32-A881-43F6-A266-77D517BEA6CD}">
      <dgm:prSet/>
      <dgm:spPr/>
      <dgm:t>
        <a:bodyPr/>
        <a:lstStyle/>
        <a:p>
          <a:endParaRPr lang="en-US"/>
        </a:p>
      </dgm:t>
    </dgm:pt>
    <dgm:pt modelId="{33A043EB-8773-4E41-907F-1108465CE770}" type="sibTrans" cxnId="{DB577A32-A881-43F6-A266-77D517BEA6CD}">
      <dgm:prSet/>
      <dgm:spPr/>
      <dgm:t>
        <a:bodyPr/>
        <a:lstStyle/>
        <a:p>
          <a:endParaRPr lang="en-US" dirty="0"/>
        </a:p>
      </dgm:t>
    </dgm:pt>
    <dgm:pt modelId="{CB57B271-B618-4BD6-9205-C83888669D9A}">
      <dgm:prSet/>
      <dgm:spPr/>
      <dgm:t>
        <a:bodyPr/>
        <a:lstStyle/>
        <a:p>
          <a:r>
            <a:rPr lang="en-US" dirty="0"/>
            <a:t>Future work</a:t>
          </a:r>
        </a:p>
      </dgm:t>
    </dgm:pt>
    <dgm:pt modelId="{594F7536-F9D5-4080-AFCD-5B9A2B6B1B3F}" type="parTrans" cxnId="{8BD7D074-03C1-4F59-844E-698F836D0B4F}">
      <dgm:prSet/>
      <dgm:spPr/>
      <dgm:t>
        <a:bodyPr/>
        <a:lstStyle/>
        <a:p>
          <a:endParaRPr lang="en-US"/>
        </a:p>
      </dgm:t>
    </dgm:pt>
    <dgm:pt modelId="{19B6F88D-40C2-4895-ADF3-57B336494B11}" type="sibTrans" cxnId="{8BD7D074-03C1-4F59-844E-698F836D0B4F}">
      <dgm:prSet/>
      <dgm:spPr/>
      <dgm:t>
        <a:bodyPr/>
        <a:lstStyle/>
        <a:p>
          <a:endParaRPr lang="en-US" dirty="0"/>
        </a:p>
      </dgm:t>
    </dgm:pt>
    <dgm:pt modelId="{1F104E67-CD88-4C36-A9A3-339BD993D1A9}">
      <dgm:prSet/>
      <dgm:spPr/>
      <dgm:t>
        <a:bodyPr/>
        <a:lstStyle/>
        <a:p>
          <a:r>
            <a:rPr lang="en-US" dirty="0"/>
            <a:t>References</a:t>
          </a:r>
        </a:p>
      </dgm:t>
    </dgm:pt>
    <dgm:pt modelId="{D6E82891-F917-46C8-93EC-495B942C4A24}" type="parTrans" cxnId="{D397044A-D030-448C-A4DA-9D69A9FBAA9E}">
      <dgm:prSet/>
      <dgm:spPr/>
      <dgm:t>
        <a:bodyPr/>
        <a:lstStyle/>
        <a:p>
          <a:endParaRPr lang="en-US"/>
        </a:p>
      </dgm:t>
    </dgm:pt>
    <dgm:pt modelId="{D8D64003-2BC7-4E0C-A985-18E423197BC6}" type="sibTrans" cxnId="{D397044A-D030-448C-A4DA-9D69A9FBAA9E}">
      <dgm:prSet/>
      <dgm:spPr/>
      <dgm:t>
        <a:bodyPr/>
        <a:lstStyle/>
        <a:p>
          <a:endParaRPr lang="en-US"/>
        </a:p>
      </dgm:t>
    </dgm:pt>
    <dgm:pt modelId="{1D69A27E-663C-5E4C-B9C5-2355681E7B1C}" type="pres">
      <dgm:prSet presAssocID="{5EF37597-7BF9-4D7C-A6E3-3C528B8EE564}" presName="diagram" presStyleCnt="0">
        <dgm:presLayoutVars>
          <dgm:dir/>
          <dgm:resizeHandles val="exact"/>
        </dgm:presLayoutVars>
      </dgm:prSet>
      <dgm:spPr/>
    </dgm:pt>
    <dgm:pt modelId="{54859A32-E7F6-5D4A-9506-0206DF84DB84}" type="pres">
      <dgm:prSet presAssocID="{AF20AE87-7814-4611-9DD3-6FF187903831}" presName="node" presStyleLbl="node1" presStyleIdx="0" presStyleCnt="10">
        <dgm:presLayoutVars>
          <dgm:bulletEnabled val="1"/>
        </dgm:presLayoutVars>
      </dgm:prSet>
      <dgm:spPr/>
    </dgm:pt>
    <dgm:pt modelId="{9E6E3DC5-C85E-044A-9587-0E8D0831FC87}" type="pres">
      <dgm:prSet presAssocID="{6DAA4FFC-D23B-4DCB-8CBF-11F01374A6D7}" presName="sibTrans" presStyleCnt="0"/>
      <dgm:spPr/>
    </dgm:pt>
    <dgm:pt modelId="{EF980DB4-D1ED-1B47-8D90-6BD7E864DC83}" type="pres">
      <dgm:prSet presAssocID="{078F2B3D-999D-40F7-8CDE-4A5981854AD4}" presName="node" presStyleLbl="node1" presStyleIdx="1" presStyleCnt="10">
        <dgm:presLayoutVars>
          <dgm:bulletEnabled val="1"/>
        </dgm:presLayoutVars>
      </dgm:prSet>
      <dgm:spPr/>
    </dgm:pt>
    <dgm:pt modelId="{839C733C-6C16-EA48-864B-B7592CAA1EE7}" type="pres">
      <dgm:prSet presAssocID="{1D535A7E-1A85-475E-AC54-8D8626EA0A0D}" presName="sibTrans" presStyleCnt="0"/>
      <dgm:spPr/>
    </dgm:pt>
    <dgm:pt modelId="{FB414470-7EC7-6540-A908-01F2942A11B4}" type="pres">
      <dgm:prSet presAssocID="{B8BC7FD6-563B-4FD7-9BA3-813E6C26543D}" presName="node" presStyleLbl="node1" presStyleIdx="2" presStyleCnt="10">
        <dgm:presLayoutVars>
          <dgm:bulletEnabled val="1"/>
        </dgm:presLayoutVars>
      </dgm:prSet>
      <dgm:spPr/>
    </dgm:pt>
    <dgm:pt modelId="{E4BE5637-BD41-EC4C-B3E2-EC7396BE9E00}" type="pres">
      <dgm:prSet presAssocID="{F2123816-E26F-4BF9-B7BA-625E81FE7106}" presName="sibTrans" presStyleCnt="0"/>
      <dgm:spPr/>
    </dgm:pt>
    <dgm:pt modelId="{0A2D0753-F1A3-9146-A08B-44FEC227D88E}" type="pres">
      <dgm:prSet presAssocID="{C7BB0B1B-A3E1-431C-97E2-6AFB70EFB75F}" presName="node" presStyleLbl="node1" presStyleIdx="3" presStyleCnt="10">
        <dgm:presLayoutVars>
          <dgm:bulletEnabled val="1"/>
        </dgm:presLayoutVars>
      </dgm:prSet>
      <dgm:spPr/>
    </dgm:pt>
    <dgm:pt modelId="{3BBE9F98-83F1-B94B-A30B-EB8BD52507FE}" type="pres">
      <dgm:prSet presAssocID="{6F2E940D-26D8-44B5-9D43-636A2908503D}" presName="sibTrans" presStyleCnt="0"/>
      <dgm:spPr/>
    </dgm:pt>
    <dgm:pt modelId="{2566CFA3-19E2-1743-8B79-B14681F0CD0D}" type="pres">
      <dgm:prSet presAssocID="{ED1866FD-ABC6-48F2-BE42-87EA1610AEF3}" presName="node" presStyleLbl="node1" presStyleIdx="4" presStyleCnt="10">
        <dgm:presLayoutVars>
          <dgm:bulletEnabled val="1"/>
        </dgm:presLayoutVars>
      </dgm:prSet>
      <dgm:spPr/>
    </dgm:pt>
    <dgm:pt modelId="{184E673D-0D5E-3942-968F-0BB59165FF14}" type="pres">
      <dgm:prSet presAssocID="{87F994DB-E4E3-47CD-9263-DB1476B829BA}" presName="sibTrans" presStyleCnt="0"/>
      <dgm:spPr/>
    </dgm:pt>
    <dgm:pt modelId="{1844C79D-B244-344D-804E-B5A88D649798}" type="pres">
      <dgm:prSet presAssocID="{588481EE-8598-484B-84B5-0B2D576E538F}" presName="node" presStyleLbl="node1" presStyleIdx="5" presStyleCnt="10">
        <dgm:presLayoutVars>
          <dgm:bulletEnabled val="1"/>
        </dgm:presLayoutVars>
      </dgm:prSet>
      <dgm:spPr/>
    </dgm:pt>
    <dgm:pt modelId="{BEF3C425-3452-1549-8A34-BCECE2067F28}" type="pres">
      <dgm:prSet presAssocID="{251D85F7-5EB0-4FE3-B303-D7B18D5205BA}" presName="sibTrans" presStyleCnt="0"/>
      <dgm:spPr/>
    </dgm:pt>
    <dgm:pt modelId="{0BCA2057-DF33-7547-8592-E9547CCB1887}" type="pres">
      <dgm:prSet presAssocID="{15469610-232E-47BD-A437-437F087901B4}" presName="node" presStyleLbl="node1" presStyleIdx="6" presStyleCnt="10">
        <dgm:presLayoutVars>
          <dgm:bulletEnabled val="1"/>
        </dgm:presLayoutVars>
      </dgm:prSet>
      <dgm:spPr/>
    </dgm:pt>
    <dgm:pt modelId="{48AB2106-EE3E-B047-B9B0-23FC5F52040F}" type="pres">
      <dgm:prSet presAssocID="{00F6C7B9-17DA-4BF7-9422-3D3548BD5E0E}" presName="sibTrans" presStyleCnt="0"/>
      <dgm:spPr/>
    </dgm:pt>
    <dgm:pt modelId="{8FC20F32-1BC1-D043-9429-D33A247FA39C}" type="pres">
      <dgm:prSet presAssocID="{417D01A7-7A10-4B6B-88D5-6DD32D8E5757}" presName="node" presStyleLbl="node1" presStyleIdx="7" presStyleCnt="10">
        <dgm:presLayoutVars>
          <dgm:bulletEnabled val="1"/>
        </dgm:presLayoutVars>
      </dgm:prSet>
      <dgm:spPr/>
    </dgm:pt>
    <dgm:pt modelId="{8249F50C-0382-2D40-88B4-357562AA72A5}" type="pres">
      <dgm:prSet presAssocID="{33A043EB-8773-4E41-907F-1108465CE770}" presName="sibTrans" presStyleCnt="0"/>
      <dgm:spPr/>
    </dgm:pt>
    <dgm:pt modelId="{8C1C0F59-4E0F-9144-9700-3525A196A96B}" type="pres">
      <dgm:prSet presAssocID="{CB57B271-B618-4BD6-9205-C83888669D9A}" presName="node" presStyleLbl="node1" presStyleIdx="8" presStyleCnt="10">
        <dgm:presLayoutVars>
          <dgm:bulletEnabled val="1"/>
        </dgm:presLayoutVars>
      </dgm:prSet>
      <dgm:spPr/>
    </dgm:pt>
    <dgm:pt modelId="{CDD0DCBE-C548-C54F-BC8A-01EC068D700A}" type="pres">
      <dgm:prSet presAssocID="{19B6F88D-40C2-4895-ADF3-57B336494B11}" presName="sibTrans" presStyleCnt="0"/>
      <dgm:spPr/>
    </dgm:pt>
    <dgm:pt modelId="{4AAC4DB7-468A-C441-A5E5-3AA27EFCCCB9}" type="pres">
      <dgm:prSet presAssocID="{1F104E67-CD88-4C36-A9A3-339BD993D1A9}" presName="node" presStyleLbl="node1" presStyleIdx="9" presStyleCnt="10">
        <dgm:presLayoutVars>
          <dgm:bulletEnabled val="1"/>
        </dgm:presLayoutVars>
      </dgm:prSet>
      <dgm:spPr/>
    </dgm:pt>
  </dgm:ptLst>
  <dgm:cxnLst>
    <dgm:cxn modelId="{09D4920A-38E4-C84C-BC76-E2D3E3E7A8A2}" type="presOf" srcId="{C7BB0B1B-A3E1-431C-97E2-6AFB70EFB75F}" destId="{0A2D0753-F1A3-9146-A08B-44FEC227D88E}" srcOrd="0" destOrd="0" presId="urn:microsoft.com/office/officeart/2005/8/layout/default"/>
    <dgm:cxn modelId="{54DF6913-7F0E-43F2-BA5F-9D66BF97A697}" srcId="{5EF37597-7BF9-4D7C-A6E3-3C528B8EE564}" destId="{15469610-232E-47BD-A437-437F087901B4}" srcOrd="6" destOrd="0" parTransId="{353154EC-7279-4FD4-9199-DE4CBA0ED14E}" sibTransId="{00F6C7B9-17DA-4BF7-9422-3D3548BD5E0E}"/>
    <dgm:cxn modelId="{CBE6871E-5091-FD44-B246-B86519E79F81}" type="presOf" srcId="{417D01A7-7A10-4B6B-88D5-6DD32D8E5757}" destId="{8FC20F32-1BC1-D043-9429-D33A247FA39C}" srcOrd="0" destOrd="0" presId="urn:microsoft.com/office/officeart/2005/8/layout/default"/>
    <dgm:cxn modelId="{285B1820-D280-4D05-AF49-12E22C3DED9C}" srcId="{5EF37597-7BF9-4D7C-A6E3-3C528B8EE564}" destId="{588481EE-8598-484B-84B5-0B2D576E538F}" srcOrd="5" destOrd="0" parTransId="{22EBD15C-36A5-46F7-B5F2-CC23F0D81D63}" sibTransId="{251D85F7-5EB0-4FE3-B303-D7B18D5205BA}"/>
    <dgm:cxn modelId="{170F1527-B8B8-164F-9B36-5DCDB6F4316C}" type="presOf" srcId="{5EF37597-7BF9-4D7C-A6E3-3C528B8EE564}" destId="{1D69A27E-663C-5E4C-B9C5-2355681E7B1C}" srcOrd="0" destOrd="0" presId="urn:microsoft.com/office/officeart/2005/8/layout/default"/>
    <dgm:cxn modelId="{DB577A32-A881-43F6-A266-77D517BEA6CD}" srcId="{5EF37597-7BF9-4D7C-A6E3-3C528B8EE564}" destId="{417D01A7-7A10-4B6B-88D5-6DD32D8E5757}" srcOrd="7" destOrd="0" parTransId="{0D264E29-872B-46D5-8B77-AF359F3E520C}" sibTransId="{33A043EB-8773-4E41-907F-1108465CE770}"/>
    <dgm:cxn modelId="{D397044A-D030-448C-A4DA-9D69A9FBAA9E}" srcId="{5EF37597-7BF9-4D7C-A6E3-3C528B8EE564}" destId="{1F104E67-CD88-4C36-A9A3-339BD993D1A9}" srcOrd="9" destOrd="0" parTransId="{D6E82891-F917-46C8-93EC-495B942C4A24}" sibTransId="{D8D64003-2BC7-4E0C-A985-18E423197BC6}"/>
    <dgm:cxn modelId="{EC0F2A66-85C9-7048-AB9D-381D13538623}" type="presOf" srcId="{922C75B2-2895-4400-9E89-04D562328FC6}" destId="{1844C79D-B244-344D-804E-B5A88D649798}" srcOrd="0" destOrd="2" presId="urn:microsoft.com/office/officeart/2005/8/layout/default"/>
    <dgm:cxn modelId="{8BD7D074-03C1-4F59-844E-698F836D0B4F}" srcId="{5EF37597-7BF9-4D7C-A6E3-3C528B8EE564}" destId="{CB57B271-B618-4BD6-9205-C83888669D9A}" srcOrd="8" destOrd="0" parTransId="{594F7536-F9D5-4080-AFCD-5B9A2B6B1B3F}" sibTransId="{19B6F88D-40C2-4895-ADF3-57B336494B11}"/>
    <dgm:cxn modelId="{7F0FDA74-64C9-4D25-BA18-700A9FE1EB97}" srcId="{5EF37597-7BF9-4D7C-A6E3-3C528B8EE564}" destId="{078F2B3D-999D-40F7-8CDE-4A5981854AD4}" srcOrd="1" destOrd="0" parTransId="{F836B2D9-84D6-4B54-B599-646B5CCD71D9}" sibTransId="{1D535A7E-1A85-475E-AC54-8D8626EA0A0D}"/>
    <dgm:cxn modelId="{4E32DF89-0B7F-7B4D-99CB-E9806DD838AD}" type="presOf" srcId="{CB57B271-B618-4BD6-9205-C83888669D9A}" destId="{8C1C0F59-4E0F-9144-9700-3525A196A96B}" srcOrd="0" destOrd="0" presId="urn:microsoft.com/office/officeart/2005/8/layout/default"/>
    <dgm:cxn modelId="{7589E293-E595-8B45-93C0-C7705F26EF8A}" type="presOf" srcId="{B8BC7FD6-563B-4FD7-9BA3-813E6C26543D}" destId="{FB414470-7EC7-6540-A908-01F2942A11B4}" srcOrd="0" destOrd="0" presId="urn:microsoft.com/office/officeart/2005/8/layout/default"/>
    <dgm:cxn modelId="{9D2700A1-7E91-C44E-826D-3ADE8A0BB4FF}" type="presOf" srcId="{078F2B3D-999D-40F7-8CDE-4A5981854AD4}" destId="{EF980DB4-D1ED-1B47-8D90-6BD7E864DC83}" srcOrd="0" destOrd="0" presId="urn:microsoft.com/office/officeart/2005/8/layout/default"/>
    <dgm:cxn modelId="{995619AE-167D-6B43-B662-E996755F1254}" type="presOf" srcId="{ED1866FD-ABC6-48F2-BE42-87EA1610AEF3}" destId="{2566CFA3-19E2-1743-8B79-B14681F0CD0D}" srcOrd="0" destOrd="0" presId="urn:microsoft.com/office/officeart/2005/8/layout/default"/>
    <dgm:cxn modelId="{0C6367AE-B705-4E2A-85EE-3D1388F984AA}" srcId="{5EF37597-7BF9-4D7C-A6E3-3C528B8EE564}" destId="{C7BB0B1B-A3E1-431C-97E2-6AFB70EFB75F}" srcOrd="3" destOrd="0" parTransId="{657C367E-3EE4-4136-9DA4-4B7F9B5896C3}" sibTransId="{6F2E940D-26D8-44B5-9D43-636A2908503D}"/>
    <dgm:cxn modelId="{0B6413B0-AAC2-4CA4-9238-407F638DFCF4}" srcId="{588481EE-8598-484B-84B5-0B2D576E538F}" destId="{22A44AAC-FE28-481D-9A76-DC6316B72FCE}" srcOrd="0" destOrd="0" parTransId="{E4EB7BED-3785-4F00-BE9B-CB10C6DD16A9}" sibTransId="{2005A7FB-F51A-4958-B7B3-6B1CF175607F}"/>
    <dgm:cxn modelId="{DA7B29B1-5F24-4428-BF35-41FBD5FA4CCA}" srcId="{5EF37597-7BF9-4D7C-A6E3-3C528B8EE564}" destId="{B8BC7FD6-563B-4FD7-9BA3-813E6C26543D}" srcOrd="2" destOrd="0" parTransId="{4E6211A6-3D63-4E8C-A95D-92AB20A0B700}" sibTransId="{F2123816-E26F-4BF9-B7BA-625E81FE7106}"/>
    <dgm:cxn modelId="{51FBF2BA-E149-7E41-9A8F-0CD10C831C81}" type="presOf" srcId="{22A44AAC-FE28-481D-9A76-DC6316B72FCE}" destId="{1844C79D-B244-344D-804E-B5A88D649798}" srcOrd="0" destOrd="1" presId="urn:microsoft.com/office/officeart/2005/8/layout/default"/>
    <dgm:cxn modelId="{9D6064BD-5A14-2D41-B254-A3054B3E09E3}" type="presOf" srcId="{15469610-232E-47BD-A437-437F087901B4}" destId="{0BCA2057-DF33-7547-8592-E9547CCB1887}" srcOrd="0" destOrd="0" presId="urn:microsoft.com/office/officeart/2005/8/layout/default"/>
    <dgm:cxn modelId="{089494C2-85DE-4AD6-B9D0-830AAECCF291}" srcId="{5EF37597-7BF9-4D7C-A6E3-3C528B8EE564}" destId="{AF20AE87-7814-4611-9DD3-6FF187903831}" srcOrd="0" destOrd="0" parTransId="{8660CD6D-A41D-48F3-9BF3-6A7D74ADE7B9}" sibTransId="{6DAA4FFC-D23B-4DCB-8CBF-11F01374A6D7}"/>
    <dgm:cxn modelId="{B85E73D3-C6AF-6549-909E-0EBADA622779}" type="presOf" srcId="{1F104E67-CD88-4C36-A9A3-339BD993D1A9}" destId="{4AAC4DB7-468A-C441-A5E5-3AA27EFCCCB9}" srcOrd="0" destOrd="0" presId="urn:microsoft.com/office/officeart/2005/8/layout/default"/>
    <dgm:cxn modelId="{1F8A9AD3-6168-4A63-964B-FA9E2C170DD1}" srcId="{5EF37597-7BF9-4D7C-A6E3-3C528B8EE564}" destId="{ED1866FD-ABC6-48F2-BE42-87EA1610AEF3}" srcOrd="4" destOrd="0" parTransId="{B4DC7FFF-039D-4BEC-8BF1-59C2186AC9B3}" sibTransId="{87F994DB-E4E3-47CD-9263-DB1476B829BA}"/>
    <dgm:cxn modelId="{A16F15D7-22B4-A145-B838-133825DCA202}" type="presOf" srcId="{AF20AE87-7814-4611-9DD3-6FF187903831}" destId="{54859A32-E7F6-5D4A-9506-0206DF84DB84}" srcOrd="0" destOrd="0" presId="urn:microsoft.com/office/officeart/2005/8/layout/default"/>
    <dgm:cxn modelId="{E84B6CEA-EF46-4D80-AC84-7F27D683B3ED}" srcId="{588481EE-8598-484B-84B5-0B2D576E538F}" destId="{922C75B2-2895-4400-9E89-04D562328FC6}" srcOrd="1" destOrd="0" parTransId="{B8551773-8A7B-435C-969E-D376DA8241CF}" sibTransId="{77568982-29C6-4484-9B3F-CA04AFC45544}"/>
    <dgm:cxn modelId="{37A58CF5-B03B-9141-9804-EB6813789A76}" type="presOf" srcId="{588481EE-8598-484B-84B5-0B2D576E538F}" destId="{1844C79D-B244-344D-804E-B5A88D649798}" srcOrd="0" destOrd="0" presId="urn:microsoft.com/office/officeart/2005/8/layout/default"/>
    <dgm:cxn modelId="{32E8EB5A-E0A8-3F41-BCDF-6EAAA446024B}" type="presParOf" srcId="{1D69A27E-663C-5E4C-B9C5-2355681E7B1C}" destId="{54859A32-E7F6-5D4A-9506-0206DF84DB84}" srcOrd="0" destOrd="0" presId="urn:microsoft.com/office/officeart/2005/8/layout/default"/>
    <dgm:cxn modelId="{B60AB09C-1AC0-B94E-8EED-68DCE55D6C62}" type="presParOf" srcId="{1D69A27E-663C-5E4C-B9C5-2355681E7B1C}" destId="{9E6E3DC5-C85E-044A-9587-0E8D0831FC87}" srcOrd="1" destOrd="0" presId="urn:microsoft.com/office/officeart/2005/8/layout/default"/>
    <dgm:cxn modelId="{8CA973B5-D7DD-5E4F-B0B8-A49629CBE3AB}" type="presParOf" srcId="{1D69A27E-663C-5E4C-B9C5-2355681E7B1C}" destId="{EF980DB4-D1ED-1B47-8D90-6BD7E864DC83}" srcOrd="2" destOrd="0" presId="urn:microsoft.com/office/officeart/2005/8/layout/default"/>
    <dgm:cxn modelId="{430678B9-5BF9-7E42-90DA-D25F2406460E}" type="presParOf" srcId="{1D69A27E-663C-5E4C-B9C5-2355681E7B1C}" destId="{839C733C-6C16-EA48-864B-B7592CAA1EE7}" srcOrd="3" destOrd="0" presId="urn:microsoft.com/office/officeart/2005/8/layout/default"/>
    <dgm:cxn modelId="{0740877F-3565-3841-B27E-61B1F2569AD3}" type="presParOf" srcId="{1D69A27E-663C-5E4C-B9C5-2355681E7B1C}" destId="{FB414470-7EC7-6540-A908-01F2942A11B4}" srcOrd="4" destOrd="0" presId="urn:microsoft.com/office/officeart/2005/8/layout/default"/>
    <dgm:cxn modelId="{2D5E31BB-9D1D-724C-ACA2-BA16794DFC6A}" type="presParOf" srcId="{1D69A27E-663C-5E4C-B9C5-2355681E7B1C}" destId="{E4BE5637-BD41-EC4C-B3E2-EC7396BE9E00}" srcOrd="5" destOrd="0" presId="urn:microsoft.com/office/officeart/2005/8/layout/default"/>
    <dgm:cxn modelId="{50F9EB25-9A9D-C741-A41F-CD32CE6EDAF8}" type="presParOf" srcId="{1D69A27E-663C-5E4C-B9C5-2355681E7B1C}" destId="{0A2D0753-F1A3-9146-A08B-44FEC227D88E}" srcOrd="6" destOrd="0" presId="urn:microsoft.com/office/officeart/2005/8/layout/default"/>
    <dgm:cxn modelId="{51DD63D3-0983-5E4D-8AE7-EC8CF99131A9}" type="presParOf" srcId="{1D69A27E-663C-5E4C-B9C5-2355681E7B1C}" destId="{3BBE9F98-83F1-B94B-A30B-EB8BD52507FE}" srcOrd="7" destOrd="0" presId="urn:microsoft.com/office/officeart/2005/8/layout/default"/>
    <dgm:cxn modelId="{94FE365D-1811-D048-AA8A-A0C8FE85C668}" type="presParOf" srcId="{1D69A27E-663C-5E4C-B9C5-2355681E7B1C}" destId="{2566CFA3-19E2-1743-8B79-B14681F0CD0D}" srcOrd="8" destOrd="0" presId="urn:microsoft.com/office/officeart/2005/8/layout/default"/>
    <dgm:cxn modelId="{6BE6E7A3-FF13-344C-B38E-F8524C706A1E}" type="presParOf" srcId="{1D69A27E-663C-5E4C-B9C5-2355681E7B1C}" destId="{184E673D-0D5E-3942-968F-0BB59165FF14}" srcOrd="9" destOrd="0" presId="urn:microsoft.com/office/officeart/2005/8/layout/default"/>
    <dgm:cxn modelId="{55A81E36-FEF9-134F-B56A-B2C9B41753AA}" type="presParOf" srcId="{1D69A27E-663C-5E4C-B9C5-2355681E7B1C}" destId="{1844C79D-B244-344D-804E-B5A88D649798}" srcOrd="10" destOrd="0" presId="urn:microsoft.com/office/officeart/2005/8/layout/default"/>
    <dgm:cxn modelId="{659A49A5-BF17-8149-861C-A5CD8974F326}" type="presParOf" srcId="{1D69A27E-663C-5E4C-B9C5-2355681E7B1C}" destId="{BEF3C425-3452-1549-8A34-BCECE2067F28}" srcOrd="11" destOrd="0" presId="urn:microsoft.com/office/officeart/2005/8/layout/default"/>
    <dgm:cxn modelId="{50D0E94D-C324-6A42-884D-D8CAE0865A17}" type="presParOf" srcId="{1D69A27E-663C-5E4C-B9C5-2355681E7B1C}" destId="{0BCA2057-DF33-7547-8592-E9547CCB1887}" srcOrd="12" destOrd="0" presId="urn:microsoft.com/office/officeart/2005/8/layout/default"/>
    <dgm:cxn modelId="{768DC893-993D-F14E-B959-3AE7762CA847}" type="presParOf" srcId="{1D69A27E-663C-5E4C-B9C5-2355681E7B1C}" destId="{48AB2106-EE3E-B047-B9B0-23FC5F52040F}" srcOrd="13" destOrd="0" presId="urn:microsoft.com/office/officeart/2005/8/layout/default"/>
    <dgm:cxn modelId="{037EF976-E117-E047-8089-71D0C0414EDE}" type="presParOf" srcId="{1D69A27E-663C-5E4C-B9C5-2355681E7B1C}" destId="{8FC20F32-1BC1-D043-9429-D33A247FA39C}" srcOrd="14" destOrd="0" presId="urn:microsoft.com/office/officeart/2005/8/layout/default"/>
    <dgm:cxn modelId="{4DBA3417-C2E4-4547-B32F-FF98684BB261}" type="presParOf" srcId="{1D69A27E-663C-5E4C-B9C5-2355681E7B1C}" destId="{8249F50C-0382-2D40-88B4-357562AA72A5}" srcOrd="15" destOrd="0" presId="urn:microsoft.com/office/officeart/2005/8/layout/default"/>
    <dgm:cxn modelId="{0D16CB0B-433F-1843-879E-7FAD09B84106}" type="presParOf" srcId="{1D69A27E-663C-5E4C-B9C5-2355681E7B1C}" destId="{8C1C0F59-4E0F-9144-9700-3525A196A96B}" srcOrd="16" destOrd="0" presId="urn:microsoft.com/office/officeart/2005/8/layout/default"/>
    <dgm:cxn modelId="{A76BA02D-EF1D-D64C-AE33-D828C54839A1}" type="presParOf" srcId="{1D69A27E-663C-5E4C-B9C5-2355681E7B1C}" destId="{CDD0DCBE-C548-C54F-BC8A-01EC068D700A}" srcOrd="17" destOrd="0" presId="urn:microsoft.com/office/officeart/2005/8/layout/default"/>
    <dgm:cxn modelId="{144C60BB-CF59-744D-8D94-BF80CFEBFA15}" type="presParOf" srcId="{1D69A27E-663C-5E4C-B9C5-2355681E7B1C}" destId="{4AAC4DB7-468A-C441-A5E5-3AA27EFCCCB9}"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6C144-2C94-4B61-A9FD-7AB6EA14607B}" type="doc">
      <dgm:prSet loTypeId="urn:microsoft.com/office/officeart/2005/8/layout/vProcess5" loCatId="process" qsTypeId="urn:microsoft.com/office/officeart/2005/8/quickstyle/simple2" qsCatId="simple" csTypeId="urn:microsoft.com/office/officeart/2005/8/colors/accent0_3" csCatId="mainScheme" phldr="1"/>
      <dgm:spPr/>
      <dgm:t>
        <a:bodyPr/>
        <a:lstStyle/>
        <a:p>
          <a:endParaRPr lang="en-US"/>
        </a:p>
      </dgm:t>
    </dgm:pt>
    <dgm:pt modelId="{C763CF96-97D4-498F-B850-74157498AF1C}">
      <dgm:prSet custT="1"/>
      <dgm:spPr/>
      <dgm:t>
        <a:bodyPr/>
        <a:lstStyle/>
        <a:p>
          <a:r>
            <a:rPr lang="en-US" sz="2800" b="0" i="0" dirty="0">
              <a:latin typeface="Times New Roman" panose="02020603050405020304" pitchFamily="18" charset="0"/>
              <a:cs typeface="Times New Roman" panose="02020603050405020304" pitchFamily="18" charset="0"/>
            </a:rPr>
            <a:t>The model performs well on the testing data.</a:t>
          </a:r>
          <a:endParaRPr lang="en-US" sz="2800" dirty="0">
            <a:latin typeface="Times New Roman" panose="02020603050405020304" pitchFamily="18" charset="0"/>
            <a:cs typeface="Times New Roman" panose="02020603050405020304" pitchFamily="18" charset="0"/>
          </a:endParaRPr>
        </a:p>
      </dgm:t>
    </dgm:pt>
    <dgm:pt modelId="{75382AC1-BC56-44B1-87ED-B677448BA07C}" type="parTrans" cxnId="{D518493C-1C93-4016-A2C1-3AB8BBF9B749}">
      <dgm:prSet/>
      <dgm:spPr/>
      <dgm:t>
        <a:bodyPr/>
        <a:lstStyle/>
        <a:p>
          <a:endParaRPr lang="en-US"/>
        </a:p>
      </dgm:t>
    </dgm:pt>
    <dgm:pt modelId="{87D0933A-1037-4EE6-A9FA-55DB473E0C2B}" type="sibTrans" cxnId="{D518493C-1C93-4016-A2C1-3AB8BBF9B749}">
      <dgm:prSet/>
      <dgm:spPr/>
      <dgm:t>
        <a:bodyPr/>
        <a:lstStyle/>
        <a:p>
          <a:endParaRPr lang="en-US"/>
        </a:p>
      </dgm:t>
    </dgm:pt>
    <dgm:pt modelId="{8029E063-09C0-4A11-B1B2-278FC4395CC2}">
      <dgm:prSet custT="1"/>
      <dgm:spPr/>
      <dgm:t>
        <a:bodyPr/>
        <a:lstStyle/>
        <a:p>
          <a:r>
            <a:rPr lang="en-US" sz="2400" b="0" i="0" dirty="0">
              <a:latin typeface="Times New Roman" panose="02020603050405020304" pitchFamily="18" charset="0"/>
              <a:cs typeface="Times New Roman" panose="02020603050405020304" pitchFamily="18" charset="0"/>
            </a:rPr>
            <a:t>Most of the predicted values on the training data are very close to the actual values.</a:t>
          </a:r>
          <a:endParaRPr lang="en-US" sz="2400" b="0" dirty="0">
            <a:latin typeface="Times New Roman" panose="02020603050405020304" pitchFamily="18" charset="0"/>
            <a:cs typeface="Times New Roman" panose="02020603050405020304" pitchFamily="18" charset="0"/>
          </a:endParaRPr>
        </a:p>
      </dgm:t>
    </dgm:pt>
    <dgm:pt modelId="{804C2C32-8228-4B4F-8E96-C99F570586A6}" type="parTrans" cxnId="{83B016AA-9F45-413B-B982-272EA70D3E63}">
      <dgm:prSet/>
      <dgm:spPr/>
      <dgm:t>
        <a:bodyPr/>
        <a:lstStyle/>
        <a:p>
          <a:endParaRPr lang="en-US"/>
        </a:p>
      </dgm:t>
    </dgm:pt>
    <dgm:pt modelId="{221877F1-BBF3-455D-AF66-B350FF7F6A69}" type="sibTrans" cxnId="{83B016AA-9F45-413B-B982-272EA70D3E63}">
      <dgm:prSet/>
      <dgm:spPr/>
      <dgm:t>
        <a:bodyPr/>
        <a:lstStyle/>
        <a:p>
          <a:endParaRPr lang="en-US"/>
        </a:p>
      </dgm:t>
    </dgm:pt>
    <dgm:pt modelId="{A6F89777-0D48-4789-BEC3-BD796154E4A0}">
      <dgm:prSet custT="1"/>
      <dgm:spPr/>
      <dgm:t>
        <a:bodyPr/>
        <a:lstStyle/>
        <a:p>
          <a:r>
            <a:rPr lang="en-US" sz="2800" b="0" i="0" dirty="0">
              <a:latin typeface="Times New Roman" panose="02020603050405020304" pitchFamily="18" charset="0"/>
              <a:cs typeface="Times New Roman" panose="02020603050405020304" pitchFamily="18" charset="0"/>
            </a:rPr>
            <a:t>These values are really small considering the range of values.</a:t>
          </a:r>
          <a:endParaRPr lang="en-US" sz="2800" dirty="0">
            <a:latin typeface="Times New Roman" panose="02020603050405020304" pitchFamily="18" charset="0"/>
            <a:cs typeface="Times New Roman" panose="02020603050405020304" pitchFamily="18" charset="0"/>
          </a:endParaRPr>
        </a:p>
      </dgm:t>
    </dgm:pt>
    <dgm:pt modelId="{E7F04412-7867-407D-9E69-1AD10F4613AE}" type="parTrans" cxnId="{08D2C614-F706-4D01-9240-3CC735E69EF4}">
      <dgm:prSet/>
      <dgm:spPr/>
      <dgm:t>
        <a:bodyPr/>
        <a:lstStyle/>
        <a:p>
          <a:endParaRPr lang="en-US"/>
        </a:p>
      </dgm:t>
    </dgm:pt>
    <dgm:pt modelId="{F138CE3E-88EA-4BA4-8254-EE4CCC2860C3}" type="sibTrans" cxnId="{08D2C614-F706-4D01-9240-3CC735E69EF4}">
      <dgm:prSet/>
      <dgm:spPr/>
      <dgm:t>
        <a:bodyPr/>
        <a:lstStyle/>
        <a:p>
          <a:endParaRPr lang="en-US"/>
        </a:p>
      </dgm:t>
    </dgm:pt>
    <dgm:pt modelId="{5E930EDE-1111-4F85-8E97-0B957F2BE659}">
      <dgm:prSet/>
      <dgm:spPr/>
      <dgm:t>
        <a:bodyPr/>
        <a:lstStyle/>
        <a:p>
          <a:r>
            <a:rPr lang="en-US" b="0" i="0" dirty="0">
              <a:latin typeface="Times New Roman" panose="02020603050405020304" pitchFamily="18" charset="0"/>
              <a:cs typeface="Times New Roman" panose="02020603050405020304" pitchFamily="18" charset="0"/>
            </a:rPr>
            <a:t>The R squared error is good as well as they are very close to 1</a:t>
          </a:r>
          <a:endParaRPr lang="en-US" b="0" dirty="0">
            <a:latin typeface="Times New Roman" panose="02020603050405020304" pitchFamily="18" charset="0"/>
            <a:cs typeface="Times New Roman" panose="02020603050405020304" pitchFamily="18" charset="0"/>
          </a:endParaRPr>
        </a:p>
      </dgm:t>
    </dgm:pt>
    <dgm:pt modelId="{3F9CFCA5-6E95-438F-96EA-87A0B1D1651D}" type="parTrans" cxnId="{3728D3EE-A2B8-4100-BD68-B3F8CF04B7BD}">
      <dgm:prSet/>
      <dgm:spPr/>
      <dgm:t>
        <a:bodyPr/>
        <a:lstStyle/>
        <a:p>
          <a:endParaRPr lang="en-US"/>
        </a:p>
      </dgm:t>
    </dgm:pt>
    <dgm:pt modelId="{D6CB06BD-0086-4B3F-BEBC-50C748359995}" type="sibTrans" cxnId="{3728D3EE-A2B8-4100-BD68-B3F8CF04B7BD}">
      <dgm:prSet/>
      <dgm:spPr/>
      <dgm:t>
        <a:bodyPr/>
        <a:lstStyle/>
        <a:p>
          <a:endParaRPr lang="en-US"/>
        </a:p>
      </dgm:t>
    </dgm:pt>
    <dgm:pt modelId="{758219DE-670B-5C47-A164-1B756CA604C9}" type="pres">
      <dgm:prSet presAssocID="{90A6C144-2C94-4B61-A9FD-7AB6EA14607B}" presName="outerComposite" presStyleCnt="0">
        <dgm:presLayoutVars>
          <dgm:chMax val="5"/>
          <dgm:dir/>
          <dgm:resizeHandles val="exact"/>
        </dgm:presLayoutVars>
      </dgm:prSet>
      <dgm:spPr/>
    </dgm:pt>
    <dgm:pt modelId="{1391C4D5-D3BF-7849-AC9C-4E196298919F}" type="pres">
      <dgm:prSet presAssocID="{90A6C144-2C94-4B61-A9FD-7AB6EA14607B}" presName="dummyMaxCanvas" presStyleCnt="0">
        <dgm:presLayoutVars/>
      </dgm:prSet>
      <dgm:spPr/>
    </dgm:pt>
    <dgm:pt modelId="{FFCACCC3-8BE4-6A49-BFAA-6A2F7C2B9FD9}" type="pres">
      <dgm:prSet presAssocID="{90A6C144-2C94-4B61-A9FD-7AB6EA14607B}" presName="FourNodes_1" presStyleLbl="node1" presStyleIdx="0" presStyleCnt="4">
        <dgm:presLayoutVars>
          <dgm:bulletEnabled val="1"/>
        </dgm:presLayoutVars>
      </dgm:prSet>
      <dgm:spPr/>
    </dgm:pt>
    <dgm:pt modelId="{BDF3E205-3DA3-044E-BA64-94E405C1C05A}" type="pres">
      <dgm:prSet presAssocID="{90A6C144-2C94-4B61-A9FD-7AB6EA14607B}" presName="FourNodes_2" presStyleLbl="node1" presStyleIdx="1" presStyleCnt="4">
        <dgm:presLayoutVars>
          <dgm:bulletEnabled val="1"/>
        </dgm:presLayoutVars>
      </dgm:prSet>
      <dgm:spPr/>
    </dgm:pt>
    <dgm:pt modelId="{A874FFED-D2F7-1E40-9A72-E868A268404F}" type="pres">
      <dgm:prSet presAssocID="{90A6C144-2C94-4B61-A9FD-7AB6EA14607B}" presName="FourNodes_3" presStyleLbl="node1" presStyleIdx="2" presStyleCnt="4">
        <dgm:presLayoutVars>
          <dgm:bulletEnabled val="1"/>
        </dgm:presLayoutVars>
      </dgm:prSet>
      <dgm:spPr/>
    </dgm:pt>
    <dgm:pt modelId="{88225E69-45D0-B64A-93A1-E1B96CE5D75C}" type="pres">
      <dgm:prSet presAssocID="{90A6C144-2C94-4B61-A9FD-7AB6EA14607B}" presName="FourNodes_4" presStyleLbl="node1" presStyleIdx="3" presStyleCnt="4">
        <dgm:presLayoutVars>
          <dgm:bulletEnabled val="1"/>
        </dgm:presLayoutVars>
      </dgm:prSet>
      <dgm:spPr/>
    </dgm:pt>
    <dgm:pt modelId="{B377A6BD-B542-0A4B-AF64-EBABD4530E9F}" type="pres">
      <dgm:prSet presAssocID="{90A6C144-2C94-4B61-A9FD-7AB6EA14607B}" presName="FourConn_1-2" presStyleLbl="fgAccFollowNode1" presStyleIdx="0" presStyleCnt="3">
        <dgm:presLayoutVars>
          <dgm:bulletEnabled val="1"/>
        </dgm:presLayoutVars>
      </dgm:prSet>
      <dgm:spPr/>
    </dgm:pt>
    <dgm:pt modelId="{B5504CA5-584C-2849-BFA7-4AFC71029FEB}" type="pres">
      <dgm:prSet presAssocID="{90A6C144-2C94-4B61-A9FD-7AB6EA14607B}" presName="FourConn_2-3" presStyleLbl="fgAccFollowNode1" presStyleIdx="1" presStyleCnt="3">
        <dgm:presLayoutVars>
          <dgm:bulletEnabled val="1"/>
        </dgm:presLayoutVars>
      </dgm:prSet>
      <dgm:spPr/>
    </dgm:pt>
    <dgm:pt modelId="{B4CE08A4-AB36-7145-A171-80547A8E096B}" type="pres">
      <dgm:prSet presAssocID="{90A6C144-2C94-4B61-A9FD-7AB6EA14607B}" presName="FourConn_3-4" presStyleLbl="fgAccFollowNode1" presStyleIdx="2" presStyleCnt="3">
        <dgm:presLayoutVars>
          <dgm:bulletEnabled val="1"/>
        </dgm:presLayoutVars>
      </dgm:prSet>
      <dgm:spPr/>
    </dgm:pt>
    <dgm:pt modelId="{D8D0F17D-DDA5-424F-8F98-1BFF7FE98F32}" type="pres">
      <dgm:prSet presAssocID="{90A6C144-2C94-4B61-A9FD-7AB6EA14607B}" presName="FourNodes_1_text" presStyleLbl="node1" presStyleIdx="3" presStyleCnt="4">
        <dgm:presLayoutVars>
          <dgm:bulletEnabled val="1"/>
        </dgm:presLayoutVars>
      </dgm:prSet>
      <dgm:spPr/>
    </dgm:pt>
    <dgm:pt modelId="{CD1865DC-3208-7447-B350-02323DA8AD96}" type="pres">
      <dgm:prSet presAssocID="{90A6C144-2C94-4B61-A9FD-7AB6EA14607B}" presName="FourNodes_2_text" presStyleLbl="node1" presStyleIdx="3" presStyleCnt="4">
        <dgm:presLayoutVars>
          <dgm:bulletEnabled val="1"/>
        </dgm:presLayoutVars>
      </dgm:prSet>
      <dgm:spPr/>
    </dgm:pt>
    <dgm:pt modelId="{123DCEDB-33C5-624E-A99E-D7B463A2CCF0}" type="pres">
      <dgm:prSet presAssocID="{90A6C144-2C94-4B61-A9FD-7AB6EA14607B}" presName="FourNodes_3_text" presStyleLbl="node1" presStyleIdx="3" presStyleCnt="4">
        <dgm:presLayoutVars>
          <dgm:bulletEnabled val="1"/>
        </dgm:presLayoutVars>
      </dgm:prSet>
      <dgm:spPr/>
    </dgm:pt>
    <dgm:pt modelId="{95C2FD69-63D0-F54E-B66F-AF4DD60AFDA8}" type="pres">
      <dgm:prSet presAssocID="{90A6C144-2C94-4B61-A9FD-7AB6EA14607B}" presName="FourNodes_4_text" presStyleLbl="node1" presStyleIdx="3" presStyleCnt="4">
        <dgm:presLayoutVars>
          <dgm:bulletEnabled val="1"/>
        </dgm:presLayoutVars>
      </dgm:prSet>
      <dgm:spPr/>
    </dgm:pt>
  </dgm:ptLst>
  <dgm:cxnLst>
    <dgm:cxn modelId="{08D2C614-F706-4D01-9240-3CC735E69EF4}" srcId="{90A6C144-2C94-4B61-A9FD-7AB6EA14607B}" destId="{A6F89777-0D48-4789-BEC3-BD796154E4A0}" srcOrd="2" destOrd="0" parTransId="{E7F04412-7867-407D-9E69-1AD10F4613AE}" sibTransId="{F138CE3E-88EA-4BA4-8254-EE4CCC2860C3}"/>
    <dgm:cxn modelId="{D518493C-1C93-4016-A2C1-3AB8BBF9B749}" srcId="{90A6C144-2C94-4B61-A9FD-7AB6EA14607B}" destId="{C763CF96-97D4-498F-B850-74157498AF1C}" srcOrd="0" destOrd="0" parTransId="{75382AC1-BC56-44B1-87ED-B677448BA07C}" sibTransId="{87D0933A-1037-4EE6-A9FA-55DB473E0C2B}"/>
    <dgm:cxn modelId="{0666A34A-33C9-E740-A8FC-5F0986FCF5FA}" type="presOf" srcId="{8029E063-09C0-4A11-B1B2-278FC4395CC2}" destId="{BDF3E205-3DA3-044E-BA64-94E405C1C05A}" srcOrd="0" destOrd="0" presId="urn:microsoft.com/office/officeart/2005/8/layout/vProcess5"/>
    <dgm:cxn modelId="{36551D54-8C08-194A-88CC-EBF1E1557898}" type="presOf" srcId="{C763CF96-97D4-498F-B850-74157498AF1C}" destId="{D8D0F17D-DDA5-424F-8F98-1BFF7FE98F32}" srcOrd="1" destOrd="0" presId="urn:microsoft.com/office/officeart/2005/8/layout/vProcess5"/>
    <dgm:cxn modelId="{0E790461-14BE-C745-BD1E-792EF7512EE4}" type="presOf" srcId="{87D0933A-1037-4EE6-A9FA-55DB473E0C2B}" destId="{B377A6BD-B542-0A4B-AF64-EBABD4530E9F}" srcOrd="0" destOrd="0" presId="urn:microsoft.com/office/officeart/2005/8/layout/vProcess5"/>
    <dgm:cxn modelId="{04A5726F-DD82-9B43-B1DF-23524B48A1AC}" type="presOf" srcId="{F138CE3E-88EA-4BA4-8254-EE4CCC2860C3}" destId="{B4CE08A4-AB36-7145-A171-80547A8E096B}" srcOrd="0" destOrd="0" presId="urn:microsoft.com/office/officeart/2005/8/layout/vProcess5"/>
    <dgm:cxn modelId="{1FC4588B-7210-8B42-BDBB-603760A61DC3}" type="presOf" srcId="{5E930EDE-1111-4F85-8E97-0B957F2BE659}" destId="{88225E69-45D0-B64A-93A1-E1B96CE5D75C}" srcOrd="0" destOrd="0" presId="urn:microsoft.com/office/officeart/2005/8/layout/vProcess5"/>
    <dgm:cxn modelId="{4E41978E-2146-6C4B-B972-35FCD3F3E739}" type="presOf" srcId="{C763CF96-97D4-498F-B850-74157498AF1C}" destId="{FFCACCC3-8BE4-6A49-BFAA-6A2F7C2B9FD9}" srcOrd="0" destOrd="0" presId="urn:microsoft.com/office/officeart/2005/8/layout/vProcess5"/>
    <dgm:cxn modelId="{ECEAA68F-84A5-9E49-9D7D-FC13FF40E5E1}" type="presOf" srcId="{221877F1-BBF3-455D-AF66-B350FF7F6A69}" destId="{B5504CA5-584C-2849-BFA7-4AFC71029FEB}" srcOrd="0" destOrd="0" presId="urn:microsoft.com/office/officeart/2005/8/layout/vProcess5"/>
    <dgm:cxn modelId="{41AAAC90-1F60-EA49-991C-E1F27F94A56A}" type="presOf" srcId="{8029E063-09C0-4A11-B1B2-278FC4395CC2}" destId="{CD1865DC-3208-7447-B350-02323DA8AD96}" srcOrd="1" destOrd="0" presId="urn:microsoft.com/office/officeart/2005/8/layout/vProcess5"/>
    <dgm:cxn modelId="{E96FFF99-7886-C54D-877B-9E2918ECB555}" type="presOf" srcId="{A6F89777-0D48-4789-BEC3-BD796154E4A0}" destId="{123DCEDB-33C5-624E-A99E-D7B463A2CCF0}" srcOrd="1" destOrd="0" presId="urn:microsoft.com/office/officeart/2005/8/layout/vProcess5"/>
    <dgm:cxn modelId="{83B016AA-9F45-413B-B982-272EA70D3E63}" srcId="{90A6C144-2C94-4B61-A9FD-7AB6EA14607B}" destId="{8029E063-09C0-4A11-B1B2-278FC4395CC2}" srcOrd="1" destOrd="0" parTransId="{804C2C32-8228-4B4F-8E96-C99F570586A6}" sibTransId="{221877F1-BBF3-455D-AF66-B350FF7F6A69}"/>
    <dgm:cxn modelId="{865B2BCC-8884-7A4E-992B-9B5457CE44A3}" type="presOf" srcId="{90A6C144-2C94-4B61-A9FD-7AB6EA14607B}" destId="{758219DE-670B-5C47-A164-1B756CA604C9}" srcOrd="0" destOrd="0" presId="urn:microsoft.com/office/officeart/2005/8/layout/vProcess5"/>
    <dgm:cxn modelId="{BC9E77ED-CBD8-5745-A3E2-261037B5A82B}" type="presOf" srcId="{5E930EDE-1111-4F85-8E97-0B957F2BE659}" destId="{95C2FD69-63D0-F54E-B66F-AF4DD60AFDA8}" srcOrd="1" destOrd="0" presId="urn:microsoft.com/office/officeart/2005/8/layout/vProcess5"/>
    <dgm:cxn modelId="{3728D3EE-A2B8-4100-BD68-B3F8CF04B7BD}" srcId="{90A6C144-2C94-4B61-A9FD-7AB6EA14607B}" destId="{5E930EDE-1111-4F85-8E97-0B957F2BE659}" srcOrd="3" destOrd="0" parTransId="{3F9CFCA5-6E95-438F-96EA-87A0B1D1651D}" sibTransId="{D6CB06BD-0086-4B3F-BEBC-50C748359995}"/>
    <dgm:cxn modelId="{C1176CF4-7DCC-C941-B3FA-4F6924BBBF51}" type="presOf" srcId="{A6F89777-0D48-4789-BEC3-BD796154E4A0}" destId="{A874FFED-D2F7-1E40-9A72-E868A268404F}" srcOrd="0" destOrd="0" presId="urn:microsoft.com/office/officeart/2005/8/layout/vProcess5"/>
    <dgm:cxn modelId="{BC905D76-BC1D-5741-BE85-B05C88B8D31D}" type="presParOf" srcId="{758219DE-670B-5C47-A164-1B756CA604C9}" destId="{1391C4D5-D3BF-7849-AC9C-4E196298919F}" srcOrd="0" destOrd="0" presId="urn:microsoft.com/office/officeart/2005/8/layout/vProcess5"/>
    <dgm:cxn modelId="{EA2F6F0F-3911-2F47-810F-975A33C42BDE}" type="presParOf" srcId="{758219DE-670B-5C47-A164-1B756CA604C9}" destId="{FFCACCC3-8BE4-6A49-BFAA-6A2F7C2B9FD9}" srcOrd="1" destOrd="0" presId="urn:microsoft.com/office/officeart/2005/8/layout/vProcess5"/>
    <dgm:cxn modelId="{060E39DD-D7DC-2940-82B5-55BACC5B3064}" type="presParOf" srcId="{758219DE-670B-5C47-A164-1B756CA604C9}" destId="{BDF3E205-3DA3-044E-BA64-94E405C1C05A}" srcOrd="2" destOrd="0" presId="urn:microsoft.com/office/officeart/2005/8/layout/vProcess5"/>
    <dgm:cxn modelId="{FD6A62B4-E54A-E24E-92A3-FC62A3B46E51}" type="presParOf" srcId="{758219DE-670B-5C47-A164-1B756CA604C9}" destId="{A874FFED-D2F7-1E40-9A72-E868A268404F}" srcOrd="3" destOrd="0" presId="urn:microsoft.com/office/officeart/2005/8/layout/vProcess5"/>
    <dgm:cxn modelId="{E76A4824-ECD6-3444-A5E0-42BE6BE61337}" type="presParOf" srcId="{758219DE-670B-5C47-A164-1B756CA604C9}" destId="{88225E69-45D0-B64A-93A1-E1B96CE5D75C}" srcOrd="4" destOrd="0" presId="urn:microsoft.com/office/officeart/2005/8/layout/vProcess5"/>
    <dgm:cxn modelId="{66B2D9C3-2878-684F-BDF0-DD334496E6E3}" type="presParOf" srcId="{758219DE-670B-5C47-A164-1B756CA604C9}" destId="{B377A6BD-B542-0A4B-AF64-EBABD4530E9F}" srcOrd="5" destOrd="0" presId="urn:microsoft.com/office/officeart/2005/8/layout/vProcess5"/>
    <dgm:cxn modelId="{6105DC12-90C5-0340-B0BA-4A10A1ED3E5C}" type="presParOf" srcId="{758219DE-670B-5C47-A164-1B756CA604C9}" destId="{B5504CA5-584C-2849-BFA7-4AFC71029FEB}" srcOrd="6" destOrd="0" presId="urn:microsoft.com/office/officeart/2005/8/layout/vProcess5"/>
    <dgm:cxn modelId="{73DA4AF0-5F68-A24D-A081-EC5515178EFC}" type="presParOf" srcId="{758219DE-670B-5C47-A164-1B756CA604C9}" destId="{B4CE08A4-AB36-7145-A171-80547A8E096B}" srcOrd="7" destOrd="0" presId="urn:microsoft.com/office/officeart/2005/8/layout/vProcess5"/>
    <dgm:cxn modelId="{1630F2B3-90DD-1741-85B4-F76E19428646}" type="presParOf" srcId="{758219DE-670B-5C47-A164-1B756CA604C9}" destId="{D8D0F17D-DDA5-424F-8F98-1BFF7FE98F32}" srcOrd="8" destOrd="0" presId="urn:microsoft.com/office/officeart/2005/8/layout/vProcess5"/>
    <dgm:cxn modelId="{4BDC80DD-0709-CB44-8FBF-B6100A44D2CF}" type="presParOf" srcId="{758219DE-670B-5C47-A164-1B756CA604C9}" destId="{CD1865DC-3208-7447-B350-02323DA8AD96}" srcOrd="9" destOrd="0" presId="urn:microsoft.com/office/officeart/2005/8/layout/vProcess5"/>
    <dgm:cxn modelId="{4BB0E875-D4BD-5043-BD4E-43B9CBA4023F}" type="presParOf" srcId="{758219DE-670B-5C47-A164-1B756CA604C9}" destId="{123DCEDB-33C5-624E-A99E-D7B463A2CCF0}" srcOrd="10" destOrd="0" presId="urn:microsoft.com/office/officeart/2005/8/layout/vProcess5"/>
    <dgm:cxn modelId="{5FF0A1E6-B69B-4F42-91D9-09BFB3C337EA}" type="presParOf" srcId="{758219DE-670B-5C47-A164-1B756CA604C9}" destId="{95C2FD69-63D0-F54E-B66F-AF4DD60AFDA8}"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59A32-E7F6-5D4A-9506-0206DF84DB84}">
      <dsp:nvSpPr>
        <dsp:cNvPr id="0" name=""/>
        <dsp:cNvSpPr/>
      </dsp:nvSpPr>
      <dsp:spPr>
        <a:xfrm>
          <a:off x="3385" y="579282"/>
          <a:ext cx="1833190" cy="1099914"/>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Introduction</a:t>
          </a:r>
        </a:p>
      </dsp:txBody>
      <dsp:txXfrm>
        <a:off x="3385" y="579282"/>
        <a:ext cx="1833190" cy="1099914"/>
      </dsp:txXfrm>
    </dsp:sp>
    <dsp:sp modelId="{EF980DB4-D1ED-1B47-8D90-6BD7E864DC83}">
      <dsp:nvSpPr>
        <dsp:cNvPr id="0" name=""/>
        <dsp:cNvSpPr/>
      </dsp:nvSpPr>
      <dsp:spPr>
        <a:xfrm>
          <a:off x="2019895" y="579282"/>
          <a:ext cx="1833190" cy="1099914"/>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Data description</a:t>
          </a:r>
        </a:p>
      </dsp:txBody>
      <dsp:txXfrm>
        <a:off x="2019895" y="579282"/>
        <a:ext cx="1833190" cy="1099914"/>
      </dsp:txXfrm>
    </dsp:sp>
    <dsp:sp modelId="{FB414470-7EC7-6540-A908-01F2942A11B4}">
      <dsp:nvSpPr>
        <dsp:cNvPr id="0" name=""/>
        <dsp:cNvSpPr/>
      </dsp:nvSpPr>
      <dsp:spPr>
        <a:xfrm>
          <a:off x="4036404" y="579282"/>
          <a:ext cx="1833190" cy="1099914"/>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Approach</a:t>
          </a:r>
        </a:p>
      </dsp:txBody>
      <dsp:txXfrm>
        <a:off x="4036404" y="579282"/>
        <a:ext cx="1833190" cy="1099914"/>
      </dsp:txXfrm>
    </dsp:sp>
    <dsp:sp modelId="{0A2D0753-F1A3-9146-A08B-44FEC227D88E}">
      <dsp:nvSpPr>
        <dsp:cNvPr id="0" name=""/>
        <dsp:cNvSpPr/>
      </dsp:nvSpPr>
      <dsp:spPr>
        <a:xfrm>
          <a:off x="6052914" y="579282"/>
          <a:ext cx="1833190" cy="1099914"/>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Preprocessing</a:t>
          </a:r>
        </a:p>
      </dsp:txBody>
      <dsp:txXfrm>
        <a:off x="6052914" y="579282"/>
        <a:ext cx="1833190" cy="1099914"/>
      </dsp:txXfrm>
    </dsp:sp>
    <dsp:sp modelId="{2566CFA3-19E2-1743-8B79-B14681F0CD0D}">
      <dsp:nvSpPr>
        <dsp:cNvPr id="0" name=""/>
        <dsp:cNvSpPr/>
      </dsp:nvSpPr>
      <dsp:spPr>
        <a:xfrm>
          <a:off x="8069423" y="579282"/>
          <a:ext cx="1833190" cy="1099914"/>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Visualization</a:t>
          </a:r>
        </a:p>
      </dsp:txBody>
      <dsp:txXfrm>
        <a:off x="8069423" y="579282"/>
        <a:ext cx="1833190" cy="1099914"/>
      </dsp:txXfrm>
    </dsp:sp>
    <dsp:sp modelId="{1844C79D-B244-344D-804E-B5A88D649798}">
      <dsp:nvSpPr>
        <dsp:cNvPr id="0" name=""/>
        <dsp:cNvSpPr/>
      </dsp:nvSpPr>
      <dsp:spPr>
        <a:xfrm>
          <a:off x="3385" y="1862515"/>
          <a:ext cx="1833190" cy="1099914"/>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VAR Model</a:t>
          </a:r>
        </a:p>
        <a:p>
          <a:pPr marL="171450" lvl="1" indent="-171450" algn="l" defTabSz="800100">
            <a:lnSpc>
              <a:spcPct val="90000"/>
            </a:lnSpc>
            <a:spcBef>
              <a:spcPct val="0"/>
            </a:spcBef>
            <a:spcAft>
              <a:spcPct val="15000"/>
            </a:spcAft>
            <a:buChar char="•"/>
          </a:pPr>
          <a:r>
            <a:rPr lang="en-US" sz="1800" kern="1200" dirty="0"/>
            <a:t>Model building </a:t>
          </a:r>
        </a:p>
        <a:p>
          <a:pPr marL="171450" lvl="1" indent="-171450" algn="l" defTabSz="800100">
            <a:lnSpc>
              <a:spcPct val="90000"/>
            </a:lnSpc>
            <a:spcBef>
              <a:spcPct val="0"/>
            </a:spcBef>
            <a:spcAft>
              <a:spcPct val="15000"/>
            </a:spcAft>
            <a:buChar char="•"/>
          </a:pPr>
          <a:r>
            <a:rPr lang="en-US" sz="1800" kern="1200" dirty="0"/>
            <a:t>forecasting</a:t>
          </a:r>
        </a:p>
      </dsp:txBody>
      <dsp:txXfrm>
        <a:off x="3385" y="1862515"/>
        <a:ext cx="1833190" cy="1099914"/>
      </dsp:txXfrm>
    </dsp:sp>
    <dsp:sp modelId="{0BCA2057-DF33-7547-8592-E9547CCB1887}">
      <dsp:nvSpPr>
        <dsp:cNvPr id="0" name=""/>
        <dsp:cNvSpPr/>
      </dsp:nvSpPr>
      <dsp:spPr>
        <a:xfrm>
          <a:off x="2019895" y="1862515"/>
          <a:ext cx="1833190" cy="1099914"/>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Result and performance</a:t>
          </a:r>
        </a:p>
      </dsp:txBody>
      <dsp:txXfrm>
        <a:off x="2019895" y="1862515"/>
        <a:ext cx="1833190" cy="1099914"/>
      </dsp:txXfrm>
    </dsp:sp>
    <dsp:sp modelId="{8FC20F32-1BC1-D043-9429-D33A247FA39C}">
      <dsp:nvSpPr>
        <dsp:cNvPr id="0" name=""/>
        <dsp:cNvSpPr/>
      </dsp:nvSpPr>
      <dsp:spPr>
        <a:xfrm>
          <a:off x="4036404" y="1862515"/>
          <a:ext cx="1833190" cy="1099914"/>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Conclusion</a:t>
          </a:r>
        </a:p>
      </dsp:txBody>
      <dsp:txXfrm>
        <a:off x="4036404" y="1862515"/>
        <a:ext cx="1833190" cy="1099914"/>
      </dsp:txXfrm>
    </dsp:sp>
    <dsp:sp modelId="{8C1C0F59-4E0F-9144-9700-3525A196A96B}">
      <dsp:nvSpPr>
        <dsp:cNvPr id="0" name=""/>
        <dsp:cNvSpPr/>
      </dsp:nvSpPr>
      <dsp:spPr>
        <a:xfrm>
          <a:off x="6052914" y="1862515"/>
          <a:ext cx="1833190" cy="1099914"/>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Future work</a:t>
          </a:r>
        </a:p>
      </dsp:txBody>
      <dsp:txXfrm>
        <a:off x="6052914" y="1862515"/>
        <a:ext cx="1833190" cy="1099914"/>
      </dsp:txXfrm>
    </dsp:sp>
    <dsp:sp modelId="{4AAC4DB7-468A-C441-A5E5-3AA27EFCCCB9}">
      <dsp:nvSpPr>
        <dsp:cNvPr id="0" name=""/>
        <dsp:cNvSpPr/>
      </dsp:nvSpPr>
      <dsp:spPr>
        <a:xfrm>
          <a:off x="8069423" y="1862515"/>
          <a:ext cx="1833190" cy="1099914"/>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References</a:t>
          </a:r>
        </a:p>
      </dsp:txBody>
      <dsp:txXfrm>
        <a:off x="8069423" y="1862515"/>
        <a:ext cx="1833190" cy="10999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ACCC3-8BE4-6A49-BFAA-6A2F7C2B9FD9}">
      <dsp:nvSpPr>
        <dsp:cNvPr id="0" name=""/>
        <dsp:cNvSpPr/>
      </dsp:nvSpPr>
      <dsp:spPr>
        <a:xfrm>
          <a:off x="0" y="0"/>
          <a:ext cx="8598975" cy="914282"/>
        </a:xfrm>
        <a:prstGeom prst="roundRect">
          <a:avLst>
            <a:gd name="adj" fmla="val 10000"/>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The model performs well on the testing data.</a:t>
          </a:r>
          <a:endParaRPr lang="en-US" sz="2800" kern="1200" dirty="0">
            <a:latin typeface="Times New Roman" panose="02020603050405020304" pitchFamily="18" charset="0"/>
            <a:cs typeface="Times New Roman" panose="02020603050405020304" pitchFamily="18" charset="0"/>
          </a:endParaRPr>
        </a:p>
      </dsp:txBody>
      <dsp:txXfrm>
        <a:off x="26778" y="26778"/>
        <a:ext cx="7535136" cy="860726"/>
      </dsp:txXfrm>
    </dsp:sp>
    <dsp:sp modelId="{BDF3E205-3DA3-044E-BA64-94E405C1C05A}">
      <dsp:nvSpPr>
        <dsp:cNvPr id="0" name=""/>
        <dsp:cNvSpPr/>
      </dsp:nvSpPr>
      <dsp:spPr>
        <a:xfrm>
          <a:off x="720164" y="1080515"/>
          <a:ext cx="8598975" cy="914282"/>
        </a:xfrm>
        <a:prstGeom prst="roundRect">
          <a:avLst>
            <a:gd name="adj" fmla="val 10000"/>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Most of the predicted values on the training data are very close to the actual values.</a:t>
          </a:r>
          <a:endParaRPr lang="en-US" sz="2400" b="0" kern="1200" dirty="0">
            <a:latin typeface="Times New Roman" panose="02020603050405020304" pitchFamily="18" charset="0"/>
            <a:cs typeface="Times New Roman" panose="02020603050405020304" pitchFamily="18" charset="0"/>
          </a:endParaRPr>
        </a:p>
      </dsp:txBody>
      <dsp:txXfrm>
        <a:off x="746942" y="1107293"/>
        <a:ext cx="7230971" cy="860726"/>
      </dsp:txXfrm>
    </dsp:sp>
    <dsp:sp modelId="{A874FFED-D2F7-1E40-9A72-E868A268404F}">
      <dsp:nvSpPr>
        <dsp:cNvPr id="0" name=""/>
        <dsp:cNvSpPr/>
      </dsp:nvSpPr>
      <dsp:spPr>
        <a:xfrm>
          <a:off x="1429579" y="2161031"/>
          <a:ext cx="8598975" cy="914282"/>
        </a:xfrm>
        <a:prstGeom prst="roundRect">
          <a:avLst>
            <a:gd name="adj" fmla="val 10000"/>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These values are really small considering the range of values.</a:t>
          </a:r>
          <a:endParaRPr lang="en-US" sz="2800" kern="1200" dirty="0">
            <a:latin typeface="Times New Roman" panose="02020603050405020304" pitchFamily="18" charset="0"/>
            <a:cs typeface="Times New Roman" panose="02020603050405020304" pitchFamily="18" charset="0"/>
          </a:endParaRPr>
        </a:p>
      </dsp:txBody>
      <dsp:txXfrm>
        <a:off x="1456357" y="2187809"/>
        <a:ext cx="7241720" cy="860726"/>
      </dsp:txXfrm>
    </dsp:sp>
    <dsp:sp modelId="{88225E69-45D0-B64A-93A1-E1B96CE5D75C}">
      <dsp:nvSpPr>
        <dsp:cNvPr id="0" name=""/>
        <dsp:cNvSpPr/>
      </dsp:nvSpPr>
      <dsp:spPr>
        <a:xfrm>
          <a:off x="2149743" y="3241547"/>
          <a:ext cx="8598975" cy="914282"/>
        </a:xfrm>
        <a:prstGeom prst="roundRect">
          <a:avLst>
            <a:gd name="adj" fmla="val 10000"/>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dirty="0">
              <a:latin typeface="Times New Roman" panose="02020603050405020304" pitchFamily="18" charset="0"/>
              <a:cs typeface="Times New Roman" panose="02020603050405020304" pitchFamily="18" charset="0"/>
            </a:rPr>
            <a:t>The R squared error is good as well as they are very close to 1</a:t>
          </a:r>
          <a:endParaRPr lang="en-US" sz="2600" b="0" kern="1200" dirty="0">
            <a:latin typeface="Times New Roman" panose="02020603050405020304" pitchFamily="18" charset="0"/>
            <a:cs typeface="Times New Roman" panose="02020603050405020304" pitchFamily="18" charset="0"/>
          </a:endParaRPr>
        </a:p>
      </dsp:txBody>
      <dsp:txXfrm>
        <a:off x="2176521" y="3268325"/>
        <a:ext cx="7230971" cy="860726"/>
      </dsp:txXfrm>
    </dsp:sp>
    <dsp:sp modelId="{B377A6BD-B542-0A4B-AF64-EBABD4530E9F}">
      <dsp:nvSpPr>
        <dsp:cNvPr id="0" name=""/>
        <dsp:cNvSpPr/>
      </dsp:nvSpPr>
      <dsp:spPr>
        <a:xfrm>
          <a:off x="8004691" y="700257"/>
          <a:ext cx="594283" cy="594283"/>
        </a:xfrm>
        <a:prstGeom prst="downArrow">
          <a:avLst>
            <a:gd name="adj1" fmla="val 55000"/>
            <a:gd name="adj2" fmla="val 45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8138405" y="700257"/>
        <a:ext cx="326855" cy="447198"/>
      </dsp:txXfrm>
    </dsp:sp>
    <dsp:sp modelId="{B5504CA5-584C-2849-BFA7-4AFC71029FEB}">
      <dsp:nvSpPr>
        <dsp:cNvPr id="0" name=""/>
        <dsp:cNvSpPr/>
      </dsp:nvSpPr>
      <dsp:spPr>
        <a:xfrm>
          <a:off x="8724855" y="1780773"/>
          <a:ext cx="594283" cy="594283"/>
        </a:xfrm>
        <a:prstGeom prst="downArrow">
          <a:avLst>
            <a:gd name="adj1" fmla="val 55000"/>
            <a:gd name="adj2" fmla="val 45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8858569" y="1780773"/>
        <a:ext cx="326855" cy="447198"/>
      </dsp:txXfrm>
    </dsp:sp>
    <dsp:sp modelId="{B4CE08A4-AB36-7145-A171-80547A8E096B}">
      <dsp:nvSpPr>
        <dsp:cNvPr id="0" name=""/>
        <dsp:cNvSpPr/>
      </dsp:nvSpPr>
      <dsp:spPr>
        <a:xfrm>
          <a:off x="9434271" y="2861288"/>
          <a:ext cx="594283" cy="594283"/>
        </a:xfrm>
        <a:prstGeom prst="downArrow">
          <a:avLst>
            <a:gd name="adj1" fmla="val 55000"/>
            <a:gd name="adj2" fmla="val 45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9567985" y="2861288"/>
        <a:ext cx="326855" cy="4471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439BE-EAE8-4CAB-9573-F6FE849471D3}" type="datetimeFigureOut">
              <a:rPr lang="en-US" smtClean="0"/>
              <a:t>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93F26A-D3E8-40BD-855D-BD68BD27FC22}" type="slidenum">
              <a:rPr lang="en-US" smtClean="0"/>
              <a:t>‹#›</a:t>
            </a:fld>
            <a:endParaRPr lang="en-US"/>
          </a:p>
        </p:txBody>
      </p:sp>
    </p:spTree>
    <p:extLst>
      <p:ext uri="{BB962C8B-B14F-4D97-AF65-F5344CB8AC3E}">
        <p14:creationId xmlns:p14="http://schemas.microsoft.com/office/powerpoint/2010/main" val="1867537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93F26A-D3E8-40BD-855D-BD68BD27FC22}" type="slidenum">
              <a:rPr lang="en-US" smtClean="0"/>
              <a:t>4</a:t>
            </a:fld>
            <a:endParaRPr lang="en-US" dirty="0"/>
          </a:p>
        </p:txBody>
      </p:sp>
    </p:spTree>
    <p:extLst>
      <p:ext uri="{BB962C8B-B14F-4D97-AF65-F5344CB8AC3E}">
        <p14:creationId xmlns:p14="http://schemas.microsoft.com/office/powerpoint/2010/main" val="693474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93F26A-D3E8-40BD-855D-BD68BD27FC22}" type="slidenum">
              <a:rPr lang="en-US" smtClean="0"/>
              <a:t>22</a:t>
            </a:fld>
            <a:endParaRPr lang="en-US"/>
          </a:p>
        </p:txBody>
      </p:sp>
    </p:spTree>
    <p:extLst>
      <p:ext uri="{BB962C8B-B14F-4D97-AF65-F5344CB8AC3E}">
        <p14:creationId xmlns:p14="http://schemas.microsoft.com/office/powerpoint/2010/main" val="217820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93F26A-D3E8-40BD-855D-BD68BD27FC22}" type="slidenum">
              <a:rPr lang="en-US" smtClean="0"/>
              <a:t>11</a:t>
            </a:fld>
            <a:endParaRPr lang="en-US"/>
          </a:p>
        </p:txBody>
      </p:sp>
    </p:spTree>
    <p:extLst>
      <p:ext uri="{BB962C8B-B14F-4D97-AF65-F5344CB8AC3E}">
        <p14:creationId xmlns:p14="http://schemas.microsoft.com/office/powerpoint/2010/main" val="1741410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93F26A-D3E8-40BD-855D-BD68BD27FC22}" type="slidenum">
              <a:rPr lang="en-US" smtClean="0"/>
              <a:t>12</a:t>
            </a:fld>
            <a:endParaRPr lang="en-US"/>
          </a:p>
        </p:txBody>
      </p:sp>
    </p:spTree>
    <p:extLst>
      <p:ext uri="{BB962C8B-B14F-4D97-AF65-F5344CB8AC3E}">
        <p14:creationId xmlns:p14="http://schemas.microsoft.com/office/powerpoint/2010/main" val="3392769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93F26A-D3E8-40BD-855D-BD68BD27FC22}" type="slidenum">
              <a:rPr lang="en-US" smtClean="0"/>
              <a:t>13</a:t>
            </a:fld>
            <a:endParaRPr lang="en-US"/>
          </a:p>
        </p:txBody>
      </p:sp>
    </p:spTree>
    <p:extLst>
      <p:ext uri="{BB962C8B-B14F-4D97-AF65-F5344CB8AC3E}">
        <p14:creationId xmlns:p14="http://schemas.microsoft.com/office/powerpoint/2010/main" val="468992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93F26A-D3E8-40BD-855D-BD68BD27FC22}" type="slidenum">
              <a:rPr lang="en-US" smtClean="0"/>
              <a:t>14</a:t>
            </a:fld>
            <a:endParaRPr lang="en-US"/>
          </a:p>
        </p:txBody>
      </p:sp>
    </p:spTree>
    <p:extLst>
      <p:ext uri="{BB962C8B-B14F-4D97-AF65-F5344CB8AC3E}">
        <p14:creationId xmlns:p14="http://schemas.microsoft.com/office/powerpoint/2010/main" val="3668969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a:t>
            </a:r>
            <a:r>
              <a:rPr lang="en-US" baseline="0" dirty="0"/>
              <a:t> can be seen in the Code Notebook</a:t>
            </a:r>
            <a:endParaRPr lang="en-US" dirty="0"/>
          </a:p>
        </p:txBody>
      </p:sp>
      <p:sp>
        <p:nvSpPr>
          <p:cNvPr id="4" name="Slide Number Placeholder 3"/>
          <p:cNvSpPr>
            <a:spLocks noGrp="1"/>
          </p:cNvSpPr>
          <p:nvPr>
            <p:ph type="sldNum" sz="quarter" idx="10"/>
          </p:nvPr>
        </p:nvSpPr>
        <p:spPr/>
        <p:txBody>
          <a:bodyPr/>
          <a:lstStyle/>
          <a:p>
            <a:fld id="{0E93F26A-D3E8-40BD-855D-BD68BD27FC22}" type="slidenum">
              <a:rPr lang="en-US" smtClean="0"/>
              <a:t>16</a:t>
            </a:fld>
            <a:endParaRPr lang="en-US" dirty="0"/>
          </a:p>
        </p:txBody>
      </p:sp>
    </p:spTree>
    <p:extLst>
      <p:ext uri="{BB962C8B-B14F-4D97-AF65-F5344CB8AC3E}">
        <p14:creationId xmlns:p14="http://schemas.microsoft.com/office/powerpoint/2010/main" val="461348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On the test data, the model is able to correctly predict Not only the short term trend of the industrial production, as we can see that the red line appears to be close to the actual values (Gray) and they both have a close run, and the test predictions are strongly able to identify the volatile variations in the industrial production from 2014 to 2021</a:t>
            </a:r>
            <a:endParaRPr lang="en-US" b="0" dirty="0">
              <a:effectLst/>
            </a:endParaRPr>
          </a:p>
        </p:txBody>
      </p:sp>
      <p:sp>
        <p:nvSpPr>
          <p:cNvPr id="4" name="Slide Number Placeholder 3"/>
          <p:cNvSpPr>
            <a:spLocks noGrp="1"/>
          </p:cNvSpPr>
          <p:nvPr>
            <p:ph type="sldNum" sz="quarter" idx="10"/>
          </p:nvPr>
        </p:nvSpPr>
        <p:spPr/>
        <p:txBody>
          <a:bodyPr/>
          <a:lstStyle/>
          <a:p>
            <a:fld id="{0E93F26A-D3E8-40BD-855D-BD68BD27FC22}" type="slidenum">
              <a:rPr lang="en-US" smtClean="0"/>
              <a:t>18</a:t>
            </a:fld>
            <a:endParaRPr lang="en-US"/>
          </a:p>
        </p:txBody>
      </p:sp>
    </p:spTree>
    <p:extLst>
      <p:ext uri="{BB962C8B-B14F-4D97-AF65-F5344CB8AC3E}">
        <p14:creationId xmlns:p14="http://schemas.microsoft.com/office/powerpoint/2010/main" val="1539063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93F26A-D3E8-40BD-855D-BD68BD27FC22}" type="slidenum">
              <a:rPr lang="en-US" smtClean="0"/>
              <a:t>19</a:t>
            </a:fld>
            <a:endParaRPr lang="en-US"/>
          </a:p>
        </p:txBody>
      </p:sp>
    </p:spTree>
    <p:extLst>
      <p:ext uri="{BB962C8B-B14F-4D97-AF65-F5344CB8AC3E}">
        <p14:creationId xmlns:p14="http://schemas.microsoft.com/office/powerpoint/2010/main" val="518703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93F26A-D3E8-40BD-855D-BD68BD27FC22}" type="slidenum">
              <a:rPr lang="en-US" smtClean="0"/>
              <a:t>20</a:t>
            </a:fld>
            <a:endParaRPr lang="en-US"/>
          </a:p>
        </p:txBody>
      </p:sp>
    </p:spTree>
    <p:extLst>
      <p:ext uri="{BB962C8B-B14F-4D97-AF65-F5344CB8AC3E}">
        <p14:creationId xmlns:p14="http://schemas.microsoft.com/office/powerpoint/2010/main" val="40622961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AAD347D-5ACD-4C99-B74B-A9C85AD731AF}" type="datetimeFigureOut">
              <a:rPr lang="en-US" smtClean="0"/>
              <a:t>8/20/21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726313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770812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03682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16555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8364501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6747834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952185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930410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184414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468960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2507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603377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981916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648269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84304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90352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557299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AD347D-5ACD-4C99-B74B-A9C85AD731AF}" type="datetimeFigureOut">
              <a:rPr lang="en-US" smtClean="0"/>
              <a:t>8/20/21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206651172"/>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739356"/>
            <a:ext cx="8825658" cy="1888407"/>
          </a:xfrm>
        </p:spPr>
        <p:txBody>
          <a:bodyPr>
            <a:normAutofit fontScale="90000"/>
          </a:bodyPr>
          <a:lstStyle/>
          <a:p>
            <a:pPr algn="ctr">
              <a:lnSpc>
                <a:spcPct val="90000"/>
              </a:lnSpc>
            </a:pPr>
            <a:r>
              <a:rPr lang="en-US" sz="6000" b="1" dirty="0">
                <a:solidFill>
                  <a:schemeClr val="tx1"/>
                </a:solidFill>
                <a:latin typeface="Times New Roman" panose="02020603050405020304" pitchFamily="18" charset="0"/>
                <a:cs typeface="Times New Roman" panose="02020603050405020304" pitchFamily="18" charset="0"/>
              </a:rPr>
              <a:t>Forecasting Industrial Production</a:t>
            </a:r>
          </a:p>
        </p:txBody>
      </p:sp>
      <p:sp>
        <p:nvSpPr>
          <p:cNvPr id="3" name="Subtitle 2"/>
          <p:cNvSpPr>
            <a:spLocks noGrp="1"/>
          </p:cNvSpPr>
          <p:nvPr>
            <p:ph type="subTitle" idx="1"/>
          </p:nvPr>
        </p:nvSpPr>
        <p:spPr>
          <a:xfrm>
            <a:off x="1154955" y="3627763"/>
            <a:ext cx="8825658" cy="811715"/>
          </a:xfrm>
        </p:spPr>
        <p:txBody>
          <a:bodyP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using Temperature and GDP</a:t>
            </a:r>
          </a:p>
        </p:txBody>
      </p:sp>
      <p:sp>
        <p:nvSpPr>
          <p:cNvPr id="4" name="TextBox 3">
            <a:extLst>
              <a:ext uri="{FF2B5EF4-FFF2-40B4-BE49-F238E27FC236}">
                <a16:creationId xmlns:a16="http://schemas.microsoft.com/office/drawing/2014/main" id="{69DDC8CD-FC06-9948-B209-BD1B341775A8}"/>
              </a:ext>
            </a:extLst>
          </p:cNvPr>
          <p:cNvSpPr txBox="1"/>
          <p:nvPr/>
        </p:nvSpPr>
        <p:spPr>
          <a:xfrm>
            <a:off x="4320209" y="5088835"/>
            <a:ext cx="2539862" cy="70788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By Ghamiah Aseri</a:t>
            </a:r>
          </a:p>
          <a:p>
            <a:r>
              <a:rPr lang="en-US" sz="2000" b="1" dirty="0">
                <a:latin typeface="Times New Roman" panose="02020603050405020304" pitchFamily="18" charset="0"/>
                <a:cs typeface="Times New Roman" panose="02020603050405020304" pitchFamily="18" charset="0"/>
              </a:rPr>
              <a:t>Professor Don Dalton</a:t>
            </a:r>
          </a:p>
        </p:txBody>
      </p:sp>
      <p:pic>
        <p:nvPicPr>
          <p:cNvPr id="14" name="Picture 2" descr="IOF_Talks: Fiscal Responses in Times of Crisis - IOF">
            <a:extLst>
              <a:ext uri="{FF2B5EF4-FFF2-40B4-BE49-F238E27FC236}">
                <a16:creationId xmlns:a16="http://schemas.microsoft.com/office/drawing/2014/main" id="{6BEAAC75-08CD-2548-88AC-645B4AABB3BE}"/>
              </a:ext>
            </a:extLst>
          </p:cNvPr>
          <p:cNvPicPr>
            <a:picLocks noChangeAspect="1" noChangeArrowheads="1"/>
          </p:cNvPicPr>
          <p:nvPr/>
        </p:nvPicPr>
        <p:blipFill rotWithShape="1">
          <a:blip r:embed="rId3">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20" y="419734"/>
            <a:ext cx="12191980" cy="731519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03940509"/>
      </p:ext>
    </p:extLst>
  </p:cSld>
  <p:clrMapOvr>
    <a:masterClrMapping/>
  </p:clrMapOvr>
  <mc:AlternateContent xmlns:mc="http://schemas.openxmlformats.org/markup-compatibility/2006" xmlns:p14="http://schemas.microsoft.com/office/powerpoint/2010/main">
    <mc:Choice Requires="p14">
      <p:transition spd="slow" p14:dur="2000" advTm="20723"/>
    </mc:Choice>
    <mc:Fallback xmlns="">
      <p:transition spd="slow" advTm="20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30367" y="838200"/>
            <a:ext cx="6495847" cy="774593"/>
          </a:xfrm>
        </p:spPr>
        <p:txBody>
          <a:bodyPr anchor="b">
            <a:normAutofit/>
          </a:bodyPr>
          <a:lstStyle/>
          <a:p>
            <a:r>
              <a:rPr lang="en-US" sz="4000" b="1" dirty="0">
                <a:latin typeface="Times New Roman" panose="02020603050405020304" pitchFamily="18" charset="0"/>
                <a:cs typeface="Times New Roman" panose="02020603050405020304" pitchFamily="18" charset="0"/>
              </a:rPr>
              <a:t>Visualization</a:t>
            </a:r>
          </a:p>
        </p:txBody>
      </p:sp>
      <p:sp>
        <p:nvSpPr>
          <p:cNvPr id="3" name="Content Placeholder 2"/>
          <p:cNvSpPr>
            <a:spLocks noGrp="1"/>
          </p:cNvSpPr>
          <p:nvPr>
            <p:ph idx="1"/>
          </p:nvPr>
        </p:nvSpPr>
        <p:spPr>
          <a:xfrm>
            <a:off x="1170233" y="2117958"/>
            <a:ext cx="3683121" cy="3901842"/>
          </a:xfrm>
        </p:spPr>
        <p:txBody>
          <a:bodyPr>
            <a:normAutofit/>
          </a:bodyPr>
          <a:lstStyle/>
          <a:p>
            <a:r>
              <a:rPr lang="en-US" sz="2400" dirty="0">
                <a:latin typeface="Times New Roman" panose="02020603050405020304" pitchFamily="18" charset="0"/>
                <a:cs typeface="Times New Roman" panose="02020603050405020304" pitchFamily="18" charset="0"/>
              </a:rPr>
              <a:t>Seasonal decomposition of the Industrial production series. We can see the trend seasonality and residual component of the industrial production series.</a:t>
            </a:r>
          </a:p>
        </p:txBody>
      </p:sp>
      <p:pic>
        <p:nvPicPr>
          <p:cNvPr id="5" name="Picture 4"/>
          <p:cNvPicPr>
            <a:picLocks noChangeAspect="1"/>
          </p:cNvPicPr>
          <p:nvPr/>
        </p:nvPicPr>
        <p:blipFill>
          <a:blip r:embed="rId3"/>
          <a:stretch>
            <a:fillRect/>
          </a:stretch>
        </p:blipFill>
        <p:spPr>
          <a:xfrm>
            <a:off x="5048451" y="2117958"/>
            <a:ext cx="6495847" cy="3231683"/>
          </a:xfrm>
          <a:prstGeom prst="rect">
            <a:avLst/>
          </a:prstGeom>
          <a:effectLst/>
        </p:spPr>
      </p:pic>
      <p:pic>
        <p:nvPicPr>
          <p:cNvPr id="6" name="Picture 2" descr="IOF_Talks: Fiscal Responses in Times of Crisis - IOF">
            <a:extLst>
              <a:ext uri="{FF2B5EF4-FFF2-40B4-BE49-F238E27FC236}">
                <a16:creationId xmlns:a16="http://schemas.microsoft.com/office/drawing/2014/main" id="{5BFDBFF2-DF02-5E4B-B5EA-C9C67283830E}"/>
              </a:ext>
            </a:extLst>
          </p:cNvPr>
          <p:cNvPicPr>
            <a:picLocks noChangeAspect="1" noChangeArrowheads="1"/>
          </p:cNvPicPr>
          <p:nvPr/>
        </p:nvPicPr>
        <p:blipFill rotWithShape="1">
          <a:blip r:embed="rId4">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20" y="1860883"/>
            <a:ext cx="12191980" cy="520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351698"/>
      </p:ext>
    </p:extLst>
  </p:cSld>
  <p:clrMapOvr>
    <a:masterClrMapping/>
  </p:clrMapOvr>
  <mc:AlternateContent xmlns:mc="http://schemas.openxmlformats.org/markup-compatibility/2006" xmlns:p14="http://schemas.microsoft.com/office/powerpoint/2010/main">
    <mc:Choice Requires="p14">
      <p:transition spd="slow" p14:dur="2000" advTm="22889"/>
    </mc:Choice>
    <mc:Fallback xmlns="">
      <p:transition spd="slow" advTm="2288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9218" name="Picture 2" descr="IOF_Talks: Fiscal Responses in Times of Crisis - IOF">
            <a:extLst>
              <a:ext uri="{FF2B5EF4-FFF2-40B4-BE49-F238E27FC236}">
                <a16:creationId xmlns:a16="http://schemas.microsoft.com/office/drawing/2014/main" id="{76DF5686-9E55-084F-9D59-4F8C13E3C0B8}"/>
              </a:ext>
            </a:extLst>
          </p:cNvPr>
          <p:cNvPicPr>
            <a:picLocks noChangeAspect="1" noChangeArrowheads="1"/>
          </p:cNvPicPr>
          <p:nvPr/>
        </p:nvPicPr>
        <p:blipFill rotWithShape="1">
          <a:blip r:embed="rId4">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3.4 Vector Auto Regressor (VAR) model</a:t>
            </a:r>
          </a:p>
        </p:txBody>
      </p:sp>
      <p:sp>
        <p:nvSpPr>
          <p:cNvPr id="3" name="Content Placeholder 2"/>
          <p:cNvSpPr>
            <a:spLocks noGrp="1"/>
          </p:cNvSpPr>
          <p:nvPr>
            <p:ph idx="1"/>
          </p:nvPr>
        </p:nvSpPr>
        <p:spPr/>
        <p:txBody>
          <a:bodyPr anchor="ctr">
            <a:noAutofit/>
          </a:bodyPr>
          <a:lstStyle/>
          <a:p>
            <a:r>
              <a:rPr lang="en-US" sz="2400" dirty="0">
                <a:latin typeface="Times New Roman" panose="02020603050405020304" pitchFamily="18" charset="0"/>
                <a:cs typeface="Times New Roman" panose="02020603050405020304" pitchFamily="18" charset="0"/>
              </a:rPr>
              <a:t>VAR is a statistical model that is used for time series modeling</a:t>
            </a:r>
          </a:p>
          <a:p>
            <a:r>
              <a:rPr lang="en-US" sz="2400" dirty="0">
                <a:latin typeface="Times New Roman" panose="02020603050405020304" pitchFamily="18" charset="0"/>
                <a:cs typeface="Times New Roman" panose="02020603050405020304" pitchFamily="18" charset="0"/>
              </a:rPr>
              <a:t>Capture the relationship between multiple quantities as they change over time.</a:t>
            </a:r>
          </a:p>
          <a:p>
            <a:r>
              <a:rPr lang="en-US" sz="2400" dirty="0">
                <a:latin typeface="Times New Roman" panose="02020603050405020304" pitchFamily="18" charset="0"/>
                <a:cs typeface="Times New Roman" panose="02020603050405020304" pitchFamily="18" charset="0"/>
              </a:rPr>
              <a:t>VAR models generalize the single-variable (univariate) autoregressive model by allowing for multivariate time series.</a:t>
            </a:r>
          </a:p>
          <a:p>
            <a:r>
              <a:rPr lang="en-US" sz="2400" dirty="0">
                <a:latin typeface="Times New Roman" panose="02020603050405020304" pitchFamily="18" charset="0"/>
                <a:cs typeface="Times New Roman" panose="02020603050405020304" pitchFamily="18" charset="0"/>
              </a:rPr>
              <a:t>It does not only take the past data of the same series for prediction but also past and present data of some other variable(columns) as well.</a:t>
            </a:r>
          </a:p>
          <a:p>
            <a:r>
              <a:rPr lang="en-US" sz="2400" dirty="0">
                <a:latin typeface="Times New Roman" panose="02020603050405020304" pitchFamily="18" charset="0"/>
                <a:cs typeface="Times New Roman" panose="02020603050405020304" pitchFamily="18" charset="0"/>
              </a:rPr>
              <a:t>Dependency on other variable makes it fit best and give better results compare to another model.</a:t>
            </a:r>
          </a:p>
        </p:txBody>
      </p:sp>
    </p:spTree>
    <p:extLst>
      <p:ext uri="{BB962C8B-B14F-4D97-AF65-F5344CB8AC3E}">
        <p14:creationId xmlns:p14="http://schemas.microsoft.com/office/powerpoint/2010/main" val="2180154475"/>
      </p:ext>
    </p:extLst>
  </p:cSld>
  <p:clrMapOvr>
    <a:masterClrMapping/>
  </p:clrMapOvr>
  <mc:AlternateContent xmlns:mc="http://schemas.openxmlformats.org/markup-compatibility/2006" xmlns:p14="http://schemas.microsoft.com/office/powerpoint/2010/main">
    <mc:Choice Requires="p14">
      <p:transition spd="slow" p14:dur="2000" advTm="40369"/>
    </mc:Choice>
    <mc:Fallback xmlns="">
      <p:transition spd="slow" advTm="4036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299" y="1151007"/>
            <a:ext cx="9230843" cy="3700928"/>
          </a:xfrm>
        </p:spPr>
        <p:txBody>
          <a:bodyPr vert="horz" lIns="91440" tIns="45720" rIns="91440" bIns="45720" rtlCol="0" anchor="b">
            <a:noAutofit/>
          </a:bodyPr>
          <a:lstStyle/>
          <a:p>
            <a:br>
              <a:rPr lang="en-US" sz="2400" cap="none" dirty="0">
                <a:solidFill>
                  <a:schemeClr val="tx1"/>
                </a:solidFill>
                <a:latin typeface="Times New Roman" panose="02020603050405020304" pitchFamily="18" charset="0"/>
                <a:cs typeface="Times New Roman" panose="02020603050405020304" pitchFamily="18" charset="0"/>
              </a:rPr>
            </a:br>
            <a:br>
              <a:rPr lang="en-US" sz="2400" cap="none" dirty="0">
                <a:solidFill>
                  <a:schemeClr val="tx1"/>
                </a:solidFill>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I iterated from 1 to 20 to select the lag parameter for the model and found that the model gives best performance on lag 17, but I choose the lag 13 to make balance between the complexity of the model and the accuracy. </a:t>
            </a:r>
            <a:br>
              <a:rPr lang="en-US" sz="2400" cap="none" dirty="0">
                <a:latin typeface="Times New Roman" panose="02020603050405020304" pitchFamily="18" charset="0"/>
                <a:cs typeface="Times New Roman" panose="02020603050405020304" pitchFamily="18" charset="0"/>
              </a:rPr>
            </a:b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Higher lag value will make more complex model. That will take more time to run</a:t>
            </a:r>
            <a:br>
              <a:rPr lang="en-US" sz="2400" cap="none" dirty="0">
                <a:latin typeface="Times New Roman" panose="02020603050405020304" pitchFamily="18" charset="0"/>
                <a:cs typeface="Times New Roman" panose="02020603050405020304" pitchFamily="18" charset="0"/>
              </a:rPr>
            </a:br>
            <a:br>
              <a:rPr lang="en-US" sz="2400" cap="none" dirty="0">
                <a:solidFill>
                  <a:schemeClr val="tx1"/>
                </a:solidFill>
                <a:latin typeface="Times New Roman" panose="02020603050405020304" pitchFamily="18" charset="0"/>
                <a:cs typeface="Times New Roman" panose="02020603050405020304" pitchFamily="18" charset="0"/>
              </a:rPr>
            </a:br>
            <a:endParaRPr lang="en-US" sz="2400" cap="none" dirty="0">
              <a:solidFill>
                <a:schemeClr val="tx1"/>
              </a:solidFill>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493711" y="3740802"/>
            <a:ext cx="11286809" cy="88840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10" name="Rectangle 9">
            <a:extLst>
              <a:ext uri="{FF2B5EF4-FFF2-40B4-BE49-F238E27FC236}">
                <a16:creationId xmlns:a16="http://schemas.microsoft.com/office/drawing/2014/main" id="{A200C285-DC05-6544-95B4-5F26088CE3AC}"/>
              </a:ext>
            </a:extLst>
          </p:cNvPr>
          <p:cNvSpPr/>
          <p:nvPr/>
        </p:nvSpPr>
        <p:spPr>
          <a:xfrm>
            <a:off x="1257299" y="1164598"/>
            <a:ext cx="9677402" cy="707886"/>
          </a:xfrm>
          <a:prstGeom prst="rect">
            <a:avLst/>
          </a:prstGeom>
        </p:spPr>
        <p:txBody>
          <a:bodyPr wrap="square">
            <a:spAutoFit/>
          </a:bodyPr>
          <a:lstStyle/>
          <a:p>
            <a:r>
              <a:rPr lang="en-US" sz="4000" b="1" dirty="0">
                <a:latin typeface="Times New Roman" panose="02020603050405020304" pitchFamily="18" charset="0"/>
                <a:cs typeface="Times New Roman" panose="02020603050405020304" pitchFamily="18" charset="0"/>
              </a:rPr>
              <a:t>3.5 Finding the model parameters</a:t>
            </a:r>
          </a:p>
        </p:txBody>
      </p:sp>
    </p:spTree>
    <p:extLst>
      <p:ext uri="{BB962C8B-B14F-4D97-AF65-F5344CB8AC3E}">
        <p14:creationId xmlns:p14="http://schemas.microsoft.com/office/powerpoint/2010/main" val="81020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7299" y="1151007"/>
            <a:ext cx="9230843" cy="888402"/>
          </a:xfrm>
        </p:spPr>
        <p:txBody>
          <a:bodyPr vert="horz" lIns="91440" tIns="45720" rIns="91440" bIns="45720" rtlCol="0" anchor="b">
            <a:noAutofit/>
          </a:bodyPr>
          <a:lstStyle/>
          <a:p>
            <a:br>
              <a:rPr lang="en-US" sz="2400" cap="none" dirty="0">
                <a:solidFill>
                  <a:schemeClr val="tx1"/>
                </a:solidFill>
                <a:latin typeface="Times New Roman" panose="02020603050405020304" pitchFamily="18" charset="0"/>
                <a:cs typeface="Times New Roman" panose="02020603050405020304" pitchFamily="18" charset="0"/>
              </a:rPr>
            </a:br>
            <a:br>
              <a:rPr lang="en-US" sz="2400" cap="none" dirty="0">
                <a:solidFill>
                  <a:schemeClr val="tx1"/>
                </a:solidFill>
                <a:latin typeface="Times New Roman" panose="02020603050405020304" pitchFamily="18" charset="0"/>
                <a:cs typeface="Times New Roman" panose="02020603050405020304" pitchFamily="18" charset="0"/>
              </a:rPr>
            </a:br>
            <a:endParaRPr lang="en-US" sz="2400" cap="none" dirty="0">
              <a:solidFill>
                <a:schemeClr val="tx1"/>
              </a:solidFill>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493711" y="3740802"/>
            <a:ext cx="11286809" cy="88840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10" name="Rectangle 9">
            <a:extLst>
              <a:ext uri="{FF2B5EF4-FFF2-40B4-BE49-F238E27FC236}">
                <a16:creationId xmlns:a16="http://schemas.microsoft.com/office/drawing/2014/main" id="{A200C285-DC05-6544-95B4-5F26088CE3AC}"/>
              </a:ext>
            </a:extLst>
          </p:cNvPr>
          <p:cNvSpPr/>
          <p:nvPr/>
        </p:nvSpPr>
        <p:spPr>
          <a:xfrm>
            <a:off x="1257299" y="1164598"/>
            <a:ext cx="9677402" cy="1323439"/>
          </a:xfrm>
          <a:prstGeom prst="rect">
            <a:avLst/>
          </a:prstGeom>
        </p:spPr>
        <p:txBody>
          <a:bodyPr wrap="square">
            <a:spAutoFit/>
          </a:bodyPr>
          <a:lstStyle/>
          <a:p>
            <a:r>
              <a:rPr lang="en-US" sz="4000" b="1" dirty="0">
                <a:latin typeface="Times New Roman" panose="02020603050405020304" pitchFamily="18" charset="0"/>
                <a:cs typeface="Times New Roman" panose="02020603050405020304" pitchFamily="18" charset="0"/>
              </a:rPr>
              <a:t>3.6 Building the model with found parameters</a:t>
            </a:r>
          </a:p>
        </p:txBody>
      </p:sp>
      <p:sp>
        <p:nvSpPr>
          <p:cNvPr id="14" name="Rectangle 13">
            <a:extLst>
              <a:ext uri="{FF2B5EF4-FFF2-40B4-BE49-F238E27FC236}">
                <a16:creationId xmlns:a16="http://schemas.microsoft.com/office/drawing/2014/main" id="{FC745D3C-0268-234D-B4C3-6EA6BC65C165}"/>
              </a:ext>
            </a:extLst>
          </p:cNvPr>
          <p:cNvSpPr/>
          <p:nvPr/>
        </p:nvSpPr>
        <p:spPr>
          <a:xfrm>
            <a:off x="1706478" y="3143799"/>
            <a:ext cx="6954715"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Then, I used lag 13 to fit the model.</a:t>
            </a:r>
          </a:p>
        </p:txBody>
      </p:sp>
    </p:spTree>
    <p:extLst>
      <p:ext uri="{BB962C8B-B14F-4D97-AF65-F5344CB8AC3E}">
        <p14:creationId xmlns:p14="http://schemas.microsoft.com/office/powerpoint/2010/main" val="2386340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2FA9-AA4E-D142-BFEB-5D09AEDF6C90}"/>
              </a:ext>
            </a:extLst>
          </p:cNvPr>
          <p:cNvSpPr>
            <a:spLocks noGrp="1"/>
          </p:cNvSpPr>
          <p:nvPr>
            <p:ph type="title"/>
          </p:nvPr>
        </p:nvSpPr>
        <p:spPr>
          <a:xfrm>
            <a:off x="933451" y="552657"/>
            <a:ext cx="5831684" cy="1400530"/>
          </a:xfrm>
        </p:spPr>
        <p:txBody>
          <a:bodyPr>
            <a:normAutofit/>
          </a:bodyPr>
          <a:lstStyle/>
          <a:p>
            <a:r>
              <a:rPr lang="en-US" sz="2800" b="1" dirty="0">
                <a:latin typeface="Times New Roman" panose="02020603050405020304" pitchFamily="18" charset="0"/>
                <a:cs typeface="Times New Roman" panose="02020603050405020304" pitchFamily="18" charset="0"/>
              </a:rPr>
              <a:t>3.7 Getting the model parameter</a:t>
            </a:r>
          </a:p>
        </p:txBody>
      </p:sp>
      <p:sp>
        <p:nvSpPr>
          <p:cNvPr id="9" name="Content Placeholder 8">
            <a:extLst>
              <a:ext uri="{FF2B5EF4-FFF2-40B4-BE49-F238E27FC236}">
                <a16:creationId xmlns:a16="http://schemas.microsoft.com/office/drawing/2014/main" id="{5944BAA2-7615-4EE7-A627-7E0F94AFD5D6}"/>
              </a:ext>
            </a:extLst>
          </p:cNvPr>
          <p:cNvSpPr>
            <a:spLocks noGrp="1"/>
          </p:cNvSpPr>
          <p:nvPr>
            <p:ph idx="1"/>
          </p:nvPr>
        </p:nvSpPr>
        <p:spPr>
          <a:xfrm>
            <a:off x="827831" y="2109862"/>
            <a:ext cx="4165146" cy="1422819"/>
          </a:xfrm>
        </p:spPr>
        <p:txBody>
          <a:bodyPr>
            <a:normAutofit/>
          </a:bodyPr>
          <a:lstStyle/>
          <a:p>
            <a:r>
              <a:rPr lang="en-US" dirty="0">
                <a:latin typeface="Times New Roman" panose="02020603050405020304" pitchFamily="18" charset="0"/>
                <a:cs typeface="Times New Roman" panose="02020603050405020304" pitchFamily="18" charset="0"/>
              </a:rPr>
              <a:t>VAR model is giving the lag value based on AIC and BIC value</a:t>
            </a:r>
          </a:p>
          <a:p>
            <a:endParaRPr lang="en-US" dirty="0"/>
          </a:p>
        </p:txBody>
      </p:sp>
      <p:pic>
        <p:nvPicPr>
          <p:cNvPr id="4" name="Content Placeholder 3">
            <a:extLst>
              <a:ext uri="{FF2B5EF4-FFF2-40B4-BE49-F238E27FC236}">
                <a16:creationId xmlns:a16="http://schemas.microsoft.com/office/drawing/2014/main" id="{9D5FCDDC-E492-4F4A-82DB-160668672BFE}"/>
              </a:ext>
            </a:extLst>
          </p:cNvPr>
          <p:cNvPicPr>
            <a:picLocks noChangeAspect="1"/>
          </p:cNvPicPr>
          <p:nvPr/>
        </p:nvPicPr>
        <p:blipFill>
          <a:blip r:embed="rId3"/>
          <a:stretch>
            <a:fillRect/>
          </a:stretch>
        </p:blipFill>
        <p:spPr>
          <a:xfrm>
            <a:off x="933451" y="4098659"/>
            <a:ext cx="5449471" cy="1207267"/>
          </a:xfrm>
          <a:prstGeom prst="rect">
            <a:avLst/>
          </a:prstGeom>
          <a:effectLst/>
        </p:spPr>
      </p:pic>
      <p:pic>
        <p:nvPicPr>
          <p:cNvPr id="5" name="Picture 4">
            <a:extLst>
              <a:ext uri="{FF2B5EF4-FFF2-40B4-BE49-F238E27FC236}">
                <a16:creationId xmlns:a16="http://schemas.microsoft.com/office/drawing/2014/main" id="{09B34208-2B3B-5C45-A1D7-66455C89D089}"/>
              </a:ext>
            </a:extLst>
          </p:cNvPr>
          <p:cNvPicPr>
            <a:picLocks noChangeAspect="1"/>
          </p:cNvPicPr>
          <p:nvPr/>
        </p:nvPicPr>
        <p:blipFill>
          <a:blip r:embed="rId4"/>
          <a:stretch>
            <a:fillRect/>
          </a:stretch>
        </p:blipFill>
        <p:spPr>
          <a:xfrm>
            <a:off x="6765134" y="2152649"/>
            <a:ext cx="3677314" cy="4095750"/>
          </a:xfrm>
          <a:prstGeom prst="rect">
            <a:avLst/>
          </a:prstGeom>
          <a:effectLst/>
        </p:spPr>
      </p:pic>
      <p:pic>
        <p:nvPicPr>
          <p:cNvPr id="11" name="Picture 2" descr="IOF_Talks: Fiscal Responses in Times of Crisis - IOF">
            <a:extLst>
              <a:ext uri="{FF2B5EF4-FFF2-40B4-BE49-F238E27FC236}">
                <a16:creationId xmlns:a16="http://schemas.microsoft.com/office/drawing/2014/main" id="{C94A7850-5362-AB49-9ED4-88AB5D818197}"/>
              </a:ext>
            </a:extLst>
          </p:cNvPr>
          <p:cNvPicPr>
            <a:picLocks noChangeAspect="1" noChangeArrowheads="1"/>
          </p:cNvPicPr>
          <p:nvPr/>
        </p:nvPicPr>
        <p:blipFill rotWithShape="1">
          <a:blip r:embed="rId5">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20" y="3753853"/>
            <a:ext cx="12191980" cy="3104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380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F44C-199D-C843-BAAE-783BC594253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3.8 Summary of Regression Results</a:t>
            </a:r>
          </a:p>
        </p:txBody>
      </p:sp>
      <p:pic>
        <p:nvPicPr>
          <p:cNvPr id="12" name="Content Placeholder 11" descr="Table&#10;&#10;Description automatically generated">
            <a:extLst>
              <a:ext uri="{FF2B5EF4-FFF2-40B4-BE49-F238E27FC236}">
                <a16:creationId xmlns:a16="http://schemas.microsoft.com/office/drawing/2014/main" id="{D3FE4A5D-316D-FC47-A814-4FF70A7D2CB1}"/>
              </a:ext>
            </a:extLst>
          </p:cNvPr>
          <p:cNvPicPr>
            <a:picLocks noGrp="1" noChangeAspect="1"/>
          </p:cNvPicPr>
          <p:nvPr>
            <p:ph idx="1"/>
          </p:nvPr>
        </p:nvPicPr>
        <p:blipFill>
          <a:blip r:embed="rId2"/>
          <a:stretch>
            <a:fillRect/>
          </a:stretch>
        </p:blipFill>
        <p:spPr>
          <a:xfrm>
            <a:off x="2424113" y="2731294"/>
            <a:ext cx="7340600" cy="2578100"/>
          </a:xfrm>
        </p:spPr>
      </p:pic>
      <p:pic>
        <p:nvPicPr>
          <p:cNvPr id="13" name="Picture 2" descr="IOF_Talks: Fiscal Responses in Times of Crisis - IOF">
            <a:extLst>
              <a:ext uri="{FF2B5EF4-FFF2-40B4-BE49-F238E27FC236}">
                <a16:creationId xmlns:a16="http://schemas.microsoft.com/office/drawing/2014/main" id="{328E5E55-0280-FA40-96CA-015FF502E276}"/>
              </a:ext>
            </a:extLst>
          </p:cNvPr>
          <p:cNvPicPr>
            <a:picLocks noChangeAspect="1" noChangeArrowheads="1"/>
          </p:cNvPicPr>
          <p:nvPr/>
        </p:nvPicPr>
        <p:blipFill rotWithShape="1">
          <a:blip r:embed="rId3">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20" y="2097088"/>
            <a:ext cx="12191980" cy="4760912"/>
          </a:xfrm>
          <a:prstGeom prst="rect">
            <a:avLst/>
          </a:prstGeom>
          <a:noFill/>
          <a:effectLst>
            <a:outerShdw blurRad="50800" dist="50800" dir="5400000" algn="ctr" rotWithShape="0">
              <a:schemeClr val="bg2">
                <a:lumMod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77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30" y="629267"/>
            <a:ext cx="9252154" cy="1016654"/>
          </a:xfrm>
        </p:spPr>
        <p:txBody>
          <a:bodyPr>
            <a:normAutofit/>
          </a:bodyPr>
          <a:lstStyle/>
          <a:p>
            <a:r>
              <a:rPr lang="en-US" b="1" dirty="0">
                <a:latin typeface="Times New Roman" panose="02020603050405020304" pitchFamily="18" charset="0"/>
                <a:cs typeface="Times New Roman" panose="02020603050405020304" pitchFamily="18" charset="0"/>
              </a:rPr>
              <a:t>    4. Forecasting</a:t>
            </a:r>
          </a:p>
        </p:txBody>
      </p:sp>
      <p:sp>
        <p:nvSpPr>
          <p:cNvPr id="3" name="Content Placeholder 2"/>
          <p:cNvSpPr>
            <a:spLocks noGrp="1"/>
          </p:cNvSpPr>
          <p:nvPr>
            <p:ph idx="1"/>
          </p:nvPr>
        </p:nvSpPr>
        <p:spPr>
          <a:xfrm>
            <a:off x="648931" y="2548281"/>
            <a:ext cx="7153602" cy="3658689"/>
          </a:xfrm>
        </p:spPr>
        <p:txBody>
          <a:bodyPr>
            <a:normAutofit fontScale="92500" lnSpcReduction="20000"/>
          </a:bodyPr>
          <a:lstStyle/>
          <a:p>
            <a:pPr marL="0" indent="0">
              <a:buNone/>
            </a:pPr>
            <a:r>
              <a:rPr lang="en-US" dirty="0"/>
              <a:t>I forecasted the value from 2014 to 2021 for all three columns.</a:t>
            </a:r>
          </a:p>
          <a:p>
            <a:r>
              <a:rPr lang="en-US" dirty="0"/>
              <a:t>The values from to two columns are exact but the Industrial production series was transformed by log function before prediction.</a:t>
            </a:r>
          </a:p>
          <a:p>
            <a:pPr marL="0" indent="0">
              <a:buNone/>
            </a:pPr>
            <a:r>
              <a:rPr lang="en-US" dirty="0"/>
              <a:t>											</a:t>
            </a:r>
            <a:r>
              <a:rPr lang="en-US" dirty="0">
                <a:solidFill>
                  <a:schemeClr val="bg1"/>
                </a:solidFill>
              </a:rPr>
              <a:t>										</a:t>
            </a:r>
          </a:p>
          <a:p>
            <a:pPr marL="0" indent="0">
              <a:buNone/>
            </a:pPr>
            <a:r>
              <a:rPr lang="en-US" dirty="0">
                <a:solidFill>
                  <a:schemeClr val="bg1"/>
                </a:solidFill>
              </a:rPr>
              <a:t>							</a:t>
            </a:r>
          </a:p>
        </p:txBody>
      </p:sp>
      <p:pic>
        <p:nvPicPr>
          <p:cNvPr id="4" name="Picture 3"/>
          <p:cNvPicPr>
            <a:picLocks noChangeAspect="1"/>
          </p:cNvPicPr>
          <p:nvPr/>
        </p:nvPicPr>
        <p:blipFill>
          <a:blip r:embed="rId4"/>
          <a:stretch>
            <a:fillRect/>
          </a:stretch>
        </p:blipFill>
        <p:spPr>
          <a:xfrm>
            <a:off x="8391445" y="2548281"/>
            <a:ext cx="2890525" cy="3662018"/>
          </a:xfrm>
          <a:prstGeom prst="rect">
            <a:avLst/>
          </a:prstGeom>
          <a:effectLst/>
        </p:spPr>
      </p:pic>
      <p:sp>
        <p:nvSpPr>
          <p:cNvPr id="5" name="TextBox 4"/>
          <p:cNvSpPr txBox="1"/>
          <p:nvPr/>
        </p:nvSpPr>
        <p:spPr>
          <a:xfrm>
            <a:off x="8391445" y="5844098"/>
            <a:ext cx="2890525" cy="366201"/>
          </a:xfrm>
          <a:prstGeom prst="rect">
            <a:avLst/>
          </a:prstGeom>
          <a:solidFill>
            <a:srgbClr val="000000">
              <a:alpha val="50000"/>
            </a:srgbClr>
          </a:solidFill>
          <a:ln>
            <a:noFill/>
          </a:ln>
        </p:spPr>
        <p:txBody>
          <a:bodyPr wrap="square" rtlCol="0">
            <a:noAutofit/>
          </a:bodyPr>
          <a:lstStyle/>
          <a:p>
            <a:pPr algn="ctr">
              <a:spcAft>
                <a:spcPts val="600"/>
              </a:spcAft>
            </a:pPr>
            <a:r>
              <a:rPr lang="en-US" sz="1300" dirty="0">
                <a:solidFill>
                  <a:srgbClr val="FFFFFF"/>
                </a:solidFill>
              </a:rPr>
              <a:t>	Predicted data</a:t>
            </a:r>
          </a:p>
        </p:txBody>
      </p:sp>
      <p:pic>
        <p:nvPicPr>
          <p:cNvPr id="13" name="Picture 2" descr="IOF_Talks: Fiscal Responses in Times of Crisis - IOF">
            <a:extLst>
              <a:ext uri="{FF2B5EF4-FFF2-40B4-BE49-F238E27FC236}">
                <a16:creationId xmlns:a16="http://schemas.microsoft.com/office/drawing/2014/main" id="{8B2F1566-AC29-D84C-B7D1-F88E9BC07E33}"/>
              </a:ext>
            </a:extLst>
          </p:cNvPr>
          <p:cNvPicPr>
            <a:picLocks noChangeAspect="1" noChangeArrowheads="1"/>
          </p:cNvPicPr>
          <p:nvPr/>
        </p:nvPicPr>
        <p:blipFill rotWithShape="1">
          <a:blip r:embed="rId5">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20" y="2548280"/>
            <a:ext cx="12191980" cy="4309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892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Inverse Transformation</a:t>
            </a:r>
          </a:p>
        </p:txBody>
      </p:sp>
      <p:sp>
        <p:nvSpPr>
          <p:cNvPr id="3" name="Content Placeholder 2"/>
          <p:cNvSpPr>
            <a:spLocks noGrp="1"/>
          </p:cNvSpPr>
          <p:nvPr>
            <p:ph idx="1"/>
          </p:nvPr>
        </p:nvSpPr>
        <p:spPr>
          <a:xfrm>
            <a:off x="688762" y="2275482"/>
            <a:ext cx="6592888" cy="3951641"/>
          </a:xfrm>
        </p:spPr>
        <p:txBody>
          <a:bodyPr>
            <a:normAutofit lnSpcReduction="10000"/>
          </a:bodyPr>
          <a:lstStyle/>
          <a:p>
            <a:pPr marL="0" indent="0" algn="just">
              <a:buNone/>
            </a:pPr>
            <a:r>
              <a:rPr lang="en-US" dirty="0"/>
              <a:t>The values from to two columns are exact but the Industrial production series was transformed by log function before prediction.</a:t>
            </a:r>
          </a:p>
          <a:p>
            <a:pPr lvl="1" algn="just"/>
            <a:r>
              <a:rPr lang="en-US" dirty="0"/>
              <a:t>So, I will inverse transform the predicted series. </a:t>
            </a:r>
          </a:p>
          <a:p>
            <a:pPr lvl="1" algn="just"/>
            <a:r>
              <a:rPr lang="en-US" dirty="0"/>
              <a:t>The inverse function of log is Exponential. </a:t>
            </a:r>
          </a:p>
          <a:p>
            <a:pPr lvl="1" algn="just"/>
            <a:r>
              <a:rPr lang="en-US" dirty="0"/>
              <a:t>So, I will use exponential function to inverse transform it.</a:t>
            </a:r>
          </a:p>
          <a:p>
            <a:pPr marL="457200" lvl="1" indent="0" algn="just">
              <a:buNone/>
            </a:pPr>
            <a:endParaRPr lang="en-US" dirty="0"/>
          </a:p>
          <a:p>
            <a:pPr marL="457200" lvl="1" indent="0" algn="just">
              <a:buNone/>
            </a:pPr>
            <a:endParaRPr lang="en-US" dirty="0"/>
          </a:p>
          <a:p>
            <a:pPr marL="457200" lvl="1" indent="0" algn="just">
              <a:buNone/>
            </a:pPr>
            <a:r>
              <a:rPr lang="en-US" dirty="0"/>
              <a:t>Note: Inverse transformation is done on the IP column only</a:t>
            </a:r>
          </a:p>
        </p:txBody>
      </p:sp>
      <p:pic>
        <p:nvPicPr>
          <p:cNvPr id="4" name="Picture 3"/>
          <p:cNvPicPr>
            <a:picLocks noChangeAspect="1"/>
          </p:cNvPicPr>
          <p:nvPr/>
        </p:nvPicPr>
        <p:blipFill>
          <a:blip r:embed="rId2"/>
          <a:stretch>
            <a:fillRect/>
          </a:stretch>
        </p:blipFill>
        <p:spPr>
          <a:xfrm>
            <a:off x="7970410" y="1853248"/>
            <a:ext cx="3992990" cy="4552269"/>
          </a:xfrm>
          <a:prstGeom prst="rect">
            <a:avLst/>
          </a:prstGeom>
        </p:spPr>
      </p:pic>
      <p:sp>
        <p:nvSpPr>
          <p:cNvPr id="5" name="TextBox 4"/>
          <p:cNvSpPr txBox="1"/>
          <p:nvPr/>
        </p:nvSpPr>
        <p:spPr>
          <a:xfrm>
            <a:off x="8740085" y="1305522"/>
            <a:ext cx="2453640" cy="369332"/>
          </a:xfrm>
          <a:prstGeom prst="rect">
            <a:avLst/>
          </a:prstGeom>
          <a:noFill/>
        </p:spPr>
        <p:txBody>
          <a:bodyPr wrap="square" rtlCol="0">
            <a:spAutoFit/>
          </a:bodyPr>
          <a:lstStyle/>
          <a:p>
            <a:r>
              <a:rPr lang="en-US" dirty="0"/>
              <a:t>Transformed data</a:t>
            </a:r>
          </a:p>
        </p:txBody>
      </p:sp>
      <p:pic>
        <p:nvPicPr>
          <p:cNvPr id="9" name="Picture 2" descr="IOF_Talks: Fiscal Responses in Times of Crisis - IOF">
            <a:extLst>
              <a:ext uri="{FF2B5EF4-FFF2-40B4-BE49-F238E27FC236}">
                <a16:creationId xmlns:a16="http://schemas.microsoft.com/office/drawing/2014/main" id="{EBDC06DF-F2C8-3940-A24E-2EDAE67BA315}"/>
              </a:ext>
            </a:extLst>
          </p:cNvPr>
          <p:cNvPicPr>
            <a:picLocks noChangeAspect="1" noChangeArrowheads="1"/>
          </p:cNvPicPr>
          <p:nvPr/>
        </p:nvPicPr>
        <p:blipFill rotWithShape="1">
          <a:blip r:embed="rId3">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433138" y="2090773"/>
            <a:ext cx="7042484" cy="449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426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Visualizing the results</a:t>
            </a:r>
          </a:p>
        </p:txBody>
      </p:sp>
      <p:sp>
        <p:nvSpPr>
          <p:cNvPr id="3" name="Content Placeholder 2"/>
          <p:cNvSpPr>
            <a:spLocks noGrp="1"/>
          </p:cNvSpPr>
          <p:nvPr>
            <p:ph idx="1"/>
          </p:nvPr>
        </p:nvSpPr>
        <p:spPr>
          <a:xfrm>
            <a:off x="671156" y="2242103"/>
            <a:ext cx="2938317" cy="1478569"/>
          </a:xfrm>
        </p:spPr>
        <p:txBody>
          <a:bodyPr/>
          <a:lstStyle/>
          <a:p>
            <a:r>
              <a:rPr lang="en-US" dirty="0"/>
              <a:t>This is the results</a:t>
            </a:r>
          </a:p>
        </p:txBody>
      </p:sp>
      <p:pic>
        <p:nvPicPr>
          <p:cNvPr id="4" name="Picture 3"/>
          <p:cNvPicPr>
            <a:picLocks noChangeAspect="1"/>
          </p:cNvPicPr>
          <p:nvPr/>
        </p:nvPicPr>
        <p:blipFill>
          <a:blip r:embed="rId3"/>
          <a:stretch>
            <a:fillRect/>
          </a:stretch>
        </p:blipFill>
        <p:spPr>
          <a:xfrm>
            <a:off x="4536131" y="2263660"/>
            <a:ext cx="6729211" cy="4638675"/>
          </a:xfrm>
          <a:prstGeom prst="rect">
            <a:avLst/>
          </a:prstGeom>
        </p:spPr>
      </p:pic>
      <p:pic>
        <p:nvPicPr>
          <p:cNvPr id="18" name="Picture 2" descr="IOF_Talks: Fiscal Responses in Times of Crisis - IOF">
            <a:extLst>
              <a:ext uri="{FF2B5EF4-FFF2-40B4-BE49-F238E27FC236}">
                <a16:creationId xmlns:a16="http://schemas.microsoft.com/office/drawing/2014/main" id="{E162A8EB-F69B-AA4A-A8B4-ECE48E6E5153}"/>
              </a:ext>
            </a:extLst>
          </p:cNvPr>
          <p:cNvPicPr>
            <a:picLocks noChangeAspect="1" noChangeArrowheads="1"/>
          </p:cNvPicPr>
          <p:nvPr/>
        </p:nvPicPr>
        <p:blipFill rotWithShape="1">
          <a:blip r:embed="rId4">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20" y="2772130"/>
            <a:ext cx="12191980" cy="4085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81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9772" y="572120"/>
            <a:ext cx="9252154" cy="1016654"/>
          </a:xfrm>
        </p:spPr>
        <p:txBody>
          <a:bodyPr>
            <a:normAutofit/>
          </a:bodyPr>
          <a:lstStyle/>
          <a:p>
            <a:r>
              <a:rPr lang="en-US" dirty="0"/>
              <a:t>7. Performance measure</a:t>
            </a:r>
          </a:p>
        </p:txBody>
      </p:sp>
      <p:sp>
        <p:nvSpPr>
          <p:cNvPr id="3" name="Content Placeholder 2"/>
          <p:cNvSpPr>
            <a:spLocks noGrp="1"/>
          </p:cNvSpPr>
          <p:nvPr>
            <p:ph idx="1"/>
          </p:nvPr>
        </p:nvSpPr>
        <p:spPr>
          <a:xfrm>
            <a:off x="648931" y="2548281"/>
            <a:ext cx="5122606" cy="3658689"/>
          </a:xfrm>
        </p:spPr>
        <p:txBody>
          <a:bodyPr>
            <a:normAutofit/>
          </a:bodyPr>
          <a:lstStyle/>
          <a:p>
            <a:r>
              <a:rPr lang="en-US" dirty="0"/>
              <a:t>The model performance well on the test data set as the results can be seen.</a:t>
            </a:r>
          </a:p>
          <a:p>
            <a:r>
              <a:rPr lang="en-US" dirty="0"/>
              <a:t>Here are some performance measure that verify the results</a:t>
            </a:r>
          </a:p>
        </p:txBody>
      </p:sp>
      <p:graphicFrame>
        <p:nvGraphicFramePr>
          <p:cNvPr id="4" name="Table 3"/>
          <p:cNvGraphicFramePr>
            <a:graphicFrameLocks noGrp="1"/>
          </p:cNvGraphicFramePr>
          <p:nvPr>
            <p:extLst>
              <p:ext uri="{D42A27DB-BD31-4B8C-83A1-F6EECF244321}">
                <p14:modId xmlns:p14="http://schemas.microsoft.com/office/powerpoint/2010/main" val="1578224542"/>
              </p:ext>
            </p:extLst>
          </p:nvPr>
        </p:nvGraphicFramePr>
        <p:xfrm>
          <a:off x="6091916" y="2834397"/>
          <a:ext cx="5451628" cy="3089788"/>
        </p:xfrm>
        <a:graphic>
          <a:graphicData uri="http://schemas.openxmlformats.org/drawingml/2006/table">
            <a:tbl>
              <a:tblPr firstRow="1" bandRow="1">
                <a:tableStyleId>{5C22544A-7EE6-4342-B048-85BDC9FD1C3A}</a:tableStyleId>
              </a:tblPr>
              <a:tblGrid>
                <a:gridCol w="4262230">
                  <a:extLst>
                    <a:ext uri="{9D8B030D-6E8A-4147-A177-3AD203B41FA5}">
                      <a16:colId xmlns:a16="http://schemas.microsoft.com/office/drawing/2014/main" val="20000"/>
                    </a:ext>
                  </a:extLst>
                </a:gridCol>
                <a:gridCol w="1189398">
                  <a:extLst>
                    <a:ext uri="{9D8B030D-6E8A-4147-A177-3AD203B41FA5}">
                      <a16:colId xmlns:a16="http://schemas.microsoft.com/office/drawing/2014/main" val="20001"/>
                    </a:ext>
                  </a:extLst>
                </a:gridCol>
              </a:tblGrid>
              <a:tr h="419601">
                <a:tc>
                  <a:txBody>
                    <a:bodyPr/>
                    <a:lstStyle/>
                    <a:p>
                      <a:r>
                        <a:rPr lang="en-US" sz="1900"/>
                        <a:t>Performance</a:t>
                      </a:r>
                      <a:r>
                        <a:rPr lang="en-US" sz="1900" baseline="0"/>
                        <a:t> matrix</a:t>
                      </a:r>
                      <a:endParaRPr lang="en-US" sz="1900"/>
                    </a:p>
                  </a:txBody>
                  <a:tcPr marL="95364" marR="95364" marT="47682" marB="47682"/>
                </a:tc>
                <a:tc>
                  <a:txBody>
                    <a:bodyPr/>
                    <a:lstStyle/>
                    <a:p>
                      <a:r>
                        <a:rPr lang="en-US" sz="1900"/>
                        <a:t>Value</a:t>
                      </a:r>
                    </a:p>
                  </a:txBody>
                  <a:tcPr marL="95364" marR="95364" marT="47682" marB="47682"/>
                </a:tc>
                <a:extLst>
                  <a:ext uri="{0D108BD9-81ED-4DB2-BD59-A6C34878D82A}">
                    <a16:rowId xmlns:a16="http://schemas.microsoft.com/office/drawing/2014/main" val="10000"/>
                  </a:ext>
                </a:extLst>
              </a:tr>
              <a:tr h="705692">
                <a:tc>
                  <a:txBody>
                    <a:bodyPr/>
                    <a:lstStyle/>
                    <a:p>
                      <a:r>
                        <a:rPr lang="en-US" sz="1900" b="0" i="0" kern="1200">
                          <a:solidFill>
                            <a:schemeClr val="dk1"/>
                          </a:solidFill>
                          <a:effectLst/>
                          <a:latin typeface="+mn-lt"/>
                          <a:ea typeface="+mn-ea"/>
                          <a:cs typeface="+mn-cs"/>
                        </a:rPr>
                        <a:t>RMSE Error for feature(column) Normalized_GDP</a:t>
                      </a:r>
                      <a:endParaRPr lang="en-US" sz="1900"/>
                    </a:p>
                  </a:txBody>
                  <a:tcPr marL="95364" marR="95364" marT="47682" marB="47682"/>
                </a:tc>
                <a:tc>
                  <a:txBody>
                    <a:bodyPr/>
                    <a:lstStyle/>
                    <a:p>
                      <a:r>
                        <a:rPr lang="en-US" sz="1900" b="0" i="0" kern="1200">
                          <a:solidFill>
                            <a:schemeClr val="dk1"/>
                          </a:solidFill>
                          <a:effectLst/>
                          <a:latin typeface="+mn-lt"/>
                          <a:ea typeface="+mn-ea"/>
                          <a:cs typeface="+mn-cs"/>
                        </a:rPr>
                        <a:t>2.07033</a:t>
                      </a:r>
                      <a:endParaRPr lang="en-US" sz="1900"/>
                    </a:p>
                  </a:txBody>
                  <a:tcPr marL="95364" marR="95364" marT="47682" marB="47682"/>
                </a:tc>
                <a:extLst>
                  <a:ext uri="{0D108BD9-81ED-4DB2-BD59-A6C34878D82A}">
                    <a16:rowId xmlns:a16="http://schemas.microsoft.com/office/drawing/2014/main" val="10001"/>
                  </a:ext>
                </a:extLst>
              </a:tr>
              <a:tr h="419601">
                <a:tc>
                  <a:txBody>
                    <a:bodyPr/>
                    <a:lstStyle/>
                    <a:p>
                      <a:r>
                        <a:rPr lang="en-US" sz="1900" b="0" i="0" kern="1200">
                          <a:solidFill>
                            <a:schemeClr val="dk1"/>
                          </a:solidFill>
                          <a:effectLst/>
                          <a:latin typeface="+mn-lt"/>
                          <a:ea typeface="+mn-ea"/>
                          <a:cs typeface="+mn-cs"/>
                        </a:rPr>
                        <a:t>RMSE Error for feature(column) temp</a:t>
                      </a:r>
                      <a:endParaRPr lang="en-US" sz="1900"/>
                    </a:p>
                  </a:txBody>
                  <a:tcPr marL="95364" marR="95364" marT="47682" marB="47682"/>
                </a:tc>
                <a:tc>
                  <a:txBody>
                    <a:bodyPr/>
                    <a:lstStyle/>
                    <a:p>
                      <a:r>
                        <a:rPr lang="en-US" sz="1900" b="0" i="0" kern="1200">
                          <a:solidFill>
                            <a:schemeClr val="dk1"/>
                          </a:solidFill>
                          <a:effectLst/>
                          <a:latin typeface="+mn-lt"/>
                          <a:ea typeface="+mn-ea"/>
                          <a:cs typeface="+mn-cs"/>
                        </a:rPr>
                        <a:t>2.27031</a:t>
                      </a:r>
                      <a:endParaRPr lang="en-US" sz="1900"/>
                    </a:p>
                  </a:txBody>
                  <a:tcPr marL="95364" marR="95364" marT="47682" marB="47682"/>
                </a:tc>
                <a:extLst>
                  <a:ext uri="{0D108BD9-81ED-4DB2-BD59-A6C34878D82A}">
                    <a16:rowId xmlns:a16="http://schemas.microsoft.com/office/drawing/2014/main" val="10002"/>
                  </a:ext>
                </a:extLst>
              </a:tr>
              <a:tr h="419601">
                <a:tc>
                  <a:txBody>
                    <a:bodyPr/>
                    <a:lstStyle/>
                    <a:p>
                      <a:r>
                        <a:rPr lang="en-US" sz="1900" b="0" i="0" kern="1200">
                          <a:solidFill>
                            <a:schemeClr val="dk1"/>
                          </a:solidFill>
                          <a:effectLst/>
                          <a:latin typeface="+mn-lt"/>
                          <a:ea typeface="+mn-ea"/>
                          <a:cs typeface="+mn-cs"/>
                        </a:rPr>
                        <a:t>RMSE Error for feature(column) IP</a:t>
                      </a:r>
                      <a:endParaRPr lang="en-US" sz="1900"/>
                    </a:p>
                  </a:txBody>
                  <a:tcPr marL="95364" marR="95364" marT="47682" marB="47682"/>
                </a:tc>
                <a:tc>
                  <a:txBody>
                    <a:bodyPr/>
                    <a:lstStyle/>
                    <a:p>
                      <a:r>
                        <a:rPr lang="en-US" sz="1900" b="0" i="0" kern="1200">
                          <a:solidFill>
                            <a:schemeClr val="dk1"/>
                          </a:solidFill>
                          <a:effectLst/>
                          <a:latin typeface="+mn-lt"/>
                          <a:ea typeface="+mn-ea"/>
                          <a:cs typeface="+mn-cs"/>
                        </a:rPr>
                        <a:t>4.7036</a:t>
                      </a:r>
                      <a:endParaRPr lang="en-US" sz="1900"/>
                    </a:p>
                  </a:txBody>
                  <a:tcPr marL="95364" marR="95364" marT="47682" marB="47682"/>
                </a:tc>
                <a:extLst>
                  <a:ext uri="{0D108BD9-81ED-4DB2-BD59-A6C34878D82A}">
                    <a16:rowId xmlns:a16="http://schemas.microsoft.com/office/drawing/2014/main" val="10003"/>
                  </a:ext>
                </a:extLst>
              </a:tr>
              <a:tr h="705692">
                <a:tc>
                  <a:txBody>
                    <a:bodyPr/>
                    <a:lstStyle/>
                    <a:p>
                      <a:r>
                        <a:rPr lang="en-US" sz="1900" b="0" i="0" kern="1200">
                          <a:solidFill>
                            <a:schemeClr val="dk1"/>
                          </a:solidFill>
                          <a:effectLst/>
                          <a:latin typeface="+mn-lt"/>
                          <a:ea typeface="+mn-ea"/>
                          <a:cs typeface="+mn-cs"/>
                        </a:rPr>
                        <a:t>R squred Error for feature(column) temp</a:t>
                      </a:r>
                      <a:endParaRPr lang="en-US" sz="1900"/>
                    </a:p>
                  </a:txBody>
                  <a:tcPr marL="95364" marR="95364" marT="47682" marB="47682"/>
                </a:tc>
                <a:tc>
                  <a:txBody>
                    <a:bodyPr/>
                    <a:lstStyle/>
                    <a:p>
                      <a:r>
                        <a:rPr lang="en-US" sz="1900" b="0" i="0" kern="1200">
                          <a:solidFill>
                            <a:schemeClr val="dk1"/>
                          </a:solidFill>
                          <a:effectLst/>
                          <a:latin typeface="+mn-lt"/>
                          <a:ea typeface="+mn-ea"/>
                          <a:cs typeface="+mn-cs"/>
                        </a:rPr>
                        <a:t>0.97711</a:t>
                      </a:r>
                      <a:endParaRPr lang="en-US" sz="1900"/>
                    </a:p>
                  </a:txBody>
                  <a:tcPr marL="95364" marR="95364" marT="47682" marB="47682"/>
                </a:tc>
                <a:extLst>
                  <a:ext uri="{0D108BD9-81ED-4DB2-BD59-A6C34878D82A}">
                    <a16:rowId xmlns:a16="http://schemas.microsoft.com/office/drawing/2014/main" val="10004"/>
                  </a:ext>
                </a:extLst>
              </a:tr>
              <a:tr h="419601">
                <a:tc>
                  <a:txBody>
                    <a:bodyPr/>
                    <a:lstStyle/>
                    <a:p>
                      <a:r>
                        <a:rPr lang="en-US" sz="1900" b="0" i="0" kern="1200">
                          <a:solidFill>
                            <a:schemeClr val="dk1"/>
                          </a:solidFill>
                          <a:effectLst/>
                          <a:latin typeface="+mn-lt"/>
                          <a:ea typeface="+mn-ea"/>
                          <a:cs typeface="+mn-cs"/>
                        </a:rPr>
                        <a:t>R squred Error for feature(column) IP</a:t>
                      </a:r>
                      <a:endParaRPr lang="en-US" sz="1900"/>
                    </a:p>
                  </a:txBody>
                  <a:tcPr marL="95364" marR="95364" marT="47682" marB="47682"/>
                </a:tc>
                <a:tc>
                  <a:txBody>
                    <a:bodyPr/>
                    <a:lstStyle/>
                    <a:p>
                      <a:r>
                        <a:rPr lang="en-US" sz="1900" b="0" i="0" kern="1200">
                          <a:solidFill>
                            <a:schemeClr val="dk1"/>
                          </a:solidFill>
                          <a:effectLst/>
                          <a:latin typeface="+mn-lt"/>
                          <a:ea typeface="+mn-ea"/>
                          <a:cs typeface="+mn-cs"/>
                        </a:rPr>
                        <a:t>0.7682</a:t>
                      </a:r>
                      <a:endParaRPr lang="en-US" sz="1900"/>
                    </a:p>
                  </a:txBody>
                  <a:tcPr marL="95364" marR="95364" marT="47682" marB="47682"/>
                </a:tc>
                <a:extLst>
                  <a:ext uri="{0D108BD9-81ED-4DB2-BD59-A6C34878D82A}">
                    <a16:rowId xmlns:a16="http://schemas.microsoft.com/office/drawing/2014/main" val="10005"/>
                  </a:ext>
                </a:extLst>
              </a:tr>
            </a:tbl>
          </a:graphicData>
        </a:graphic>
      </p:graphicFrame>
      <p:pic>
        <p:nvPicPr>
          <p:cNvPr id="8" name="Picture 2" descr="IOF_Talks: Fiscal Responses in Times of Crisis - IOF">
            <a:extLst>
              <a:ext uri="{FF2B5EF4-FFF2-40B4-BE49-F238E27FC236}">
                <a16:creationId xmlns:a16="http://schemas.microsoft.com/office/drawing/2014/main" id="{8AEC22DA-C6D4-174C-995D-3BE7DD6F373C}"/>
              </a:ext>
            </a:extLst>
          </p:cNvPr>
          <p:cNvPicPr>
            <a:picLocks noChangeAspect="1" noChangeArrowheads="1"/>
          </p:cNvPicPr>
          <p:nvPr/>
        </p:nvPicPr>
        <p:blipFill rotWithShape="1">
          <a:blip r:embed="rId3">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20" y="1645920"/>
            <a:ext cx="12191980" cy="5212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659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1" name="Picture 2" descr="IOF_Talks: Fiscal Responses in Times of Crisis - IOF">
            <a:extLst>
              <a:ext uri="{FF2B5EF4-FFF2-40B4-BE49-F238E27FC236}">
                <a16:creationId xmlns:a16="http://schemas.microsoft.com/office/drawing/2014/main" id="{6C49524B-0A1A-7448-A6F7-EE2A3C5385BE}"/>
              </a:ext>
            </a:extLst>
          </p:cNvPr>
          <p:cNvPicPr>
            <a:picLocks noChangeAspect="1" noChangeArrowheads="1"/>
          </p:cNvPicPr>
          <p:nvPr/>
        </p:nvPicPr>
        <p:blipFill rotWithShape="1">
          <a:blip r:embed="rId2">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Table of content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2058" name="Content Placeholder 2">
            <a:extLst>
              <a:ext uri="{FF2B5EF4-FFF2-40B4-BE49-F238E27FC236}">
                <a16:creationId xmlns:a16="http://schemas.microsoft.com/office/drawing/2014/main" id="{B744C69C-4EDC-4D21-812A-A86FF1102453}"/>
              </a:ext>
            </a:extLst>
          </p:cNvPr>
          <p:cNvGraphicFramePr>
            <a:graphicFrameLocks noGrp="1"/>
          </p:cNvGraphicFramePr>
          <p:nvPr>
            <p:ph idx="1"/>
            <p:extLst>
              <p:ext uri="{D42A27DB-BD31-4B8C-83A1-F6EECF244321}">
                <p14:modId xmlns:p14="http://schemas.microsoft.com/office/powerpoint/2010/main" val="20573206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679831"/>
      </p:ext>
    </p:extLst>
  </p:cSld>
  <p:clrMapOvr>
    <a:masterClrMapping/>
  </p:clrMapOvr>
  <mc:AlternateContent xmlns:mc="http://schemas.openxmlformats.org/markup-compatibility/2006" xmlns:p14="http://schemas.microsoft.com/office/powerpoint/2010/main">
    <mc:Choice Requires="p14">
      <p:transition spd="slow" p14:dur="2000" advTm="27641"/>
    </mc:Choice>
    <mc:Fallback xmlns="">
      <p:transition spd="slow" advTm="2764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2" descr="IOF_Talks: Fiscal Responses in Times of Crisis - IOF">
            <a:extLst>
              <a:ext uri="{FF2B5EF4-FFF2-40B4-BE49-F238E27FC236}">
                <a16:creationId xmlns:a16="http://schemas.microsoft.com/office/drawing/2014/main" id="{EEAAAA81-6C46-2B46-99B6-5DE9BE5470C6}"/>
              </a:ext>
            </a:extLst>
          </p:cNvPr>
          <p:cNvPicPr>
            <a:picLocks noChangeAspect="1" noChangeArrowheads="1"/>
          </p:cNvPicPr>
          <p:nvPr/>
        </p:nvPicPr>
        <p:blipFill rotWithShape="1">
          <a:blip r:embed="rId3">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8. Conclusion</a:t>
            </a:r>
          </a:p>
        </p:txBody>
      </p:sp>
      <p:graphicFrame>
        <p:nvGraphicFramePr>
          <p:cNvPr id="5" name="Content Placeholder 2">
            <a:extLst>
              <a:ext uri="{FF2B5EF4-FFF2-40B4-BE49-F238E27FC236}">
                <a16:creationId xmlns:a16="http://schemas.microsoft.com/office/drawing/2014/main" id="{FCC2CBCB-614F-424A-9F17-2E969DA25778}"/>
              </a:ext>
            </a:extLst>
          </p:cNvPr>
          <p:cNvGraphicFramePr>
            <a:graphicFrameLocks noGrp="1"/>
          </p:cNvGraphicFramePr>
          <p:nvPr>
            <p:ph idx="1"/>
            <p:extLst>
              <p:ext uri="{D42A27DB-BD31-4B8C-83A1-F6EECF244321}">
                <p14:modId xmlns:p14="http://schemas.microsoft.com/office/powerpoint/2010/main" val="2364720595"/>
              </p:ext>
            </p:extLst>
          </p:nvPr>
        </p:nvGraphicFramePr>
        <p:xfrm>
          <a:off x="1103312" y="2092569"/>
          <a:ext cx="10748719" cy="41558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14790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Future work</a:t>
            </a:r>
          </a:p>
        </p:txBody>
      </p:sp>
      <p:sp>
        <p:nvSpPr>
          <p:cNvPr id="3" name="Content Placeholder 2"/>
          <p:cNvSpPr>
            <a:spLocks noGrp="1"/>
          </p:cNvSpPr>
          <p:nvPr>
            <p:ph idx="1"/>
          </p:nvPr>
        </p:nvSpPr>
        <p:spPr/>
        <p:txBody>
          <a:bodyPr>
            <a:normAutofit lnSpcReduction="10000"/>
          </a:bodyPr>
          <a:lstStyle/>
          <a:p>
            <a:r>
              <a:rPr lang="en-US"/>
              <a:t>In the future with given more time and resources one can make a more accurate model.</a:t>
            </a:r>
          </a:p>
          <a:p>
            <a:endParaRPr lang="en-US"/>
          </a:p>
          <a:p>
            <a:r>
              <a:rPr lang="en-US"/>
              <a:t>there is are chances to increase the accuracy of the model.</a:t>
            </a:r>
          </a:p>
          <a:p>
            <a:endParaRPr lang="en-US"/>
          </a:p>
          <a:p>
            <a:r>
              <a:rPr lang="en-US"/>
              <a:t>Neural networks for this task can be used as well, Such as RNN, LSTM and GRU for forecasting</a:t>
            </a:r>
          </a:p>
        </p:txBody>
      </p:sp>
      <p:pic>
        <p:nvPicPr>
          <p:cNvPr id="6" name="Picture 2" descr="IOF_Talks: Fiscal Responses in Times of Crisis - IOF">
            <a:extLst>
              <a:ext uri="{FF2B5EF4-FFF2-40B4-BE49-F238E27FC236}">
                <a16:creationId xmlns:a16="http://schemas.microsoft.com/office/drawing/2014/main" id="{AAB41D91-D747-3742-A6A2-EB73E77BDF0F}"/>
              </a:ext>
            </a:extLst>
          </p:cNvPr>
          <p:cNvPicPr>
            <a:picLocks noChangeAspect="1" noChangeArrowheads="1"/>
          </p:cNvPicPr>
          <p:nvPr/>
        </p:nvPicPr>
        <p:blipFill rotWithShape="1">
          <a:blip r:embed="rId2">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0" y="1957137"/>
            <a:ext cx="12191980" cy="5109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356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B365E1D7-D90B-3B46-9AA5-84AB62A500D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 https://</a:t>
            </a:r>
            <a:r>
              <a:rPr lang="en-US" sz="1800" dirty="0" err="1">
                <a:latin typeface="Times New Roman" panose="02020603050405020304" pitchFamily="18" charset="0"/>
                <a:cs typeface="Times New Roman" panose="02020603050405020304" pitchFamily="18" charset="0"/>
              </a:rPr>
              <a:t>www.statsmodels.org</a:t>
            </a:r>
            <a:r>
              <a:rPr lang="en-US" sz="1800" dirty="0">
                <a:latin typeface="Times New Roman" panose="02020603050405020304" pitchFamily="18" charset="0"/>
                <a:cs typeface="Times New Roman" panose="02020603050405020304" pitchFamily="18" charset="0"/>
              </a:rPr>
              <a:t>/dev/</a:t>
            </a:r>
            <a:r>
              <a:rPr lang="en-US" sz="1800" dirty="0" err="1">
                <a:latin typeface="Times New Roman" panose="02020603050405020304" pitchFamily="18" charset="0"/>
                <a:cs typeface="Times New Roman" panose="02020603050405020304" pitchFamily="18" charset="0"/>
              </a:rPr>
              <a:t>vector_ar.html</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https://</a:t>
            </a:r>
            <a:r>
              <a:rPr lang="en-US" sz="1800" dirty="0" err="1">
                <a:latin typeface="Times New Roman" panose="02020603050405020304" pitchFamily="18" charset="0"/>
                <a:cs typeface="Times New Roman" panose="02020603050405020304" pitchFamily="18" charset="0"/>
              </a:rPr>
              <a:t>fred.stlouisfed.org</a:t>
            </a:r>
            <a:r>
              <a:rPr lang="en-US" sz="1800" dirty="0">
                <a:latin typeface="Times New Roman" panose="02020603050405020304" pitchFamily="18" charset="0"/>
                <a:cs typeface="Times New Roman" panose="02020603050405020304" pitchFamily="18" charset="0"/>
              </a:rPr>
              <a:t>/series/USALORSGPNOSTSAM</a:t>
            </a:r>
          </a:p>
          <a:p>
            <a:r>
              <a:rPr lang="en-US" sz="1800" dirty="0">
                <a:latin typeface="Times New Roman" panose="02020603050405020304" pitchFamily="18" charset="0"/>
                <a:cs typeface="Times New Roman" panose="02020603050405020304" pitchFamily="18" charset="0"/>
              </a:rPr>
              <a:t>https://</a:t>
            </a:r>
            <a:r>
              <a:rPr lang="en-US" sz="1800" dirty="0" err="1">
                <a:latin typeface="Times New Roman" panose="02020603050405020304" pitchFamily="18" charset="0"/>
                <a:cs typeface="Times New Roman" panose="02020603050405020304" pitchFamily="18" charset="0"/>
              </a:rPr>
              <a:t>www.ncdc.noaa.gov</a:t>
            </a:r>
            <a:r>
              <a:rPr lang="en-US" sz="1800" dirty="0">
                <a:latin typeface="Times New Roman" panose="02020603050405020304" pitchFamily="18" charset="0"/>
                <a:cs typeface="Times New Roman" panose="02020603050405020304" pitchFamily="18" charset="0"/>
              </a:rPr>
              <a:t>/cag/national/time-series/110/</a:t>
            </a:r>
            <a:r>
              <a:rPr lang="en-US" sz="1800" dirty="0" err="1">
                <a:latin typeface="Times New Roman" panose="02020603050405020304" pitchFamily="18" charset="0"/>
                <a:cs typeface="Times New Roman" panose="02020603050405020304" pitchFamily="18" charset="0"/>
              </a:rPr>
              <a:t>tavg</a:t>
            </a:r>
            <a:r>
              <a:rPr lang="en-US" sz="1800" dirty="0">
                <a:latin typeface="Times New Roman" panose="02020603050405020304" pitchFamily="18" charset="0"/>
                <a:cs typeface="Times New Roman" panose="02020603050405020304" pitchFamily="18" charset="0"/>
              </a:rPr>
              <a:t>/all/6/1895-2021?base_prd=</a:t>
            </a:r>
            <a:r>
              <a:rPr lang="en-US" sz="1800" dirty="0" err="1">
                <a:latin typeface="Times New Roman" panose="02020603050405020304" pitchFamily="18" charset="0"/>
                <a:cs typeface="Times New Roman" panose="02020603050405020304" pitchFamily="18" charset="0"/>
              </a:rPr>
              <a:t>true&amp;begbaseyear</a:t>
            </a:r>
            <a:r>
              <a:rPr lang="en-US" sz="1800" dirty="0">
                <a:latin typeface="Times New Roman" panose="02020603050405020304" pitchFamily="18" charset="0"/>
                <a:cs typeface="Times New Roman" panose="02020603050405020304" pitchFamily="18" charset="0"/>
              </a:rPr>
              <a:t>=1901&amp;endbaseyear=2000</a:t>
            </a:r>
          </a:p>
          <a:p>
            <a:r>
              <a:rPr lang="en-US" sz="1800" dirty="0">
                <a:latin typeface="Times New Roman" panose="02020603050405020304" pitchFamily="18" charset="0"/>
                <a:cs typeface="Times New Roman" panose="02020603050405020304" pitchFamily="18" charset="0"/>
              </a:rPr>
              <a:t>https://</a:t>
            </a:r>
            <a:r>
              <a:rPr lang="en-US" sz="1800" dirty="0" err="1">
                <a:latin typeface="Times New Roman" panose="02020603050405020304" pitchFamily="18" charset="0"/>
                <a:cs typeface="Times New Roman" panose="02020603050405020304" pitchFamily="18" charset="0"/>
              </a:rPr>
              <a:t>fred.stlouisfed.org</a:t>
            </a:r>
            <a:r>
              <a:rPr lang="en-US" sz="1800" dirty="0">
                <a:latin typeface="Times New Roman" panose="02020603050405020304" pitchFamily="18" charset="0"/>
                <a:cs typeface="Times New Roman" panose="02020603050405020304" pitchFamily="18" charset="0"/>
              </a:rPr>
              <a:t>/series/IPG2211A2N</a:t>
            </a:r>
          </a:p>
          <a:p>
            <a:r>
              <a:rPr lang="en-US" sz="1800" dirty="0">
                <a:latin typeface="Times New Roman" panose="02020603050405020304" pitchFamily="18" charset="0"/>
                <a:cs typeface="Times New Roman" panose="02020603050405020304" pitchFamily="18" charset="0"/>
              </a:rPr>
              <a:t>https://</a:t>
            </a:r>
            <a:r>
              <a:rPr lang="en-US" sz="1800" dirty="0" err="1">
                <a:latin typeface="Times New Roman" panose="02020603050405020304" pitchFamily="18" charset="0"/>
                <a:cs typeface="Times New Roman" panose="02020603050405020304" pitchFamily="18" charset="0"/>
              </a:rPr>
              <a:t>www.statsmodels.org</a:t>
            </a:r>
            <a:r>
              <a:rPr lang="en-US" sz="1800" dirty="0">
                <a:latin typeface="Times New Roman" panose="02020603050405020304" pitchFamily="18" charset="0"/>
                <a:cs typeface="Times New Roman" panose="02020603050405020304" pitchFamily="18" charset="0"/>
              </a:rPr>
              <a:t>/stable/generated/</a:t>
            </a:r>
            <a:r>
              <a:rPr lang="en-US" sz="1800" dirty="0" err="1">
                <a:latin typeface="Times New Roman" panose="02020603050405020304" pitchFamily="18" charset="0"/>
                <a:cs typeface="Times New Roman" panose="02020603050405020304" pitchFamily="18" charset="0"/>
              </a:rPr>
              <a:t>statsmodels.tsa.vector_ar.var_model.VAR.html</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https://</a:t>
            </a:r>
            <a:r>
              <a:rPr lang="en-US" sz="1800" dirty="0" err="1">
                <a:latin typeface="Times New Roman" panose="02020603050405020304" pitchFamily="18" charset="0"/>
                <a:cs typeface="Times New Roman" panose="02020603050405020304" pitchFamily="18" charset="0"/>
              </a:rPr>
              <a:t>www.edureka.co</a:t>
            </a:r>
            <a:r>
              <a:rPr lang="en-US" sz="1800" dirty="0">
                <a:latin typeface="Times New Roman" panose="02020603050405020304" pitchFamily="18" charset="0"/>
                <a:cs typeface="Times New Roman" panose="02020603050405020304" pitchFamily="18" charset="0"/>
              </a:rPr>
              <a:t>/community/72357/what-is-the-inverse-operation-of-np-log-and-np-diff</a:t>
            </a:r>
          </a:p>
          <a:p>
            <a:r>
              <a:rPr lang="en-US" sz="1800" dirty="0">
                <a:latin typeface="Times New Roman" panose="02020603050405020304" pitchFamily="18" charset="0"/>
                <a:cs typeface="Times New Roman" panose="02020603050405020304" pitchFamily="18" charset="0"/>
              </a:rPr>
              <a:t>-https://</a:t>
            </a:r>
            <a:r>
              <a:rPr lang="en-US" sz="1800" dirty="0" err="1">
                <a:latin typeface="Times New Roman" panose="02020603050405020304" pitchFamily="18" charset="0"/>
                <a:cs typeface="Times New Roman" panose="02020603050405020304" pitchFamily="18" charset="0"/>
              </a:rPr>
              <a:t>otexts.com</a:t>
            </a:r>
            <a:r>
              <a:rPr lang="en-US" sz="1800" dirty="0">
                <a:latin typeface="Times New Roman" panose="02020603050405020304" pitchFamily="18" charset="0"/>
                <a:cs typeface="Times New Roman" panose="02020603050405020304" pitchFamily="18" charset="0"/>
              </a:rPr>
              <a:t>/fpp2/</a:t>
            </a:r>
            <a:r>
              <a:rPr lang="en-US" sz="1800" dirty="0" err="1">
                <a:latin typeface="Times New Roman" panose="02020603050405020304" pitchFamily="18" charset="0"/>
                <a:cs typeface="Times New Roman" panose="02020603050405020304" pitchFamily="18" charset="0"/>
              </a:rPr>
              <a:t>accuracy.html</a:t>
            </a:r>
            <a:r>
              <a:rPr lang="en-US" sz="1800" dirty="0">
                <a:latin typeface="Times New Roman" panose="02020603050405020304" pitchFamily="18" charset="0"/>
                <a:cs typeface="Times New Roman" panose="02020603050405020304" pitchFamily="18" charset="0"/>
              </a:rPr>
              <a:t>  </a:t>
            </a:r>
          </a:p>
          <a:p>
            <a:endParaRPr lang="en-US" sz="1800"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15" name="Picture 2" descr="IOF_Talks: Fiscal Responses in Times of Crisis - IOF">
            <a:extLst>
              <a:ext uri="{FF2B5EF4-FFF2-40B4-BE49-F238E27FC236}">
                <a16:creationId xmlns:a16="http://schemas.microsoft.com/office/drawing/2014/main" id="{4992C95A-34A7-184D-8AA3-68E270C9D562}"/>
              </a:ext>
            </a:extLst>
          </p:cNvPr>
          <p:cNvPicPr>
            <a:picLocks noChangeAspect="1" noChangeArrowheads="1"/>
          </p:cNvPicPr>
          <p:nvPr/>
        </p:nvPicPr>
        <p:blipFill rotWithShape="1">
          <a:blip r:embed="rId3">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38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074" name="Picture 2" descr="IOF_Talks: Fiscal Responses in Times of Crisis - IOF">
            <a:extLst>
              <a:ext uri="{FF2B5EF4-FFF2-40B4-BE49-F238E27FC236}">
                <a16:creationId xmlns:a16="http://schemas.microsoft.com/office/drawing/2014/main" id="{C04A2BA9-76EB-734A-9987-BCD1D670783D}"/>
              </a:ext>
            </a:extLst>
          </p:cNvPr>
          <p:cNvPicPr>
            <a:picLocks noChangeAspect="1" noChangeArrowheads="1"/>
          </p:cNvPicPr>
          <p:nvPr/>
        </p:nvPicPr>
        <p:blipFill rotWithShape="1">
          <a:blip r:embed="rId2">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1. Introduction</a:t>
            </a:r>
          </a:p>
        </p:txBody>
      </p:sp>
      <p:sp>
        <p:nvSpPr>
          <p:cNvPr id="3" name="Content Placeholder 2"/>
          <p:cNvSpPr>
            <a:spLocks noGrp="1"/>
          </p:cNvSpPr>
          <p:nvPr>
            <p:ph idx="1"/>
          </p:nvPr>
        </p:nvSpPr>
        <p:spPr>
          <a:xfrm>
            <a:off x="1103312" y="2052918"/>
            <a:ext cx="10200792" cy="4195481"/>
          </a:xfrm>
        </p:spPr>
        <p:txBody>
          <a:bodyPr anchor="ctr">
            <a:normAutofit fontScale="92500" lnSpcReduction="10000"/>
          </a:bodyPr>
          <a:lstStyle/>
          <a:p>
            <a:r>
              <a:rPr lang="en-US" sz="2800" dirty="0">
                <a:latin typeface="Times New Roman" panose="02020603050405020304" pitchFamily="18" charset="0"/>
                <a:cs typeface="Times New Roman" panose="02020603050405020304" pitchFamily="18" charset="0"/>
              </a:rPr>
              <a:t>The aim of this project is to develop a predictive  model to forecast the industrial production in future of the US. </a:t>
            </a:r>
          </a:p>
          <a:p>
            <a:r>
              <a:rPr lang="en-US" sz="2800" dirty="0">
                <a:latin typeface="Times New Roman" panose="02020603050405020304" pitchFamily="18" charset="0"/>
                <a:cs typeface="Times New Roman" panose="02020603050405020304" pitchFamily="18" charset="0"/>
              </a:rPr>
              <a:t>The industrial production includes gas and electricity.</a:t>
            </a:r>
          </a:p>
          <a:p>
            <a:r>
              <a:rPr lang="en-US" sz="2800" dirty="0">
                <a:latin typeface="Times New Roman" panose="02020603050405020304" pitchFamily="18" charset="0"/>
                <a:cs typeface="Times New Roman" panose="02020603050405020304" pitchFamily="18" charset="0"/>
              </a:rPr>
              <a:t>We know that the industrial production depends on the weather condition, and the financial condition of any place.</a:t>
            </a:r>
          </a:p>
          <a:p>
            <a:r>
              <a:rPr lang="en-US" sz="2800" dirty="0">
                <a:latin typeface="Times New Roman" panose="02020603050405020304" pitchFamily="18" charset="0"/>
                <a:cs typeface="Times New Roman" panose="02020603050405020304" pitchFamily="18" charset="0"/>
              </a:rPr>
              <a:t>For supportive variable, I have chosen the temperature and the GDP of the country.</a:t>
            </a:r>
          </a:p>
          <a:p>
            <a:r>
              <a:rPr lang="en-US" sz="2800" dirty="0">
                <a:latin typeface="Times New Roman" panose="02020603050405020304" pitchFamily="18" charset="0"/>
                <a:cs typeface="Times New Roman" panose="02020603050405020304" pitchFamily="18" charset="0"/>
              </a:rPr>
              <a:t>I have used Vector Auto Regression(VAR) model to do the forecast. </a:t>
            </a:r>
          </a:p>
        </p:txBody>
      </p:sp>
    </p:spTree>
    <p:extLst>
      <p:ext uri="{BB962C8B-B14F-4D97-AF65-F5344CB8AC3E}">
        <p14:creationId xmlns:p14="http://schemas.microsoft.com/office/powerpoint/2010/main" val="282266637"/>
      </p:ext>
    </p:extLst>
  </p:cSld>
  <p:clrMapOvr>
    <a:masterClrMapping/>
  </p:clrMapOvr>
  <mc:AlternateContent xmlns:mc="http://schemas.openxmlformats.org/markup-compatibility/2006" xmlns:p14="http://schemas.microsoft.com/office/powerpoint/2010/main">
    <mc:Choice Requires="p14">
      <p:transition spd="slow" p14:dur="2000" advTm="45685"/>
    </mc:Choice>
    <mc:Fallback xmlns="">
      <p:transition spd="slow" advTm="4568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098" name="Picture 2" descr="IOF_Talks: Fiscal Responses in Times of Crisis - IOF">
            <a:extLst>
              <a:ext uri="{FF2B5EF4-FFF2-40B4-BE49-F238E27FC236}">
                <a16:creationId xmlns:a16="http://schemas.microsoft.com/office/drawing/2014/main" id="{171DB88D-3498-394E-A998-67C3F24A98ED}"/>
              </a:ext>
            </a:extLst>
          </p:cNvPr>
          <p:cNvPicPr>
            <a:picLocks noChangeAspect="1" noChangeArrowheads="1"/>
          </p:cNvPicPr>
          <p:nvPr/>
        </p:nvPicPr>
        <p:blipFill rotWithShape="1">
          <a:blip r:embed="rId3">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2.  Data Description</a:t>
            </a:r>
          </a:p>
        </p:txBody>
      </p:sp>
      <p:sp>
        <p:nvSpPr>
          <p:cNvPr id="3" name="Content Placeholder 2"/>
          <p:cNvSpPr>
            <a:spLocks noGrp="1"/>
          </p:cNvSpPr>
          <p:nvPr>
            <p:ph idx="1"/>
          </p:nvPr>
        </p:nvSpPr>
        <p:spPr/>
        <p:txBody>
          <a:bodyPr anchor="ctr">
            <a:normAutofit lnSpcReduction="10000"/>
          </a:bodyPr>
          <a:lstStyle/>
          <a:p>
            <a:pPr marL="0" indent="0">
              <a:buNone/>
            </a:pPr>
            <a:r>
              <a:rPr lang="en-US" sz="2800" dirty="0">
                <a:latin typeface="Times New Roman" panose="02020603050405020304" pitchFamily="18" charset="0"/>
                <a:cs typeface="Times New Roman" panose="02020603050405020304" pitchFamily="18" charset="0"/>
              </a:rPr>
              <a:t>I have used 3 datasets. These datasets have monthly frequency and different range.</a:t>
            </a:r>
          </a:p>
          <a:p>
            <a:pPr marL="0" indent="0">
              <a:buNone/>
            </a:pPr>
            <a:endParaRPr lang="en-US" sz="28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800" dirty="0">
                <a:latin typeface="Times New Roman" panose="02020603050405020304" pitchFamily="18" charset="0"/>
                <a:cs typeface="Times New Roman" panose="02020603050405020304" pitchFamily="18" charset="0"/>
              </a:rPr>
              <a:t>Industrial Production(1939 to 2021)</a:t>
            </a:r>
          </a:p>
          <a:p>
            <a:pPr>
              <a:buFont typeface="Wingdings" pitchFamily="2" charset="2"/>
              <a:buChar char="Ø"/>
            </a:pPr>
            <a:r>
              <a:rPr lang="en-US" sz="2800" dirty="0">
                <a:latin typeface="Times New Roman" panose="02020603050405020304" pitchFamily="18" charset="0"/>
                <a:cs typeface="Times New Roman" panose="02020603050405020304" pitchFamily="18" charset="0"/>
              </a:rPr>
              <a:t>Average Temperature (1895 to 2021)</a:t>
            </a:r>
          </a:p>
          <a:p>
            <a:pPr>
              <a:buFont typeface="Wingdings" pitchFamily="2" charset="2"/>
              <a:buChar char="Ø"/>
            </a:pPr>
            <a:r>
              <a:rPr lang="en-US" sz="2800" dirty="0">
                <a:latin typeface="Times New Roman" panose="02020603050405020304" pitchFamily="18" charset="0"/>
                <a:cs typeface="Times New Roman" panose="02020603050405020304" pitchFamily="18" charset="0"/>
              </a:rPr>
              <a:t>Normalized GDP of USA (1960 to 2021)</a:t>
            </a:r>
          </a:p>
          <a:p>
            <a:endParaRPr lang="en-US" dirty="0"/>
          </a:p>
        </p:txBody>
      </p:sp>
    </p:spTree>
    <p:extLst>
      <p:ext uri="{BB962C8B-B14F-4D97-AF65-F5344CB8AC3E}">
        <p14:creationId xmlns:p14="http://schemas.microsoft.com/office/powerpoint/2010/main" val="4039848910"/>
      </p:ext>
    </p:extLst>
  </p:cSld>
  <p:clrMapOvr>
    <a:masterClrMapping/>
  </p:clrMapOvr>
  <mc:AlternateContent xmlns:mc="http://schemas.openxmlformats.org/markup-compatibility/2006" xmlns:p14="http://schemas.microsoft.com/office/powerpoint/2010/main">
    <mc:Choice Requires="p14">
      <p:transition spd="slow" p14:dur="2000" advTm="40428"/>
    </mc:Choice>
    <mc:Fallback xmlns="">
      <p:transition spd="slow" advTm="4042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5122" name="Picture 2" descr="IOF_Talks: Fiscal Responses in Times of Crisis - IOF">
            <a:extLst>
              <a:ext uri="{FF2B5EF4-FFF2-40B4-BE49-F238E27FC236}">
                <a16:creationId xmlns:a16="http://schemas.microsoft.com/office/drawing/2014/main" id="{F8E1B139-EFB2-FF49-9452-6F18050434AA}"/>
              </a:ext>
            </a:extLst>
          </p:cNvPr>
          <p:cNvPicPr>
            <a:picLocks noChangeAspect="1" noChangeArrowheads="1"/>
          </p:cNvPicPr>
          <p:nvPr/>
        </p:nvPicPr>
        <p:blipFill rotWithShape="1">
          <a:blip r:embed="rId3">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141413" y="618519"/>
            <a:ext cx="9905998" cy="905482"/>
          </a:xfrm>
        </p:spPr>
        <p:txBody>
          <a:bodyPr>
            <a:normAutofit/>
          </a:bodyPr>
          <a:lstStyle/>
          <a:p>
            <a:r>
              <a:rPr lang="en-US" b="1">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Method </a:t>
            </a:r>
          </a:p>
        </p:txBody>
      </p:sp>
      <p:sp>
        <p:nvSpPr>
          <p:cNvPr id="3" name="Content Placeholder 2"/>
          <p:cNvSpPr>
            <a:spLocks noGrp="1"/>
          </p:cNvSpPr>
          <p:nvPr>
            <p:ph idx="1"/>
          </p:nvPr>
        </p:nvSpPr>
        <p:spPr>
          <a:xfrm>
            <a:off x="1141412" y="2326105"/>
            <a:ext cx="9905999" cy="3465096"/>
          </a:xfrm>
        </p:spPr>
        <p:txBody>
          <a:bodyPr anchor="ctr">
            <a:noAutofit/>
          </a:bodyPr>
          <a:lstStyle/>
          <a:p>
            <a:pPr marL="0" indent="0">
              <a:lnSpc>
                <a:spcPct val="90000"/>
              </a:lnSpc>
              <a:buNone/>
            </a:pPr>
            <a:r>
              <a:rPr lang="en-US" sz="2400" dirty="0">
                <a:latin typeface="Times New Roman" panose="02020603050405020304" pitchFamily="18" charset="0"/>
                <a:cs typeface="Times New Roman" panose="02020603050405020304" pitchFamily="18" charset="0"/>
              </a:rPr>
              <a:t>My approach to the solution of this problem is:</a:t>
            </a:r>
          </a:p>
          <a:p>
            <a:pPr>
              <a:lnSpc>
                <a:spcPct val="90000"/>
              </a:lnSpc>
            </a:pPr>
            <a:r>
              <a:rPr lang="en-US" sz="2400" dirty="0">
                <a:latin typeface="Times New Roman" panose="02020603050405020304" pitchFamily="18" charset="0"/>
                <a:cs typeface="Times New Roman" panose="02020603050405020304" pitchFamily="18" charset="0"/>
              </a:rPr>
              <a:t>Merging the Datasets</a:t>
            </a:r>
          </a:p>
          <a:p>
            <a:pPr>
              <a:lnSpc>
                <a:spcPct val="90000"/>
              </a:lnSpc>
            </a:pPr>
            <a:r>
              <a:rPr lang="en-US" sz="2400" dirty="0">
                <a:latin typeface="Times New Roman" panose="02020603050405020304" pitchFamily="18" charset="0"/>
                <a:cs typeface="Times New Roman" panose="02020603050405020304" pitchFamily="18" charset="0"/>
              </a:rPr>
              <a:t>Preprocessing</a:t>
            </a:r>
          </a:p>
          <a:p>
            <a:pPr lvl="1">
              <a:lnSpc>
                <a:spcPct val="90000"/>
              </a:lnSpc>
            </a:pPr>
            <a:r>
              <a:rPr lang="en-US" sz="2400" dirty="0">
                <a:latin typeface="Times New Roman" panose="02020603050405020304" pitchFamily="18" charset="0"/>
                <a:cs typeface="Times New Roman" panose="02020603050405020304" pitchFamily="18" charset="0"/>
              </a:rPr>
              <a:t>Checking for stationarity </a:t>
            </a:r>
          </a:p>
          <a:p>
            <a:pPr lvl="1">
              <a:lnSpc>
                <a:spcPct val="90000"/>
              </a:lnSpc>
            </a:pPr>
            <a:r>
              <a:rPr lang="en-US" sz="2400" dirty="0">
                <a:latin typeface="Times New Roman" panose="02020603050405020304" pitchFamily="18" charset="0"/>
                <a:cs typeface="Times New Roman" panose="02020603050405020304" pitchFamily="18" charset="0"/>
              </a:rPr>
              <a:t>Transforming the data to remove stationarity</a:t>
            </a:r>
          </a:p>
          <a:p>
            <a:pPr>
              <a:lnSpc>
                <a:spcPct val="90000"/>
              </a:lnSpc>
            </a:pPr>
            <a:r>
              <a:rPr lang="en-US" sz="2400" dirty="0">
                <a:latin typeface="Times New Roman" panose="02020603050405020304" pitchFamily="18" charset="0"/>
                <a:cs typeface="Times New Roman" panose="02020603050405020304" pitchFamily="18" charset="0"/>
              </a:rPr>
              <a:t>Finding model parameters</a:t>
            </a:r>
          </a:p>
          <a:p>
            <a:pPr>
              <a:lnSpc>
                <a:spcPct val="90000"/>
              </a:lnSpc>
            </a:pPr>
            <a:r>
              <a:rPr lang="en-US" sz="2400" dirty="0">
                <a:latin typeface="Times New Roman" panose="02020603050405020304" pitchFamily="18" charset="0"/>
                <a:cs typeface="Times New Roman" panose="02020603050405020304" pitchFamily="18" charset="0"/>
              </a:rPr>
              <a:t>Building the model with found parameters</a:t>
            </a:r>
          </a:p>
          <a:p>
            <a:pPr>
              <a:lnSpc>
                <a:spcPct val="90000"/>
              </a:lnSpc>
            </a:pPr>
            <a:r>
              <a:rPr lang="en-US" sz="2400" dirty="0">
                <a:latin typeface="Times New Roman" panose="02020603050405020304" pitchFamily="18" charset="0"/>
                <a:cs typeface="Times New Roman" panose="02020603050405020304" pitchFamily="18" charset="0"/>
              </a:rPr>
              <a:t>Forecasting</a:t>
            </a:r>
          </a:p>
          <a:p>
            <a:pPr lvl="1">
              <a:lnSpc>
                <a:spcPct val="90000"/>
              </a:lnSpc>
            </a:pPr>
            <a:r>
              <a:rPr lang="en-US" sz="2400" dirty="0">
                <a:latin typeface="Times New Roman" panose="02020603050405020304" pitchFamily="18" charset="0"/>
                <a:cs typeface="Times New Roman" panose="02020603050405020304" pitchFamily="18" charset="0"/>
              </a:rPr>
              <a:t>Inverse Transform of the data</a:t>
            </a:r>
          </a:p>
          <a:p>
            <a:pPr>
              <a:lnSpc>
                <a:spcPct val="90000"/>
              </a:lnSpc>
            </a:pPr>
            <a:r>
              <a:rPr lang="en-US" sz="2400" dirty="0">
                <a:latin typeface="Times New Roman" panose="02020603050405020304" pitchFamily="18" charset="0"/>
                <a:cs typeface="Times New Roman" panose="02020603050405020304" pitchFamily="18" charset="0"/>
              </a:rPr>
              <a:t>Visualizing the results</a:t>
            </a:r>
          </a:p>
          <a:p>
            <a:pPr lvl="1">
              <a:lnSpc>
                <a:spcPct val="90000"/>
              </a:lnSpc>
            </a:pPr>
            <a:r>
              <a:rPr lang="en-US" sz="2400" dirty="0">
                <a:latin typeface="Times New Roman" panose="02020603050405020304" pitchFamily="18" charset="0"/>
                <a:cs typeface="Times New Roman" panose="02020603050405020304" pitchFamily="18" charset="0"/>
              </a:rPr>
              <a:t>Various performance measure</a:t>
            </a:r>
          </a:p>
        </p:txBody>
      </p:sp>
    </p:spTree>
    <p:extLst>
      <p:ext uri="{BB962C8B-B14F-4D97-AF65-F5344CB8AC3E}">
        <p14:creationId xmlns:p14="http://schemas.microsoft.com/office/powerpoint/2010/main" val="2378033175"/>
      </p:ext>
    </p:extLst>
  </p:cSld>
  <p:clrMapOvr>
    <a:masterClrMapping/>
  </p:clrMapOvr>
  <mc:AlternateContent xmlns:mc="http://schemas.openxmlformats.org/markup-compatibility/2006" xmlns:p14="http://schemas.microsoft.com/office/powerpoint/2010/main">
    <mc:Choice Requires="p14">
      <p:transition spd="slow" p14:dur="2000" advTm="50504"/>
    </mc:Choice>
    <mc:Fallback xmlns="">
      <p:transition spd="slow" advTm="5050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6146" name="Picture 2" descr="IOF_Talks: Fiscal Responses in Times of Crisis - IOF">
            <a:extLst>
              <a:ext uri="{FF2B5EF4-FFF2-40B4-BE49-F238E27FC236}">
                <a16:creationId xmlns:a16="http://schemas.microsoft.com/office/drawing/2014/main" id="{87E23A1B-97CF-9B47-B09D-E91BF9944D60}"/>
              </a:ext>
            </a:extLst>
          </p:cNvPr>
          <p:cNvPicPr>
            <a:picLocks noChangeAspect="1" noChangeArrowheads="1"/>
          </p:cNvPicPr>
          <p:nvPr/>
        </p:nvPicPr>
        <p:blipFill rotWithShape="1">
          <a:blip r:embed="rId3">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3.1 Merging the Datasets</a:t>
            </a:r>
          </a:p>
        </p:txBody>
      </p:sp>
      <p:sp>
        <p:nvSpPr>
          <p:cNvPr id="3" name="Content Placeholder 2"/>
          <p:cNvSpPr>
            <a:spLocks noGrp="1"/>
          </p:cNvSpPr>
          <p:nvPr>
            <p:ph idx="1"/>
          </p:nvPr>
        </p:nvSpPr>
        <p:spPr/>
        <p:txBody>
          <a:bodyPr anchor="ctr">
            <a:normAutofit/>
          </a:bodyPr>
          <a:lstStyle/>
          <a:p>
            <a:pPr marL="0" indent="0">
              <a:buNone/>
            </a:pPr>
            <a:r>
              <a:rPr lang="en-US" sz="3200" dirty="0">
                <a:latin typeface="Times New Roman" panose="02020603050405020304" pitchFamily="18" charset="0"/>
                <a:cs typeface="Times New Roman" panose="02020603050405020304" pitchFamily="18" charset="0"/>
              </a:rPr>
              <a:t>I had three individual Datasets; Industrial production, temperature and the GDP. I merged them together.</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The Merged dataset has range from 1960 to 2021 because it is the time which is common in all three datasets.</a:t>
            </a:r>
          </a:p>
          <a:p>
            <a:pPr marL="0" indent="0">
              <a:buNone/>
            </a:pPr>
            <a:endParaRPr lang="en-US" dirty="0"/>
          </a:p>
        </p:txBody>
      </p:sp>
    </p:spTree>
    <p:extLst>
      <p:ext uri="{BB962C8B-B14F-4D97-AF65-F5344CB8AC3E}">
        <p14:creationId xmlns:p14="http://schemas.microsoft.com/office/powerpoint/2010/main" val="2922813184"/>
      </p:ext>
    </p:extLst>
  </p:cSld>
  <p:clrMapOvr>
    <a:masterClrMapping/>
  </p:clrMapOvr>
  <mc:AlternateContent xmlns:mc="http://schemas.openxmlformats.org/markup-compatibility/2006" xmlns:p14="http://schemas.microsoft.com/office/powerpoint/2010/main">
    <mc:Choice Requires="p14">
      <p:transition spd="slow" p14:dur="2000" advTm="26781"/>
    </mc:Choice>
    <mc:Fallback xmlns="">
      <p:transition spd="slow" advTm="267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399" y="629266"/>
            <a:ext cx="5181601" cy="1622321"/>
          </a:xfrm>
        </p:spPr>
        <p:txBody>
          <a:bodyPr>
            <a:normAutofit/>
          </a:bodyPr>
          <a:lstStyle/>
          <a:p>
            <a:r>
              <a:rPr lang="en-US" b="1" dirty="0">
                <a:latin typeface="Times New Roman" panose="02020603050405020304" pitchFamily="18" charset="0"/>
                <a:cs typeface="Times New Roman" panose="02020603050405020304" pitchFamily="18" charset="0"/>
              </a:rPr>
              <a:t>Merging the Datasets</a:t>
            </a:r>
          </a:p>
        </p:txBody>
      </p:sp>
      <p:sp>
        <p:nvSpPr>
          <p:cNvPr id="3" name="Content Placeholder 2"/>
          <p:cNvSpPr>
            <a:spLocks noGrp="1"/>
          </p:cNvSpPr>
          <p:nvPr>
            <p:ph idx="1"/>
          </p:nvPr>
        </p:nvSpPr>
        <p:spPr>
          <a:xfrm>
            <a:off x="648931" y="2438400"/>
            <a:ext cx="4166509" cy="3785419"/>
          </a:xfrm>
        </p:spPr>
        <p:txBody>
          <a:bodyPr>
            <a:normAutofit/>
          </a:bodyPr>
          <a:lstStyle/>
          <a:p>
            <a:pPr marL="0" indent="0">
              <a:buNone/>
            </a:pPr>
            <a:r>
              <a:rPr lang="en-US">
                <a:latin typeface="Times New Roman" panose="02020603050405020304" pitchFamily="18" charset="0"/>
                <a:cs typeface="Times New Roman" panose="02020603050405020304" pitchFamily="18" charset="0"/>
              </a:rPr>
              <a:t>This is how merged datasets look like</a:t>
            </a:r>
          </a:p>
          <a:p>
            <a:endParaRPr lang="en-US" dirty="0"/>
          </a:p>
        </p:txBody>
      </p:sp>
      <p:pic>
        <p:nvPicPr>
          <p:cNvPr id="9" name="Picture 8">
            <a:extLst>
              <a:ext uri="{FF2B5EF4-FFF2-40B4-BE49-F238E27FC236}">
                <a16:creationId xmlns:a16="http://schemas.microsoft.com/office/drawing/2014/main" id="{7BA25B56-4DF6-7E41-9D8B-D4E582FEF53E}"/>
              </a:ext>
            </a:extLst>
          </p:cNvPr>
          <p:cNvPicPr>
            <a:picLocks noChangeAspect="1"/>
          </p:cNvPicPr>
          <p:nvPr/>
        </p:nvPicPr>
        <p:blipFill>
          <a:blip r:embed="rId3"/>
          <a:stretch>
            <a:fillRect/>
          </a:stretch>
        </p:blipFill>
        <p:spPr>
          <a:xfrm>
            <a:off x="6608344" y="647698"/>
            <a:ext cx="4421184" cy="5562601"/>
          </a:xfrm>
          <a:prstGeom prst="rect">
            <a:avLst/>
          </a:prstGeom>
          <a:effectLst/>
        </p:spPr>
      </p:pic>
      <p:pic>
        <p:nvPicPr>
          <p:cNvPr id="14" name="Picture 2" descr="IOF_Talks: Fiscal Responses in Times of Crisis - IOF">
            <a:extLst>
              <a:ext uri="{FF2B5EF4-FFF2-40B4-BE49-F238E27FC236}">
                <a16:creationId xmlns:a16="http://schemas.microsoft.com/office/drawing/2014/main" id="{B6374221-4225-4040-BC5D-746879BCF896}"/>
              </a:ext>
            </a:extLst>
          </p:cNvPr>
          <p:cNvPicPr>
            <a:picLocks noChangeAspect="1" noChangeArrowheads="1"/>
          </p:cNvPicPr>
          <p:nvPr/>
        </p:nvPicPr>
        <p:blipFill rotWithShape="1">
          <a:blip r:embed="rId4">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10346"/>
      </p:ext>
    </p:extLst>
  </p:cSld>
  <p:clrMapOvr>
    <a:masterClrMapping/>
  </p:clrMapOvr>
  <mc:AlternateContent xmlns:mc="http://schemas.openxmlformats.org/markup-compatibility/2006" xmlns:p14="http://schemas.microsoft.com/office/powerpoint/2010/main">
    <mc:Choice Requires="p14">
      <p:transition spd="slow" p14:dur="2000" advTm="11068"/>
    </mc:Choice>
    <mc:Fallback xmlns="">
      <p:transition spd="slow" advTm="1106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8194" name="Picture 2" descr="IOF_Talks: Fiscal Responses in Times of Crisis - IOF">
            <a:extLst>
              <a:ext uri="{FF2B5EF4-FFF2-40B4-BE49-F238E27FC236}">
                <a16:creationId xmlns:a16="http://schemas.microsoft.com/office/drawing/2014/main" id="{0F0365CD-9BE7-D04C-8DC0-6D2D94BF1A31}"/>
              </a:ext>
            </a:extLst>
          </p:cNvPr>
          <p:cNvPicPr>
            <a:picLocks noChangeAspect="1" noChangeArrowheads="1"/>
          </p:cNvPicPr>
          <p:nvPr/>
        </p:nvPicPr>
        <p:blipFill rotWithShape="1">
          <a:blip r:embed="rId3">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3.2 Preprocessing</a:t>
            </a:r>
          </a:p>
        </p:txBody>
      </p:sp>
      <p:sp>
        <p:nvSpPr>
          <p:cNvPr id="3" name="Content Placeholder 2"/>
          <p:cNvSpPr>
            <a:spLocks noGrp="1"/>
          </p:cNvSpPr>
          <p:nvPr>
            <p:ph idx="1"/>
          </p:nvPr>
        </p:nvSpPr>
        <p:spPr/>
        <p:txBody>
          <a:bodyPr anchor="ctr">
            <a:normAutofit/>
          </a:bodyPr>
          <a:lstStyle/>
          <a:p>
            <a:r>
              <a:rPr lang="en-US" sz="2800" dirty="0">
                <a:latin typeface="Times New Roman" panose="02020603050405020304" pitchFamily="18" charset="0"/>
                <a:cs typeface="Times New Roman" panose="02020603050405020304" pitchFamily="18" charset="0"/>
              </a:rPr>
              <a:t>Checking the stationarity of the data using Augmented dickey fuller test.</a:t>
            </a:r>
          </a:p>
          <a:p>
            <a:r>
              <a:rPr lang="en-US" sz="2800" dirty="0">
                <a:latin typeface="Times New Roman" panose="02020603050405020304" pitchFamily="18" charset="0"/>
                <a:cs typeface="Times New Roman" panose="02020603050405020304" pitchFamily="18" charset="0"/>
              </a:rPr>
              <a:t>Found that in the Industrial production series is non-stationary</a:t>
            </a:r>
          </a:p>
          <a:p>
            <a:r>
              <a:rPr lang="en-US" sz="2800" dirty="0">
                <a:latin typeface="Times New Roman" panose="02020603050405020304" pitchFamily="18" charset="0"/>
                <a:cs typeface="Times New Roman" panose="02020603050405020304" pitchFamily="18" charset="0"/>
              </a:rPr>
              <a:t>Using log transform to remove the exponential variance from the data to make it stationary. Then, checked the stationarity again and this time it was not stationary. </a:t>
            </a:r>
          </a:p>
          <a:p>
            <a:endParaRPr lang="en-US" dirty="0"/>
          </a:p>
        </p:txBody>
      </p:sp>
    </p:spTree>
    <p:extLst>
      <p:ext uri="{BB962C8B-B14F-4D97-AF65-F5344CB8AC3E}">
        <p14:creationId xmlns:p14="http://schemas.microsoft.com/office/powerpoint/2010/main" val="3830145783"/>
      </p:ext>
    </p:extLst>
  </p:cSld>
  <p:clrMapOvr>
    <a:masterClrMapping/>
  </p:clrMapOvr>
  <mc:AlternateContent xmlns:mc="http://schemas.openxmlformats.org/markup-compatibility/2006" xmlns:p14="http://schemas.microsoft.com/office/powerpoint/2010/main">
    <mc:Choice Requires="p14">
      <p:transition spd="slow" p14:dur="2000" advTm="37041"/>
    </mc:Choice>
    <mc:Fallback xmlns="">
      <p:transition spd="slow" advTm="3704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49569" y="758081"/>
            <a:ext cx="6190132" cy="774593"/>
          </a:xfrm>
        </p:spPr>
        <p:txBody>
          <a:bodyPr anchor="b">
            <a:normAutofit/>
          </a:bodyPr>
          <a:lstStyle/>
          <a:p>
            <a:r>
              <a:rPr lang="en-US" sz="4000" b="1" dirty="0">
                <a:latin typeface="Times New Roman" panose="02020603050405020304" pitchFamily="18" charset="0"/>
                <a:cs typeface="Times New Roman" panose="02020603050405020304" pitchFamily="18" charset="0"/>
              </a:rPr>
              <a:t>3.3 Visualization</a:t>
            </a:r>
          </a:p>
        </p:txBody>
      </p:sp>
      <p:sp>
        <p:nvSpPr>
          <p:cNvPr id="3" name="Content Placeholder 2"/>
          <p:cNvSpPr>
            <a:spLocks noGrp="1"/>
          </p:cNvSpPr>
          <p:nvPr>
            <p:ph idx="1"/>
          </p:nvPr>
        </p:nvSpPr>
        <p:spPr>
          <a:xfrm>
            <a:off x="949569" y="2260091"/>
            <a:ext cx="3798277" cy="2947415"/>
          </a:xfrm>
        </p:spPr>
        <p:txBody>
          <a:bodyPr>
            <a:normAutofit/>
          </a:bodyPr>
          <a:lstStyle/>
          <a:p>
            <a:r>
              <a:rPr lang="en-US" sz="2800" dirty="0">
                <a:latin typeface="Times New Roman" panose="02020603050405020304" pitchFamily="18" charset="0"/>
                <a:cs typeface="Times New Roman" panose="02020603050405020304" pitchFamily="18" charset="0"/>
              </a:rPr>
              <a:t>Here is the plot of all the three series along with it’s rolling mean (12 months)</a:t>
            </a:r>
          </a:p>
        </p:txBody>
      </p:sp>
      <p:pic>
        <p:nvPicPr>
          <p:cNvPr id="5" name="Picture 4"/>
          <p:cNvPicPr>
            <a:picLocks noChangeAspect="1"/>
          </p:cNvPicPr>
          <p:nvPr/>
        </p:nvPicPr>
        <p:blipFill>
          <a:blip r:embed="rId3"/>
          <a:stretch>
            <a:fillRect/>
          </a:stretch>
        </p:blipFill>
        <p:spPr>
          <a:xfrm>
            <a:off x="5048451" y="2117958"/>
            <a:ext cx="6495847" cy="3231683"/>
          </a:xfrm>
          <a:prstGeom prst="rect">
            <a:avLst/>
          </a:prstGeom>
          <a:effectLst/>
        </p:spPr>
      </p:pic>
      <p:pic>
        <p:nvPicPr>
          <p:cNvPr id="6" name="Picture 2" descr="IOF_Talks: Fiscal Responses in Times of Crisis - IOF">
            <a:extLst>
              <a:ext uri="{FF2B5EF4-FFF2-40B4-BE49-F238E27FC236}">
                <a16:creationId xmlns:a16="http://schemas.microsoft.com/office/drawing/2014/main" id="{B7A0E86C-3994-B645-B9E2-58BB156AA78D}"/>
              </a:ext>
            </a:extLst>
          </p:cNvPr>
          <p:cNvPicPr>
            <a:picLocks noChangeAspect="1" noChangeArrowheads="1"/>
          </p:cNvPicPr>
          <p:nvPr/>
        </p:nvPicPr>
        <p:blipFill rotWithShape="1">
          <a:blip r:embed="rId4">
            <a:duotone>
              <a:prstClr val="black"/>
              <a:schemeClr val="accent5">
                <a:tint val="45000"/>
                <a:satMod val="400000"/>
              </a:schemeClr>
            </a:duotone>
            <a:alphaModFix amt="15000"/>
            <a:extLst>
              <a:ext uri="{28A0092B-C50C-407E-A947-70E740481C1C}">
                <a14:useLocalDpi xmlns:a14="http://schemas.microsoft.com/office/drawing/2010/main" val="0"/>
              </a:ext>
            </a:extLst>
          </a:blip>
          <a:srcRect t="10246" b="2206"/>
          <a:stretch/>
        </p:blipFill>
        <p:spPr bwMode="auto">
          <a:xfrm>
            <a:off x="20" y="1508359"/>
            <a:ext cx="12191980" cy="557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393388"/>
      </p:ext>
    </p:extLst>
  </p:cSld>
  <p:clrMapOvr>
    <a:masterClrMapping/>
  </p:clrMapOvr>
  <mc:AlternateContent xmlns:mc="http://schemas.openxmlformats.org/markup-compatibility/2006" xmlns:p14="http://schemas.microsoft.com/office/powerpoint/2010/main">
    <mc:Choice Requires="p14">
      <p:transition spd="slow" p14:dur="2000" advTm="25848"/>
    </mc:Choice>
    <mc:Fallback xmlns="">
      <p:transition spd="slow" advTm="2584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6|13.8|1.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{9E13F90D-DCC5-9F4C-99C3-5D0DC6073B11}tf10001122</Template>
  <TotalTime>4189</TotalTime>
  <Words>1124</Words>
  <Application>Microsoft Macintosh PowerPoint</Application>
  <PresentationFormat>Widescreen</PresentationFormat>
  <Paragraphs>133</Paragraphs>
  <Slides>22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Tw Cen MT</vt:lpstr>
      <vt:lpstr>Wingdings</vt:lpstr>
      <vt:lpstr>Circuit</vt:lpstr>
      <vt:lpstr>Forecasting Industrial Production</vt:lpstr>
      <vt:lpstr>Table of content </vt:lpstr>
      <vt:lpstr>1. Introduction</vt:lpstr>
      <vt:lpstr>2.  Data Description</vt:lpstr>
      <vt:lpstr>3. Method </vt:lpstr>
      <vt:lpstr>3.1 Merging the Datasets</vt:lpstr>
      <vt:lpstr>Merging the Datasets</vt:lpstr>
      <vt:lpstr>3.2 Preprocessing</vt:lpstr>
      <vt:lpstr>3.3 Visualization</vt:lpstr>
      <vt:lpstr>Visualization</vt:lpstr>
      <vt:lpstr>3.4 Vector Auto Regressor (VAR) model</vt:lpstr>
      <vt:lpstr>  I iterated from 1 to 20 to select the lag parameter for the model and found that the model gives best performance on lag 17, but I choose the lag 13 to make balance between the complexity of the model and the accuracy.   - Higher lag value will make more complex model. That will take more time to run  </vt:lpstr>
      <vt:lpstr>  </vt:lpstr>
      <vt:lpstr>3.7 Getting the model parameter</vt:lpstr>
      <vt:lpstr>3.8 Summary of Regression Results</vt:lpstr>
      <vt:lpstr>    4. Forecasting</vt:lpstr>
      <vt:lpstr>5. Inverse Transformation</vt:lpstr>
      <vt:lpstr>6. Visualizing the results</vt:lpstr>
      <vt:lpstr>7. Performance measure</vt:lpstr>
      <vt:lpstr>8. Conclusion</vt:lpstr>
      <vt:lpstr>9.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decease classification</dc:title>
  <dc:creator>Akash maurya</dc:creator>
  <cp:lastModifiedBy>Aseri, Ghamiah H</cp:lastModifiedBy>
  <cp:revision>62</cp:revision>
  <dcterms:created xsi:type="dcterms:W3CDTF">2021-05-08T18:28:24Z</dcterms:created>
  <dcterms:modified xsi:type="dcterms:W3CDTF">2021-08-20T01:47:55Z</dcterms:modified>
</cp:coreProperties>
</file>