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42803750" cx="30275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jxMQ/9cU3J5n98NjNXMhWtZ4oq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5ADC266-AA92-4B36-9B74-B33DCB2EA468}">
  <a:tblStyle styleId="{85ADC266-AA92-4B36-9B74-B33DCB2EA4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338388" y="1143000"/>
            <a:ext cx="2181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2d21346570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g12d21346570_0_34:notes"/>
          <p:cNvSpPr/>
          <p:nvPr>
            <p:ph idx="2" type="sldImg"/>
          </p:nvPr>
        </p:nvSpPr>
        <p:spPr>
          <a:xfrm>
            <a:off x="2338388" y="1143000"/>
            <a:ext cx="21813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sitiv">
  <p:cSld name="Positiv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body"/>
          </p:nvPr>
        </p:nvSpPr>
        <p:spPr>
          <a:xfrm>
            <a:off x="1272145" y="3667350"/>
            <a:ext cx="27730921" cy="76438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60000" lIns="360000" spcFirstLastPara="1" rIns="360000" wrap="square" tIns="360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24"/>
              <a:buNone/>
              <a:defRPr sz="11324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1" type="ftr"/>
          </p:nvPr>
        </p:nvSpPr>
        <p:spPr>
          <a:xfrm>
            <a:off x="22681322" y="1176882"/>
            <a:ext cx="6320189" cy="12743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/>
          <p:nvPr>
            <p:ph idx="2" type="pic"/>
          </p:nvPr>
        </p:nvSpPr>
        <p:spPr>
          <a:xfrm>
            <a:off x="23907351" y="40583542"/>
            <a:ext cx="5095646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3"/>
          <p:cNvSpPr/>
          <p:nvPr>
            <p:ph idx="3" type="pic"/>
          </p:nvPr>
        </p:nvSpPr>
        <p:spPr>
          <a:xfrm>
            <a:off x="10849926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3"/>
          <p:cNvSpPr/>
          <p:nvPr>
            <p:ph idx="4" type="pic"/>
          </p:nvPr>
        </p:nvSpPr>
        <p:spPr>
          <a:xfrm>
            <a:off x="13824110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3"/>
          <p:cNvSpPr/>
          <p:nvPr>
            <p:ph idx="5" type="pic"/>
          </p:nvPr>
        </p:nvSpPr>
        <p:spPr>
          <a:xfrm>
            <a:off x="16798294" y="40580640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3"/>
          <p:cNvSpPr/>
          <p:nvPr>
            <p:ph idx="6" type="pic"/>
          </p:nvPr>
        </p:nvSpPr>
        <p:spPr>
          <a:xfrm>
            <a:off x="7875742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3"/>
          <p:cNvSpPr/>
          <p:nvPr>
            <p:ph idx="7" type="pic"/>
          </p:nvPr>
        </p:nvSpPr>
        <p:spPr>
          <a:xfrm>
            <a:off x="4901558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3"/>
          <p:cNvSpPr txBox="1"/>
          <p:nvPr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Partner/Sponsor: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gativ">
  <p:cSld name="Negativ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272146" y="3667347"/>
            <a:ext cx="27730924" cy="361809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0000" lIns="180000" spcFirstLastPara="1" rIns="180000" wrap="square" tIns="360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24"/>
              <a:buNone/>
              <a:defRPr sz="11324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22681322" y="1176882"/>
            <a:ext cx="6320189" cy="12743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/>
          <p:nvPr>
            <p:ph idx="2" type="pic"/>
          </p:nvPr>
        </p:nvSpPr>
        <p:spPr>
          <a:xfrm>
            <a:off x="23907351" y="40583542"/>
            <a:ext cx="5095646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4"/>
          <p:cNvSpPr/>
          <p:nvPr>
            <p:ph idx="3" type="pic"/>
          </p:nvPr>
        </p:nvSpPr>
        <p:spPr>
          <a:xfrm>
            <a:off x="10849926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4"/>
          <p:cNvSpPr/>
          <p:nvPr>
            <p:ph idx="4" type="pic"/>
          </p:nvPr>
        </p:nvSpPr>
        <p:spPr>
          <a:xfrm>
            <a:off x="13824110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4"/>
          <p:cNvSpPr/>
          <p:nvPr>
            <p:ph idx="5" type="pic"/>
          </p:nvPr>
        </p:nvSpPr>
        <p:spPr>
          <a:xfrm>
            <a:off x="16798294" y="40580640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4"/>
          <p:cNvSpPr/>
          <p:nvPr>
            <p:ph idx="6" type="pic"/>
          </p:nvPr>
        </p:nvSpPr>
        <p:spPr>
          <a:xfrm>
            <a:off x="7875742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4"/>
          <p:cNvSpPr/>
          <p:nvPr>
            <p:ph idx="7" type="pic"/>
          </p:nvPr>
        </p:nvSpPr>
        <p:spPr>
          <a:xfrm>
            <a:off x="4901558" y="40583542"/>
            <a:ext cx="2548463" cy="1019181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4"/>
          <p:cNvSpPr txBox="1"/>
          <p:nvPr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Partner/Sponsor: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272143" y="3667353"/>
            <a:ext cx="27730924" cy="76438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60000" lIns="360000" spcFirstLastPara="1" rIns="360000" wrap="square" tIns="360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24"/>
              <a:buFont typeface="Arial"/>
              <a:buNone/>
              <a:defRPr b="0" i="0" sz="1132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274231" y="11820020"/>
            <a:ext cx="27728837" cy="280274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44309" lvl="0" marL="4572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Arial"/>
              <a:buChar char="•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44309" lvl="1" marL="9144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44309" lvl="2" marL="13716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44309" lvl="3" marL="18288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309" lvl="4" marL="22860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29386" lvl="5" marL="27432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29386" lvl="6" marL="32004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29386" lvl="7" marL="36576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29386" lvl="8" marL="41148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272145" y="1314416"/>
            <a:ext cx="6371158" cy="103905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1" type="ftr"/>
          </p:nvPr>
        </p:nvSpPr>
        <p:spPr>
          <a:xfrm>
            <a:off x="22681322" y="1176882"/>
            <a:ext cx="6320189" cy="12743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4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801">
          <p15:clr>
            <a:srgbClr val="F26B43"/>
          </p15:clr>
        </p15:guide>
        <p15:guide id="2" pos="18270">
          <p15:clr>
            <a:srgbClr val="F26B43"/>
          </p15:clr>
        </p15:guide>
        <p15:guide id="3" orient="horz" pos="2310">
          <p15:clr>
            <a:srgbClr val="F26B43"/>
          </p15:clr>
        </p15:guide>
        <p15:guide id="4" orient="horz" pos="26221">
          <p15:clr>
            <a:srgbClr val="F26B43"/>
          </p15:clr>
        </p15:guide>
        <p15:guide id="5" orient="horz" pos="25103">
          <p15:clr>
            <a:srgbClr val="F26B43"/>
          </p15:clr>
        </p15:guide>
        <p15:guide id="6" pos="9729">
          <p15:clr>
            <a:srgbClr val="F26B43"/>
          </p15:clr>
        </p15:guide>
        <p15:guide id="7" pos="9342">
          <p15:clr>
            <a:srgbClr val="F26B43"/>
          </p15:clr>
        </p15:guide>
        <p15:guide id="8" orient="horz" pos="1475">
          <p15:clr>
            <a:srgbClr val="F26B43"/>
          </p15:clr>
        </p15:guide>
        <p15:guide id="9" orient="horz" pos="832">
          <p15:clr>
            <a:srgbClr val="F26B43"/>
          </p15:clr>
        </p15:guide>
        <p15:guide id="10" orient="horz" pos="2555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2d21346570_0_34"/>
          <p:cNvSpPr txBox="1"/>
          <p:nvPr/>
        </p:nvSpPr>
        <p:spPr>
          <a:xfrm>
            <a:off x="15438675" y="36187650"/>
            <a:ext cx="13555200" cy="390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509575" lIns="509575" spcFirstLastPara="1" rIns="509575" wrap="square" tIns="509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</a:t>
            </a:r>
            <a:r>
              <a:rPr lang="en-US" sz="2000">
                <a:solidFill>
                  <a:schemeClr val="dk1"/>
                </a:solidFill>
              </a:rPr>
              <a:t> Lernnavi. Access at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https://app.lernnavi.ch/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849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[2] Corbett, A. T., &amp; Anderson, J. R. (1994). Knowledge tracing: Modeling the acquisition of procedural knowledge.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modeling and user-adapted interaction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4(4), 253-278.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849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[3] Cen, H., Koedinger, K., &amp; Junker, B. (2008). Comparing two IRT models for conjunctive skills.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International Conference on Intelligent Tutoring Systems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(pp. 796-798). Springer, Berlin, Heidelberg.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849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[4] Pavlik Jr, Phil &amp; Cen, Hao &amp; Koedinger, Kenneth. (2009). Performance Factors Analysis - A New Alternative to Knowledge Tracing. </a:t>
            </a:r>
            <a:r>
              <a:rPr i="1" lang="en-US" sz="2000">
                <a:solidFill>
                  <a:schemeClr val="dk1"/>
                </a:solidFill>
              </a:rPr>
              <a:t>Frontiers in Artificial Intelligence and Applications</a:t>
            </a:r>
            <a:r>
              <a:rPr lang="en-US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849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[5] Piech, C., Bassen, J., Huang, J., Ganguli, S., Sahami, M., Guibas, L. J., &amp; Sohl-Dickstein, J. (2015). Deep knowledge tracing. </a:t>
            </a:r>
            <a:r>
              <a:rPr i="1" lang="en-US" sz="2000">
                <a:solidFill>
                  <a:schemeClr val="dk1"/>
                </a:solidFill>
              </a:rPr>
              <a:t>Advances in neural information processing systems</a:t>
            </a:r>
            <a:r>
              <a:rPr lang="en-US" sz="2000">
                <a:solidFill>
                  <a:schemeClr val="dk1"/>
                </a:solidFill>
              </a:rPr>
              <a:t>, 28.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9" name="Google Shape;39;g12d21346570_0_34"/>
          <p:cNvSpPr txBox="1"/>
          <p:nvPr/>
        </p:nvSpPr>
        <p:spPr>
          <a:xfrm>
            <a:off x="15437269" y="35580071"/>
            <a:ext cx="13555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91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97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40" name="Google Shape;40;g12d21346570_0_34"/>
          <p:cNvSpPr/>
          <p:nvPr/>
        </p:nvSpPr>
        <p:spPr>
          <a:xfrm>
            <a:off x="1270618" y="40007804"/>
            <a:ext cx="5075700" cy="205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42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12d21346570_0_34"/>
          <p:cNvSpPr txBox="1"/>
          <p:nvPr/>
        </p:nvSpPr>
        <p:spPr>
          <a:xfrm>
            <a:off x="15438675" y="17573900"/>
            <a:ext cx="13555200" cy="8412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509575" lIns="509575" spcFirstLastPara="1" rIns="509575" wrap="square" tIns="509575">
            <a:noAutofit/>
          </a:bodyPr>
          <a:lstStyle/>
          <a:p>
            <a:pPr indent="-425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●"/>
            </a:pPr>
            <a:r>
              <a:rPr lang="en-US" sz="3100">
                <a:solidFill>
                  <a:schemeClr val="dk1"/>
                </a:solidFill>
              </a:rPr>
              <a:t>The </a:t>
            </a:r>
            <a:r>
              <a:rPr b="1" lang="en-US" sz="3100">
                <a:solidFill>
                  <a:schemeClr val="dk1"/>
                </a:solidFill>
              </a:rPr>
              <a:t>best DKT model is GRU</a:t>
            </a:r>
            <a:r>
              <a:rPr lang="en-US" sz="3100">
                <a:solidFill>
                  <a:schemeClr val="dk1"/>
                </a:solidFill>
              </a:rPr>
              <a:t> (in both settings) with 16 units, dropout of 0.2 and without the estimated difficulty feature.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425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●"/>
            </a:pPr>
            <a:r>
              <a:rPr lang="en-US" sz="3100">
                <a:solidFill>
                  <a:schemeClr val="dk1"/>
                </a:solidFill>
              </a:rPr>
              <a:t>In the binary setting, </a:t>
            </a:r>
            <a:r>
              <a:rPr b="1" lang="en-US" sz="3100">
                <a:solidFill>
                  <a:schemeClr val="dk1"/>
                </a:solidFill>
              </a:rPr>
              <a:t>DKT achieves the highest AUC, and lowest RMSE</a:t>
            </a:r>
            <a:r>
              <a:rPr lang="en-US" sz="3100">
                <a:solidFill>
                  <a:schemeClr val="dk1"/>
                </a:solidFill>
              </a:rPr>
              <a:t> (tied with BKT which has worse AUC).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425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●"/>
            </a:pPr>
            <a:r>
              <a:rPr lang="en-US" sz="3100">
                <a:solidFill>
                  <a:schemeClr val="dk1"/>
                </a:solidFill>
              </a:rPr>
              <a:t>The RMSE is by design reduced when partial credit is introduced, however the multiclass AUC is poor for both models.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425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●"/>
            </a:pPr>
            <a:r>
              <a:rPr lang="en-US" sz="3100">
                <a:solidFill>
                  <a:schemeClr val="dk1"/>
                </a:solidFill>
              </a:rPr>
              <a:t>Overall, the models tend to </a:t>
            </a:r>
            <a:r>
              <a:rPr b="1" lang="en-US" sz="3100">
                <a:solidFill>
                  <a:schemeClr val="dk1"/>
                </a:solidFill>
              </a:rPr>
              <a:t>underestimate the error </a:t>
            </a:r>
            <a:r>
              <a:rPr lang="en-US" sz="3100">
                <a:solidFill>
                  <a:schemeClr val="dk1"/>
                </a:solidFill>
              </a:rPr>
              <a:t>rate.</a:t>
            </a:r>
            <a:endParaRPr sz="31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2d21346570_0_34"/>
          <p:cNvSpPr txBox="1"/>
          <p:nvPr/>
        </p:nvSpPr>
        <p:spPr>
          <a:xfrm>
            <a:off x="1274925" y="17593250"/>
            <a:ext cx="13555200" cy="22494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509575" lIns="509575" spcFirstLastPara="1" rIns="509575" wrap="square" tIns="509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Dataset</a:t>
            </a:r>
            <a:endParaRPr sz="4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699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Data Processing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1"/>
                </a:solidFill>
              </a:rPr>
              <a:t>For our research question, we train our models using the </a:t>
            </a:r>
            <a:r>
              <a:rPr b="1" lang="en-US" sz="3100">
                <a:solidFill>
                  <a:schemeClr val="dk1"/>
                </a:solidFill>
              </a:rPr>
              <a:t>topic</a:t>
            </a:r>
            <a:r>
              <a:rPr lang="en-US" sz="3100">
                <a:solidFill>
                  <a:schemeClr val="dk1"/>
                </a:solidFill>
              </a:rPr>
              <a:t> of the question, the </a:t>
            </a:r>
            <a:r>
              <a:rPr b="1" lang="en-US" sz="3100">
                <a:solidFill>
                  <a:schemeClr val="dk1"/>
                </a:solidFill>
              </a:rPr>
              <a:t>evaluation</a:t>
            </a:r>
            <a:r>
              <a:rPr lang="en-US" sz="3100">
                <a:solidFill>
                  <a:schemeClr val="dk1"/>
                </a:solidFill>
              </a:rPr>
              <a:t> that a submission receive and also try to consider the </a:t>
            </a:r>
            <a:r>
              <a:rPr b="1" lang="en-US" sz="3100">
                <a:solidFill>
                  <a:schemeClr val="dk1"/>
                </a:solidFill>
              </a:rPr>
              <a:t>difficulty</a:t>
            </a:r>
            <a:r>
              <a:rPr lang="en-US" sz="3100">
                <a:solidFill>
                  <a:schemeClr val="dk1"/>
                </a:solidFill>
              </a:rPr>
              <a:t> of the question (provided by Learnavi). 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42545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●"/>
            </a:pPr>
            <a:r>
              <a:rPr lang="en-US" sz="3100">
                <a:solidFill>
                  <a:schemeClr val="dk1"/>
                </a:solidFill>
              </a:rPr>
              <a:t>Focus on the evaluated trials of the Mathematics part, corresponding to </a:t>
            </a:r>
            <a:r>
              <a:rPr b="1" lang="en-US" sz="3100">
                <a:solidFill>
                  <a:schemeClr val="dk1"/>
                </a:solidFill>
              </a:rPr>
              <a:t>121’281 answers</a:t>
            </a:r>
            <a:r>
              <a:rPr lang="en-US" sz="3100">
                <a:solidFill>
                  <a:schemeClr val="dk1"/>
                </a:solidFill>
              </a:rPr>
              <a:t> from </a:t>
            </a:r>
            <a:r>
              <a:rPr b="1" lang="en-US" sz="3100">
                <a:solidFill>
                  <a:schemeClr val="dk1"/>
                </a:solidFill>
              </a:rPr>
              <a:t>5’192 users.</a:t>
            </a:r>
            <a:endParaRPr b="1" sz="3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-42545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●"/>
            </a:pPr>
            <a:r>
              <a:rPr lang="en-US" sz="3100">
                <a:solidFill>
                  <a:schemeClr val="dk1"/>
                </a:solidFill>
              </a:rPr>
              <a:t>Keep the subtopics of the five main topics in the Mathematics part (Numbers and Number Quantities, Terms, Equations, Functions and Elementary Geometry) which corresponds to </a:t>
            </a:r>
            <a:r>
              <a:rPr b="1" lang="en-US" sz="3100">
                <a:solidFill>
                  <a:schemeClr val="dk1"/>
                </a:solidFill>
              </a:rPr>
              <a:t>272 topics</a:t>
            </a:r>
            <a:r>
              <a:rPr lang="en-US" sz="3100">
                <a:solidFill>
                  <a:schemeClr val="dk1"/>
                </a:solidFill>
              </a:rPr>
              <a:t>.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42545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●"/>
            </a:pPr>
            <a:r>
              <a:rPr lang="en-US" sz="3100">
                <a:solidFill>
                  <a:schemeClr val="dk1"/>
                </a:solidFill>
              </a:rPr>
              <a:t>Consider two settings for the evaluation, the </a:t>
            </a:r>
            <a:r>
              <a:rPr b="1" lang="en-US" sz="3100">
                <a:solidFill>
                  <a:schemeClr val="dk1"/>
                </a:solidFill>
              </a:rPr>
              <a:t>binary setting</a:t>
            </a:r>
            <a:r>
              <a:rPr lang="en-US" sz="3100">
                <a:solidFill>
                  <a:schemeClr val="dk1"/>
                </a:solidFill>
              </a:rPr>
              <a:t> in which partially correct answers are considered wrong and the </a:t>
            </a:r>
            <a:r>
              <a:rPr b="1" lang="en-US" sz="3100">
                <a:solidFill>
                  <a:schemeClr val="dk1"/>
                </a:solidFill>
              </a:rPr>
              <a:t>partial credit setting</a:t>
            </a:r>
            <a:r>
              <a:rPr lang="en-US" sz="3100">
                <a:solidFill>
                  <a:schemeClr val="dk1"/>
                </a:solidFill>
              </a:rPr>
              <a:t> in which they are taken into account.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400">
                <a:solidFill>
                  <a:schemeClr val="dk1"/>
                </a:solidFill>
              </a:rPr>
              <a:t>Model Architecture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</p:txBody>
      </p:sp>
      <p:sp>
        <p:nvSpPr>
          <p:cNvPr id="43" name="Google Shape;43;g12d21346570_0_34"/>
          <p:cNvSpPr txBox="1"/>
          <p:nvPr/>
        </p:nvSpPr>
        <p:spPr>
          <a:xfrm>
            <a:off x="1274925" y="11647250"/>
            <a:ext cx="13555200" cy="4755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509575" lIns="509575" spcFirstLastPara="1" rIns="509575" wrap="square" tIns="509575">
            <a:noAutofit/>
          </a:bodyPr>
          <a:lstStyle/>
          <a:p>
            <a:pPr indent="-4254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●"/>
            </a:pPr>
            <a:r>
              <a:rPr lang="en-US" sz="3100">
                <a:solidFill>
                  <a:schemeClr val="dk1"/>
                </a:solidFill>
              </a:rPr>
              <a:t>Educational technologies (EdTechs) support students and teachers.</a:t>
            </a:r>
            <a:endParaRPr sz="31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4254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●"/>
            </a:pPr>
            <a:r>
              <a:rPr lang="en-US" sz="3100">
                <a:solidFill>
                  <a:schemeClr val="dk1"/>
                </a:solidFill>
              </a:rPr>
              <a:t>To improve them, </a:t>
            </a:r>
            <a:r>
              <a:rPr b="1" lang="en-US" sz="3100">
                <a:solidFill>
                  <a:schemeClr val="dk1"/>
                </a:solidFill>
              </a:rPr>
              <a:t>k</a:t>
            </a:r>
            <a:r>
              <a:rPr b="1" lang="en-US" sz="3100">
                <a:solidFill>
                  <a:schemeClr val="dk1"/>
                </a:solidFill>
              </a:rPr>
              <a:t>nowledge tracing</a:t>
            </a:r>
            <a:r>
              <a:rPr lang="en-US" sz="3100">
                <a:solidFill>
                  <a:schemeClr val="dk1"/>
                </a:solidFill>
              </a:rPr>
              <a:t> which aims at modelling student’s mastery of a skill that they are learning. It can provide valuable insights for adapting the curriculum to the student’s needs.</a:t>
            </a:r>
            <a:endParaRPr sz="31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1"/>
                </a:solidFill>
              </a:rPr>
              <a:t>We leveraged data collected from an EdTech startup and performed knowledge tracing with the goal to </a:t>
            </a:r>
            <a:r>
              <a:rPr b="1" lang="en-US" sz="3100">
                <a:solidFill>
                  <a:schemeClr val="dk1"/>
                </a:solidFill>
              </a:rPr>
              <a:t>determine how much the users are learning </a:t>
            </a:r>
            <a:r>
              <a:rPr lang="en-US" sz="3100">
                <a:solidFill>
                  <a:schemeClr val="dk1"/>
                </a:solidFill>
              </a:rPr>
              <a:t>when it comes to Mathematics.</a:t>
            </a:r>
            <a:endParaRPr sz="31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</p:txBody>
      </p:sp>
      <p:sp>
        <p:nvSpPr>
          <p:cNvPr id="44" name="Google Shape;44;g12d21346570_0_34"/>
          <p:cNvSpPr txBox="1"/>
          <p:nvPr>
            <p:ph idx="1" type="body"/>
          </p:nvPr>
        </p:nvSpPr>
        <p:spPr>
          <a:xfrm>
            <a:off x="1272150" y="3667350"/>
            <a:ext cx="27730800" cy="6628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720000" lIns="720000" spcFirstLastPara="1" rIns="720000" wrap="square" tIns="72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None/>
            </a:pPr>
            <a:r>
              <a:rPr b="1" lang="en-US" sz="9200"/>
              <a:t>Modelling learning behavior of Learnnavi users</a:t>
            </a:r>
            <a:endParaRPr b="1" sz="9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</a:pPr>
            <a:r>
              <a:rPr lang="en-US" sz="5600"/>
              <a:t>Survey of Knowledge Tracing techniques </a:t>
            </a:r>
            <a:endParaRPr b="1" sz="9600"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14"/>
              <a:buNone/>
            </a:pPr>
            <a:r>
              <a:t/>
            </a:r>
            <a:endParaRPr sz="3114"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/>
              <a:t>Marie Biolková, Ghali Chraibi, Shrirang Bagdi</a:t>
            </a:r>
            <a:endParaRPr baseline="30000" sz="4000"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 sz="4000"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/>
              <a:t>Machine Learning for Behavioral Data (MLBD) Course, EPFL, 2022</a:t>
            </a:r>
            <a:endParaRPr/>
          </a:p>
        </p:txBody>
      </p:sp>
      <p:sp>
        <p:nvSpPr>
          <p:cNvPr id="45" name="Google Shape;45;g12d21346570_0_34"/>
          <p:cNvSpPr txBox="1"/>
          <p:nvPr>
            <p:ph idx="11" type="ftr"/>
          </p:nvPr>
        </p:nvSpPr>
        <p:spPr>
          <a:xfrm>
            <a:off x="13398740" y="1114384"/>
            <a:ext cx="15600000" cy="116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Machine Learning for Education Laboratory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/>
              <a:t>ML4ED</a:t>
            </a:r>
            <a:endParaRPr b="1"/>
          </a:p>
        </p:txBody>
      </p:sp>
      <p:sp>
        <p:nvSpPr>
          <p:cNvPr id="46" name="Google Shape;46;g12d21346570_0_34"/>
          <p:cNvSpPr txBox="1"/>
          <p:nvPr/>
        </p:nvSpPr>
        <p:spPr>
          <a:xfrm>
            <a:off x="15445475" y="27155850"/>
            <a:ext cx="13555200" cy="8092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509575" lIns="509575" spcFirstLastPara="1" rIns="509575" wrap="square" tIns="50957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100">
                <a:solidFill>
                  <a:schemeClr val="dk1"/>
                </a:solidFill>
              </a:rPr>
              <a:t>In conclusion, we achieved to adapt several knowledge tracing models on Learnavi data and obtained an </a:t>
            </a:r>
            <a:r>
              <a:rPr b="1" lang="en-US" sz="3100">
                <a:solidFill>
                  <a:schemeClr val="dk1"/>
                </a:solidFill>
              </a:rPr>
              <a:t>AUC score of 0.677 </a:t>
            </a:r>
            <a:r>
              <a:rPr lang="en-US" sz="3100">
                <a:solidFill>
                  <a:schemeClr val="dk1"/>
                </a:solidFill>
              </a:rPr>
              <a:t>with a GRU.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Limitations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42545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●"/>
            </a:pPr>
            <a:r>
              <a:rPr lang="en-US" sz="3100">
                <a:solidFill>
                  <a:schemeClr val="dk1"/>
                </a:solidFill>
              </a:rPr>
              <a:t>The notion of partial credit is difficult to use and interpret. The </a:t>
            </a:r>
            <a:r>
              <a:rPr b="1" lang="en-US" sz="3100">
                <a:solidFill>
                  <a:schemeClr val="dk1"/>
                </a:solidFill>
              </a:rPr>
              <a:t>binary setting is more realistic and provides better results.</a:t>
            </a:r>
            <a:endParaRPr b="1" sz="3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42545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●"/>
            </a:pPr>
            <a:r>
              <a:rPr lang="en-US" sz="3100">
                <a:solidFill>
                  <a:schemeClr val="dk1"/>
                </a:solidFill>
              </a:rPr>
              <a:t>Times series of the users are of unequal size and mostly short which is not ideal to train some of the models.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Further work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42545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●"/>
            </a:pPr>
            <a:r>
              <a:rPr lang="en-US" sz="3100">
                <a:solidFill>
                  <a:schemeClr val="dk1"/>
                </a:solidFill>
              </a:rPr>
              <a:t>More attention </a:t>
            </a:r>
            <a:r>
              <a:rPr b="1" lang="en-US" sz="3100">
                <a:solidFill>
                  <a:schemeClr val="dk1"/>
                </a:solidFill>
              </a:rPr>
              <a:t>on the processing of the data</a:t>
            </a:r>
            <a:r>
              <a:rPr lang="en-US" sz="3100">
                <a:solidFill>
                  <a:schemeClr val="dk1"/>
                </a:solidFill>
              </a:rPr>
              <a:t> could provide more accurate results. A first approach would be to filter out users who have made little use of the application or to exploit the classroom feature.</a:t>
            </a:r>
            <a:endParaRPr sz="3100">
              <a:solidFill>
                <a:schemeClr val="dk1"/>
              </a:solidFill>
            </a:endParaRPr>
          </a:p>
        </p:txBody>
      </p:sp>
      <p:sp>
        <p:nvSpPr>
          <p:cNvPr id="47" name="Google Shape;47;g12d21346570_0_34"/>
          <p:cNvSpPr txBox="1"/>
          <p:nvPr/>
        </p:nvSpPr>
        <p:spPr>
          <a:xfrm>
            <a:off x="15362484" y="10808899"/>
            <a:ext cx="135552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68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3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3 RESULTS</a:t>
            </a:r>
            <a:endParaRPr/>
          </a:p>
        </p:txBody>
      </p:sp>
      <p:sp>
        <p:nvSpPr>
          <p:cNvPr id="48" name="Google Shape;48;g12d21346570_0_34"/>
          <p:cNvSpPr txBox="1"/>
          <p:nvPr/>
        </p:nvSpPr>
        <p:spPr>
          <a:xfrm>
            <a:off x="15445467" y="26282586"/>
            <a:ext cx="135537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68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3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 CONCLUSION</a:t>
            </a:r>
            <a:endParaRPr/>
          </a:p>
        </p:txBody>
      </p:sp>
      <p:sp>
        <p:nvSpPr>
          <p:cNvPr id="49" name="Google Shape;49;g12d21346570_0_34"/>
          <p:cNvSpPr txBox="1"/>
          <p:nvPr/>
        </p:nvSpPr>
        <p:spPr>
          <a:xfrm>
            <a:off x="1274924" y="16777862"/>
            <a:ext cx="135552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68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3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2 METHODOLOGY</a:t>
            </a:r>
            <a:endParaRPr/>
          </a:p>
        </p:txBody>
      </p:sp>
      <p:sp>
        <p:nvSpPr>
          <p:cNvPr id="50" name="Google Shape;50;g12d21346570_0_34"/>
          <p:cNvSpPr txBox="1"/>
          <p:nvPr/>
        </p:nvSpPr>
        <p:spPr>
          <a:xfrm>
            <a:off x="1274924" y="10831899"/>
            <a:ext cx="135552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68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3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 INTRODUCTION + RESEARCH QUESTION</a:t>
            </a:r>
            <a:endParaRPr/>
          </a:p>
        </p:txBody>
      </p:sp>
      <p:pic>
        <p:nvPicPr>
          <p:cNvPr id="51" name="Google Shape;51;g12d21346570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849" y="323406"/>
            <a:ext cx="6840078" cy="246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g12d21346570_0_34"/>
          <p:cNvPicPr preferRelativeResize="0"/>
          <p:nvPr/>
        </p:nvPicPr>
        <p:blipFill rotWithShape="1">
          <a:blip r:embed="rId4">
            <a:alphaModFix/>
          </a:blip>
          <a:srcRect b="22867" l="11250" r="23072" t="23590"/>
          <a:stretch/>
        </p:blipFill>
        <p:spPr>
          <a:xfrm>
            <a:off x="1270618" y="40065526"/>
            <a:ext cx="2676599" cy="172974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3" name="Google Shape;53;g12d21346570_0_34"/>
          <p:cNvGraphicFramePr/>
          <p:nvPr/>
        </p:nvGraphicFramePr>
        <p:xfrm>
          <a:off x="15684575" y="23270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{85ADC266-AA92-4B36-9B74-B33DCB2EA468}</a:tableStyleId>
              </a:tblPr>
              <a:tblGrid>
                <a:gridCol w="1632575"/>
                <a:gridCol w="1632575"/>
                <a:gridCol w="1632575"/>
                <a:gridCol w="1632575"/>
                <a:gridCol w="1632575"/>
                <a:gridCol w="1632575"/>
                <a:gridCol w="1632575"/>
                <a:gridCol w="1632575"/>
              </a:tblGrid>
              <a:tr h="55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500"/>
                    </a:p>
                  </a:txBody>
                  <a:tcPr marT="91425" marB="91425" marR="91425" marL="91425"/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Binary setting</a:t>
                      </a:r>
                      <a:endParaRPr b="1" sz="2500"/>
                    </a:p>
                  </a:txBody>
                  <a:tcPr marT="91425" marB="91425" marR="91425" marL="91425"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Partial credit setting</a:t>
                      </a:r>
                      <a:endParaRPr b="1" sz="25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5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BKT *</a:t>
                      </a:r>
                      <a:endParaRPr b="1"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AFM</a:t>
                      </a:r>
                      <a:endParaRPr b="1"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PFA</a:t>
                      </a:r>
                      <a:endParaRPr b="1"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PFA+</a:t>
                      </a:r>
                      <a:endParaRPr b="1"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DKT</a:t>
                      </a:r>
                      <a:endParaRPr b="1" sz="2500"/>
                    </a:p>
                  </a:txBody>
                  <a:tcPr marT="91425" marB="91425" marR="91425" marL="91425"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PFA+</a:t>
                      </a:r>
                      <a:endParaRPr b="1" sz="25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DKT</a:t>
                      </a:r>
                      <a:endParaRPr b="1"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RMSE ↓</a:t>
                      </a:r>
                      <a:endParaRPr b="1"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0.476</a:t>
                      </a:r>
                      <a:endParaRPr b="1"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0.483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0.480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0.478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0.476</a:t>
                      </a:r>
                      <a:endParaRPr b="1" sz="2500"/>
                    </a:p>
                  </a:txBody>
                  <a:tcPr marT="91425" marB="91425" marR="91425" marL="91425"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0.407</a:t>
                      </a:r>
                      <a:endParaRPr sz="25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0.409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AUC ↑</a:t>
                      </a:r>
                      <a:endParaRPr b="1"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0.661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0.636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0.651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0.659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0.677</a:t>
                      </a:r>
                      <a:endParaRPr b="1" sz="2500"/>
                    </a:p>
                  </a:txBody>
                  <a:tcPr marT="91425" marB="91425" marR="91425" marL="91425"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0.531</a:t>
                      </a:r>
                      <a:endParaRPr b="1" sz="25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0.545</a:t>
                      </a:r>
                      <a:endParaRPr b="1"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" name="Google Shape;54;g12d21346570_0_34"/>
          <p:cNvSpPr txBox="1"/>
          <p:nvPr/>
        </p:nvSpPr>
        <p:spPr>
          <a:xfrm>
            <a:off x="15684550" y="22457175"/>
            <a:ext cx="13122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Table 1</a:t>
            </a:r>
            <a:r>
              <a:rPr lang="en-US" sz="2000"/>
              <a:t>. Root-mean-squared error (RMSE) and area under the ROC curve (AUC) for each models. With + we denote models which include the estimated difficulty of the question.</a:t>
            </a:r>
            <a:endParaRPr sz="2000"/>
          </a:p>
        </p:txBody>
      </p:sp>
      <p:pic>
        <p:nvPicPr>
          <p:cNvPr id="55" name="Google Shape;55;g12d21346570_0_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0800" y="18754331"/>
            <a:ext cx="7011976" cy="498866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g12d21346570_0_34"/>
          <p:cNvSpPr txBox="1"/>
          <p:nvPr/>
        </p:nvSpPr>
        <p:spPr>
          <a:xfrm>
            <a:off x="15522775" y="25525850"/>
            <a:ext cx="391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 weighted average of per-topic results</a:t>
            </a:r>
            <a:endParaRPr/>
          </a:p>
        </p:txBody>
      </p:sp>
      <p:sp>
        <p:nvSpPr>
          <p:cNvPr id="57" name="Google Shape;57;g12d21346570_0_34"/>
          <p:cNvSpPr txBox="1"/>
          <p:nvPr/>
        </p:nvSpPr>
        <p:spPr>
          <a:xfrm>
            <a:off x="8021412" y="17934650"/>
            <a:ext cx="73794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575" lIns="509575" spcFirstLastPara="1" rIns="5095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Distribution of answers across topics and </a:t>
            </a:r>
            <a:r>
              <a:rPr lang="en-US" sz="2000">
                <a:solidFill>
                  <a:schemeClr val="dk1"/>
                </a:solidFill>
              </a:rPr>
              <a:t>evaluations.</a:t>
            </a:r>
            <a:endParaRPr/>
          </a:p>
        </p:txBody>
      </p:sp>
      <p:sp>
        <p:nvSpPr>
          <p:cNvPr id="58" name="Google Shape;58;g12d21346570_0_34"/>
          <p:cNvSpPr/>
          <p:nvPr/>
        </p:nvSpPr>
        <p:spPr>
          <a:xfrm>
            <a:off x="2001175" y="31447525"/>
            <a:ext cx="5778900" cy="1163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Bayesian Knowledge Tracing </a:t>
            </a:r>
            <a:r>
              <a:rPr lang="en-US" sz="2000"/>
              <a:t>[2]</a:t>
            </a:r>
            <a:endParaRPr sz="2000"/>
          </a:p>
        </p:txBody>
      </p:sp>
      <p:sp>
        <p:nvSpPr>
          <p:cNvPr id="59" name="Google Shape;59;g12d21346570_0_34"/>
          <p:cNvSpPr/>
          <p:nvPr/>
        </p:nvSpPr>
        <p:spPr>
          <a:xfrm>
            <a:off x="8676525" y="31447375"/>
            <a:ext cx="5778900" cy="1164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Additive Factors Model </a:t>
            </a:r>
            <a:r>
              <a:rPr lang="en-US" sz="2000"/>
              <a:t>[3]</a:t>
            </a:r>
            <a:r>
              <a:rPr lang="en-US" sz="3100"/>
              <a:t> </a:t>
            </a:r>
            <a:endParaRPr sz="3100"/>
          </a:p>
        </p:txBody>
      </p:sp>
      <p:sp>
        <p:nvSpPr>
          <p:cNvPr id="60" name="Google Shape;60;g12d21346570_0_34"/>
          <p:cNvSpPr/>
          <p:nvPr/>
        </p:nvSpPr>
        <p:spPr>
          <a:xfrm>
            <a:off x="8654588" y="35613225"/>
            <a:ext cx="5778900" cy="11640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Deep Knowledge Tracing </a:t>
            </a:r>
            <a:r>
              <a:rPr lang="en-US" sz="2000"/>
              <a:t>[5]</a:t>
            </a:r>
            <a:endParaRPr sz="2000"/>
          </a:p>
        </p:txBody>
      </p:sp>
      <p:sp>
        <p:nvSpPr>
          <p:cNvPr id="61" name="Google Shape;61;g12d21346570_0_34"/>
          <p:cNvSpPr/>
          <p:nvPr/>
        </p:nvSpPr>
        <p:spPr>
          <a:xfrm>
            <a:off x="2022900" y="35613213"/>
            <a:ext cx="5778900" cy="1164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Performance Factors Analysis </a:t>
            </a:r>
            <a:r>
              <a:rPr lang="en-US" sz="2000"/>
              <a:t>[4]</a:t>
            </a:r>
            <a:endParaRPr sz="2000"/>
          </a:p>
        </p:txBody>
      </p:sp>
      <p:sp>
        <p:nvSpPr>
          <p:cNvPr id="62" name="Google Shape;62;g12d21346570_0_34"/>
          <p:cNvSpPr txBox="1"/>
          <p:nvPr/>
        </p:nvSpPr>
        <p:spPr>
          <a:xfrm>
            <a:off x="1530000" y="32781725"/>
            <a:ext cx="6459900" cy="270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Fit </a:t>
            </a:r>
            <a:r>
              <a:rPr b="1" lang="en-US" sz="2600"/>
              <a:t>one model per main topic</a:t>
            </a:r>
            <a:r>
              <a:rPr lang="en-US" sz="2600"/>
              <a:t> to ensure that the overlap between skills is minimised (BKT assumption).</a:t>
            </a:r>
            <a:endParaRPr sz="2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BKT supports only </a:t>
            </a:r>
            <a:r>
              <a:rPr b="1" lang="en-US" sz="2600"/>
              <a:t>binary outcomes</a:t>
            </a:r>
            <a:r>
              <a:rPr lang="en-US" sz="2600"/>
              <a:t> and cannot be adapted easily in the partial credit setting.</a:t>
            </a:r>
            <a:endParaRPr sz="2600"/>
          </a:p>
        </p:txBody>
      </p:sp>
      <p:sp>
        <p:nvSpPr>
          <p:cNvPr id="63" name="Google Shape;63;g12d21346570_0_34"/>
          <p:cNvSpPr txBox="1"/>
          <p:nvPr/>
        </p:nvSpPr>
        <p:spPr>
          <a:xfrm>
            <a:off x="8261238" y="32781725"/>
            <a:ext cx="6181200" cy="2432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Assumes that the prior knowledge of students may vary.</a:t>
            </a:r>
            <a:endParaRPr sz="2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A question can use multiple skills and the difficulty of the skills are modeled.</a:t>
            </a:r>
            <a:endParaRPr sz="2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-US" sz="2600"/>
              <a:t>Each trial</a:t>
            </a:r>
            <a:r>
              <a:rPr lang="en-US" sz="2600"/>
              <a:t> improves the learning.</a:t>
            </a:r>
            <a:endParaRPr sz="2600"/>
          </a:p>
        </p:txBody>
      </p:sp>
      <p:sp>
        <p:nvSpPr>
          <p:cNvPr id="64" name="Google Shape;64;g12d21346570_0_34"/>
          <p:cNvSpPr txBox="1"/>
          <p:nvPr/>
        </p:nvSpPr>
        <p:spPr>
          <a:xfrm>
            <a:off x="1565700" y="36899725"/>
            <a:ext cx="64557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Same assumption as in AFM except that the learning rate is now </a:t>
            </a:r>
            <a:r>
              <a:rPr b="1" lang="en-US" sz="2600"/>
              <a:t>different for correct and wrong answers</a:t>
            </a:r>
            <a:r>
              <a:rPr lang="en-US" sz="2600"/>
              <a:t>.</a:t>
            </a:r>
            <a:endParaRPr sz="2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Can be extended for the partial credit setting by considering a third learning rate for partially correct answers and by adding the estimated  difficulty feature.</a:t>
            </a:r>
            <a:endParaRPr sz="2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65" name="Google Shape;65;g12d21346570_0_34"/>
          <p:cNvSpPr txBox="1"/>
          <p:nvPr/>
        </p:nvSpPr>
        <p:spPr>
          <a:xfrm>
            <a:off x="8261250" y="37024225"/>
            <a:ext cx="61812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-US" sz="2600"/>
              <a:t>Flexible models</a:t>
            </a:r>
            <a:r>
              <a:rPr lang="en-US" sz="2600"/>
              <a:t> that can capture the relationships between different topics.</a:t>
            </a:r>
            <a:endParaRPr sz="2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Fit DKT model with and without considering the difficulty of a topic, on different model architectures (RNN, GRU, LSTM).</a:t>
            </a:r>
            <a:endParaRPr sz="2600"/>
          </a:p>
        </p:txBody>
      </p:sp>
      <p:pic>
        <p:nvPicPr>
          <p:cNvPr id="66" name="Google Shape;66;g12d21346570_0_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16275" y="12175100"/>
            <a:ext cx="6181200" cy="5170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g12d21346570_0_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07825" y="12175100"/>
            <a:ext cx="6181200" cy="517019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12d21346570_0_34"/>
          <p:cNvSpPr txBox="1"/>
          <p:nvPr/>
        </p:nvSpPr>
        <p:spPr>
          <a:xfrm>
            <a:off x="15473026" y="11509225"/>
            <a:ext cx="133341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9575" lIns="509575" spcFirstLastPara="1" rIns="50957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</a:t>
            </a:r>
            <a:r>
              <a:rPr b="1" lang="en-US" sz="2000">
                <a:solidFill>
                  <a:schemeClr val="dk1"/>
                </a:solidFill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>
                <a:solidFill>
                  <a:schemeClr val="dk1"/>
                </a:solidFill>
              </a:rPr>
              <a:t>Learning curves for Equations (left) and Terms (right) topics.</a:t>
            </a:r>
            <a:endParaRPr/>
          </a:p>
        </p:txBody>
      </p:sp>
      <p:sp>
        <p:nvSpPr>
          <p:cNvPr id="69" name="Google Shape;69;g12d21346570_0_34"/>
          <p:cNvSpPr txBox="1"/>
          <p:nvPr/>
        </p:nvSpPr>
        <p:spPr>
          <a:xfrm>
            <a:off x="1760700" y="19007725"/>
            <a:ext cx="5398800" cy="352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100">
                <a:solidFill>
                  <a:schemeClr val="dk1"/>
                </a:solidFill>
              </a:rPr>
              <a:t>The data is from</a:t>
            </a:r>
            <a:r>
              <a:rPr b="1" lang="en-US" sz="3100">
                <a:solidFill>
                  <a:schemeClr val="dk1"/>
                </a:solidFill>
              </a:rPr>
              <a:t> Learnnavi</a:t>
            </a:r>
            <a:r>
              <a:rPr lang="en-US" sz="3100">
                <a:solidFill>
                  <a:schemeClr val="dk1"/>
                </a:solidFill>
              </a:rPr>
              <a:t> [1], an online platform where users can study Mathematics and German. It allows users to follow their progress and obtain feedback on their submissions.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TH Grau">
  <a:themeElements>
    <a:clrScheme name="ETH Grau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6F6F6F"/>
      </a:accent1>
      <a:accent2>
        <a:srgbClr val="8C8C8C"/>
      </a:accent2>
      <a:accent3>
        <a:srgbClr val="A9A9A9"/>
      </a:accent3>
      <a:accent4>
        <a:srgbClr val="C5C5C5"/>
      </a:accent4>
      <a:accent5>
        <a:srgbClr val="E2E2E2"/>
      </a:accent5>
      <a:accent6>
        <a:srgbClr val="F0F0F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ETH Blau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15CAF"/>
      </a:accent1>
      <a:accent2>
        <a:srgbClr val="4D7DBF"/>
      </a:accent2>
      <a:accent3>
        <a:srgbClr val="7A9DCF"/>
      </a:accent3>
      <a:accent4>
        <a:srgbClr val="A6BEDF"/>
      </a:accent4>
      <a:accent5>
        <a:srgbClr val="D3DEEF"/>
      </a:accent5>
      <a:accent6>
        <a:srgbClr val="E8EEF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2021-10-06T10:51:46Z</dcterms:created>
  <dc:creator>Giang Christian</dc:creator>
</cp:coreProperties>
</file>