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15ac8470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15ac8470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Decided to create an educational game, with a little bit of fun added to it. Its based around naming capital cities around the world, hence the educational part, but with incredible graphics like this login screen, its also quite entertaining. We’ve also added features that allow the users to save their score, and compare it to others on a leaderboard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15ac8470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15ac8470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 through features of app</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15ac8470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15ac8470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AutoNum type="arabicParenR"/>
            </a:pPr>
            <a:r>
              <a:rPr lang="en"/>
              <a:t>For our MVP we created our own database, choosing 10 countries and capitals each. This was very timely, took heaps of code, and was hard to access. So after putting way too many hours into that, we found a JSON file on github that had all countries in the world. This wasn’t the end of it, as it had things like ‘Antartica’ and others whos capital was ‘nil’. So we had a quick scan and deleted the ones we didn’t like</a:t>
            </a:r>
            <a:endParaRPr/>
          </a:p>
          <a:p>
            <a:pPr indent="-298450" lvl="0" marL="457200" rtl="0">
              <a:spcBef>
                <a:spcPts val="0"/>
              </a:spcBef>
              <a:spcAft>
                <a:spcPts val="0"/>
              </a:spcAft>
              <a:buSzPts val="1100"/>
              <a:buAutoNum type="arabicParenR"/>
            </a:pPr>
            <a:r>
              <a:rPr lang="en"/>
              <a:t>After a bit of mucking about, we managed to get the username and score sent to the highscore final. </a:t>
            </a:r>
            <a:r>
              <a:rPr lang="en">
                <a:solidFill>
                  <a:schemeClr val="dk1"/>
                </a:solidFill>
              </a:rPr>
              <a:t>This happened by asking user to confirm their username, which would obviously lead to alot of problems with typos and just general clunkiness. </a:t>
            </a:r>
            <a:r>
              <a:rPr lang="en"/>
              <a:t> Accessing this however was a different story. We could get it, but it would print it all out...then print nothing. In the end, we turned the data into an array of hashes that we were able to loop through to print the scores out 1-by-1</a:t>
            </a:r>
            <a:endParaRPr/>
          </a:p>
          <a:p>
            <a:pPr indent="-298450" lvl="0" marL="457200">
              <a:spcBef>
                <a:spcPts val="0"/>
              </a:spcBef>
              <a:spcAft>
                <a:spcPts val="0"/>
              </a:spcAft>
              <a:buSzPts val="1100"/>
              <a:buAutoNum type="arabicParenR"/>
            </a:pPr>
            <a:r>
              <a:rPr lang="en">
                <a:solidFill>
                  <a:schemeClr val="dk1"/>
                </a:solidFill>
              </a:rPr>
              <a:t>We were able to set up our app, so a user had to be logged in, or registered before they could access the quiz. But we really struggled to get the data between classes...even went as far as trying global variables! In the end, we called a new instance of the class Quiz in our User class, and sent @username and @name across with it. When they got to the quiz class, we’d assign a value straight away, so we could access them in the rest of the class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15ac8470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15ac8470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Different countries spell cities in different ways. Take Paraguay for example. In Latin America, its spelt Asunci, whereas in Australia, is spelt Asuncion. This would obviously cause issues when a user would type an answer that is actually correct, but get the wrong result. The 2 ways around this were to add in a whole lot of “OR” statements, or just cop it, and change it to the Aussie spelling. </a:t>
            </a:r>
            <a:endParaRPr/>
          </a:p>
          <a:p>
            <a:pPr indent="0" lvl="0" marL="0" rtl="0">
              <a:spcBef>
                <a:spcPts val="0"/>
              </a:spcBef>
              <a:spcAft>
                <a:spcPts val="0"/>
              </a:spcAft>
              <a:buNone/>
            </a:pPr>
            <a:r>
              <a:rPr lang="en"/>
              <a:t>This poses an ethical issue as it subliminaly tells the youth of Australia that the English way is the correct way. After much debate however, we decided the ethical issue was not large enough to have a dysfunctioning app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15ac8470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15ac8470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My lil’ baby. I’m sure its not actually that impressive a piece of code, but I had one of those mind blank moments and spent way too long on it. </a:t>
            </a:r>
            <a:endParaRPr/>
          </a:p>
          <a:p>
            <a:pPr indent="0" lvl="0" marL="0" rtl="0">
              <a:spcBef>
                <a:spcPts val="0"/>
              </a:spcBef>
              <a:spcAft>
                <a:spcPts val="0"/>
              </a:spcAft>
              <a:buNone/>
            </a:pPr>
            <a:r>
              <a:rPr lang="en"/>
              <a:t>Pretty much, the user_hash holds all the scores that have been added to the leaderboard file. By printing them out, they wouldn’t be in order, and the list would be as long as the amount of scores there were. So I set up a sorted hash, sorting by score. Reversed this array, and took the top ten values. Then looped through, printing out the time of the score, the actual score and which user got 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15ac8470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15ac8470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Ask for the user name, and then checks the files if there is user details to see  the user exists, </a:t>
            </a:r>
            <a:endParaRPr/>
          </a:p>
          <a:p>
            <a:pPr indent="0" lvl="0" marL="0" rtl="0">
              <a:spcBef>
                <a:spcPts val="0"/>
              </a:spcBef>
              <a:spcAft>
                <a:spcPts val="0"/>
              </a:spcAft>
              <a:buNone/>
            </a:pPr>
            <a:r>
              <a:rPr lang="en"/>
              <a:t>If they exist, goes down to this functions, and if not, goes bank to login again,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15ac8470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15ac8470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81050" y="225700"/>
            <a:ext cx="8520600" cy="95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solidFill>
                  <a:srgbClr val="00FFFF"/>
                </a:solidFill>
              </a:rPr>
              <a:t>OLIVIA NEWTON JOHN</a:t>
            </a:r>
            <a:endParaRPr>
              <a:solidFill>
                <a:srgbClr val="00FFFF"/>
              </a:solidFill>
            </a:endParaRPr>
          </a:p>
        </p:txBody>
      </p:sp>
      <p:pic>
        <p:nvPicPr>
          <p:cNvPr descr="Image result for olivia newton john" id="55" name="Google Shape;55;p13"/>
          <p:cNvPicPr preferRelativeResize="0"/>
          <p:nvPr/>
        </p:nvPicPr>
        <p:blipFill>
          <a:blip r:embed="rId3">
            <a:alphaModFix/>
          </a:blip>
          <a:stretch>
            <a:fillRect/>
          </a:stretch>
        </p:blipFill>
        <p:spPr>
          <a:xfrm>
            <a:off x="2262875" y="1181800"/>
            <a:ext cx="3807275" cy="3807275"/>
          </a:xfrm>
          <a:prstGeom prst="rect">
            <a:avLst/>
          </a:prstGeom>
          <a:noFill/>
          <a:ln>
            <a:noFill/>
          </a:ln>
        </p:spPr>
      </p:pic>
      <p:cxnSp>
        <p:nvCxnSpPr>
          <p:cNvPr id="56" name="Google Shape;56;p13"/>
          <p:cNvCxnSpPr/>
          <p:nvPr/>
        </p:nvCxnSpPr>
        <p:spPr>
          <a:xfrm rot="10800000">
            <a:off x="712125" y="445225"/>
            <a:ext cx="2327400" cy="661200"/>
          </a:xfrm>
          <a:prstGeom prst="straightConnector1">
            <a:avLst/>
          </a:prstGeom>
          <a:noFill/>
          <a:ln cap="flat" cmpd="sng" w="152400">
            <a:solidFill>
              <a:srgbClr val="FF0000"/>
            </a:solidFill>
            <a:prstDash val="solid"/>
            <a:round/>
            <a:headEnd len="med" w="med" type="none"/>
            <a:tailEnd len="med" w="med" type="none"/>
          </a:ln>
        </p:spPr>
      </p:cxnSp>
      <p:cxnSp>
        <p:nvCxnSpPr>
          <p:cNvPr id="57" name="Google Shape;57;p13"/>
          <p:cNvCxnSpPr/>
          <p:nvPr/>
        </p:nvCxnSpPr>
        <p:spPr>
          <a:xfrm flipH="1">
            <a:off x="801175" y="381525"/>
            <a:ext cx="2200200" cy="775800"/>
          </a:xfrm>
          <a:prstGeom prst="straightConnector1">
            <a:avLst/>
          </a:prstGeom>
          <a:noFill/>
          <a:ln cap="flat" cmpd="sng" w="152400">
            <a:solidFill>
              <a:srgbClr val="FF0000"/>
            </a:solidFill>
            <a:prstDash val="solid"/>
            <a:round/>
            <a:headEnd len="med" w="med" type="none"/>
            <a:tailEnd len="med" w="med" type="none"/>
          </a:ln>
        </p:spPr>
      </p:cxnSp>
      <p:sp>
        <p:nvSpPr>
          <p:cNvPr id="58" name="Google Shape;58;p13"/>
          <p:cNvSpPr txBox="1"/>
          <p:nvPr/>
        </p:nvSpPr>
        <p:spPr>
          <a:xfrm>
            <a:off x="712122" y="1045642"/>
            <a:ext cx="3268800" cy="1526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6000">
                <a:solidFill>
                  <a:srgbClr val="00FFFF"/>
                </a:solidFill>
              </a:rPr>
              <a:t>TRIVIA</a:t>
            </a:r>
            <a:endParaRPr sz="6000">
              <a:solidFill>
                <a:srgbClr val="00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
                                        </p:tgtEl>
                                        <p:attrNameLst>
                                          <p:attrName>style.visibility</p:attrName>
                                        </p:attrNameLst>
                                      </p:cBhvr>
                                      <p:to>
                                        <p:strVal val="visible"/>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2000"/>
                                        <p:tgtEl>
                                          <p:spTgt spid="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lin ang="5400012" scaled="0"/>
        </a:grad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0" y="11437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rPr>
              <a:t>APP OVERVIEW</a:t>
            </a:r>
            <a:endParaRPr sz="3600">
              <a:solidFill>
                <a:srgbClr val="00FFFF"/>
              </a:solidFill>
            </a:endParaRPr>
          </a:p>
        </p:txBody>
      </p:sp>
      <p:sp>
        <p:nvSpPr>
          <p:cNvPr id="64" name="Google Shape;64;p14"/>
          <p:cNvSpPr txBox="1"/>
          <p:nvPr>
            <p:ph idx="1" type="body"/>
          </p:nvPr>
        </p:nvSpPr>
        <p:spPr>
          <a:xfrm>
            <a:off x="2251025" y="2973625"/>
            <a:ext cx="6581100" cy="2024400"/>
          </a:xfrm>
          <a:prstGeom prst="rect">
            <a:avLst/>
          </a:prstGeom>
        </p:spPr>
        <p:txBody>
          <a:bodyPr anchorCtr="0" anchor="t" bIns="91425" lIns="91425" spcFirstLastPara="1" rIns="91425" wrap="square" tIns="91425">
            <a:noAutofit/>
          </a:bodyPr>
          <a:lstStyle/>
          <a:p>
            <a:pPr indent="-457200" lvl="0" marL="457200" rtl="0">
              <a:spcBef>
                <a:spcPts val="0"/>
              </a:spcBef>
              <a:spcAft>
                <a:spcPts val="0"/>
              </a:spcAft>
              <a:buClr>
                <a:srgbClr val="FFFFFF"/>
              </a:buClr>
              <a:buSzPts val="3600"/>
              <a:buChar char="●"/>
            </a:pPr>
            <a:r>
              <a:rPr lang="en" sz="3600">
                <a:solidFill>
                  <a:srgbClr val="FFFFFF"/>
                </a:solidFill>
              </a:rPr>
              <a:t>Educational Game</a:t>
            </a:r>
            <a:endParaRPr sz="3600">
              <a:solidFill>
                <a:srgbClr val="FFFFFF"/>
              </a:solidFill>
            </a:endParaRPr>
          </a:p>
          <a:p>
            <a:pPr indent="-457200" lvl="0" marL="457200" rtl="0">
              <a:spcBef>
                <a:spcPts val="0"/>
              </a:spcBef>
              <a:spcAft>
                <a:spcPts val="0"/>
              </a:spcAft>
              <a:buClr>
                <a:srgbClr val="FFFFFF"/>
              </a:buClr>
              <a:buSzPts val="3600"/>
              <a:buChar char="●"/>
            </a:pPr>
            <a:r>
              <a:rPr lang="en" sz="3600">
                <a:solidFill>
                  <a:srgbClr val="FFFFFF"/>
                </a:solidFill>
              </a:rPr>
              <a:t>Entertainment Game</a:t>
            </a:r>
            <a:endParaRPr sz="3600">
              <a:solidFill>
                <a:srgbClr val="FFFFFF"/>
              </a:solidFill>
            </a:endParaRPr>
          </a:p>
          <a:p>
            <a:pPr indent="-457200" lvl="0" marL="457200" rtl="0">
              <a:spcBef>
                <a:spcPts val="0"/>
              </a:spcBef>
              <a:spcAft>
                <a:spcPts val="0"/>
              </a:spcAft>
              <a:buClr>
                <a:srgbClr val="FFFFFF"/>
              </a:buClr>
              <a:buSzPts val="3600"/>
              <a:buChar char="●"/>
            </a:pPr>
            <a:r>
              <a:rPr lang="en" sz="3600">
                <a:solidFill>
                  <a:srgbClr val="FFFFFF"/>
                </a:solidFill>
              </a:rPr>
              <a:t>Challenge Friends</a:t>
            </a:r>
            <a:endParaRPr sz="3600">
              <a:solidFill>
                <a:srgbClr val="FFFFFF"/>
              </a:solidFill>
            </a:endParaRPr>
          </a:p>
        </p:txBody>
      </p:sp>
      <p:pic>
        <p:nvPicPr>
          <p:cNvPr id="65" name="Google Shape;65;p14"/>
          <p:cNvPicPr preferRelativeResize="0"/>
          <p:nvPr/>
        </p:nvPicPr>
        <p:blipFill>
          <a:blip r:embed="rId3">
            <a:alphaModFix/>
          </a:blip>
          <a:stretch>
            <a:fillRect/>
          </a:stretch>
        </p:blipFill>
        <p:spPr>
          <a:xfrm>
            <a:off x="2505275" y="775900"/>
            <a:ext cx="4133450" cy="21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lin ang="5400012" scaled="0"/>
        </a:gra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2047500" y="979175"/>
            <a:ext cx="5049000" cy="264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FFFF"/>
                </a:solidFill>
              </a:rPr>
              <a:t>SWITCH THOSE BRAINS ON</a:t>
            </a:r>
            <a:endParaRPr sz="4000">
              <a:solidFill>
                <a:srgbClr val="00FFFF"/>
              </a:solidFill>
            </a:endParaRPr>
          </a:p>
          <a:p>
            <a:pPr indent="0" lvl="0" marL="0" rtl="0" algn="ctr">
              <a:spcBef>
                <a:spcPts val="0"/>
              </a:spcBef>
              <a:spcAft>
                <a:spcPts val="0"/>
              </a:spcAft>
              <a:buNone/>
            </a:pPr>
            <a:r>
              <a:rPr lang="en" sz="4000">
                <a:solidFill>
                  <a:srgbClr val="00FFFF"/>
                </a:solidFill>
              </a:rPr>
              <a:t> TIME FOR OUR...LIVE WALK THROUGH!</a:t>
            </a:r>
            <a:endParaRPr sz="4000">
              <a:solidFill>
                <a:srgbClr val="00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lin ang="5400012" scaled="0"/>
        </a:gra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1265550" y="305125"/>
            <a:ext cx="6886500" cy="979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4800">
                <a:solidFill>
                  <a:srgbClr val="00FFFF"/>
                </a:solidFill>
              </a:rPr>
              <a:t>BUILD PROCESS</a:t>
            </a:r>
            <a:endParaRPr sz="4800">
              <a:solidFill>
                <a:srgbClr val="00FFFF"/>
              </a:solidFill>
            </a:endParaRPr>
          </a:p>
        </p:txBody>
      </p:sp>
      <p:sp>
        <p:nvSpPr>
          <p:cNvPr id="76" name="Google Shape;76;p16"/>
          <p:cNvSpPr txBox="1"/>
          <p:nvPr>
            <p:ph idx="1" type="body"/>
          </p:nvPr>
        </p:nvSpPr>
        <p:spPr>
          <a:xfrm>
            <a:off x="610450" y="1485650"/>
            <a:ext cx="8215500" cy="2456700"/>
          </a:xfrm>
          <a:prstGeom prst="rect">
            <a:avLst/>
          </a:prstGeom>
        </p:spPr>
        <p:txBody>
          <a:bodyPr anchorCtr="0" anchor="t" bIns="91425" lIns="91425" spcFirstLastPara="1" rIns="91425" wrap="square" tIns="91425">
            <a:noAutofit/>
          </a:bodyPr>
          <a:lstStyle/>
          <a:p>
            <a:pPr indent="-457200" lvl="0" marL="457200" rtl="0">
              <a:spcBef>
                <a:spcPts val="0"/>
              </a:spcBef>
              <a:spcAft>
                <a:spcPts val="0"/>
              </a:spcAft>
              <a:buClr>
                <a:srgbClr val="FFFFFF"/>
              </a:buClr>
              <a:buSzPts val="3600"/>
              <a:buChar char="●"/>
            </a:pPr>
            <a:r>
              <a:rPr lang="en" sz="3600">
                <a:solidFill>
                  <a:srgbClr val="FFFFFF"/>
                </a:solidFill>
              </a:rPr>
              <a:t>Challenges</a:t>
            </a:r>
            <a:endParaRPr sz="3600">
              <a:solidFill>
                <a:srgbClr val="FFFFFF"/>
              </a:solidFill>
            </a:endParaRPr>
          </a:p>
          <a:p>
            <a:pPr indent="-457200" lvl="1" marL="914400" rtl="0">
              <a:spcBef>
                <a:spcPts val="0"/>
              </a:spcBef>
              <a:spcAft>
                <a:spcPts val="0"/>
              </a:spcAft>
              <a:buClr>
                <a:srgbClr val="FFFFFF"/>
              </a:buClr>
              <a:buSzPts val="3600"/>
              <a:buChar char="○"/>
            </a:pPr>
            <a:r>
              <a:rPr lang="en" sz="3600">
                <a:solidFill>
                  <a:srgbClr val="FFFFFF"/>
                </a:solidFill>
              </a:rPr>
              <a:t>Creating a capitals database</a:t>
            </a:r>
            <a:endParaRPr sz="3600">
              <a:solidFill>
                <a:srgbClr val="FFFFFF"/>
              </a:solidFill>
            </a:endParaRPr>
          </a:p>
          <a:p>
            <a:pPr indent="-457200" lvl="1" marL="914400" rtl="0">
              <a:spcBef>
                <a:spcPts val="0"/>
              </a:spcBef>
              <a:spcAft>
                <a:spcPts val="0"/>
              </a:spcAft>
              <a:buClr>
                <a:srgbClr val="FFFFFF"/>
              </a:buClr>
              <a:buSzPts val="3600"/>
              <a:buChar char="○"/>
            </a:pPr>
            <a:r>
              <a:rPr lang="en" sz="3600">
                <a:solidFill>
                  <a:srgbClr val="FFFFFF"/>
                </a:solidFill>
              </a:rPr>
              <a:t>Storing and accessing user details and high scores</a:t>
            </a:r>
            <a:endParaRPr sz="3600">
              <a:solidFill>
                <a:srgbClr val="FFFFFF"/>
              </a:solidFill>
            </a:endParaRPr>
          </a:p>
          <a:p>
            <a:pPr indent="-457200" lvl="1" marL="914400" rtl="0">
              <a:spcBef>
                <a:spcPts val="0"/>
              </a:spcBef>
              <a:spcAft>
                <a:spcPts val="0"/>
              </a:spcAft>
              <a:buClr>
                <a:srgbClr val="FFFFFF"/>
              </a:buClr>
              <a:buSzPts val="3600"/>
              <a:buChar char="○"/>
            </a:pPr>
            <a:r>
              <a:rPr lang="en" sz="3600">
                <a:solidFill>
                  <a:srgbClr val="FFFFFF"/>
                </a:solidFill>
              </a:rPr>
              <a:t>Sending user details to quiz class</a:t>
            </a:r>
            <a:endParaRPr sz="36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lin ang="5400012" scaled="0"/>
        </a:gradFill>
      </p:bgPr>
    </p:bg>
    <p:spTree>
      <p:nvGrpSpPr>
        <p:cNvPr id="80" name="Shape 80"/>
        <p:cNvGrpSpPr/>
        <p:nvPr/>
      </p:nvGrpSpPr>
      <p:grpSpPr>
        <a:xfrm>
          <a:off x="0" y="0"/>
          <a:ext cx="0" cy="0"/>
          <a:chOff x="0" y="0"/>
          <a:chExt cx="0" cy="0"/>
        </a:xfrm>
      </p:grpSpPr>
      <p:sp>
        <p:nvSpPr>
          <p:cNvPr id="81" name="Google Shape;81;p17"/>
          <p:cNvSpPr txBox="1"/>
          <p:nvPr>
            <p:ph idx="1" type="body"/>
          </p:nvPr>
        </p:nvSpPr>
        <p:spPr>
          <a:xfrm>
            <a:off x="464250" y="417350"/>
            <a:ext cx="8215500" cy="2456700"/>
          </a:xfrm>
          <a:prstGeom prst="rect">
            <a:avLst/>
          </a:prstGeom>
        </p:spPr>
        <p:txBody>
          <a:bodyPr anchorCtr="0" anchor="t" bIns="91425" lIns="91425" spcFirstLastPara="1" rIns="91425" wrap="square" tIns="91425">
            <a:noAutofit/>
          </a:bodyPr>
          <a:lstStyle/>
          <a:p>
            <a:pPr indent="-457200" lvl="0" marL="457200" rtl="0">
              <a:spcBef>
                <a:spcPts val="0"/>
              </a:spcBef>
              <a:spcAft>
                <a:spcPts val="0"/>
              </a:spcAft>
              <a:buClr>
                <a:srgbClr val="FFFFFF"/>
              </a:buClr>
              <a:buSzPts val="3600"/>
              <a:buChar char="●"/>
            </a:pPr>
            <a:r>
              <a:rPr lang="en" sz="3600">
                <a:solidFill>
                  <a:srgbClr val="FFFFFF"/>
                </a:solidFill>
              </a:rPr>
              <a:t>Ethical Issues</a:t>
            </a:r>
            <a:endParaRPr sz="3600">
              <a:solidFill>
                <a:srgbClr val="FFFFFF"/>
              </a:solidFill>
            </a:endParaRPr>
          </a:p>
          <a:p>
            <a:pPr indent="-457200" lvl="1" marL="914400" rtl="0">
              <a:spcBef>
                <a:spcPts val="0"/>
              </a:spcBef>
              <a:spcAft>
                <a:spcPts val="0"/>
              </a:spcAft>
              <a:buClr>
                <a:srgbClr val="FFFFFF"/>
              </a:buClr>
              <a:buSzPts val="3600"/>
              <a:buChar char="○"/>
            </a:pPr>
            <a:r>
              <a:rPr lang="en" sz="3600">
                <a:solidFill>
                  <a:srgbClr val="FFFFFF"/>
                </a:solidFill>
              </a:rPr>
              <a:t>Changing the spelling</a:t>
            </a:r>
            <a:endParaRPr sz="3600">
              <a:solidFill>
                <a:srgbClr val="FFFFFF"/>
              </a:solidFill>
            </a:endParaRPr>
          </a:p>
        </p:txBody>
      </p:sp>
      <p:sp>
        <p:nvSpPr>
          <p:cNvPr id="82" name="Google Shape;82;p17"/>
          <p:cNvSpPr txBox="1"/>
          <p:nvPr>
            <p:ph idx="1" type="body"/>
          </p:nvPr>
        </p:nvSpPr>
        <p:spPr>
          <a:xfrm rot="-1565682">
            <a:off x="1357637" y="2316553"/>
            <a:ext cx="3955156" cy="1147141"/>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FFFFFF"/>
                </a:solidFill>
              </a:rPr>
              <a:t>Asunci</a:t>
            </a:r>
            <a:endParaRPr sz="3600">
              <a:solidFill>
                <a:srgbClr val="FFFFFF"/>
              </a:solidFill>
            </a:endParaRPr>
          </a:p>
        </p:txBody>
      </p:sp>
      <p:cxnSp>
        <p:nvCxnSpPr>
          <p:cNvPr id="83" name="Google Shape;83;p17"/>
          <p:cNvCxnSpPr/>
          <p:nvPr/>
        </p:nvCxnSpPr>
        <p:spPr>
          <a:xfrm flipH="1">
            <a:off x="1725250" y="2633275"/>
            <a:ext cx="1043400" cy="1065000"/>
          </a:xfrm>
          <a:prstGeom prst="straightConnector1">
            <a:avLst/>
          </a:prstGeom>
          <a:noFill/>
          <a:ln cap="flat" cmpd="sng" w="76200">
            <a:solidFill>
              <a:srgbClr val="FF0000"/>
            </a:solidFill>
            <a:prstDash val="solid"/>
            <a:round/>
            <a:headEnd len="med" w="med" type="none"/>
            <a:tailEnd len="med" w="med" type="none"/>
          </a:ln>
        </p:spPr>
      </p:cxnSp>
      <p:cxnSp>
        <p:nvCxnSpPr>
          <p:cNvPr id="84" name="Google Shape;84;p17"/>
          <p:cNvCxnSpPr/>
          <p:nvPr/>
        </p:nvCxnSpPr>
        <p:spPr>
          <a:xfrm>
            <a:off x="1710400" y="2780925"/>
            <a:ext cx="1144500" cy="726000"/>
          </a:xfrm>
          <a:prstGeom prst="straightConnector1">
            <a:avLst/>
          </a:prstGeom>
          <a:noFill/>
          <a:ln cap="flat" cmpd="sng" w="76200">
            <a:solidFill>
              <a:srgbClr val="FF0000"/>
            </a:solidFill>
            <a:prstDash val="solid"/>
            <a:round/>
            <a:headEnd len="med" w="med" type="none"/>
            <a:tailEnd len="med" w="med" type="none"/>
          </a:ln>
        </p:spPr>
      </p:cxnSp>
      <p:sp>
        <p:nvSpPr>
          <p:cNvPr id="85" name="Google Shape;85;p17"/>
          <p:cNvSpPr txBox="1"/>
          <p:nvPr>
            <p:ph idx="1" type="body"/>
          </p:nvPr>
        </p:nvSpPr>
        <p:spPr>
          <a:xfrm rot="-1565682">
            <a:off x="1775962" y="3096503"/>
            <a:ext cx="3955156" cy="1147141"/>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FFFFFF"/>
                </a:solidFill>
              </a:rPr>
              <a:t>Asuncion</a:t>
            </a:r>
            <a:endParaRPr sz="36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lin ang="5400012" scaled="0"/>
        </a:gradFill>
      </p:bgPr>
    </p:bg>
    <p:spTree>
      <p:nvGrpSpPr>
        <p:cNvPr id="89" name="Shape 89"/>
        <p:cNvGrpSpPr/>
        <p:nvPr/>
      </p:nvGrpSpPr>
      <p:grpSpPr>
        <a:xfrm>
          <a:off x="0" y="0"/>
          <a:ext cx="0" cy="0"/>
          <a:chOff x="0" y="0"/>
          <a:chExt cx="0" cy="0"/>
        </a:xfrm>
      </p:grpSpPr>
      <p:sp>
        <p:nvSpPr>
          <p:cNvPr id="90" name="Google Shape;90;p18"/>
          <p:cNvSpPr txBox="1"/>
          <p:nvPr>
            <p:ph idx="1" type="body"/>
          </p:nvPr>
        </p:nvSpPr>
        <p:spPr>
          <a:xfrm>
            <a:off x="464250" y="417350"/>
            <a:ext cx="8215500" cy="3894000"/>
          </a:xfrm>
          <a:prstGeom prst="rect">
            <a:avLst/>
          </a:prstGeom>
        </p:spPr>
        <p:txBody>
          <a:bodyPr anchorCtr="0" anchor="t" bIns="91425" lIns="91425" spcFirstLastPara="1" rIns="91425" wrap="square" tIns="91425">
            <a:noAutofit/>
          </a:bodyPr>
          <a:lstStyle/>
          <a:p>
            <a:pPr indent="-457200" lvl="0" marL="457200" rtl="0">
              <a:spcBef>
                <a:spcPts val="0"/>
              </a:spcBef>
              <a:spcAft>
                <a:spcPts val="0"/>
              </a:spcAft>
              <a:buClr>
                <a:srgbClr val="FFFFFF"/>
              </a:buClr>
              <a:buSzPts val="3600"/>
              <a:buChar char="●"/>
            </a:pPr>
            <a:r>
              <a:rPr lang="en" sz="3600">
                <a:solidFill>
                  <a:srgbClr val="FFFFFF"/>
                </a:solidFill>
              </a:rPr>
              <a:t>Favourite Parts</a:t>
            </a:r>
            <a:endParaRPr sz="3600">
              <a:solidFill>
                <a:srgbClr val="FFFFFF"/>
              </a:solidFill>
            </a:endParaRPr>
          </a:p>
          <a:p>
            <a:pPr indent="-457200" lvl="1" marL="914400" rtl="0">
              <a:spcBef>
                <a:spcPts val="0"/>
              </a:spcBef>
              <a:spcAft>
                <a:spcPts val="0"/>
              </a:spcAft>
              <a:buClr>
                <a:srgbClr val="FFFFFF"/>
              </a:buClr>
              <a:buSzPts val="3600"/>
              <a:buChar char="○"/>
            </a:pPr>
            <a:r>
              <a:rPr lang="en" sz="3600">
                <a:solidFill>
                  <a:srgbClr val="FFFFFF"/>
                </a:solidFill>
              </a:rPr>
              <a:t>Hamish:</a:t>
            </a:r>
            <a:endParaRPr sz="3600">
              <a:solidFill>
                <a:srgbClr val="FFFFFF"/>
              </a:solidFill>
            </a:endParaRPr>
          </a:p>
          <a:p>
            <a:pPr indent="-457200" lvl="2" marL="1371600" rtl="0">
              <a:spcBef>
                <a:spcPts val="0"/>
              </a:spcBef>
              <a:spcAft>
                <a:spcPts val="0"/>
              </a:spcAft>
              <a:buClr>
                <a:srgbClr val="FFFFFF"/>
              </a:buClr>
              <a:buSzPts val="3600"/>
              <a:buChar char="■"/>
            </a:pPr>
            <a:r>
              <a:rPr lang="en" sz="3600">
                <a:solidFill>
                  <a:srgbClr val="FFFFFF"/>
                </a:solidFill>
              </a:rPr>
              <a:t>The sort, reverse and slice method on the leaderboard</a:t>
            </a:r>
            <a:endParaRPr sz="3600">
              <a:solidFill>
                <a:srgbClr val="FFFFFF"/>
              </a:solidFill>
            </a:endParaRPr>
          </a:p>
        </p:txBody>
      </p:sp>
      <p:pic>
        <p:nvPicPr>
          <p:cNvPr id="91" name="Google Shape;91;p18"/>
          <p:cNvPicPr preferRelativeResize="0"/>
          <p:nvPr/>
        </p:nvPicPr>
        <p:blipFill>
          <a:blip r:embed="rId3">
            <a:alphaModFix/>
          </a:blip>
          <a:stretch>
            <a:fillRect/>
          </a:stretch>
        </p:blipFill>
        <p:spPr>
          <a:xfrm>
            <a:off x="897575" y="3270261"/>
            <a:ext cx="7451525" cy="17140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lin ang="5400012" scaled="0"/>
        </a:gradFill>
      </p:bgPr>
    </p:bg>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8" y="3080775"/>
            <a:ext cx="5250666" cy="1988900"/>
          </a:xfrm>
          <a:prstGeom prst="rect">
            <a:avLst/>
          </a:prstGeom>
          <a:noFill/>
          <a:ln>
            <a:noFill/>
          </a:ln>
        </p:spPr>
      </p:pic>
      <p:sp>
        <p:nvSpPr>
          <p:cNvPr id="97" name="Google Shape;97;p19"/>
          <p:cNvSpPr txBox="1"/>
          <p:nvPr>
            <p:ph idx="1" type="body"/>
          </p:nvPr>
        </p:nvSpPr>
        <p:spPr>
          <a:xfrm>
            <a:off x="112475" y="100450"/>
            <a:ext cx="8215500" cy="3894000"/>
          </a:xfrm>
          <a:prstGeom prst="rect">
            <a:avLst/>
          </a:prstGeom>
        </p:spPr>
        <p:txBody>
          <a:bodyPr anchorCtr="0" anchor="t" bIns="91425" lIns="91425" spcFirstLastPara="1" rIns="91425" wrap="square" tIns="91425">
            <a:noAutofit/>
          </a:bodyPr>
          <a:lstStyle/>
          <a:p>
            <a:pPr indent="-457200" lvl="0" marL="457200" rtl="0">
              <a:spcBef>
                <a:spcPts val="0"/>
              </a:spcBef>
              <a:spcAft>
                <a:spcPts val="0"/>
              </a:spcAft>
              <a:buClr>
                <a:srgbClr val="FFFFFF"/>
              </a:buClr>
              <a:buSzPts val="3600"/>
              <a:buChar char="●"/>
            </a:pPr>
            <a:r>
              <a:rPr lang="en" sz="3600">
                <a:solidFill>
                  <a:srgbClr val="FFFFFF"/>
                </a:solidFill>
              </a:rPr>
              <a:t>Favourite Parts</a:t>
            </a:r>
            <a:endParaRPr sz="3600">
              <a:solidFill>
                <a:srgbClr val="FFFFFF"/>
              </a:solidFill>
            </a:endParaRPr>
          </a:p>
          <a:p>
            <a:pPr indent="-457200" lvl="1" marL="914400" rtl="0">
              <a:spcBef>
                <a:spcPts val="0"/>
              </a:spcBef>
              <a:spcAft>
                <a:spcPts val="0"/>
              </a:spcAft>
              <a:buClr>
                <a:srgbClr val="FFFFFF"/>
              </a:buClr>
              <a:buSzPts val="3600"/>
              <a:buChar char="○"/>
            </a:pPr>
            <a:r>
              <a:rPr lang="en" sz="3600">
                <a:solidFill>
                  <a:srgbClr val="FFFFFF"/>
                </a:solidFill>
              </a:rPr>
              <a:t>Ghalip:</a:t>
            </a:r>
            <a:endParaRPr sz="3600">
              <a:solidFill>
                <a:srgbClr val="FFFFFF"/>
              </a:solidFill>
            </a:endParaRPr>
          </a:p>
          <a:p>
            <a:pPr indent="-457200" lvl="2" marL="1371600" rtl="0">
              <a:spcBef>
                <a:spcPts val="0"/>
              </a:spcBef>
              <a:spcAft>
                <a:spcPts val="0"/>
              </a:spcAft>
              <a:buClr>
                <a:srgbClr val="FFFFFF"/>
              </a:buClr>
              <a:buSzPts val="3600"/>
              <a:buChar char="■"/>
            </a:pPr>
            <a:r>
              <a:rPr lang="en" sz="3600">
                <a:solidFill>
                  <a:srgbClr val="FFFFFF"/>
                </a:solidFill>
              </a:rPr>
              <a:t>The returning user aspect</a:t>
            </a:r>
            <a:endParaRPr sz="3600">
              <a:solidFill>
                <a:srgbClr val="FFFFFF"/>
              </a:solidFill>
            </a:endParaRPr>
          </a:p>
        </p:txBody>
      </p:sp>
      <p:pic>
        <p:nvPicPr>
          <p:cNvPr id="98" name="Google Shape;98;p19"/>
          <p:cNvPicPr preferRelativeResize="0"/>
          <p:nvPr/>
        </p:nvPicPr>
        <p:blipFill>
          <a:blip r:embed="rId4">
            <a:alphaModFix/>
          </a:blip>
          <a:stretch>
            <a:fillRect/>
          </a:stretch>
        </p:blipFill>
        <p:spPr>
          <a:xfrm>
            <a:off x="4572000" y="2084076"/>
            <a:ext cx="4522775" cy="21747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lin ang="5400012" scaled="0"/>
        </a:gradFill>
      </p:bgPr>
    </p:bg>
    <p:spTree>
      <p:nvGrpSpPr>
        <p:cNvPr id="102" name="Shape 102"/>
        <p:cNvGrpSpPr/>
        <p:nvPr/>
      </p:nvGrpSpPr>
      <p:grpSpPr>
        <a:xfrm>
          <a:off x="0" y="0"/>
          <a:ext cx="0" cy="0"/>
          <a:chOff x="0" y="0"/>
          <a:chExt cx="0" cy="0"/>
        </a:xfrm>
      </p:grpSpPr>
      <p:sp>
        <p:nvSpPr>
          <p:cNvPr id="103" name="Google Shape;103;p20"/>
          <p:cNvSpPr txBox="1"/>
          <p:nvPr>
            <p:ph type="title"/>
          </p:nvPr>
        </p:nvSpPr>
        <p:spPr>
          <a:xfrm>
            <a:off x="2047500" y="979175"/>
            <a:ext cx="5049000" cy="264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FFFF"/>
                </a:solidFill>
              </a:rPr>
              <a:t>Thank you!</a:t>
            </a:r>
            <a:endParaRPr sz="4000">
              <a:solidFill>
                <a:srgbClr val="00FFFF"/>
              </a:solidFill>
            </a:endParaRPr>
          </a:p>
          <a:p>
            <a:pPr indent="0" lvl="0" marL="0" rtl="0" algn="ctr">
              <a:spcBef>
                <a:spcPts val="0"/>
              </a:spcBef>
              <a:spcAft>
                <a:spcPts val="0"/>
              </a:spcAft>
              <a:buNone/>
            </a:pPr>
            <a:r>
              <a:t/>
            </a:r>
            <a:endParaRPr sz="4000">
              <a:solidFill>
                <a:srgbClr val="00FFFF"/>
              </a:solidFill>
            </a:endParaRPr>
          </a:p>
          <a:p>
            <a:pPr indent="0" lvl="0" marL="0" rtl="0" algn="ctr">
              <a:spcBef>
                <a:spcPts val="0"/>
              </a:spcBef>
              <a:spcAft>
                <a:spcPts val="0"/>
              </a:spcAft>
              <a:buNone/>
            </a:pPr>
            <a:r>
              <a:rPr lang="en" sz="4000">
                <a:solidFill>
                  <a:srgbClr val="00FFFF"/>
                </a:solidFill>
              </a:rPr>
              <a:t>Any Questions..</a:t>
            </a:r>
            <a:endParaRPr sz="4000">
              <a:solidFill>
                <a:srgbClr val="00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