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hyperlink" Target="https://chat.openai.com/chat" TargetMode="External"/><Relationship Id="rId2" Type="http://schemas.openxmlformats.org/officeDocument/2006/relationships/hyperlink" Target="https://arxiv.org/abs/1901.09069" TargetMode="External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lix-akwerh/IndabaX251/tree/main/Foundational%20NLP" TargetMode="External"/><Relationship Id="rId1" Type="http://schemas.openxmlformats.org/officeDocument/2006/relationships/image" Target="../media/image-8-1.png"/><Relationship Id="rId3" Type="http://schemas.openxmlformats.org/officeDocument/2006/relationships/image" Target="../media/image-8-2.png"/><Relationship Id="rId4" Type="http://schemas.openxmlformats.org/officeDocument/2006/relationships/image" Target="../media/image-8-3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github.com/felix-akwerh/IndabaX251/tree/main/Foundational%20NL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331" y="582811"/>
            <a:ext cx="3609499" cy="54142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0331" y="6203275"/>
            <a:ext cx="3504367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7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FOUNDATIONAL NLP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740331" y="6839069"/>
            <a:ext cx="3613190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 Pretraining and Finetuning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740331" y="7389019"/>
            <a:ext cx="5565458" cy="257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Presented by: Felix Tetteh Akwerh and Adwoa Bremang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References 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ChatGPT. (2025, May 25). Image Generation in slides. OpenAI. 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https://chat.openai.com/chat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 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https://arxiv.org/abs/1901.09069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https://youtu.be/wjZofJX0v4M?si=o9GxjKzHFM-VMW5R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7582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Table of context </a:t>
            </a:r>
            <a:endParaRPr lang="en-US" sz="35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587460"/>
            <a:ext cx="294799" cy="36683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226469"/>
            <a:ext cx="2975372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Pre-Training Overview</a:t>
            </a:r>
            <a:endParaRPr lang="en-US" sz="21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2838807"/>
            <a:ext cx="294799" cy="3668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3477816"/>
            <a:ext cx="277248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Steps in Pre-Training</a:t>
            </a:r>
            <a:endParaRPr lang="en-US" sz="21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090154"/>
            <a:ext cx="294799" cy="36683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3790" y="4729163"/>
            <a:ext cx="2721888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Word Embeddings</a:t>
            </a:r>
            <a:endParaRPr lang="en-US" sz="21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341501"/>
            <a:ext cx="294799" cy="36683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93790" y="5980509"/>
            <a:ext cx="4049673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Word Embeddings Techniques</a:t>
            </a:r>
            <a:endParaRPr lang="en-US" sz="210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6592848"/>
            <a:ext cx="294799" cy="366832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93790" y="7231856"/>
            <a:ext cx="2721888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Applications of NLP</a:t>
            </a: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601" y="487085"/>
            <a:ext cx="3020973" cy="4531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601" y="5191006"/>
            <a:ext cx="3144560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Pre-Training Overview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19601" y="5723096"/>
            <a:ext cx="1726168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Definition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19601" y="6111359"/>
            <a:ext cx="1726168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619601" y="6499622"/>
            <a:ext cx="13391198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Initial phase training on large, diverse datasets.</a:t>
            </a:r>
            <a:endParaRPr lang="en-US" sz="900" dirty="0"/>
          </a:p>
        </p:txBody>
      </p:sp>
      <p:sp>
        <p:nvSpPr>
          <p:cNvPr id="7" name="Text 4"/>
          <p:cNvSpPr/>
          <p:nvPr/>
        </p:nvSpPr>
        <p:spPr>
          <a:xfrm>
            <a:off x="619601" y="6813232"/>
            <a:ext cx="13391198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Develops general representations for later specialization.</a:t>
            </a:r>
            <a:endParaRPr lang="en-US" sz="900" dirty="0"/>
          </a:p>
        </p:txBody>
      </p:sp>
      <p:sp>
        <p:nvSpPr>
          <p:cNvPr id="8" name="Text 5"/>
          <p:cNvSpPr/>
          <p:nvPr/>
        </p:nvSpPr>
        <p:spPr>
          <a:xfrm>
            <a:off x="619601" y="7169944"/>
            <a:ext cx="1726168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Output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619601" y="7558207"/>
            <a:ext cx="13391198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generalist model saved for fine-tuning.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666" y="444460"/>
            <a:ext cx="2757845" cy="413670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5666" y="4738688"/>
            <a:ext cx="2674263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Steps in Pre-Training</a:t>
            </a:r>
            <a:endParaRPr lang="en-US" sz="2050" dirty="0"/>
          </a:p>
        </p:txBody>
      </p:sp>
      <p:sp>
        <p:nvSpPr>
          <p:cNvPr id="4" name="Text 1"/>
          <p:cNvSpPr/>
          <p:nvPr/>
        </p:nvSpPr>
        <p:spPr>
          <a:xfrm>
            <a:off x="565666" y="5224463"/>
            <a:ext cx="1575911" cy="197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Training Data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565666" y="5579031"/>
            <a:ext cx="13499068" cy="16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vast, diverse datasets for comprehensive learning.</a:t>
            </a:r>
            <a:endParaRPr lang="en-US" sz="800" dirty="0"/>
          </a:p>
        </p:txBody>
      </p:sp>
      <p:sp>
        <p:nvSpPr>
          <p:cNvPr id="6" name="Text 3"/>
          <p:cNvSpPr/>
          <p:nvPr/>
        </p:nvSpPr>
        <p:spPr>
          <a:xfrm>
            <a:off x="565666" y="5904548"/>
            <a:ext cx="1575911" cy="197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Tokenization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65666" y="6259116"/>
            <a:ext cx="13499068" cy="16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 input data into tokens manageable by the model.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565666" y="6584633"/>
            <a:ext cx="1874520" cy="197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Neural Network Training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565666" y="6939201"/>
            <a:ext cx="13499068" cy="16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Adjust weights to capture patterns and relationships.</a:t>
            </a:r>
            <a:endParaRPr lang="en-US" sz="800" dirty="0"/>
          </a:p>
        </p:txBody>
      </p:sp>
      <p:sp>
        <p:nvSpPr>
          <p:cNvPr id="10" name="Text 7"/>
          <p:cNvSpPr/>
          <p:nvPr/>
        </p:nvSpPr>
        <p:spPr>
          <a:xfrm>
            <a:off x="565666" y="7264718"/>
            <a:ext cx="1575911" cy="197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Saving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565666" y="7619286"/>
            <a:ext cx="13499068" cy="16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Store pretrained model for downstream task adaptation.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11" y="427434"/>
            <a:ext cx="2643783" cy="396561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2211" y="4544020"/>
            <a:ext cx="2517815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Word Embeddings </a:t>
            </a:r>
            <a:endParaRPr lang="en-US" sz="19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11" y="5009674"/>
            <a:ext cx="163592" cy="20347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2211" y="5364123"/>
            <a:ext cx="1510665" cy="1888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Word Vectors</a:t>
            </a:r>
            <a:endParaRPr lang="en-US" sz="11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1" y="5703927"/>
            <a:ext cx="163592" cy="20347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42211" y="6058376"/>
            <a:ext cx="1742837" cy="1888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Semantic and Syntactic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542211" y="6398181"/>
            <a:ext cx="13545979" cy="161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a dense, continuous and compact representation of words.</a:t>
            </a:r>
            <a:endParaRPr lang="en-US" sz="750" dirty="0"/>
          </a:p>
        </p:txBody>
      </p:sp>
      <p:sp>
        <p:nvSpPr>
          <p:cNvPr id="9" name="Text 4"/>
          <p:cNvSpPr/>
          <p:nvPr/>
        </p:nvSpPr>
        <p:spPr>
          <a:xfrm>
            <a:off x="542211" y="6672501"/>
            <a:ext cx="13545979" cy="161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attributes,</a:t>
            </a:r>
            <a:endParaRPr lang="en-US" sz="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11" y="6946821"/>
            <a:ext cx="163592" cy="20347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42211" y="7301270"/>
            <a:ext cx="1714143" cy="1888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Linguistic relationships</a:t>
            </a:r>
            <a:endParaRPr lang="en-US" sz="1150" dirty="0"/>
          </a:p>
        </p:txBody>
      </p:sp>
      <p:sp>
        <p:nvSpPr>
          <p:cNvPr id="12" name="Text 6"/>
          <p:cNvSpPr/>
          <p:nvPr/>
        </p:nvSpPr>
        <p:spPr>
          <a:xfrm>
            <a:off x="542211" y="7641074"/>
            <a:ext cx="13545979" cy="161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between words.</a:t>
            </a:r>
            <a:endParaRPr lang="en-US" sz="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9712" y="433030"/>
            <a:ext cx="2278142" cy="191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Word Embeddings Techniques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549712" y="828556"/>
            <a:ext cx="13530977" cy="163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8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Count Based Techniques</a:t>
            </a:r>
            <a:endParaRPr lang="en-US" sz="800" dirty="0"/>
          </a:p>
        </p:txBody>
      </p:sp>
      <p:sp>
        <p:nvSpPr>
          <p:cNvPr id="4" name="Text 2"/>
          <p:cNvSpPr/>
          <p:nvPr/>
        </p:nvSpPr>
        <p:spPr>
          <a:xfrm>
            <a:off x="549712" y="1106686"/>
            <a:ext cx="13530977" cy="163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These use the frequency of words appearing together in a corpus to represent words as vectors.</a:t>
            </a:r>
            <a:endParaRPr lang="en-US" sz="800" dirty="0"/>
          </a:p>
        </p:txBody>
      </p:sp>
      <p:sp>
        <p:nvSpPr>
          <p:cNvPr id="5" name="Text 3"/>
          <p:cNvSpPr/>
          <p:nvPr/>
        </p:nvSpPr>
        <p:spPr>
          <a:xfrm>
            <a:off x="549712" y="1384816"/>
            <a:ext cx="13530977" cy="163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8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Co-occurrence Based / Static Embedding Techniques</a:t>
            </a:r>
            <a:endParaRPr lang="en-US" sz="800" dirty="0"/>
          </a:p>
        </p:txBody>
      </p:sp>
      <p:sp>
        <p:nvSpPr>
          <p:cNvPr id="6" name="Text 4"/>
          <p:cNvSpPr/>
          <p:nvPr/>
        </p:nvSpPr>
        <p:spPr>
          <a:xfrm>
            <a:off x="549712" y="1662946"/>
            <a:ext cx="13530977" cy="163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8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Example: Bag of Words counts occurrences of words without context.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>
            <a:off x="549712" y="1941076"/>
            <a:ext cx="13530977" cy="163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Static embeddings capture word meanings using co-occurrence statistics but do not change </a:t>
            </a:r>
            <a:endParaRPr lang="en-US" sz="800" dirty="0"/>
          </a:p>
        </p:txBody>
      </p:sp>
      <p:sp>
        <p:nvSpPr>
          <p:cNvPr id="8" name="Text 6"/>
          <p:cNvSpPr/>
          <p:nvPr/>
        </p:nvSpPr>
        <p:spPr>
          <a:xfrm>
            <a:off x="549712" y="2219206"/>
            <a:ext cx="13530977" cy="163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context.</a:t>
            </a:r>
            <a:endParaRPr lang="en-US" sz="8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712" y="2497336"/>
            <a:ext cx="3133487" cy="2061686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549712" y="4673798"/>
            <a:ext cx="13530977" cy="163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8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Example: Word2Vec, GloVe generate fixed vectors for words.</a:t>
            </a:r>
            <a:endParaRPr lang="en-US" sz="80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12" y="4951928"/>
            <a:ext cx="2010251" cy="201025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49712" y="7076956"/>
            <a:ext cx="13530977" cy="163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8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TF-IDF (Term Frequency - Inverse Document Frequency)</a:t>
            </a:r>
            <a:endParaRPr lang="en-US" sz="800" dirty="0"/>
          </a:p>
        </p:txBody>
      </p:sp>
      <p:sp>
        <p:nvSpPr>
          <p:cNvPr id="13" name="Text 9"/>
          <p:cNvSpPr/>
          <p:nvPr/>
        </p:nvSpPr>
        <p:spPr>
          <a:xfrm>
            <a:off x="549712" y="7355086"/>
            <a:ext cx="13530977" cy="163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weighting scheme emphasizing important words by balancing frequency against commonality across documents.</a:t>
            </a:r>
            <a:endParaRPr lang="en-US" sz="800" dirty="0"/>
          </a:p>
        </p:txBody>
      </p:sp>
      <p:sp>
        <p:nvSpPr>
          <p:cNvPr id="14" name="Text 10"/>
          <p:cNvSpPr/>
          <p:nvPr/>
        </p:nvSpPr>
        <p:spPr>
          <a:xfrm>
            <a:off x="549712" y="7633216"/>
            <a:ext cx="13530977" cy="163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8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Formula: IDF = log(Total number of sentences / Number of sentences with the word)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4020" y="576739"/>
            <a:ext cx="4054912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Word Embeddings Techniques</a:t>
            </a:r>
            <a:endParaRPr lang="en-US" sz="2100" dirty="0"/>
          </a:p>
        </p:txBody>
      </p:sp>
      <p:sp>
        <p:nvSpPr>
          <p:cNvPr id="3" name="Text 1"/>
          <p:cNvSpPr/>
          <p:nvPr/>
        </p:nvSpPr>
        <p:spPr>
          <a:xfrm>
            <a:off x="734020" y="1190149"/>
            <a:ext cx="13162359" cy="218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Contextualized / Dynamic Representation Techniques</a:t>
            </a:r>
            <a:endParaRPr lang="en-US" sz="1050" dirty="0"/>
          </a:p>
        </p:txBody>
      </p:sp>
      <p:sp>
        <p:nvSpPr>
          <p:cNvPr id="4" name="Text 2"/>
          <p:cNvSpPr/>
          <p:nvPr/>
        </p:nvSpPr>
        <p:spPr>
          <a:xfrm>
            <a:off x="734020" y="1561624"/>
            <a:ext cx="13162359" cy="218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Contextualized or dynamic representation techniques  generates word or entity representations by considering the specific context in which they appear, rather than assigning a fixed 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734020" y="1933099"/>
            <a:ext cx="13162359" cy="218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vector to each word. 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734020" y="2304574"/>
            <a:ext cx="13162359" cy="218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Example:  BERT and ELMo</a:t>
            </a:r>
            <a:endParaRPr lang="en-US" sz="10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020" y="2676049"/>
            <a:ext cx="4311372" cy="2361248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20" y="5190649"/>
            <a:ext cx="2470904" cy="24657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0204"/>
            <a:ext cx="4127659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APPLICATIONS OF NLP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793790" y="1362075"/>
            <a:ext cx="2757011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 this tutorial we will focus on 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793790" y="1813560"/>
            <a:ext cx="2436971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1. Name Entity Recognition </a:t>
            </a:r>
            <a:endParaRPr lang="en-US" sz="1450" dirty="0"/>
          </a:p>
        </p:txBody>
      </p:sp>
      <p:pic>
        <p:nvPicPr>
          <p:cNvPr id="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265045"/>
            <a:ext cx="2155508" cy="40540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93790" y="2836307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37905"/>
            <a:ext cx="9353074" cy="159198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93790" y="5050988"/>
            <a:ext cx="3232785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2. Retrieval Augmented  Generation </a:t>
            </a:r>
            <a:endParaRPr lang="en-US" sz="14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502473"/>
            <a:ext cx="3520083" cy="164532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7313652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Source Image: https://snorkel.ai/which-is-better-retrieval-augmentation-rag-or-fine-tuning-both/</a:t>
            </a:r>
            <a:endParaRPr lang="en-US" sz="11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88" y="740688"/>
            <a:ext cx="6748224" cy="67482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747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1"/>
          <p:cNvSpPr/>
          <p:nvPr/>
        </p:nvSpPr>
        <p:spPr>
          <a:xfrm>
            <a:off x="793790" y="2328624"/>
            <a:ext cx="41282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3. Neural Machine Translation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023116"/>
            <a:ext cx="57276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Neural networks power fluent and context-aware translations.</a:t>
            </a:r>
            <a:endParaRPr lang="en-US" sz="1750" dirty="0"/>
          </a:p>
        </p:txBody>
      </p:sp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004072"/>
            <a:ext cx="3317677" cy="62376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3790" y="4882991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793790" y="5501045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793790" y="6119098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2025-05-26T09:35:41Z</dcterms:created>
  <dcterms:modified xsi:type="dcterms:W3CDTF">2025-05-26T09:35:41Z</dcterms:modified>
</cp:coreProperties>
</file>