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3" r:id="rId6"/>
    <p:sldId id="264" r:id="rId7"/>
  </p:sldIdLst>
  <p:sldSz cx="10972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66F"/>
    <a:srgbClr val="DB2E76"/>
    <a:srgbClr val="F98B00"/>
    <a:srgbClr val="14607A"/>
    <a:srgbClr val="227C42"/>
    <a:srgbClr val="210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57D965-67A7-46B4-887C-70B457724B92}" v="29" dt="2025-04-03T12:31:18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1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aseh Akaho" userId="e2935ded-ce5c-45b1-b039-edeff6a7cfeb" providerId="ADAL" clId="{A557D965-67A7-46B4-887C-70B457724B92}"/>
    <pc:docChg chg="delSld modSld">
      <pc:chgData name="Selaseh Akaho" userId="e2935ded-ce5c-45b1-b039-edeff6a7cfeb" providerId="ADAL" clId="{A557D965-67A7-46B4-887C-70B457724B92}" dt="2025-04-03T12:31:36.814" v="79" actId="1076"/>
      <pc:docMkLst>
        <pc:docMk/>
      </pc:docMkLst>
      <pc:sldChg chg="modSp mod">
        <pc:chgData name="Selaseh Akaho" userId="e2935ded-ce5c-45b1-b039-edeff6a7cfeb" providerId="ADAL" clId="{A557D965-67A7-46B4-887C-70B457724B92}" dt="2025-04-03T12:31:36.814" v="79" actId="1076"/>
        <pc:sldMkLst>
          <pc:docMk/>
          <pc:sldMk cId="3900406404" sldId="258"/>
        </pc:sldMkLst>
        <pc:cxnChg chg="mod">
          <ac:chgData name="Selaseh Akaho" userId="e2935ded-ce5c-45b1-b039-edeff6a7cfeb" providerId="ADAL" clId="{A557D965-67A7-46B4-887C-70B457724B92}" dt="2025-04-03T12:31:36.814" v="79" actId="1076"/>
          <ac:cxnSpMkLst>
            <pc:docMk/>
            <pc:sldMk cId="3900406404" sldId="258"/>
            <ac:cxnSpMk id="10" creationId="{B51F32ED-42EB-D7B3-CC3F-175473FD7418}"/>
          </ac:cxnSpMkLst>
        </pc:cxnChg>
      </pc:sldChg>
      <pc:sldChg chg="modSp mod">
        <pc:chgData name="Selaseh Akaho" userId="e2935ded-ce5c-45b1-b039-edeff6a7cfeb" providerId="ADAL" clId="{A557D965-67A7-46B4-887C-70B457724B92}" dt="2025-04-03T11:50:02.755" v="0" actId="20577"/>
        <pc:sldMkLst>
          <pc:docMk/>
          <pc:sldMk cId="2313671331" sldId="259"/>
        </pc:sldMkLst>
        <pc:spChg chg="mod">
          <ac:chgData name="Selaseh Akaho" userId="e2935ded-ce5c-45b1-b039-edeff6a7cfeb" providerId="ADAL" clId="{A557D965-67A7-46B4-887C-70B457724B92}" dt="2025-04-03T11:50:02.755" v="0" actId="20577"/>
          <ac:spMkLst>
            <pc:docMk/>
            <pc:sldMk cId="2313671331" sldId="259"/>
            <ac:spMk id="3" creationId="{7B1A030D-489F-97D9-DBFF-9CA6C7026D71}"/>
          </ac:spMkLst>
        </pc:spChg>
      </pc:sldChg>
      <pc:sldChg chg="addSp delSp modSp mod">
        <pc:chgData name="Selaseh Akaho" userId="e2935ded-ce5c-45b1-b039-edeff6a7cfeb" providerId="ADAL" clId="{A557D965-67A7-46B4-887C-70B457724B92}" dt="2025-04-03T12:31:18.902" v="78" actId="1076"/>
        <pc:sldMkLst>
          <pc:docMk/>
          <pc:sldMk cId="475052909" sldId="263"/>
        </pc:sldMkLst>
        <pc:spChg chg="mod">
          <ac:chgData name="Selaseh Akaho" userId="e2935ded-ce5c-45b1-b039-edeff6a7cfeb" providerId="ADAL" clId="{A557D965-67A7-46B4-887C-70B457724B92}" dt="2025-04-03T12:09:14.585" v="6" actId="20577"/>
          <ac:spMkLst>
            <pc:docMk/>
            <pc:sldMk cId="475052909" sldId="263"/>
            <ac:spMk id="4" creationId="{CA542FF2-C030-F531-A4CE-62F07F4A1A52}"/>
          </ac:spMkLst>
        </pc:spChg>
        <pc:picChg chg="add mod">
          <ac:chgData name="Selaseh Akaho" userId="e2935ded-ce5c-45b1-b039-edeff6a7cfeb" providerId="ADAL" clId="{A557D965-67A7-46B4-887C-70B457724B92}" dt="2025-04-03T12:31:05.235" v="72" actId="1076"/>
          <ac:picMkLst>
            <pc:docMk/>
            <pc:sldMk cId="475052909" sldId="263"/>
            <ac:picMk id="1026" creationId="{E5589495-70D3-6A21-19F8-B3A26408642B}"/>
          </ac:picMkLst>
        </pc:picChg>
        <pc:picChg chg="add mod">
          <ac:chgData name="Selaseh Akaho" userId="e2935ded-ce5c-45b1-b039-edeff6a7cfeb" providerId="ADAL" clId="{A557D965-67A7-46B4-887C-70B457724B92}" dt="2025-04-03T12:31:18.902" v="78" actId="1076"/>
          <ac:picMkLst>
            <pc:docMk/>
            <pc:sldMk cId="475052909" sldId="263"/>
            <ac:picMk id="1028" creationId="{476695BC-E3AA-2334-0425-F8A0A83E2868}"/>
          </ac:picMkLst>
        </pc:picChg>
        <pc:picChg chg="del">
          <ac:chgData name="Selaseh Akaho" userId="e2935ded-ce5c-45b1-b039-edeff6a7cfeb" providerId="ADAL" clId="{A557D965-67A7-46B4-887C-70B457724B92}" dt="2025-04-03T12:28:45.781" v="50" actId="478"/>
          <ac:picMkLst>
            <pc:docMk/>
            <pc:sldMk cId="475052909" sldId="263"/>
            <ac:picMk id="4098" creationId="{53574672-B207-AE03-F178-D93557528483}"/>
          </ac:picMkLst>
        </pc:picChg>
      </pc:sldChg>
      <pc:sldChg chg="modSp mod">
        <pc:chgData name="Selaseh Akaho" userId="e2935ded-ce5c-45b1-b039-edeff6a7cfeb" providerId="ADAL" clId="{A557D965-67A7-46B4-887C-70B457724B92}" dt="2025-04-03T12:26:48.058" v="49" actId="20577"/>
        <pc:sldMkLst>
          <pc:docMk/>
          <pc:sldMk cId="909725641" sldId="264"/>
        </pc:sldMkLst>
        <pc:spChg chg="mod">
          <ac:chgData name="Selaseh Akaho" userId="e2935ded-ce5c-45b1-b039-edeff6a7cfeb" providerId="ADAL" clId="{A557D965-67A7-46B4-887C-70B457724B92}" dt="2025-04-03T12:26:48.058" v="49" actId="20577"/>
          <ac:spMkLst>
            <pc:docMk/>
            <pc:sldMk cId="909725641" sldId="264"/>
            <ac:spMk id="4" creationId="{91EF7CEB-8DAC-AAED-2E2C-BF29705C0FEE}"/>
          </ac:spMkLst>
        </pc:spChg>
      </pc:sldChg>
      <pc:sldChg chg="del">
        <pc:chgData name="Selaseh Akaho" userId="e2935ded-ce5c-45b1-b039-edeff6a7cfeb" providerId="ADAL" clId="{A557D965-67A7-46B4-887C-70B457724B92}" dt="2025-04-03T12:17:19.671" v="7" actId="2696"/>
        <pc:sldMkLst>
          <pc:docMk/>
          <pc:sldMk cId="2050842346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795781"/>
            <a:ext cx="9326880" cy="382016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63261"/>
            <a:ext cx="8229600" cy="264921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2" name="Picture 11" descr="A white circle with blue text and a graph in the middle&#10;&#10;AI-generated content may be incorrect.">
            <a:extLst>
              <a:ext uri="{FF2B5EF4-FFF2-40B4-BE49-F238E27FC236}">
                <a16:creationId xmlns:a16="http://schemas.microsoft.com/office/drawing/2014/main" id="{13978689-687A-F349-0485-36528AE3D7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91" y="9913354"/>
            <a:ext cx="818815" cy="81881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FB97A8-967A-16FA-8109-2126B3F761A8}"/>
              </a:ext>
            </a:extLst>
          </p:cNvPr>
          <p:cNvCxnSpPr>
            <a:cxnSpLocks/>
          </p:cNvCxnSpPr>
          <p:nvPr userDrawn="1"/>
        </p:nvCxnSpPr>
        <p:spPr>
          <a:xfrm>
            <a:off x="679618" y="9715500"/>
            <a:ext cx="9613565" cy="0"/>
          </a:xfrm>
          <a:prstGeom prst="line">
            <a:avLst/>
          </a:prstGeom>
          <a:ln w="76200">
            <a:solidFill>
              <a:srgbClr val="210D69"/>
            </a:solidFill>
            <a:tailEnd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199EAA-24C5-6E55-A83D-CC5949E09C66}"/>
              </a:ext>
            </a:extLst>
          </p:cNvPr>
          <p:cNvSpPr txBox="1"/>
          <p:nvPr userDrawn="1"/>
        </p:nvSpPr>
        <p:spPr>
          <a:xfrm>
            <a:off x="1552073" y="10159484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10D69"/>
                </a:solidFill>
              </a:rPr>
              <a:t>Ghana Statistical Service</a:t>
            </a:r>
            <a:endParaRPr lang="en-GB" b="1" dirty="0">
              <a:solidFill>
                <a:srgbClr val="210D69"/>
              </a:solidFill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9310C57-F987-4CF9-1B97-EF9A6996A7AD}"/>
              </a:ext>
            </a:extLst>
          </p:cNvPr>
          <p:cNvSpPr/>
          <p:nvPr userDrawn="1"/>
        </p:nvSpPr>
        <p:spPr>
          <a:xfrm rot="16200000">
            <a:off x="10528816" y="1"/>
            <a:ext cx="443984" cy="443984"/>
          </a:xfrm>
          <a:custGeom>
            <a:avLst/>
            <a:gdLst>
              <a:gd name="connsiteX0" fmla="*/ 0 w 2057400"/>
              <a:gd name="connsiteY0" fmla="*/ 0 h 2057400"/>
              <a:gd name="connsiteX1" fmla="*/ 2057400 w 2057400"/>
              <a:gd name="connsiteY1" fmla="*/ 0 h 2057400"/>
              <a:gd name="connsiteX2" fmla="*/ 2057400 w 2057400"/>
              <a:gd name="connsiteY2" fmla="*/ 2057400 h 2057400"/>
              <a:gd name="connsiteX3" fmla="*/ 0 w 2057400"/>
              <a:gd name="connsiteY3" fmla="*/ 2057400 h 2057400"/>
              <a:gd name="connsiteX4" fmla="*/ 0 w 2057400"/>
              <a:gd name="connsiteY4" fmla="*/ 0 h 2057400"/>
              <a:gd name="connsiteX0" fmla="*/ 0 w 2057400"/>
              <a:gd name="connsiteY0" fmla="*/ 2057400 h 2057400"/>
              <a:gd name="connsiteX1" fmla="*/ 2057400 w 2057400"/>
              <a:gd name="connsiteY1" fmla="*/ 0 h 2057400"/>
              <a:gd name="connsiteX2" fmla="*/ 2057400 w 2057400"/>
              <a:gd name="connsiteY2" fmla="*/ 2057400 h 2057400"/>
              <a:gd name="connsiteX3" fmla="*/ 0 w 2057400"/>
              <a:gd name="connsiteY3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057400">
                <a:moveTo>
                  <a:pt x="0" y="205740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close/>
              </a:path>
            </a:pathLst>
          </a:custGeom>
          <a:solidFill>
            <a:srgbClr val="210D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49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6345A0-4D94-05A1-867A-585A40183BB0}"/>
              </a:ext>
            </a:extLst>
          </p:cNvPr>
          <p:cNvSpPr/>
          <p:nvPr userDrawn="1"/>
        </p:nvSpPr>
        <p:spPr>
          <a:xfrm>
            <a:off x="0" y="0"/>
            <a:ext cx="10972800" cy="10972800"/>
          </a:xfrm>
          <a:prstGeom prst="rect">
            <a:avLst/>
          </a:prstGeom>
          <a:solidFill>
            <a:srgbClr val="2A16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10D6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C3F9FF-528A-CF2F-4F75-30491E6B40CF}"/>
              </a:ext>
            </a:extLst>
          </p:cNvPr>
          <p:cNvSpPr/>
          <p:nvPr userDrawn="1"/>
        </p:nvSpPr>
        <p:spPr>
          <a:xfrm rot="16200000">
            <a:off x="10528816" y="1"/>
            <a:ext cx="443984" cy="443984"/>
          </a:xfrm>
          <a:custGeom>
            <a:avLst/>
            <a:gdLst>
              <a:gd name="connsiteX0" fmla="*/ 0 w 2057400"/>
              <a:gd name="connsiteY0" fmla="*/ 0 h 2057400"/>
              <a:gd name="connsiteX1" fmla="*/ 2057400 w 2057400"/>
              <a:gd name="connsiteY1" fmla="*/ 0 h 2057400"/>
              <a:gd name="connsiteX2" fmla="*/ 2057400 w 2057400"/>
              <a:gd name="connsiteY2" fmla="*/ 2057400 h 2057400"/>
              <a:gd name="connsiteX3" fmla="*/ 0 w 2057400"/>
              <a:gd name="connsiteY3" fmla="*/ 2057400 h 2057400"/>
              <a:gd name="connsiteX4" fmla="*/ 0 w 2057400"/>
              <a:gd name="connsiteY4" fmla="*/ 0 h 2057400"/>
              <a:gd name="connsiteX0" fmla="*/ 0 w 2057400"/>
              <a:gd name="connsiteY0" fmla="*/ 2057400 h 2057400"/>
              <a:gd name="connsiteX1" fmla="*/ 2057400 w 2057400"/>
              <a:gd name="connsiteY1" fmla="*/ 0 h 2057400"/>
              <a:gd name="connsiteX2" fmla="*/ 2057400 w 2057400"/>
              <a:gd name="connsiteY2" fmla="*/ 2057400 h 2057400"/>
              <a:gd name="connsiteX3" fmla="*/ 0 w 2057400"/>
              <a:gd name="connsiteY3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057400">
                <a:moveTo>
                  <a:pt x="0" y="205740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white circle with blue text and a graph in the middle&#10;&#10;AI-generated content may be incorrect.">
            <a:extLst>
              <a:ext uri="{FF2B5EF4-FFF2-40B4-BE49-F238E27FC236}">
                <a16:creationId xmlns:a16="http://schemas.microsoft.com/office/drawing/2014/main" id="{32C0BEDF-2BAB-6C86-45CA-C1A403E1D4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91" y="9913354"/>
            <a:ext cx="818815" cy="8188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E44EDB-B039-2C25-34E0-E758858769FE}"/>
              </a:ext>
            </a:extLst>
          </p:cNvPr>
          <p:cNvCxnSpPr>
            <a:cxnSpLocks/>
          </p:cNvCxnSpPr>
          <p:nvPr userDrawn="1"/>
        </p:nvCxnSpPr>
        <p:spPr>
          <a:xfrm>
            <a:off x="679618" y="9715500"/>
            <a:ext cx="9613565" cy="0"/>
          </a:xfrm>
          <a:prstGeom prst="line">
            <a:avLst/>
          </a:prstGeom>
          <a:ln w="76200">
            <a:solidFill>
              <a:schemeClr val="bg1"/>
            </a:solidFill>
            <a:tailEnd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91EE1E-989A-7119-5BE1-E6FF67DF1B2D}"/>
              </a:ext>
            </a:extLst>
          </p:cNvPr>
          <p:cNvSpPr txBox="1"/>
          <p:nvPr userDrawn="1"/>
        </p:nvSpPr>
        <p:spPr>
          <a:xfrm>
            <a:off x="1552073" y="10159484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Ghana Statistical Service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5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6345A0-4D94-05A1-867A-585A40183BB0}"/>
              </a:ext>
            </a:extLst>
          </p:cNvPr>
          <p:cNvSpPr/>
          <p:nvPr userDrawn="1"/>
        </p:nvSpPr>
        <p:spPr>
          <a:xfrm>
            <a:off x="0" y="0"/>
            <a:ext cx="10972800" cy="10972800"/>
          </a:xfrm>
          <a:prstGeom prst="rect">
            <a:avLst/>
          </a:prstGeom>
          <a:gradFill flip="none" rotWithShape="1">
            <a:gsLst>
              <a:gs pos="60000">
                <a:srgbClr val="210D69"/>
              </a:gs>
              <a:gs pos="100000">
                <a:srgbClr val="227C4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10D6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C3F9FF-528A-CF2F-4F75-30491E6B40CF}"/>
              </a:ext>
            </a:extLst>
          </p:cNvPr>
          <p:cNvSpPr/>
          <p:nvPr userDrawn="1"/>
        </p:nvSpPr>
        <p:spPr>
          <a:xfrm rot="16200000">
            <a:off x="10528816" y="1"/>
            <a:ext cx="443984" cy="443984"/>
          </a:xfrm>
          <a:custGeom>
            <a:avLst/>
            <a:gdLst>
              <a:gd name="connsiteX0" fmla="*/ 0 w 2057400"/>
              <a:gd name="connsiteY0" fmla="*/ 0 h 2057400"/>
              <a:gd name="connsiteX1" fmla="*/ 2057400 w 2057400"/>
              <a:gd name="connsiteY1" fmla="*/ 0 h 2057400"/>
              <a:gd name="connsiteX2" fmla="*/ 2057400 w 2057400"/>
              <a:gd name="connsiteY2" fmla="*/ 2057400 h 2057400"/>
              <a:gd name="connsiteX3" fmla="*/ 0 w 2057400"/>
              <a:gd name="connsiteY3" fmla="*/ 2057400 h 2057400"/>
              <a:gd name="connsiteX4" fmla="*/ 0 w 2057400"/>
              <a:gd name="connsiteY4" fmla="*/ 0 h 2057400"/>
              <a:gd name="connsiteX0" fmla="*/ 0 w 2057400"/>
              <a:gd name="connsiteY0" fmla="*/ 2057400 h 2057400"/>
              <a:gd name="connsiteX1" fmla="*/ 2057400 w 2057400"/>
              <a:gd name="connsiteY1" fmla="*/ 0 h 2057400"/>
              <a:gd name="connsiteX2" fmla="*/ 2057400 w 2057400"/>
              <a:gd name="connsiteY2" fmla="*/ 2057400 h 2057400"/>
              <a:gd name="connsiteX3" fmla="*/ 0 w 2057400"/>
              <a:gd name="connsiteY3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057400">
                <a:moveTo>
                  <a:pt x="0" y="205740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white circle with blue text and a graph in the middle&#10;&#10;AI-generated content may be incorrect.">
            <a:extLst>
              <a:ext uri="{FF2B5EF4-FFF2-40B4-BE49-F238E27FC236}">
                <a16:creationId xmlns:a16="http://schemas.microsoft.com/office/drawing/2014/main" id="{32C0BEDF-2BAB-6C86-45CA-C1A403E1D4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91" y="9913354"/>
            <a:ext cx="818815" cy="8188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E44EDB-B039-2C25-34E0-E758858769FE}"/>
              </a:ext>
            </a:extLst>
          </p:cNvPr>
          <p:cNvCxnSpPr>
            <a:cxnSpLocks/>
          </p:cNvCxnSpPr>
          <p:nvPr userDrawn="1"/>
        </p:nvCxnSpPr>
        <p:spPr>
          <a:xfrm>
            <a:off x="679618" y="9715500"/>
            <a:ext cx="9613565" cy="0"/>
          </a:xfrm>
          <a:prstGeom prst="line">
            <a:avLst/>
          </a:prstGeom>
          <a:ln w="76200">
            <a:solidFill>
              <a:schemeClr val="bg1"/>
            </a:solidFill>
            <a:tailEnd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91EE1E-989A-7119-5BE1-E6FF67DF1B2D}"/>
              </a:ext>
            </a:extLst>
          </p:cNvPr>
          <p:cNvSpPr txBox="1"/>
          <p:nvPr userDrawn="1"/>
        </p:nvSpPr>
        <p:spPr>
          <a:xfrm>
            <a:off x="1552073" y="10159484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Ghana Statistical Service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70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6345A0-4D94-05A1-867A-585A40183BB0}"/>
              </a:ext>
            </a:extLst>
          </p:cNvPr>
          <p:cNvSpPr/>
          <p:nvPr userDrawn="1"/>
        </p:nvSpPr>
        <p:spPr>
          <a:xfrm>
            <a:off x="0" y="0"/>
            <a:ext cx="10972800" cy="10972800"/>
          </a:xfrm>
          <a:prstGeom prst="rect">
            <a:avLst/>
          </a:prstGeom>
          <a:gradFill flip="none" rotWithShape="1">
            <a:gsLst>
              <a:gs pos="60000">
                <a:srgbClr val="210D69"/>
              </a:gs>
              <a:gs pos="100000">
                <a:srgbClr val="DB2E7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10D6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C3F9FF-528A-CF2F-4F75-30491E6B40CF}"/>
              </a:ext>
            </a:extLst>
          </p:cNvPr>
          <p:cNvSpPr/>
          <p:nvPr userDrawn="1"/>
        </p:nvSpPr>
        <p:spPr>
          <a:xfrm rot="16200000">
            <a:off x="10528816" y="1"/>
            <a:ext cx="443984" cy="443984"/>
          </a:xfrm>
          <a:custGeom>
            <a:avLst/>
            <a:gdLst>
              <a:gd name="connsiteX0" fmla="*/ 0 w 2057400"/>
              <a:gd name="connsiteY0" fmla="*/ 0 h 2057400"/>
              <a:gd name="connsiteX1" fmla="*/ 2057400 w 2057400"/>
              <a:gd name="connsiteY1" fmla="*/ 0 h 2057400"/>
              <a:gd name="connsiteX2" fmla="*/ 2057400 w 2057400"/>
              <a:gd name="connsiteY2" fmla="*/ 2057400 h 2057400"/>
              <a:gd name="connsiteX3" fmla="*/ 0 w 2057400"/>
              <a:gd name="connsiteY3" fmla="*/ 2057400 h 2057400"/>
              <a:gd name="connsiteX4" fmla="*/ 0 w 2057400"/>
              <a:gd name="connsiteY4" fmla="*/ 0 h 2057400"/>
              <a:gd name="connsiteX0" fmla="*/ 0 w 2057400"/>
              <a:gd name="connsiteY0" fmla="*/ 2057400 h 2057400"/>
              <a:gd name="connsiteX1" fmla="*/ 2057400 w 2057400"/>
              <a:gd name="connsiteY1" fmla="*/ 0 h 2057400"/>
              <a:gd name="connsiteX2" fmla="*/ 2057400 w 2057400"/>
              <a:gd name="connsiteY2" fmla="*/ 2057400 h 2057400"/>
              <a:gd name="connsiteX3" fmla="*/ 0 w 2057400"/>
              <a:gd name="connsiteY3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057400">
                <a:moveTo>
                  <a:pt x="0" y="205740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white circle with blue text and a graph in the middle&#10;&#10;AI-generated content may be incorrect.">
            <a:extLst>
              <a:ext uri="{FF2B5EF4-FFF2-40B4-BE49-F238E27FC236}">
                <a16:creationId xmlns:a16="http://schemas.microsoft.com/office/drawing/2014/main" id="{32C0BEDF-2BAB-6C86-45CA-C1A403E1D4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91" y="9913354"/>
            <a:ext cx="818815" cy="8188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E44EDB-B039-2C25-34E0-E758858769FE}"/>
              </a:ext>
            </a:extLst>
          </p:cNvPr>
          <p:cNvCxnSpPr>
            <a:cxnSpLocks/>
          </p:cNvCxnSpPr>
          <p:nvPr userDrawn="1"/>
        </p:nvCxnSpPr>
        <p:spPr>
          <a:xfrm>
            <a:off x="679618" y="9715500"/>
            <a:ext cx="9613565" cy="0"/>
          </a:xfrm>
          <a:prstGeom prst="line">
            <a:avLst/>
          </a:prstGeom>
          <a:ln w="76200">
            <a:solidFill>
              <a:schemeClr val="bg1"/>
            </a:solidFill>
            <a:tailEnd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91EE1E-989A-7119-5BE1-E6FF67DF1B2D}"/>
              </a:ext>
            </a:extLst>
          </p:cNvPr>
          <p:cNvSpPr txBox="1"/>
          <p:nvPr userDrawn="1"/>
        </p:nvSpPr>
        <p:spPr>
          <a:xfrm>
            <a:off x="1552073" y="10159484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Ghana Statistical Service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27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6345A0-4D94-05A1-867A-585A40183BB0}"/>
              </a:ext>
            </a:extLst>
          </p:cNvPr>
          <p:cNvSpPr/>
          <p:nvPr userDrawn="1"/>
        </p:nvSpPr>
        <p:spPr>
          <a:xfrm>
            <a:off x="0" y="0"/>
            <a:ext cx="10972800" cy="10972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10D6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C3F9FF-528A-CF2F-4F75-30491E6B40CF}"/>
              </a:ext>
            </a:extLst>
          </p:cNvPr>
          <p:cNvSpPr/>
          <p:nvPr userDrawn="1"/>
        </p:nvSpPr>
        <p:spPr>
          <a:xfrm rot="16200000">
            <a:off x="10528816" y="1"/>
            <a:ext cx="443984" cy="443984"/>
          </a:xfrm>
          <a:custGeom>
            <a:avLst/>
            <a:gdLst>
              <a:gd name="connsiteX0" fmla="*/ 0 w 2057400"/>
              <a:gd name="connsiteY0" fmla="*/ 0 h 2057400"/>
              <a:gd name="connsiteX1" fmla="*/ 2057400 w 2057400"/>
              <a:gd name="connsiteY1" fmla="*/ 0 h 2057400"/>
              <a:gd name="connsiteX2" fmla="*/ 2057400 w 2057400"/>
              <a:gd name="connsiteY2" fmla="*/ 2057400 h 2057400"/>
              <a:gd name="connsiteX3" fmla="*/ 0 w 2057400"/>
              <a:gd name="connsiteY3" fmla="*/ 2057400 h 2057400"/>
              <a:gd name="connsiteX4" fmla="*/ 0 w 2057400"/>
              <a:gd name="connsiteY4" fmla="*/ 0 h 2057400"/>
              <a:gd name="connsiteX0" fmla="*/ 0 w 2057400"/>
              <a:gd name="connsiteY0" fmla="*/ 2057400 h 2057400"/>
              <a:gd name="connsiteX1" fmla="*/ 2057400 w 2057400"/>
              <a:gd name="connsiteY1" fmla="*/ 0 h 2057400"/>
              <a:gd name="connsiteX2" fmla="*/ 2057400 w 2057400"/>
              <a:gd name="connsiteY2" fmla="*/ 2057400 h 2057400"/>
              <a:gd name="connsiteX3" fmla="*/ 0 w 2057400"/>
              <a:gd name="connsiteY3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057400">
                <a:moveTo>
                  <a:pt x="0" y="205740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white circle with blue text and a graph in the middle&#10;&#10;AI-generated content may be incorrect.">
            <a:extLst>
              <a:ext uri="{FF2B5EF4-FFF2-40B4-BE49-F238E27FC236}">
                <a16:creationId xmlns:a16="http://schemas.microsoft.com/office/drawing/2014/main" id="{32C0BEDF-2BAB-6C86-45CA-C1A403E1D4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91" y="9913354"/>
            <a:ext cx="818815" cy="8188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E44EDB-B039-2C25-34E0-E758858769FE}"/>
              </a:ext>
            </a:extLst>
          </p:cNvPr>
          <p:cNvCxnSpPr>
            <a:cxnSpLocks/>
          </p:cNvCxnSpPr>
          <p:nvPr userDrawn="1"/>
        </p:nvCxnSpPr>
        <p:spPr>
          <a:xfrm>
            <a:off x="679618" y="9715500"/>
            <a:ext cx="9613565" cy="0"/>
          </a:xfrm>
          <a:prstGeom prst="line">
            <a:avLst/>
          </a:prstGeom>
          <a:ln w="76200">
            <a:solidFill>
              <a:schemeClr val="bg1"/>
            </a:solidFill>
            <a:tailEnd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91EE1E-989A-7119-5BE1-E6FF67DF1B2D}"/>
              </a:ext>
            </a:extLst>
          </p:cNvPr>
          <p:cNvSpPr txBox="1"/>
          <p:nvPr userDrawn="1"/>
        </p:nvSpPr>
        <p:spPr>
          <a:xfrm>
            <a:off x="1552073" y="10159484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Ghana Statistical Service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0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6345A0-4D94-05A1-867A-585A40183BB0}"/>
              </a:ext>
            </a:extLst>
          </p:cNvPr>
          <p:cNvSpPr/>
          <p:nvPr userDrawn="1"/>
        </p:nvSpPr>
        <p:spPr>
          <a:xfrm>
            <a:off x="0" y="0"/>
            <a:ext cx="10972800" cy="10972800"/>
          </a:xfrm>
          <a:prstGeom prst="rect">
            <a:avLst/>
          </a:prstGeom>
          <a:solidFill>
            <a:srgbClr val="DB2E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10D6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C3F9FF-528A-CF2F-4F75-30491E6B40CF}"/>
              </a:ext>
            </a:extLst>
          </p:cNvPr>
          <p:cNvSpPr/>
          <p:nvPr userDrawn="1"/>
        </p:nvSpPr>
        <p:spPr>
          <a:xfrm rot="16200000">
            <a:off x="10528816" y="1"/>
            <a:ext cx="443984" cy="443984"/>
          </a:xfrm>
          <a:custGeom>
            <a:avLst/>
            <a:gdLst>
              <a:gd name="connsiteX0" fmla="*/ 0 w 2057400"/>
              <a:gd name="connsiteY0" fmla="*/ 0 h 2057400"/>
              <a:gd name="connsiteX1" fmla="*/ 2057400 w 2057400"/>
              <a:gd name="connsiteY1" fmla="*/ 0 h 2057400"/>
              <a:gd name="connsiteX2" fmla="*/ 2057400 w 2057400"/>
              <a:gd name="connsiteY2" fmla="*/ 2057400 h 2057400"/>
              <a:gd name="connsiteX3" fmla="*/ 0 w 2057400"/>
              <a:gd name="connsiteY3" fmla="*/ 2057400 h 2057400"/>
              <a:gd name="connsiteX4" fmla="*/ 0 w 2057400"/>
              <a:gd name="connsiteY4" fmla="*/ 0 h 2057400"/>
              <a:gd name="connsiteX0" fmla="*/ 0 w 2057400"/>
              <a:gd name="connsiteY0" fmla="*/ 2057400 h 2057400"/>
              <a:gd name="connsiteX1" fmla="*/ 2057400 w 2057400"/>
              <a:gd name="connsiteY1" fmla="*/ 0 h 2057400"/>
              <a:gd name="connsiteX2" fmla="*/ 2057400 w 2057400"/>
              <a:gd name="connsiteY2" fmla="*/ 2057400 h 2057400"/>
              <a:gd name="connsiteX3" fmla="*/ 0 w 2057400"/>
              <a:gd name="connsiteY3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057400">
                <a:moveTo>
                  <a:pt x="0" y="205740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white circle with blue text and a graph in the middle&#10;&#10;AI-generated content may be incorrect.">
            <a:extLst>
              <a:ext uri="{FF2B5EF4-FFF2-40B4-BE49-F238E27FC236}">
                <a16:creationId xmlns:a16="http://schemas.microsoft.com/office/drawing/2014/main" id="{32C0BEDF-2BAB-6C86-45CA-C1A403E1D4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91" y="9913354"/>
            <a:ext cx="818815" cy="8188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E44EDB-B039-2C25-34E0-E758858769FE}"/>
              </a:ext>
            </a:extLst>
          </p:cNvPr>
          <p:cNvCxnSpPr>
            <a:cxnSpLocks/>
          </p:cNvCxnSpPr>
          <p:nvPr userDrawn="1"/>
        </p:nvCxnSpPr>
        <p:spPr>
          <a:xfrm>
            <a:off x="679618" y="9715500"/>
            <a:ext cx="9613565" cy="0"/>
          </a:xfrm>
          <a:prstGeom prst="line">
            <a:avLst/>
          </a:prstGeom>
          <a:ln w="76200">
            <a:solidFill>
              <a:schemeClr val="bg1"/>
            </a:solidFill>
            <a:tailEnd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91EE1E-989A-7119-5BE1-E6FF67DF1B2D}"/>
              </a:ext>
            </a:extLst>
          </p:cNvPr>
          <p:cNvSpPr txBox="1"/>
          <p:nvPr userDrawn="1"/>
        </p:nvSpPr>
        <p:spPr>
          <a:xfrm>
            <a:off x="1552073" y="10159484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Ghana Statistical Service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48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6345A0-4D94-05A1-867A-585A40183BB0}"/>
              </a:ext>
            </a:extLst>
          </p:cNvPr>
          <p:cNvSpPr/>
          <p:nvPr userDrawn="1"/>
        </p:nvSpPr>
        <p:spPr>
          <a:xfrm>
            <a:off x="0" y="0"/>
            <a:ext cx="10972800" cy="10972800"/>
          </a:xfrm>
          <a:prstGeom prst="rect">
            <a:avLst/>
          </a:prstGeom>
          <a:solidFill>
            <a:srgbClr val="227C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10D6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C3F9FF-528A-CF2F-4F75-30491E6B40CF}"/>
              </a:ext>
            </a:extLst>
          </p:cNvPr>
          <p:cNvSpPr/>
          <p:nvPr userDrawn="1"/>
        </p:nvSpPr>
        <p:spPr>
          <a:xfrm rot="16200000">
            <a:off x="10528816" y="1"/>
            <a:ext cx="443984" cy="443984"/>
          </a:xfrm>
          <a:custGeom>
            <a:avLst/>
            <a:gdLst>
              <a:gd name="connsiteX0" fmla="*/ 0 w 2057400"/>
              <a:gd name="connsiteY0" fmla="*/ 0 h 2057400"/>
              <a:gd name="connsiteX1" fmla="*/ 2057400 w 2057400"/>
              <a:gd name="connsiteY1" fmla="*/ 0 h 2057400"/>
              <a:gd name="connsiteX2" fmla="*/ 2057400 w 2057400"/>
              <a:gd name="connsiteY2" fmla="*/ 2057400 h 2057400"/>
              <a:gd name="connsiteX3" fmla="*/ 0 w 2057400"/>
              <a:gd name="connsiteY3" fmla="*/ 2057400 h 2057400"/>
              <a:gd name="connsiteX4" fmla="*/ 0 w 2057400"/>
              <a:gd name="connsiteY4" fmla="*/ 0 h 2057400"/>
              <a:gd name="connsiteX0" fmla="*/ 0 w 2057400"/>
              <a:gd name="connsiteY0" fmla="*/ 2057400 h 2057400"/>
              <a:gd name="connsiteX1" fmla="*/ 2057400 w 2057400"/>
              <a:gd name="connsiteY1" fmla="*/ 0 h 2057400"/>
              <a:gd name="connsiteX2" fmla="*/ 2057400 w 2057400"/>
              <a:gd name="connsiteY2" fmla="*/ 2057400 h 2057400"/>
              <a:gd name="connsiteX3" fmla="*/ 0 w 2057400"/>
              <a:gd name="connsiteY3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057400">
                <a:moveTo>
                  <a:pt x="0" y="205740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white circle with blue text and a graph in the middle&#10;&#10;AI-generated content may be incorrect.">
            <a:extLst>
              <a:ext uri="{FF2B5EF4-FFF2-40B4-BE49-F238E27FC236}">
                <a16:creationId xmlns:a16="http://schemas.microsoft.com/office/drawing/2014/main" id="{32C0BEDF-2BAB-6C86-45CA-C1A403E1D4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91" y="9913354"/>
            <a:ext cx="818815" cy="8188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E44EDB-B039-2C25-34E0-E758858769FE}"/>
              </a:ext>
            </a:extLst>
          </p:cNvPr>
          <p:cNvCxnSpPr>
            <a:cxnSpLocks/>
          </p:cNvCxnSpPr>
          <p:nvPr userDrawn="1"/>
        </p:nvCxnSpPr>
        <p:spPr>
          <a:xfrm>
            <a:off x="679618" y="9715500"/>
            <a:ext cx="9613565" cy="0"/>
          </a:xfrm>
          <a:prstGeom prst="line">
            <a:avLst/>
          </a:prstGeom>
          <a:ln w="76200">
            <a:solidFill>
              <a:schemeClr val="bg1"/>
            </a:solidFill>
            <a:tailEnd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91EE1E-989A-7119-5BE1-E6FF67DF1B2D}"/>
              </a:ext>
            </a:extLst>
          </p:cNvPr>
          <p:cNvSpPr txBox="1"/>
          <p:nvPr userDrawn="1"/>
        </p:nvSpPr>
        <p:spPr>
          <a:xfrm>
            <a:off x="1552073" y="10159484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Ghana Statistical Service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9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584202"/>
            <a:ext cx="946404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921000"/>
            <a:ext cx="946404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4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  <p:sldLayoutId id="2147483672" r:id="rId4"/>
    <p:sldLayoutId id="2147483670" r:id="rId5"/>
    <p:sldLayoutId id="2147483671" r:id="rId6"/>
    <p:sldLayoutId id="2147483669" r:id="rId7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hops and commercial buildings exterior illustration">
            <a:extLst>
              <a:ext uri="{FF2B5EF4-FFF2-40B4-BE49-F238E27FC236}">
                <a16:creationId xmlns:a16="http://schemas.microsoft.com/office/drawing/2014/main" id="{82720936-E7BE-105B-66AB-3A23BE370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42" y="1023590"/>
            <a:ext cx="7940716" cy="635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095EC7-3FB8-4217-396E-0D4643D724DA}"/>
              </a:ext>
            </a:extLst>
          </p:cNvPr>
          <p:cNvSpPr txBox="1"/>
          <p:nvPr/>
        </p:nvSpPr>
        <p:spPr>
          <a:xfrm>
            <a:off x="495300" y="418237"/>
            <a:ext cx="330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bg1">
                    <a:lumMod val="65000"/>
                  </a:schemeClr>
                </a:solidFill>
              </a:rPr>
              <a:t>Business Boom</a:t>
            </a:r>
            <a:endParaRPr lang="en-GB" sz="5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C8465-819A-3BC7-5B6D-7AEFEDF86EAC}"/>
              </a:ext>
            </a:extLst>
          </p:cNvPr>
          <p:cNvSpPr txBox="1"/>
          <p:nvPr/>
        </p:nvSpPr>
        <p:spPr>
          <a:xfrm>
            <a:off x="660400" y="7247235"/>
            <a:ext cx="96901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2A166F"/>
                </a:solidFill>
              </a:rPr>
              <a:t>The number of </a:t>
            </a:r>
          </a:p>
          <a:p>
            <a:r>
              <a:rPr lang="en-US" sz="4400" b="1" dirty="0">
                <a:solidFill>
                  <a:srgbClr val="DB2E76"/>
                </a:solidFill>
              </a:rPr>
              <a:t>establishments</a:t>
            </a:r>
            <a:r>
              <a:rPr lang="en-US" sz="4400" dirty="0">
                <a:solidFill>
                  <a:srgbClr val="2A166F"/>
                </a:solidFill>
              </a:rPr>
              <a:t> has </a:t>
            </a:r>
            <a:r>
              <a:rPr lang="en-US" sz="4400" b="1" dirty="0">
                <a:solidFill>
                  <a:srgbClr val="DB2E76"/>
                </a:solidFill>
              </a:rPr>
              <a:t>tripled</a:t>
            </a:r>
            <a:r>
              <a:rPr lang="en-US" sz="4400" b="1" dirty="0">
                <a:solidFill>
                  <a:srgbClr val="2A166F"/>
                </a:solidFill>
              </a:rPr>
              <a:t> </a:t>
            </a:r>
            <a:r>
              <a:rPr lang="en-US" sz="4400" dirty="0">
                <a:solidFill>
                  <a:srgbClr val="2A166F"/>
                </a:solidFill>
              </a:rPr>
              <a:t>from 638,235 (2014) to 1,867,695 (2024)</a:t>
            </a:r>
            <a:endParaRPr lang="en-GB" sz="4400" dirty="0">
              <a:solidFill>
                <a:srgbClr val="2A16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9F4BB-16C7-04B2-784C-36ED61D787CD}"/>
              </a:ext>
            </a:extLst>
          </p:cNvPr>
          <p:cNvSpPr txBox="1"/>
          <p:nvPr/>
        </p:nvSpPr>
        <p:spPr>
          <a:xfrm>
            <a:off x="9029700" y="10117435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2A166F"/>
                </a:solidFill>
              </a:rPr>
              <a:t>IBES 1</a:t>
            </a:r>
            <a:endParaRPr lang="en-GB" b="1" dirty="0">
              <a:solidFill>
                <a:srgbClr val="2A16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5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DC359-42AA-1BC1-647F-3A143D185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t Illustration">
            <a:extLst>
              <a:ext uri="{FF2B5EF4-FFF2-40B4-BE49-F238E27FC236}">
                <a16:creationId xmlns:a16="http://schemas.microsoft.com/office/drawing/2014/main" id="{A4F4BA55-17B3-12C1-A68A-6A8FE6E2F6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1" t="13137" r="33439"/>
          <a:stretch/>
        </p:blipFill>
        <p:spPr bwMode="auto">
          <a:xfrm>
            <a:off x="2425701" y="516271"/>
            <a:ext cx="7099300" cy="779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1A030D-489F-97D9-DBFF-9CA6C7026D71}"/>
              </a:ext>
            </a:extLst>
          </p:cNvPr>
          <p:cNvSpPr txBox="1"/>
          <p:nvPr/>
        </p:nvSpPr>
        <p:spPr>
          <a:xfrm>
            <a:off x="660400" y="481737"/>
            <a:ext cx="330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bg1">
                    <a:lumMod val="65000"/>
                  </a:schemeClr>
                </a:solidFill>
              </a:rPr>
              <a:t>Jobs Growth? Not as Fast</a:t>
            </a:r>
            <a:endParaRPr lang="en-GB" sz="5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461863-6FE1-032C-6A95-116CE7502962}"/>
              </a:ext>
            </a:extLst>
          </p:cNvPr>
          <p:cNvSpPr txBox="1"/>
          <p:nvPr/>
        </p:nvSpPr>
        <p:spPr>
          <a:xfrm>
            <a:off x="660400" y="7247235"/>
            <a:ext cx="96901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400" dirty="0">
                <a:solidFill>
                  <a:srgbClr val="2A166F"/>
                </a:solidFill>
              </a:rPr>
              <a:t>While businesses have surged, </a:t>
            </a:r>
            <a:r>
              <a:rPr lang="en-US" sz="4400" b="1" dirty="0">
                <a:solidFill>
                  <a:srgbClr val="DB2E76"/>
                </a:solidFill>
              </a:rPr>
              <a:t>employment hasn’t kept pace </a:t>
            </a:r>
            <a:r>
              <a:rPr lang="en-US" sz="4400" dirty="0">
                <a:solidFill>
                  <a:srgbClr val="2A166F"/>
                </a:solidFill>
              </a:rPr>
              <a:t>proportionally.</a:t>
            </a:r>
            <a:endParaRPr lang="en-GB" sz="4400" dirty="0">
              <a:solidFill>
                <a:srgbClr val="2A16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EC35A4-213C-A951-749D-D74C938D4B80}"/>
              </a:ext>
            </a:extLst>
          </p:cNvPr>
          <p:cNvSpPr txBox="1"/>
          <p:nvPr/>
        </p:nvSpPr>
        <p:spPr>
          <a:xfrm>
            <a:off x="9029700" y="10117435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2A166F"/>
                </a:solidFill>
              </a:rPr>
              <a:t>IBES 1</a:t>
            </a:r>
            <a:endParaRPr lang="en-GB" b="1" dirty="0">
              <a:solidFill>
                <a:srgbClr val="2A16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67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8B012-649F-71B0-7897-C97FD0AA5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FB5E28-B637-B598-C42A-48A40DB7ACBD}"/>
              </a:ext>
            </a:extLst>
          </p:cNvPr>
          <p:cNvSpPr txBox="1"/>
          <p:nvPr/>
        </p:nvSpPr>
        <p:spPr>
          <a:xfrm>
            <a:off x="660400" y="481737"/>
            <a:ext cx="330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bg1">
                    <a:lumMod val="65000"/>
                  </a:schemeClr>
                </a:solidFill>
              </a:rPr>
              <a:t>Sectoral Shifts</a:t>
            </a:r>
            <a:endParaRPr lang="en-GB" sz="5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F8BA8-12F3-0D4E-1A39-964AD45A862F}"/>
              </a:ext>
            </a:extLst>
          </p:cNvPr>
          <p:cNvSpPr txBox="1"/>
          <p:nvPr/>
        </p:nvSpPr>
        <p:spPr>
          <a:xfrm>
            <a:off x="641350" y="6637635"/>
            <a:ext cx="96901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2A166F"/>
                </a:solidFill>
              </a:rPr>
              <a:t>The </a:t>
            </a:r>
            <a:r>
              <a:rPr lang="en-US" sz="4400" b="1" dirty="0">
                <a:solidFill>
                  <a:srgbClr val="14607A"/>
                </a:solidFill>
              </a:rPr>
              <a:t>industry sector gained 4.1 </a:t>
            </a:r>
            <a:r>
              <a:rPr lang="en-US" sz="4400" b="1" dirty="0">
                <a:solidFill>
                  <a:srgbClr val="2A166F"/>
                </a:solidFill>
              </a:rPr>
              <a:t>percentage points</a:t>
            </a:r>
            <a:r>
              <a:rPr lang="en-US" sz="4400" dirty="0">
                <a:solidFill>
                  <a:srgbClr val="2A166F"/>
                </a:solidFill>
              </a:rPr>
              <a:t>, while </a:t>
            </a:r>
          </a:p>
          <a:p>
            <a:r>
              <a:rPr lang="en-US" sz="4400" b="1" dirty="0">
                <a:solidFill>
                  <a:srgbClr val="F98B00"/>
                </a:solidFill>
              </a:rPr>
              <a:t>services declined by 5.9 points</a:t>
            </a:r>
            <a:r>
              <a:rPr lang="en-US" sz="4400" dirty="0">
                <a:solidFill>
                  <a:srgbClr val="2A166F"/>
                </a:solidFill>
              </a:rPr>
              <a:t>—though it remains dominant.</a:t>
            </a:r>
            <a:endParaRPr lang="en-GB" sz="4400" dirty="0">
              <a:solidFill>
                <a:srgbClr val="2A16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6CAB7-F354-E8B7-8D07-4ABAD68B6AE7}"/>
              </a:ext>
            </a:extLst>
          </p:cNvPr>
          <p:cNvSpPr txBox="1"/>
          <p:nvPr/>
        </p:nvSpPr>
        <p:spPr>
          <a:xfrm>
            <a:off x="9029700" y="10117435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2A166F"/>
                </a:solidFill>
              </a:rPr>
              <a:t>IBES 1</a:t>
            </a:r>
            <a:endParaRPr lang="en-GB" b="1" dirty="0">
              <a:solidFill>
                <a:srgbClr val="2A166F"/>
              </a:solidFill>
            </a:endParaRPr>
          </a:p>
        </p:txBody>
      </p:sp>
      <p:pic>
        <p:nvPicPr>
          <p:cNvPr id="2052" name="Picture 4" descr="Factory concept illustration">
            <a:extLst>
              <a:ext uri="{FF2B5EF4-FFF2-40B4-BE49-F238E27FC236}">
                <a16:creationId xmlns:a16="http://schemas.microsoft.com/office/drawing/2014/main" id="{2413754C-C57F-FF87-97C3-7D410462F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578100"/>
            <a:ext cx="4892608" cy="325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oduct presentation concept illustration">
            <a:extLst>
              <a:ext uri="{FF2B5EF4-FFF2-40B4-BE49-F238E27FC236}">
                <a16:creationId xmlns:a16="http://schemas.microsoft.com/office/drawing/2014/main" id="{BDDD7C61-1A76-C27B-D53E-656982262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2700035"/>
            <a:ext cx="4709559" cy="313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46D267-3F44-CB8C-9CC4-DEE6FB9CDFA1}"/>
              </a:ext>
            </a:extLst>
          </p:cNvPr>
          <p:cNvCxnSpPr>
            <a:cxnSpLocks/>
          </p:cNvCxnSpPr>
          <p:nvPr/>
        </p:nvCxnSpPr>
        <p:spPr>
          <a:xfrm>
            <a:off x="2162175" y="5372100"/>
            <a:ext cx="0" cy="584200"/>
          </a:xfrm>
          <a:prstGeom prst="straightConnector1">
            <a:avLst/>
          </a:prstGeom>
          <a:ln w="165100">
            <a:solidFill>
              <a:srgbClr val="F98B00"/>
            </a:solidFill>
            <a:headEnd type="oval" w="sm" len="sm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1F32ED-42EB-D7B3-CC3F-175473FD7418}"/>
              </a:ext>
            </a:extLst>
          </p:cNvPr>
          <p:cNvCxnSpPr>
            <a:cxnSpLocks/>
          </p:cNvCxnSpPr>
          <p:nvPr/>
        </p:nvCxnSpPr>
        <p:spPr>
          <a:xfrm flipV="1">
            <a:off x="9871075" y="3149600"/>
            <a:ext cx="0" cy="584200"/>
          </a:xfrm>
          <a:prstGeom prst="straightConnector1">
            <a:avLst/>
          </a:prstGeom>
          <a:ln w="165100">
            <a:headEnd type="oval" w="sm" len="sm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40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00AAA-5689-CE92-C634-BDE6108F6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man is holding a document Smart contract concept Data protection Modern trendy style">
            <a:extLst>
              <a:ext uri="{FF2B5EF4-FFF2-40B4-BE49-F238E27FC236}">
                <a16:creationId xmlns:a16="http://schemas.microsoft.com/office/drawing/2014/main" id="{FE1D9E39-34F4-6D8B-1CF6-E3AC19EB98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24"/>
          <a:stretch/>
        </p:blipFill>
        <p:spPr bwMode="auto">
          <a:xfrm>
            <a:off x="444499" y="1317189"/>
            <a:ext cx="9906001" cy="488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389733-EA16-7435-036F-4CDC872037B9}"/>
              </a:ext>
            </a:extLst>
          </p:cNvPr>
          <p:cNvSpPr txBox="1"/>
          <p:nvPr/>
        </p:nvSpPr>
        <p:spPr>
          <a:xfrm>
            <a:off x="660400" y="481737"/>
            <a:ext cx="3860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bg1">
                    <a:lumMod val="65000"/>
                  </a:schemeClr>
                </a:solidFill>
              </a:rPr>
              <a:t>Informality Persists</a:t>
            </a:r>
            <a:endParaRPr lang="en-GB" sz="5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057B9-9C54-D5ED-094C-69906720F035}"/>
              </a:ext>
            </a:extLst>
          </p:cNvPr>
          <p:cNvSpPr txBox="1"/>
          <p:nvPr/>
        </p:nvSpPr>
        <p:spPr>
          <a:xfrm>
            <a:off x="660400" y="6543239"/>
            <a:ext cx="96901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DB2E76"/>
                </a:solidFill>
              </a:rPr>
              <a:t>9</a:t>
            </a:r>
            <a:r>
              <a:rPr lang="en-US" sz="4400" dirty="0">
                <a:solidFill>
                  <a:srgbClr val="2A166F"/>
                </a:solidFill>
              </a:rPr>
              <a:t> </a:t>
            </a:r>
            <a:r>
              <a:rPr lang="en-US" sz="4400" b="1" dirty="0">
                <a:solidFill>
                  <a:srgbClr val="2A166F"/>
                </a:solidFill>
              </a:rPr>
              <a:t>in</a:t>
            </a:r>
            <a:r>
              <a:rPr lang="en-US" sz="4400" dirty="0">
                <a:solidFill>
                  <a:srgbClr val="2A166F"/>
                </a:solidFill>
              </a:rPr>
              <a:t> </a:t>
            </a:r>
            <a:r>
              <a:rPr lang="en-US" sz="4400" b="1" dirty="0">
                <a:solidFill>
                  <a:srgbClr val="2A166F"/>
                </a:solidFill>
              </a:rPr>
              <a:t>10</a:t>
            </a:r>
            <a:r>
              <a:rPr lang="en-US" sz="4400" dirty="0">
                <a:solidFill>
                  <a:srgbClr val="2A166F"/>
                </a:solidFill>
              </a:rPr>
              <a:t> </a:t>
            </a:r>
            <a:r>
              <a:rPr lang="en-US" sz="4400" b="1" dirty="0">
                <a:solidFill>
                  <a:srgbClr val="2A166F"/>
                </a:solidFill>
              </a:rPr>
              <a:t>privately owned </a:t>
            </a:r>
            <a:r>
              <a:rPr lang="en-US" sz="4400" dirty="0">
                <a:solidFill>
                  <a:srgbClr val="2A166F"/>
                </a:solidFill>
              </a:rPr>
              <a:t>establishments are </a:t>
            </a:r>
            <a:r>
              <a:rPr lang="en-US" sz="4400" b="1" dirty="0">
                <a:solidFill>
                  <a:srgbClr val="DB2E76"/>
                </a:solidFill>
              </a:rPr>
              <a:t>informal</a:t>
            </a:r>
            <a:r>
              <a:rPr lang="en-US" sz="4400" dirty="0">
                <a:solidFill>
                  <a:srgbClr val="2A166F"/>
                </a:solidFill>
              </a:rPr>
              <a:t>, unchanged over the decade.</a:t>
            </a:r>
            <a:endParaRPr lang="en-GB" sz="4400" dirty="0">
              <a:solidFill>
                <a:srgbClr val="2A16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0F0BA-A894-3BFF-859C-178102EFE294}"/>
              </a:ext>
            </a:extLst>
          </p:cNvPr>
          <p:cNvSpPr txBox="1"/>
          <p:nvPr/>
        </p:nvSpPr>
        <p:spPr>
          <a:xfrm>
            <a:off x="9029700" y="10117435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2A166F"/>
                </a:solidFill>
              </a:rPr>
              <a:t>IBES 1</a:t>
            </a:r>
            <a:endParaRPr lang="en-GB" b="1" dirty="0">
              <a:solidFill>
                <a:srgbClr val="2A166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588E9-9107-7B23-87CE-8775E6160DBD}"/>
              </a:ext>
            </a:extLst>
          </p:cNvPr>
          <p:cNvSpPr txBox="1"/>
          <p:nvPr/>
        </p:nvSpPr>
        <p:spPr>
          <a:xfrm>
            <a:off x="660400" y="8936335"/>
            <a:ext cx="9690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Formality : registered and keep official records </a:t>
            </a:r>
            <a:endParaRPr lang="en-GB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28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9545C-1235-997C-426A-EFBF5377A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frican American woman industry worker in uniform">
            <a:extLst>
              <a:ext uri="{FF2B5EF4-FFF2-40B4-BE49-F238E27FC236}">
                <a16:creationId xmlns:a16="http://schemas.microsoft.com/office/drawing/2014/main" id="{476695BC-E3AA-2334-0425-F8A0A83E2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0" b="98561" l="9744" r="89776">
                        <a14:foregroundMark x1="28115" y1="19904" x2="43770" y2="480"/>
                        <a14:foregroundMark x1="42971" y1="65228" x2="43770" y2="89928"/>
                        <a14:foregroundMark x1="43770" y1="89928" x2="45687" y2="98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769" y="2236063"/>
            <a:ext cx="6921500" cy="461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flat illustration of a construction worker">
            <a:extLst>
              <a:ext uri="{FF2B5EF4-FFF2-40B4-BE49-F238E27FC236}">
                <a16:creationId xmlns:a16="http://schemas.microsoft.com/office/drawing/2014/main" id="{E5589495-70D3-6A21-19F8-B3A264086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8946" r="91534">
                        <a14:foregroundMark x1="16773" y1="44888" x2="9105" y2="51118"/>
                        <a14:foregroundMark x1="9105" y1="51118" x2="9105" y2="51278"/>
                        <a14:foregroundMark x1="89297" y1="77157" x2="91534" y2="77636"/>
                        <a14:foregroundMark x1="60543" y1="89137" x2="58626" y2="88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2156693"/>
            <a:ext cx="5400239" cy="540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DF8F99-FA57-337E-5412-0EEA836E4D66}"/>
              </a:ext>
            </a:extLst>
          </p:cNvPr>
          <p:cNvSpPr txBox="1"/>
          <p:nvPr/>
        </p:nvSpPr>
        <p:spPr>
          <a:xfrm>
            <a:off x="660400" y="481737"/>
            <a:ext cx="4064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bg1">
                    <a:lumMod val="65000"/>
                  </a:schemeClr>
                </a:solidFill>
              </a:rPr>
              <a:t>Women </a:t>
            </a:r>
          </a:p>
          <a:p>
            <a:r>
              <a:rPr lang="en-US" sz="5400" b="1" dirty="0">
                <a:solidFill>
                  <a:schemeClr val="bg1">
                    <a:lumMod val="65000"/>
                  </a:schemeClr>
                </a:solidFill>
              </a:rPr>
              <a:t>in Business</a:t>
            </a:r>
            <a:endParaRPr lang="en-GB" sz="5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42FF2-C030-F531-A4CE-62F07F4A1A52}"/>
              </a:ext>
            </a:extLst>
          </p:cNvPr>
          <p:cNvSpPr txBox="1"/>
          <p:nvPr/>
        </p:nvSpPr>
        <p:spPr>
          <a:xfrm>
            <a:off x="641350" y="7330639"/>
            <a:ext cx="96901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DB2E76"/>
                </a:solidFill>
              </a:rPr>
              <a:t>More women </a:t>
            </a:r>
            <a:r>
              <a:rPr lang="en-US" sz="4400" dirty="0">
                <a:solidFill>
                  <a:srgbClr val="2A166F"/>
                </a:solidFill>
              </a:rPr>
              <a:t>are </a:t>
            </a:r>
            <a:r>
              <a:rPr lang="en-US" sz="4400" b="1" dirty="0">
                <a:solidFill>
                  <a:srgbClr val="DB2E76"/>
                </a:solidFill>
              </a:rPr>
              <a:t>engaged</a:t>
            </a:r>
            <a:r>
              <a:rPr lang="en-US" sz="4400" dirty="0">
                <a:solidFill>
                  <a:srgbClr val="2A166F"/>
                </a:solidFill>
              </a:rPr>
              <a:t> in establishments in </a:t>
            </a:r>
            <a:r>
              <a:rPr lang="en-US" sz="4400" b="1" dirty="0">
                <a:solidFill>
                  <a:srgbClr val="2A166F"/>
                </a:solidFill>
              </a:rPr>
              <a:t>2024</a:t>
            </a:r>
            <a:r>
              <a:rPr lang="en-US" sz="4400" dirty="0">
                <a:solidFill>
                  <a:srgbClr val="2A166F"/>
                </a:solidFill>
              </a:rPr>
              <a:t>, a positive shift in gender equality!</a:t>
            </a:r>
            <a:endParaRPr lang="en-GB" sz="4400" dirty="0">
              <a:solidFill>
                <a:srgbClr val="2A16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53308-C7B2-6A62-953A-3E9DA88C71F2}"/>
              </a:ext>
            </a:extLst>
          </p:cNvPr>
          <p:cNvSpPr txBox="1"/>
          <p:nvPr/>
        </p:nvSpPr>
        <p:spPr>
          <a:xfrm>
            <a:off x="9029700" y="10117435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2A166F"/>
                </a:solidFill>
              </a:rPr>
              <a:t>IBES 1</a:t>
            </a:r>
            <a:endParaRPr lang="en-GB" b="1" dirty="0">
              <a:solidFill>
                <a:srgbClr val="2A16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5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DA43D-54F9-5264-E348-6873E1FB5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tock market yellow and brown concept with people scene in the flat cartoon design">
            <a:extLst>
              <a:ext uri="{FF2B5EF4-FFF2-40B4-BE49-F238E27FC236}">
                <a16:creationId xmlns:a16="http://schemas.microsoft.com/office/drawing/2014/main" id="{FBB6580B-83AC-DBCE-F880-CABE058BD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591" y="2201046"/>
            <a:ext cx="8275157" cy="551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81C587-C234-B6CE-6431-A2A7E37D3671}"/>
              </a:ext>
            </a:extLst>
          </p:cNvPr>
          <p:cNvSpPr txBox="1"/>
          <p:nvPr/>
        </p:nvSpPr>
        <p:spPr>
          <a:xfrm>
            <a:off x="660400" y="481737"/>
            <a:ext cx="4064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bg1">
                    <a:lumMod val="65000"/>
                  </a:schemeClr>
                </a:solidFill>
              </a:rPr>
              <a:t>Revenue Realities</a:t>
            </a:r>
            <a:endParaRPr lang="en-GB" sz="5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F7CEB-8DAC-AAED-2E2C-BF29705C0FEE}"/>
              </a:ext>
            </a:extLst>
          </p:cNvPr>
          <p:cNvSpPr txBox="1"/>
          <p:nvPr/>
        </p:nvSpPr>
        <p:spPr>
          <a:xfrm>
            <a:off x="448265" y="7713411"/>
            <a:ext cx="1007626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2A166F"/>
                </a:solidFill>
              </a:rPr>
              <a:t>About </a:t>
            </a:r>
            <a:r>
              <a:rPr lang="en-US" sz="4400" b="1" dirty="0">
                <a:solidFill>
                  <a:srgbClr val="2A166F"/>
                </a:solidFill>
              </a:rPr>
              <a:t>95 percent </a:t>
            </a:r>
            <a:r>
              <a:rPr lang="en-US" sz="4400" dirty="0">
                <a:solidFill>
                  <a:srgbClr val="2A166F"/>
                </a:solidFill>
              </a:rPr>
              <a:t>of businesses </a:t>
            </a:r>
          </a:p>
          <a:p>
            <a:r>
              <a:rPr lang="en-US" sz="4400" b="1" dirty="0">
                <a:solidFill>
                  <a:srgbClr val="DB2E76"/>
                </a:solidFill>
              </a:rPr>
              <a:t>earn less than 100,000 GHS annually.</a:t>
            </a:r>
            <a:endParaRPr lang="en-GB" sz="4400" dirty="0">
              <a:solidFill>
                <a:srgbClr val="2A16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2D5BD-2108-8C6B-3507-E9DA513D1E41}"/>
              </a:ext>
            </a:extLst>
          </p:cNvPr>
          <p:cNvSpPr txBox="1"/>
          <p:nvPr/>
        </p:nvSpPr>
        <p:spPr>
          <a:xfrm>
            <a:off x="9029700" y="10117435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2A166F"/>
                </a:solidFill>
              </a:rPr>
              <a:t>IBES 1</a:t>
            </a:r>
            <a:endParaRPr lang="en-GB" b="1" dirty="0">
              <a:solidFill>
                <a:srgbClr val="2A16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72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125</Words>
  <Application>Microsoft Office PowerPoint</Application>
  <PresentationFormat>Custom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Selaseh Akaho</dc:creator>
  <cp:lastModifiedBy>Selaseh Akaho</cp:lastModifiedBy>
  <cp:revision>1</cp:revision>
  <dcterms:created xsi:type="dcterms:W3CDTF">2025-04-03T10:35:05Z</dcterms:created>
  <dcterms:modified xsi:type="dcterms:W3CDTF">2025-04-03T12:31:46Z</dcterms:modified>
</cp:coreProperties>
</file>