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57" r:id="rId2"/>
    <p:sldId id="398" r:id="rId3"/>
    <p:sldId id="479" r:id="rId4"/>
    <p:sldId id="480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3" r:id="rId14"/>
    <p:sldId id="474" r:id="rId15"/>
    <p:sldId id="475" r:id="rId16"/>
    <p:sldId id="476" r:id="rId17"/>
    <p:sldId id="477" r:id="rId18"/>
    <p:sldId id="478" r:id="rId19"/>
    <p:sldId id="4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33CC"/>
    <a:srgbClr val="FF99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EEA0D-0EEC-4EB9-9636-B1DF908BCDB6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0E38C-E04A-4A78-8DBE-C0865AD90B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36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>
            <a:grpSpLocks/>
          </p:cNvGrpSpPr>
          <p:nvPr userDrawn="1"/>
        </p:nvGrpSpPr>
        <p:grpSpPr bwMode="auto">
          <a:xfrm>
            <a:off x="0" y="868364"/>
            <a:ext cx="12192000" cy="46037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0" y="6583364"/>
            <a:ext cx="12192000" cy="46037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44624"/>
            <a:ext cx="1056117" cy="792088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2318F6"/>
                </a:solidFill>
                <a:latin typeface="Arial"/>
                <a:cs typeface="Arial"/>
              </a:rPr>
              <a:t>PES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  <a:cs typeface="Arial"/>
              </a:rPr>
              <a:t>University, Bengaluru</a:t>
            </a:r>
          </a:p>
        </p:txBody>
      </p:sp>
    </p:spTree>
    <p:extLst>
      <p:ext uri="{BB962C8B-B14F-4D97-AF65-F5344CB8AC3E}">
        <p14:creationId xmlns="" xmlns:p14="http://schemas.microsoft.com/office/powerpoint/2010/main" val="41276038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 userDrawn="1"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854BF81-9BD1-486D-81A8-BA835860A7F8}"/>
              </a:ext>
            </a:extLst>
          </p:cNvPr>
          <p:cNvSpPr/>
          <p:nvPr userDrawn="1"/>
        </p:nvSpPr>
        <p:spPr>
          <a:xfrm>
            <a:off x="146798" y="303979"/>
            <a:ext cx="8121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Microprocessor &amp; Computer Architecture (</a:t>
            </a:r>
            <a:r>
              <a:rPr lang="el-GR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pCA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617223" y="4057018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3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61F1660-9D53-4FDA-8A4F-56F9CC502191}"/>
              </a:ext>
            </a:extLst>
          </p:cNvPr>
          <p:cNvSpPr/>
          <p:nvPr/>
        </p:nvSpPr>
        <p:spPr>
          <a:xfrm>
            <a:off x="3038057" y="1741280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ED7D31">
                    <a:lumMod val="75000"/>
                  </a:srgbClr>
                </a:solidFill>
              </a:rPr>
              <a:t>Microprocessor &amp; Computer Architecture (</a:t>
            </a:r>
            <a:r>
              <a:rPr lang="el-GR" sz="36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</a:rPr>
              <a:t>pCA</a:t>
            </a:r>
            <a:r>
              <a:rPr lang="en-US" sz="3600" b="1" dirty="0">
                <a:solidFill>
                  <a:srgbClr val="ED7D31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3C30818-90D4-4095-8F7F-9FA58B98F39A}"/>
              </a:ext>
            </a:extLst>
          </p:cNvPr>
          <p:cNvSpPr txBox="1"/>
          <p:nvPr/>
        </p:nvSpPr>
        <p:spPr>
          <a:xfrm>
            <a:off x="5627808" y="3269722"/>
            <a:ext cx="2290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iri"/>
              </a:rPr>
              <a:t>UE19CS252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60744" y="4583608"/>
            <a:ext cx="639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  <a:t>Laboratory / Hands-on Plug – in Programs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382" y="1436255"/>
            <a:ext cx="59759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 back1:		</a:t>
            </a:r>
            <a:r>
              <a:rPr lang="en-IN" sz="2400" dirty="0" err="1"/>
              <a:t>ldrb</a:t>
            </a:r>
            <a:r>
              <a:rPr lang="en-IN" sz="2400" dirty="0"/>
              <a:t> r0, [r1]</a:t>
            </a:r>
          </a:p>
          <a:p>
            <a:r>
              <a:rPr lang="en-IN" sz="2400" dirty="0"/>
              <a:t>	    	</a:t>
            </a:r>
            <a:r>
              <a:rPr lang="en-IN" sz="2400" dirty="0" err="1"/>
              <a:t>swi</a:t>
            </a:r>
            <a:r>
              <a:rPr lang="en-IN" sz="2400" dirty="0"/>
              <a:t> 0x200   ; Set 8 segment display to light up</a:t>
            </a:r>
          </a:p>
          <a:p>
            <a:r>
              <a:rPr lang="en-IN" sz="2400" dirty="0"/>
              <a:t>	 	</a:t>
            </a:r>
            <a:r>
              <a:rPr lang="en-IN" sz="2400" dirty="0" err="1" smtClean="0"/>
              <a:t>bl</a:t>
            </a:r>
            <a:r>
              <a:rPr lang="en-IN" sz="2400" dirty="0" smtClean="0"/>
              <a:t> </a:t>
            </a:r>
            <a:r>
              <a:rPr lang="en-IN" sz="2400" dirty="0"/>
              <a:t>delay</a:t>
            </a:r>
          </a:p>
          <a:p>
            <a:r>
              <a:rPr lang="en-IN" sz="2400" dirty="0"/>
              <a:t>		add r1,r1,#1</a:t>
            </a:r>
          </a:p>
          <a:p>
            <a:r>
              <a:rPr lang="en-IN" sz="2400" dirty="0"/>
              <a:t>		sub r5, r5,#1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cmp</a:t>
            </a:r>
            <a:r>
              <a:rPr lang="en-IN" sz="2400" dirty="0"/>
              <a:t> r5, #0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bne</a:t>
            </a:r>
            <a:r>
              <a:rPr lang="en-IN" sz="2400" dirty="0"/>
              <a:t> back1</a:t>
            </a:r>
          </a:p>
          <a:p>
            <a:r>
              <a:rPr lang="en-IN" sz="2400" dirty="0"/>
              <a:t>		b again</a:t>
            </a:r>
          </a:p>
          <a:p>
            <a:r>
              <a:rPr lang="en-IN" sz="2400" dirty="0"/>
              <a:t>loop2: </a:t>
            </a:r>
            <a:r>
              <a:rPr lang="en-IN" sz="2400" dirty="0" smtClean="0"/>
              <a:t>              </a:t>
            </a:r>
            <a:r>
              <a:rPr lang="en-IN" sz="2400" dirty="0" err="1"/>
              <a:t>mov</a:t>
            </a:r>
            <a:r>
              <a:rPr lang="en-IN" sz="2400" dirty="0"/>
              <a:t> r5,#16</a:t>
            </a:r>
          </a:p>
          <a:p>
            <a:r>
              <a:rPr lang="en-IN" sz="2400" dirty="0"/>
              <a:t>        </a:t>
            </a:r>
            <a:r>
              <a:rPr lang="en-IN" sz="2400" dirty="0" smtClean="0"/>
              <a:t>		</a:t>
            </a:r>
            <a:r>
              <a:rPr lang="en-IN" sz="2400" dirty="0" err="1" smtClean="0"/>
              <a:t>ldr</a:t>
            </a:r>
            <a:r>
              <a:rPr lang="en-IN" sz="2400" dirty="0" smtClean="0"/>
              <a:t> </a:t>
            </a:r>
            <a:r>
              <a:rPr lang="en-IN" sz="2400" dirty="0"/>
              <a:t>r1,=F</a:t>
            </a:r>
          </a:p>
          <a:p>
            <a:r>
              <a:rPr lang="en-IN" sz="2400" dirty="0" smtClean="0"/>
              <a:t>back2:		 </a:t>
            </a:r>
            <a:r>
              <a:rPr lang="en-IN" sz="2400" dirty="0" err="1"/>
              <a:t>ldrb</a:t>
            </a:r>
            <a:r>
              <a:rPr lang="en-IN" sz="2400" dirty="0"/>
              <a:t> r0, [r1]</a:t>
            </a:r>
          </a:p>
          <a:p>
            <a:r>
              <a:rPr lang="en-IN" sz="2400" dirty="0"/>
              <a:t>	   </a:t>
            </a:r>
            <a:r>
              <a:rPr lang="en-IN" sz="2400" dirty="0" smtClean="0"/>
              <a:t>	 </a:t>
            </a:r>
            <a:r>
              <a:rPr lang="en-IN" sz="2400" dirty="0" err="1"/>
              <a:t>swi</a:t>
            </a:r>
            <a:r>
              <a:rPr lang="en-IN" sz="2400" dirty="0"/>
              <a:t> 0x200   ; Set 8 segment </a:t>
            </a:r>
            <a:endParaRPr lang="en-IN" sz="2400" dirty="0" smtClean="0"/>
          </a:p>
          <a:p>
            <a:r>
              <a:rPr lang="en-IN" sz="2400" dirty="0" smtClean="0"/>
              <a:t>                                                ; display </a:t>
            </a:r>
            <a:r>
              <a:rPr lang="en-IN" sz="2400" dirty="0"/>
              <a:t>to light </a:t>
            </a:r>
            <a:r>
              <a:rPr lang="en-IN" sz="2400" dirty="0" smtClean="0"/>
              <a:t>up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6954981" y="2108493"/>
            <a:ext cx="38053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                          </a:t>
            </a:r>
            <a:r>
              <a:rPr lang="en-IN" sz="2400" dirty="0" err="1" smtClean="0"/>
              <a:t>bl</a:t>
            </a:r>
            <a:r>
              <a:rPr lang="en-IN" sz="2400" dirty="0" smtClean="0"/>
              <a:t> delay</a:t>
            </a:r>
          </a:p>
          <a:p>
            <a:r>
              <a:rPr lang="en-IN" sz="2400" dirty="0" smtClean="0"/>
              <a:t>		sub r1, r1, #1</a:t>
            </a:r>
          </a:p>
          <a:p>
            <a:r>
              <a:rPr lang="en-IN" sz="2400" dirty="0" smtClean="0"/>
              <a:t>		sub r5, r5,#1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cmp</a:t>
            </a:r>
            <a:r>
              <a:rPr lang="en-IN" sz="2400" dirty="0" smtClean="0"/>
              <a:t> r5, #0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bne</a:t>
            </a:r>
            <a:r>
              <a:rPr lang="en-IN" sz="2400" dirty="0" smtClean="0"/>
              <a:t> back2</a:t>
            </a:r>
          </a:p>
          <a:p>
            <a:r>
              <a:rPr lang="en-IN" sz="2400" dirty="0" smtClean="0"/>
              <a:t>		b again	</a:t>
            </a:r>
            <a:r>
              <a:rPr lang="en-IN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896" y="759752"/>
            <a:ext cx="7032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PROGRAM 2 Display 0-9,A-F on an 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8 segment display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558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28" y="1644073"/>
            <a:ext cx="5938981" cy="521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delay: </a:t>
            </a:r>
            <a:r>
              <a:rPr lang="en-IN" sz="2400" dirty="0" smtClean="0"/>
              <a:t>		 </a:t>
            </a:r>
            <a:r>
              <a:rPr lang="en-IN" sz="2400" dirty="0" err="1"/>
              <a:t>mov</a:t>
            </a:r>
            <a:r>
              <a:rPr lang="en-IN" sz="2400" dirty="0"/>
              <a:t> r4, #64000</a:t>
            </a:r>
          </a:p>
          <a:p>
            <a:r>
              <a:rPr lang="en-IN" sz="2400" dirty="0" smtClean="0"/>
              <a:t>loop3</a:t>
            </a:r>
            <a:r>
              <a:rPr lang="en-IN" sz="2400" dirty="0"/>
              <a:t>:   </a:t>
            </a:r>
            <a:r>
              <a:rPr lang="en-IN" sz="2400" dirty="0" smtClean="0"/>
              <a:t>	 sub </a:t>
            </a:r>
            <a:r>
              <a:rPr lang="en-IN" sz="2400" dirty="0"/>
              <a:t>r4, r4, #1</a:t>
            </a:r>
          </a:p>
          <a:p>
            <a:r>
              <a:rPr lang="en-IN" sz="2400" dirty="0"/>
              <a:t>		 </a:t>
            </a:r>
            <a:r>
              <a:rPr lang="en-IN" sz="2400" dirty="0" err="1" smtClean="0"/>
              <a:t>cmp</a:t>
            </a:r>
            <a:r>
              <a:rPr lang="en-IN" sz="2400" dirty="0" smtClean="0"/>
              <a:t> </a:t>
            </a:r>
            <a:r>
              <a:rPr lang="en-IN" sz="2400" dirty="0"/>
              <a:t>r4, #0</a:t>
            </a:r>
          </a:p>
          <a:p>
            <a:r>
              <a:rPr lang="en-IN" sz="2400" dirty="0"/>
              <a:t>		 </a:t>
            </a:r>
            <a:r>
              <a:rPr lang="en-IN" sz="2400" dirty="0" err="1" smtClean="0"/>
              <a:t>bge</a:t>
            </a:r>
            <a:r>
              <a:rPr lang="en-IN" sz="2400" dirty="0" smtClean="0"/>
              <a:t> </a:t>
            </a:r>
            <a:r>
              <a:rPr lang="en-IN" sz="2400" dirty="0"/>
              <a:t>loop3</a:t>
            </a:r>
          </a:p>
          <a:p>
            <a:r>
              <a:rPr lang="en-IN" sz="2400" dirty="0"/>
              <a:t>		</a:t>
            </a:r>
            <a:r>
              <a:rPr lang="en-IN" sz="2400" dirty="0" smtClean="0"/>
              <a:t> </a:t>
            </a:r>
            <a:r>
              <a:rPr lang="en-IN" sz="2400" dirty="0" err="1" smtClean="0"/>
              <a:t>mov</a:t>
            </a:r>
            <a:r>
              <a:rPr lang="en-IN" sz="2400" dirty="0" smtClean="0"/>
              <a:t> </a:t>
            </a:r>
            <a:r>
              <a:rPr lang="en-IN" sz="2400" dirty="0"/>
              <a:t>pc, </a:t>
            </a:r>
            <a:r>
              <a:rPr lang="en-IN" sz="2400" dirty="0" err="1"/>
              <a:t>lr</a:t>
            </a:r>
            <a:endParaRPr lang="en-IN" sz="2400" dirty="0"/>
          </a:p>
          <a:p>
            <a:r>
              <a:rPr lang="en-IN" sz="2400" dirty="0"/>
              <a:t>		 .data </a:t>
            </a:r>
          </a:p>
          <a:p>
            <a:r>
              <a:rPr lang="en-IN" sz="2400" dirty="0"/>
              <a:t>		  </a:t>
            </a:r>
            <a:r>
              <a:rPr lang="en-IN" dirty="0"/>
              <a:t>zero: .byte  0b11101101</a:t>
            </a:r>
          </a:p>
          <a:p>
            <a:r>
              <a:rPr lang="en-IN" dirty="0"/>
              <a:t>		  one:  .byte  0b01100000</a:t>
            </a:r>
          </a:p>
          <a:p>
            <a:r>
              <a:rPr lang="en-IN" dirty="0"/>
              <a:t>		  two:  .byte  0b01101110</a:t>
            </a:r>
          </a:p>
          <a:p>
            <a:r>
              <a:rPr lang="en-IN" dirty="0"/>
              <a:t>		  three:  .byte  0b11111010</a:t>
            </a:r>
          </a:p>
          <a:p>
            <a:r>
              <a:rPr lang="en-IN" dirty="0"/>
              <a:t>		  four:  .byte  0b00110011</a:t>
            </a:r>
          </a:p>
          <a:p>
            <a:r>
              <a:rPr lang="en-IN" dirty="0"/>
              <a:t>		  five:  .byte  0b10101011</a:t>
            </a:r>
          </a:p>
          <a:p>
            <a:r>
              <a:rPr lang="en-IN" dirty="0"/>
              <a:t>		  six:  .byte  0b10101111</a:t>
            </a:r>
          </a:p>
          <a:p>
            <a:r>
              <a:rPr lang="en-IN" dirty="0"/>
              <a:t>		  seven:  .byte  0b01110000</a:t>
            </a:r>
          </a:p>
          <a:p>
            <a:r>
              <a:rPr lang="en-IN" dirty="0"/>
              <a:t>		  eight:  .byte  0b11101111</a:t>
            </a:r>
          </a:p>
          <a:p>
            <a:r>
              <a:rPr lang="en-IN" dirty="0"/>
              <a:t>		  nine:  .byte  </a:t>
            </a:r>
            <a:r>
              <a:rPr lang="en-IN" dirty="0" smtClean="0"/>
              <a:t>0b11100011</a:t>
            </a:r>
            <a:r>
              <a:rPr lang="en-IN" sz="2400" dirty="0" smtClean="0"/>
              <a:t>   </a:t>
            </a:r>
            <a:r>
              <a:rPr lang="en-IN" sz="2400" dirty="0"/>
              <a:t>		 </a:t>
            </a:r>
          </a:p>
        </p:txBody>
      </p:sp>
      <p:sp>
        <p:nvSpPr>
          <p:cNvPr id="3" name="Rectangle 2"/>
          <p:cNvSpPr/>
          <p:nvPr/>
        </p:nvSpPr>
        <p:spPr>
          <a:xfrm>
            <a:off x="6696364" y="1979183"/>
            <a:ext cx="5135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A:  .byte  0b11100111</a:t>
            </a:r>
          </a:p>
          <a:p>
            <a:r>
              <a:rPr lang="en-IN" dirty="0" smtClean="0"/>
              <a:t>		  B:  .byte  0b00101111</a:t>
            </a:r>
          </a:p>
          <a:p>
            <a:r>
              <a:rPr lang="en-IN" dirty="0" smtClean="0"/>
              <a:t>		  C:  .byte  0b10001101</a:t>
            </a:r>
          </a:p>
          <a:p>
            <a:r>
              <a:rPr lang="en-IN" dirty="0" smtClean="0"/>
              <a:t>		  D:  .byte  0b01101110</a:t>
            </a:r>
          </a:p>
          <a:p>
            <a:r>
              <a:rPr lang="en-IN" dirty="0" smtClean="0"/>
              <a:t>		  E:  .byte  0b10001111</a:t>
            </a:r>
          </a:p>
          <a:p>
            <a:r>
              <a:rPr lang="en-IN" dirty="0" smtClean="0"/>
              <a:t>		  F:  .byte  0b10000111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369" y="787461"/>
            <a:ext cx="7032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PROGRAM 2 Display 0-9,A-F on an 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8 segment display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325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382" y="1913139"/>
            <a:ext cx="1134533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/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appropriate segments light up to display a number or a character. The pattern of segments to be </a:t>
            </a:r>
            <a:r>
              <a:rPr lang="en-US" sz="2400" dirty="0" smtClean="0">
                <a:solidFill>
                  <a:srgbClr val="002060"/>
                </a:solidFill>
              </a:rPr>
              <a:t>lit up </a:t>
            </a:r>
            <a:r>
              <a:rPr lang="en-US" sz="2400" dirty="0">
                <a:solidFill>
                  <a:srgbClr val="002060"/>
                </a:solidFill>
              </a:rPr>
              <a:t>is assigned to register R0 before the call to swi 0x200.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endParaRPr lang="en-US" sz="24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For </a:t>
            </a:r>
            <a:r>
              <a:rPr lang="en-US" sz="2400" dirty="0">
                <a:solidFill>
                  <a:srgbClr val="002060"/>
                </a:solidFill>
              </a:rPr>
              <a:t>example,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dirty="0">
                <a:solidFill>
                  <a:srgbClr val="002060"/>
                </a:solidFill>
              </a:rPr>
              <a:t>display the number “3”, segments “A”, “B”, “C”, “D” and “</a:t>
            </a:r>
            <a:r>
              <a:rPr lang="en-US" sz="2400" dirty="0" smtClean="0">
                <a:solidFill>
                  <a:srgbClr val="002060"/>
                </a:solidFill>
              </a:rPr>
              <a:t>F”must </a:t>
            </a:r>
            <a:r>
              <a:rPr lang="en-US" sz="2400" dirty="0">
                <a:solidFill>
                  <a:srgbClr val="002060"/>
                </a:solidFill>
              </a:rPr>
              <a:t>be illuminated. The code to be assigned to R0 is computed by the logical OR of the individual </a:t>
            </a:r>
            <a:r>
              <a:rPr lang="en-US" sz="2400" dirty="0" smtClean="0">
                <a:solidFill>
                  <a:srgbClr val="002060"/>
                </a:solidFill>
              </a:rPr>
              <a:t>byte codes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27" y="796744"/>
            <a:ext cx="7564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PROGRAM 2 : Set the 8‐Segment Display to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lightup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37292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97" y="1529217"/>
            <a:ext cx="9283121" cy="474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7018" y="794331"/>
            <a:ext cx="873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PROGRAM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2 - Set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8‐Segment Display to light up: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Eight Segment .s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506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09134"/>
            <a:ext cx="11896436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“.equ” </a:t>
            </a:r>
            <a:r>
              <a:rPr lang="en-US" sz="2400" dirty="0" smtClean="0"/>
              <a:t>statements are </a:t>
            </a:r>
            <a:r>
              <a:rPr lang="en-US" sz="2400" dirty="0"/>
              <a:t>useful for accessing the byte values associated with the labels of each segment as shown in </a:t>
            </a:r>
            <a:r>
              <a:rPr lang="en-US" sz="2400" dirty="0" smtClean="0"/>
              <a:t>Figure.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byte values representing a particular number are already “ORed” together within the array </a:t>
            </a:r>
            <a:r>
              <a:rPr lang="en-US" sz="2400" dirty="0" smtClean="0"/>
              <a:t>data structure </a:t>
            </a:r>
            <a:r>
              <a:rPr lang="en-US" sz="2400" dirty="0"/>
              <a:t>and can be indexed appropriately.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may be easier to use a data declaration for an array </a:t>
            </a:r>
            <a:r>
              <a:rPr lang="en-US" sz="2400" dirty="0" smtClean="0"/>
              <a:t>of words </a:t>
            </a:r>
            <a:r>
              <a:rPr lang="en-US" sz="2400" dirty="0"/>
              <a:t>and then index into it. Each element can be initialized to contain the value representing a </a:t>
            </a:r>
            <a:r>
              <a:rPr lang="en-US" sz="2400" dirty="0" smtClean="0"/>
              <a:t>number by </a:t>
            </a:r>
            <a:r>
              <a:rPr lang="en-US" sz="2400" dirty="0"/>
              <a:t>having the appropriate byte values “ORed” together.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35890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6" y="1348509"/>
            <a:ext cx="9947564" cy="5299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4351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662" y="1452130"/>
            <a:ext cx="71451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; </a:t>
            </a:r>
            <a:r>
              <a:rPr lang="en-IN" sz="2400" dirty="0"/>
              <a:t>Streaming right to left</a:t>
            </a:r>
          </a:p>
          <a:p>
            <a:r>
              <a:rPr lang="en-IN" sz="2400" dirty="0"/>
              <a:t>.text</a:t>
            </a:r>
          </a:p>
          <a:p>
            <a:r>
              <a:rPr lang="en-IN" sz="2400" dirty="0" err="1"/>
              <a:t>mov</a:t>
            </a:r>
            <a:r>
              <a:rPr lang="en-IN" sz="2400" dirty="0"/>
              <a:t> r0 , #30  ; r0 = x</a:t>
            </a:r>
          </a:p>
          <a:p>
            <a:r>
              <a:rPr lang="en-IN" sz="2400" dirty="0" err="1"/>
              <a:t>mov</a:t>
            </a:r>
            <a:r>
              <a:rPr lang="en-IN" sz="2400" dirty="0"/>
              <a:t> r1 , #7    ; r1 = y</a:t>
            </a:r>
          </a:p>
          <a:p>
            <a:r>
              <a:rPr lang="en-IN" sz="2400" dirty="0" err="1"/>
              <a:t>mov</a:t>
            </a:r>
            <a:r>
              <a:rPr lang="en-IN" sz="2400" dirty="0"/>
              <a:t> r7 , #0</a:t>
            </a:r>
          </a:p>
          <a:p>
            <a:r>
              <a:rPr lang="en-IN" sz="2400" dirty="0" err="1"/>
              <a:t>ldr</a:t>
            </a:r>
            <a:r>
              <a:rPr lang="en-IN" sz="2400" dirty="0"/>
              <a:t> r8 , =</a:t>
            </a:r>
            <a:r>
              <a:rPr lang="en-IN" sz="2400" dirty="0" err="1"/>
              <a:t>num</a:t>
            </a:r>
            <a:endParaRPr lang="en-IN" sz="2400" dirty="0"/>
          </a:p>
          <a:p>
            <a:r>
              <a:rPr lang="en-IN" sz="2400" dirty="0" err="1"/>
              <a:t>ldr</a:t>
            </a:r>
            <a:r>
              <a:rPr lang="en-IN" sz="2400" dirty="0"/>
              <a:t> r8 , [r8]</a:t>
            </a:r>
          </a:p>
          <a:p>
            <a:r>
              <a:rPr lang="en-IN" sz="2400" dirty="0" err="1"/>
              <a:t>ldr</a:t>
            </a:r>
            <a:r>
              <a:rPr lang="en-IN" sz="2400" dirty="0"/>
              <a:t> r2 , =</a:t>
            </a:r>
            <a:r>
              <a:rPr lang="en-IN" sz="2400" dirty="0" err="1"/>
              <a:t>str</a:t>
            </a:r>
            <a:endParaRPr lang="en-IN" sz="2400" dirty="0"/>
          </a:p>
          <a:p>
            <a:r>
              <a:rPr lang="en-IN" sz="2400" dirty="0" smtClean="0"/>
              <a:t>loop:		</a:t>
            </a:r>
            <a:r>
              <a:rPr lang="en-IN" sz="2400" dirty="0" err="1" smtClean="0"/>
              <a:t>swi</a:t>
            </a:r>
            <a:r>
              <a:rPr lang="en-IN" sz="2400" dirty="0" smtClean="0"/>
              <a:t> </a:t>
            </a:r>
            <a:r>
              <a:rPr lang="en-IN" sz="2400" dirty="0"/>
              <a:t>0x204   ; display a string on screen address </a:t>
            </a:r>
            <a:r>
              <a:rPr lang="en-IN" sz="2400" dirty="0" smtClean="0"/>
              <a:t>					should </a:t>
            </a:r>
            <a:r>
              <a:rPr lang="en-IN" sz="2400" dirty="0"/>
              <a:t>be in r2 </a:t>
            </a:r>
            <a:r>
              <a:rPr lang="en-IN" sz="2400" dirty="0" err="1"/>
              <a:t>reg</a:t>
            </a:r>
            <a:r>
              <a:rPr lang="en-IN" sz="2400" dirty="0"/>
              <a:t> </a:t>
            </a:r>
          </a:p>
          <a:p>
            <a:r>
              <a:rPr lang="en-IN" sz="2400" dirty="0"/>
              <a:t>      </a:t>
            </a:r>
            <a:r>
              <a:rPr lang="en-IN" sz="2400" dirty="0" smtClean="0"/>
              <a:t>		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3407" y="766330"/>
            <a:ext cx="1036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PROGRAM 3 Move a string left to right ,right to left on LCD in Embest Board</a:t>
            </a:r>
            <a:endParaRPr lang="en-I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346" y="2200808"/>
            <a:ext cx="44242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/>
              <a:t>bl</a:t>
            </a:r>
            <a:r>
              <a:rPr lang="en-IN" sz="2400" dirty="0" smtClean="0"/>
              <a:t> sum</a:t>
            </a:r>
          </a:p>
          <a:p>
            <a:r>
              <a:rPr lang="en-IN" sz="2400" dirty="0" smtClean="0"/>
              <a:t>      		</a:t>
            </a:r>
            <a:r>
              <a:rPr lang="en-IN" sz="2400" dirty="0" err="1" smtClean="0"/>
              <a:t>cmp</a:t>
            </a:r>
            <a:r>
              <a:rPr lang="en-IN" sz="2400" dirty="0" smtClean="0"/>
              <a:t> r0 , #0</a:t>
            </a:r>
          </a:p>
          <a:p>
            <a:r>
              <a:rPr lang="en-IN" sz="2400" dirty="0" smtClean="0"/>
              <a:t>     		 </a:t>
            </a:r>
            <a:r>
              <a:rPr lang="en-IN" sz="2400" dirty="0" err="1" smtClean="0"/>
              <a:t>subne</a:t>
            </a:r>
            <a:r>
              <a:rPr lang="en-IN" sz="2400" dirty="0" smtClean="0"/>
              <a:t> r0 , r0 , #1</a:t>
            </a:r>
          </a:p>
          <a:p>
            <a:r>
              <a:rPr lang="en-IN" sz="2400" dirty="0" smtClean="0"/>
              <a:t>      		</a:t>
            </a:r>
            <a:r>
              <a:rPr lang="en-IN" sz="2400" dirty="0" err="1" smtClean="0"/>
              <a:t>swieq</a:t>
            </a:r>
            <a:r>
              <a:rPr lang="en-IN" sz="2400" dirty="0" smtClean="0"/>
              <a:t> 0x11  </a:t>
            </a:r>
          </a:p>
          <a:p>
            <a:r>
              <a:rPr lang="en-IN" sz="2400" dirty="0" smtClean="0"/>
              <a:t>     		 b loop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24596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690" y="2029691"/>
            <a:ext cx="1046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sum: </a:t>
            </a:r>
            <a:r>
              <a:rPr lang="en-IN" sz="2400" dirty="0" smtClean="0"/>
              <a:t>		 </a:t>
            </a:r>
            <a:r>
              <a:rPr lang="en-IN" sz="2400" dirty="0" err="1"/>
              <a:t>cmp</a:t>
            </a:r>
            <a:r>
              <a:rPr lang="en-IN" sz="2400" dirty="0"/>
              <a:t> r7 , r8</a:t>
            </a:r>
          </a:p>
          <a:p>
            <a:r>
              <a:rPr lang="en-IN" sz="2400" dirty="0"/>
              <a:t>      </a:t>
            </a:r>
            <a:r>
              <a:rPr lang="en-IN" sz="2400" dirty="0" smtClean="0"/>
              <a:t>		</a:t>
            </a:r>
            <a:r>
              <a:rPr lang="en-IN" sz="2400" dirty="0" err="1" smtClean="0"/>
              <a:t>addne</a:t>
            </a:r>
            <a:r>
              <a:rPr lang="en-IN" sz="2400" dirty="0" smtClean="0"/>
              <a:t> </a:t>
            </a:r>
            <a:r>
              <a:rPr lang="en-IN" sz="2400" dirty="0"/>
              <a:t>r7 , r7 , #1</a:t>
            </a:r>
          </a:p>
          <a:p>
            <a:r>
              <a:rPr lang="en-IN" sz="2400" dirty="0"/>
              <a:t>    </a:t>
            </a:r>
            <a:r>
              <a:rPr lang="en-IN" sz="2400" dirty="0" smtClean="0"/>
              <a:t>		  </a:t>
            </a:r>
            <a:r>
              <a:rPr lang="en-IN" sz="2400" dirty="0" err="1"/>
              <a:t>bne</a:t>
            </a:r>
            <a:r>
              <a:rPr lang="en-IN" sz="2400" dirty="0"/>
              <a:t> sum</a:t>
            </a:r>
          </a:p>
          <a:p>
            <a:r>
              <a:rPr lang="en-IN" sz="2400" dirty="0"/>
              <a:t>    </a:t>
            </a:r>
            <a:r>
              <a:rPr lang="en-IN" sz="2400" dirty="0" smtClean="0"/>
              <a:t>		  </a:t>
            </a:r>
            <a:r>
              <a:rPr lang="en-IN" sz="2400" dirty="0" err="1"/>
              <a:t>swi</a:t>
            </a:r>
            <a:r>
              <a:rPr lang="en-IN" sz="2400" dirty="0"/>
              <a:t> 0x206   ;Clear one line in the display on </a:t>
            </a:r>
            <a:r>
              <a:rPr lang="en-IN" sz="2400" dirty="0" smtClean="0"/>
              <a:t>			          the </a:t>
            </a:r>
            <a:r>
              <a:rPr lang="en-IN" sz="2400" dirty="0"/>
              <a:t>LCD screen.r0-line no(y)</a:t>
            </a:r>
          </a:p>
          <a:p>
            <a:r>
              <a:rPr lang="en-IN" sz="2400" dirty="0"/>
              <a:t>   </a:t>
            </a:r>
            <a:r>
              <a:rPr lang="en-IN" sz="2400" dirty="0" smtClean="0"/>
              <a:t>		  </a:t>
            </a:r>
            <a:r>
              <a:rPr lang="en-IN" sz="2400" dirty="0" err="1"/>
              <a:t>mov</a:t>
            </a:r>
            <a:r>
              <a:rPr lang="en-IN" sz="2400" dirty="0"/>
              <a:t> r7 , #0</a:t>
            </a:r>
          </a:p>
          <a:p>
            <a:r>
              <a:rPr lang="en-IN" sz="2400" dirty="0"/>
              <a:t>     </a:t>
            </a:r>
            <a:r>
              <a:rPr lang="en-IN" sz="2400" dirty="0" smtClean="0"/>
              <a:t>		 </a:t>
            </a:r>
            <a:r>
              <a:rPr lang="en-IN" sz="2400" dirty="0" err="1"/>
              <a:t>mov</a:t>
            </a:r>
            <a:r>
              <a:rPr lang="en-IN" sz="2400" dirty="0"/>
              <a:t> pc , </a:t>
            </a:r>
            <a:r>
              <a:rPr lang="en-IN" sz="2400" dirty="0" err="1"/>
              <a:t>lr</a:t>
            </a:r>
            <a:endParaRPr lang="en-IN" sz="2400" dirty="0"/>
          </a:p>
          <a:p>
            <a:r>
              <a:rPr lang="en-IN" sz="2400" dirty="0"/>
              <a:t> </a:t>
            </a:r>
          </a:p>
          <a:p>
            <a:r>
              <a:rPr lang="en-IN" sz="2400" dirty="0"/>
              <a:t>.data  </a:t>
            </a:r>
          </a:p>
          <a:p>
            <a:r>
              <a:rPr lang="en-IN" sz="2400" dirty="0" err="1"/>
              <a:t>str</a:t>
            </a:r>
            <a:r>
              <a:rPr lang="en-IN" sz="2400" dirty="0"/>
              <a:t>:   .</a:t>
            </a:r>
            <a:r>
              <a:rPr lang="en-IN" sz="2400" dirty="0" err="1"/>
              <a:t>asciz</a:t>
            </a:r>
            <a:r>
              <a:rPr lang="en-IN" sz="2400" dirty="0"/>
              <a:t>  "HELLO WORLD" </a:t>
            </a:r>
          </a:p>
          <a:p>
            <a:r>
              <a:rPr lang="en-IN" sz="2400" dirty="0" err="1"/>
              <a:t>num</a:t>
            </a:r>
            <a:r>
              <a:rPr lang="en-IN" sz="2400" dirty="0"/>
              <a:t>:  .word  15000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788" y="651823"/>
            <a:ext cx="1036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PROGRAM 3 Move a string left to right ,right to left on LCD in Embest Board</a:t>
            </a:r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480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5" y="1662545"/>
            <a:ext cx="8263923" cy="452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234" y="815171"/>
            <a:ext cx="217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Keyboard - Interface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778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Easy Ways To Tell If Your Team Is Really A Team - Alain Hunki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4800" y="1905001"/>
            <a:ext cx="6299200" cy="2133600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569468" y="194491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6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3" y="1606241"/>
            <a:ext cx="1956827" cy="29322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01515" y="1163110"/>
            <a:ext cx="4603807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0158" y="4087193"/>
            <a:ext cx="6479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Team MPCA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Department </a:t>
            </a:r>
            <a:r>
              <a:rPr lang="en-US" sz="2400" dirty="0">
                <a:solidFill>
                  <a:srgbClr val="002060"/>
                </a:solidFill>
              </a:rPr>
              <a:t>of Computer Science and Engineering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84148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774" y="824407"/>
            <a:ext cx="4572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ARMSIM EMBEST BOARD PLUGIN PROGRAMS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7927" y="167429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1.       LED Light Up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2.      Seven Segment Display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3.      Move a string from Right to Left on LCD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            (40 columns by 15 rows)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17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84148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406" y="833643"/>
            <a:ext cx="4454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SWI Operations for EMBEST BOARD Plug‐Ins: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382278"/>
            <a:ext cx="10236200" cy="5475721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just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SWI codes numbered greater than 255 have special purposes. </a:t>
            </a:r>
          </a:p>
          <a:p>
            <a:pPr marL="228600" marR="0" lvl="0" indent="-228600" algn="just" defTabSz="914400" rtl="0" eaLnBrk="1" fontAlgn="auto" latinLnBrk="0" hangingPunct="1"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are mainly used for interaction with Plug‐in modules which can be loaded with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ARMSim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simulator.</a:t>
            </a:r>
          </a:p>
          <a:p>
            <a:pPr marL="228600" marR="0" lvl="0" indent="-228600" algn="just" defTabSz="914400" rtl="0" eaLnBrk="1" fontAlgn="auto" latinLnBrk="0" hangingPunct="1"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use of “EQU” is strongly advised to substitute the actual numerical code values. Examples of code is also provided at the end of the section. </a:t>
            </a:r>
          </a:p>
          <a:p>
            <a:pPr marL="228600" marR="0" lvl="0" indent="-228600" algn="just" defTabSz="914400" rtl="0" eaLnBrk="1" fontAlgn="auto" latinLnBrk="0" hangingPunct="1"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default installation of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ARMSim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comes with two Plug‐ins module extensions: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SWIInstructions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EmbestBoard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just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Important Note: All Plug‐ins have to be enabled explicitly by checking their option in the File &gt; Preferences menu and selecting the appropriate line from within the tab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labelled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Plugins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17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84148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8956" y="824406"/>
            <a:ext cx="4090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Instructions to run the plug-in codes 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199" y="1794455"/>
            <a:ext cx="866370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b="1" dirty="0" smtClean="0">
                <a:solidFill>
                  <a:srgbClr val="002060"/>
                </a:solidFill>
              </a:rPr>
              <a:t>Install ARMSIM simulator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b="1" dirty="0" smtClean="0">
                <a:solidFill>
                  <a:srgbClr val="002060"/>
                </a:solidFill>
              </a:rPr>
              <a:t>Go to File--&gt;Preferences-&gt;</a:t>
            </a:r>
            <a:r>
              <a:rPr lang="en-US" b="1" dirty="0" err="1" smtClean="0">
                <a:solidFill>
                  <a:srgbClr val="002060"/>
                </a:solidFill>
              </a:rPr>
              <a:t>Plugins</a:t>
            </a:r>
            <a:r>
              <a:rPr lang="en-US" b="1" dirty="0" smtClean="0">
                <a:solidFill>
                  <a:srgbClr val="002060"/>
                </a:solidFill>
              </a:rPr>
              <a:t> and select "</a:t>
            </a:r>
            <a:r>
              <a:rPr lang="en-US" b="1" dirty="0" err="1" smtClean="0">
                <a:solidFill>
                  <a:srgbClr val="002060"/>
                </a:solidFill>
              </a:rPr>
              <a:t>Embest</a:t>
            </a:r>
            <a:r>
              <a:rPr lang="en-US" b="1" dirty="0" smtClean="0">
                <a:solidFill>
                  <a:srgbClr val="002060"/>
                </a:solidFill>
              </a:rPr>
              <a:t> Board </a:t>
            </a:r>
            <a:r>
              <a:rPr lang="en-US" b="1" dirty="0" err="1" smtClean="0">
                <a:solidFill>
                  <a:srgbClr val="002060"/>
                </a:solidFill>
              </a:rPr>
              <a:t>Plugin</a:t>
            </a:r>
            <a:r>
              <a:rPr lang="en-US" b="1" dirty="0" smtClean="0">
                <a:solidFill>
                  <a:srgbClr val="002060"/>
                </a:solidFill>
              </a:rPr>
              <a:t>"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b="1" dirty="0" smtClean="0">
                <a:solidFill>
                  <a:srgbClr val="002060"/>
                </a:solidFill>
              </a:rPr>
              <a:t>Go to view--&gt;</a:t>
            </a:r>
            <a:r>
              <a:rPr lang="en-US" b="1" dirty="0" err="1" smtClean="0">
                <a:solidFill>
                  <a:srgbClr val="002060"/>
                </a:solidFill>
              </a:rPr>
              <a:t>PluginsUI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b="1" dirty="0" smtClean="0">
                <a:solidFill>
                  <a:srgbClr val="002060"/>
                </a:solidFill>
              </a:rPr>
              <a:t>Run the code(File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Load-Select the program written in notepad file with extension .s</a:t>
            </a:r>
            <a:endParaRPr 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17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461" y="1519383"/>
            <a:ext cx="10803467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</a:rPr>
              <a:t>There are 5 main components in this view available for programming</a:t>
            </a:r>
            <a:r>
              <a:rPr lang="en-US" sz="2400" dirty="0" smtClean="0">
                <a:solidFill>
                  <a:srgbClr val="002060"/>
                </a:solidFill>
              </a:rPr>
              <a:t>:</a:t>
            </a:r>
          </a:p>
          <a:p>
            <a:pPr algn="just"/>
            <a:endParaRPr lang="en-US" sz="2000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 smtClean="0">
                <a:solidFill>
                  <a:srgbClr val="002060"/>
                </a:solidFill>
              </a:rPr>
              <a:t>One </a:t>
            </a:r>
            <a:r>
              <a:rPr lang="en-US" sz="2400" dirty="0">
                <a:solidFill>
                  <a:srgbClr val="002060"/>
                </a:solidFill>
              </a:rPr>
              <a:t>8‐segment display (output</a:t>
            </a:r>
            <a:r>
              <a:rPr lang="en-US" sz="2400" dirty="0" smtClean="0">
                <a:solidFill>
                  <a:srgbClr val="002060"/>
                </a:solidFill>
              </a:rPr>
              <a:t>).</a:t>
            </a:r>
          </a:p>
          <a:p>
            <a:pPr marL="514350" indent="-514350" algn="just">
              <a:buFont typeface="+mj-lt"/>
              <a:buAutoNum type="romanLcPeriod"/>
            </a:pPr>
            <a:endParaRPr lang="en-US" sz="2400" dirty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 smtClean="0">
                <a:solidFill>
                  <a:srgbClr val="002060"/>
                </a:solidFill>
              </a:rPr>
              <a:t>Two </a:t>
            </a:r>
            <a:r>
              <a:rPr lang="en-US" sz="2400" dirty="0">
                <a:solidFill>
                  <a:srgbClr val="002060"/>
                </a:solidFill>
              </a:rPr>
              <a:t>red LED lights (output</a:t>
            </a:r>
            <a:r>
              <a:rPr lang="en-US" sz="2400" dirty="0" smtClean="0">
                <a:solidFill>
                  <a:srgbClr val="002060"/>
                </a:solidFill>
              </a:rPr>
              <a:t>).</a:t>
            </a:r>
          </a:p>
          <a:p>
            <a:pPr marL="514350" indent="-514350" algn="just">
              <a:buFont typeface="+mj-lt"/>
              <a:buAutoNum type="romanLcPeriod"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IN" sz="2400" dirty="0" smtClean="0">
                <a:solidFill>
                  <a:srgbClr val="002060"/>
                </a:solidFill>
              </a:rPr>
              <a:t>Two </a:t>
            </a:r>
            <a:r>
              <a:rPr lang="en-IN" sz="2400" dirty="0">
                <a:solidFill>
                  <a:srgbClr val="002060"/>
                </a:solidFill>
              </a:rPr>
              <a:t>black buttons (input</a:t>
            </a:r>
            <a:r>
              <a:rPr lang="en-IN" sz="2400" dirty="0" smtClean="0">
                <a:solidFill>
                  <a:srgbClr val="002060"/>
                </a:solidFill>
              </a:rPr>
              <a:t>).</a:t>
            </a:r>
          </a:p>
          <a:p>
            <a:pPr marL="514350" indent="-514350" algn="just">
              <a:buFont typeface="+mj-lt"/>
              <a:buAutoNum type="romanLcPeriod"/>
            </a:pPr>
            <a:endParaRPr lang="en-IN" sz="2400" dirty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 smtClean="0">
                <a:solidFill>
                  <a:srgbClr val="002060"/>
                </a:solidFill>
              </a:rPr>
              <a:t>Sixteen </a:t>
            </a:r>
            <a:r>
              <a:rPr lang="en-US" sz="2400" dirty="0">
                <a:solidFill>
                  <a:srgbClr val="002060"/>
                </a:solidFill>
              </a:rPr>
              <a:t>blue buttons arranged in a keyboard 4 x 4 grid (input</a:t>
            </a:r>
            <a:r>
              <a:rPr lang="en-US" sz="2400" dirty="0" smtClean="0">
                <a:solidFill>
                  <a:srgbClr val="002060"/>
                </a:solidFill>
              </a:rPr>
              <a:t>).</a:t>
            </a:r>
          </a:p>
          <a:p>
            <a:pPr marL="514350" indent="-514350" algn="just">
              <a:buFont typeface="+mj-lt"/>
              <a:buAutoNum type="romanLcPeriod"/>
            </a:pPr>
            <a:endParaRPr lang="en-US" sz="2400" dirty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 smtClean="0">
                <a:solidFill>
                  <a:srgbClr val="002060"/>
                </a:solidFill>
              </a:rPr>
              <a:t>One </a:t>
            </a:r>
            <a:r>
              <a:rPr lang="en-US" sz="2400" dirty="0">
                <a:solidFill>
                  <a:srgbClr val="002060"/>
                </a:solidFill>
              </a:rPr>
              <a:t>LCD display screen, which is a grid of 40 columns by 15 rows of individual cells. The </a:t>
            </a:r>
            <a:r>
              <a:rPr lang="en-US" sz="2400" dirty="0" smtClean="0">
                <a:solidFill>
                  <a:srgbClr val="002060"/>
                </a:solidFill>
              </a:rPr>
              <a:t>coordinates for </a:t>
            </a:r>
            <a:r>
              <a:rPr lang="en-US" sz="2400" dirty="0">
                <a:solidFill>
                  <a:srgbClr val="002060"/>
                </a:solidFill>
              </a:rPr>
              <a:t>each LCD cell are specified by a {column, row} pair. The top‐left cell has coordinates {0,0</a:t>
            </a:r>
            <a:r>
              <a:rPr lang="en-US" sz="2400" dirty="0" smtClean="0">
                <a:solidFill>
                  <a:srgbClr val="002060"/>
                </a:solidFill>
              </a:rPr>
              <a:t>},while </a:t>
            </a:r>
            <a:r>
              <a:rPr lang="en-US" sz="2400" dirty="0">
                <a:solidFill>
                  <a:srgbClr val="002060"/>
                </a:solidFill>
              </a:rPr>
              <a:t>the bottom‐right cell has coordinates {39,14}. Each cell can contain exactly one ASCII character.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7164" y="775855"/>
            <a:ext cx="3288145" cy="452582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EMBEST BOARD View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529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0" y="1782618"/>
            <a:ext cx="9925048" cy="459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97164" y="775855"/>
            <a:ext cx="3288145" cy="452582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EMBEST BOARD View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845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0872"/>
            <a:ext cx="1097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.</a:t>
            </a:r>
            <a:r>
              <a:rPr lang="en-US" sz="2400" dirty="0"/>
              <a:t>text</a:t>
            </a:r>
          </a:p>
          <a:p>
            <a:r>
              <a:rPr lang="en-US" sz="2400" dirty="0"/>
              <a:t>  mov r0, #0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loop: swi 0x201  </a:t>
            </a:r>
            <a:r>
              <a:rPr lang="en-US" sz="2400" dirty="0" smtClean="0"/>
              <a:t>        ; to </a:t>
            </a:r>
            <a:r>
              <a:rPr lang="en-US" sz="2400" dirty="0"/>
              <a:t>light up LED </a:t>
            </a:r>
            <a:r>
              <a:rPr lang="en-US" sz="2400" dirty="0" smtClean="0"/>
              <a:t>, r0</a:t>
            </a:r>
            <a:r>
              <a:rPr lang="en-US" sz="2400" dirty="0"/>
              <a:t>= 1 means right led light </a:t>
            </a:r>
            <a:r>
              <a:rPr lang="en-US" sz="2400" dirty="0" smtClean="0"/>
              <a:t>up, r0=2 </a:t>
            </a:r>
            <a:r>
              <a:rPr lang="en-US" sz="2400" dirty="0"/>
              <a:t>means left </a:t>
            </a:r>
            <a:endParaRPr lang="en-US" sz="2400" dirty="0" smtClean="0"/>
          </a:p>
          <a:p>
            <a:r>
              <a:rPr lang="en-US" sz="2400" dirty="0" smtClean="0"/>
              <a:t>                                        ; LED </a:t>
            </a:r>
            <a:r>
              <a:rPr lang="en-US" sz="2400" dirty="0"/>
              <a:t>and r0=3 means </a:t>
            </a:r>
            <a:r>
              <a:rPr lang="en-US" sz="2400" dirty="0" smtClean="0"/>
              <a:t>both </a:t>
            </a:r>
            <a:r>
              <a:rPr lang="en-US" sz="2400" dirty="0"/>
              <a:t>LED light up</a:t>
            </a:r>
          </a:p>
          <a:p>
            <a:r>
              <a:rPr lang="en-US" sz="2400" dirty="0"/>
              <a:t>  add r0, r0, #1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mov </a:t>
            </a:r>
            <a:r>
              <a:rPr lang="en-US" sz="2400" dirty="0"/>
              <a:t>r4, #64000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delay</a:t>
            </a:r>
            <a:r>
              <a:rPr lang="en-US" sz="2400" dirty="0"/>
              <a:t>: sub r4, r4,#1</a:t>
            </a:r>
          </a:p>
          <a:p>
            <a:r>
              <a:rPr lang="en-US" sz="2400" dirty="0" smtClean="0"/>
              <a:t>  cmp </a:t>
            </a:r>
            <a:r>
              <a:rPr lang="en-US" sz="2400" dirty="0"/>
              <a:t>r4, #0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bne </a:t>
            </a:r>
            <a:r>
              <a:rPr lang="en-US" sz="2400" dirty="0"/>
              <a:t>delay</a:t>
            </a:r>
          </a:p>
          <a:p>
            <a:r>
              <a:rPr lang="en-US" sz="2400" dirty="0"/>
              <a:t>  cmp r0, #3</a:t>
            </a:r>
          </a:p>
          <a:p>
            <a:r>
              <a:rPr lang="en-US" sz="2400" dirty="0"/>
              <a:t>  ble loop</a:t>
            </a:r>
          </a:p>
          <a:p>
            <a:r>
              <a:rPr lang="en-US" sz="2400" dirty="0"/>
              <a:t>  .</a:t>
            </a:r>
            <a:r>
              <a:rPr lang="en-US" sz="2400" dirty="0" smtClean="0"/>
              <a:t>end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57018" y="698006"/>
            <a:ext cx="9273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PROGRAM 1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- Set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the LED to light up: LED Light Up.s</a:t>
            </a:r>
          </a:p>
        </p:txBody>
      </p:sp>
    </p:spTree>
    <p:extLst>
      <p:ext uri="{BB962C8B-B14F-4D97-AF65-F5344CB8AC3E}">
        <p14:creationId xmlns="" xmlns:p14="http://schemas.microsoft.com/office/powerpoint/2010/main" val="126748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704"/>
          <a:stretch/>
        </p:blipFill>
        <p:spPr bwMode="auto">
          <a:xfrm>
            <a:off x="360218" y="1428200"/>
            <a:ext cx="10243127" cy="517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0145" y="775854"/>
            <a:ext cx="9716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SWI Codes used in PROGRAM 1 : Set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the LED to light up: LED Light Up.s</a:t>
            </a:r>
          </a:p>
        </p:txBody>
      </p:sp>
    </p:spTree>
    <p:extLst>
      <p:ext uri="{BB962C8B-B14F-4D97-AF65-F5344CB8AC3E}">
        <p14:creationId xmlns="" xmlns:p14="http://schemas.microsoft.com/office/powerpoint/2010/main" val="289200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27" y="1496291"/>
            <a:ext cx="90608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; </a:t>
            </a:r>
            <a:r>
              <a:rPr lang="en-IN" sz="2400" dirty="0"/>
              <a:t>Program to display 0 to F  and F-0 on the 8 segment display </a:t>
            </a:r>
            <a:r>
              <a:rPr lang="en-IN" sz="2400" dirty="0" smtClean="0"/>
              <a:t>depending</a:t>
            </a:r>
          </a:p>
          <a:p>
            <a:r>
              <a:rPr lang="en-IN" sz="2400" dirty="0" smtClean="0"/>
              <a:t>;  </a:t>
            </a:r>
            <a:r>
              <a:rPr lang="en-IN" sz="2400" dirty="0"/>
              <a:t>on the  which black button is pressed</a:t>
            </a:r>
          </a:p>
          <a:p>
            <a:r>
              <a:rPr lang="en-IN" sz="2400" dirty="0" smtClean="0"/>
              <a:t>.</a:t>
            </a:r>
            <a:r>
              <a:rPr lang="en-IN" sz="2400" dirty="0"/>
              <a:t>text</a:t>
            </a:r>
          </a:p>
          <a:p>
            <a:r>
              <a:rPr lang="en-IN" sz="2400" dirty="0"/>
              <a:t>.global _start</a:t>
            </a:r>
          </a:p>
          <a:p>
            <a:r>
              <a:rPr lang="en-IN" sz="2400" dirty="0"/>
              <a:t>                                                             </a:t>
            </a:r>
          </a:p>
          <a:p>
            <a:r>
              <a:rPr lang="en-IN" sz="2400" dirty="0"/>
              <a:t>begin: </a:t>
            </a:r>
            <a:r>
              <a:rPr lang="en-IN" sz="2400" dirty="0" smtClean="0"/>
              <a:t>	     </a:t>
            </a:r>
            <a:r>
              <a:rPr lang="en-IN" sz="2400" dirty="0" err="1" smtClean="0"/>
              <a:t>mov</a:t>
            </a:r>
            <a:r>
              <a:rPr lang="en-IN" sz="2400" dirty="0" smtClean="0"/>
              <a:t> </a:t>
            </a:r>
            <a:r>
              <a:rPr lang="en-IN" sz="2400" dirty="0"/>
              <a:t>r0, #0</a:t>
            </a:r>
          </a:p>
          <a:p>
            <a:r>
              <a:rPr lang="en-IN" sz="2400" dirty="0"/>
              <a:t>       </a:t>
            </a:r>
            <a:r>
              <a:rPr lang="en-IN" sz="2400" dirty="0" smtClean="0"/>
              <a:t>	     </a:t>
            </a:r>
            <a:r>
              <a:rPr lang="en-IN" sz="2400" dirty="0" err="1" smtClean="0"/>
              <a:t>mov</a:t>
            </a:r>
            <a:r>
              <a:rPr lang="en-IN" sz="2400" dirty="0" smtClean="0"/>
              <a:t> </a:t>
            </a:r>
            <a:r>
              <a:rPr lang="en-IN" sz="2400" dirty="0"/>
              <a:t>r2,#0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again:  </a:t>
            </a:r>
            <a:r>
              <a:rPr lang="en-IN" sz="2400" dirty="0" smtClean="0"/>
              <a:t>    </a:t>
            </a:r>
            <a:r>
              <a:rPr lang="en-IN" sz="2400" dirty="0" err="1" smtClean="0"/>
              <a:t>swi</a:t>
            </a:r>
            <a:r>
              <a:rPr lang="en-IN" sz="2400" dirty="0" smtClean="0"/>
              <a:t> </a:t>
            </a:r>
            <a:r>
              <a:rPr lang="en-IN" sz="2400" dirty="0"/>
              <a:t>0x202 ; check whether  </a:t>
            </a:r>
            <a:endParaRPr lang="en-IN" sz="2400" dirty="0" smtClean="0"/>
          </a:p>
          <a:p>
            <a:r>
              <a:rPr lang="en-IN" sz="2400" dirty="0" smtClean="0"/>
              <a:t>                                      ; black </a:t>
            </a:r>
            <a:r>
              <a:rPr lang="en-IN" sz="2400" dirty="0"/>
              <a:t>button </a:t>
            </a:r>
            <a:r>
              <a:rPr lang="en-IN" sz="2400" dirty="0" smtClean="0"/>
              <a:t>pressed or </a:t>
            </a:r>
            <a:r>
              <a:rPr lang="en-IN" sz="2400" dirty="0"/>
              <a:t>not</a:t>
            </a:r>
          </a:p>
          <a:p>
            <a:r>
              <a:rPr lang="en-IN" sz="2400" dirty="0"/>
              <a:t>     </a:t>
            </a:r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IN" sz="2400" dirty="0" err="1" smtClean="0"/>
              <a:t>cmp</a:t>
            </a:r>
            <a:r>
              <a:rPr lang="en-IN" sz="2400" dirty="0" smtClean="0"/>
              <a:t> </a:t>
            </a:r>
            <a:r>
              <a:rPr lang="en-IN" sz="2400" dirty="0"/>
              <a:t>r0, #1</a:t>
            </a:r>
          </a:p>
          <a:p>
            <a:r>
              <a:rPr lang="en-IN" sz="2400" dirty="0"/>
              <a:t>        </a:t>
            </a:r>
            <a:r>
              <a:rPr lang="en-IN" sz="2400" dirty="0" smtClean="0"/>
              <a:t>	     </a:t>
            </a:r>
            <a:r>
              <a:rPr lang="en-IN" sz="2400" dirty="0" err="1"/>
              <a:t>beq</a:t>
            </a:r>
            <a:r>
              <a:rPr lang="en-IN" sz="2400" dirty="0"/>
              <a:t> loop1</a:t>
            </a:r>
          </a:p>
          <a:p>
            <a:r>
              <a:rPr lang="en-IN" sz="2400" dirty="0"/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212005" y="852115"/>
            <a:ext cx="532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PROGRAM 2 Display 0-9,A-F on an 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8 segment display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5127" y="2173100"/>
            <a:ext cx="49968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                      </a:t>
            </a:r>
            <a:r>
              <a:rPr lang="en-IN" sz="2400" dirty="0" err="1" smtClean="0"/>
              <a:t>cmp</a:t>
            </a:r>
            <a:r>
              <a:rPr lang="en-IN" sz="2400" dirty="0" smtClean="0"/>
              <a:t> r0, #2</a:t>
            </a:r>
          </a:p>
          <a:p>
            <a:r>
              <a:rPr lang="en-IN" sz="2400" dirty="0" smtClean="0"/>
              <a:t>	         </a:t>
            </a:r>
            <a:r>
              <a:rPr lang="en-IN" sz="2400" dirty="0" err="1" smtClean="0"/>
              <a:t>beq</a:t>
            </a:r>
            <a:r>
              <a:rPr lang="en-IN" sz="2400" dirty="0" smtClean="0"/>
              <a:t> loop2</a:t>
            </a:r>
          </a:p>
          <a:p>
            <a:r>
              <a:rPr lang="en-IN" sz="2400" dirty="0" smtClean="0"/>
              <a:t>	          b again</a:t>
            </a:r>
          </a:p>
          <a:p>
            <a:r>
              <a:rPr lang="en-IN" sz="2400" dirty="0" smtClean="0"/>
              <a:t> loop1:           </a:t>
            </a:r>
            <a:r>
              <a:rPr lang="en-IN" sz="2400" dirty="0" err="1" smtClean="0"/>
              <a:t>mov</a:t>
            </a:r>
            <a:r>
              <a:rPr lang="en-IN" sz="2400" dirty="0" smtClean="0"/>
              <a:t> r5,#16</a:t>
            </a:r>
          </a:p>
          <a:p>
            <a:r>
              <a:rPr lang="en-IN" sz="2400" dirty="0" smtClean="0"/>
              <a:t>      	          </a:t>
            </a:r>
            <a:r>
              <a:rPr lang="en-IN" sz="2400" dirty="0" err="1" smtClean="0"/>
              <a:t>ldr</a:t>
            </a:r>
            <a:r>
              <a:rPr lang="en-IN" sz="2400" dirty="0" smtClean="0"/>
              <a:t> r1,=zero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4973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816</Words>
  <Application>Microsoft Office PowerPoint</Application>
  <PresentationFormat>Custom</PresentationFormat>
  <Paragraphs>150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dc</dc:creator>
  <cp:lastModifiedBy>Windows User</cp:lastModifiedBy>
  <cp:revision>142</cp:revision>
  <dcterms:created xsi:type="dcterms:W3CDTF">2021-01-07T14:21:40Z</dcterms:created>
  <dcterms:modified xsi:type="dcterms:W3CDTF">2022-02-26T12:00:59Z</dcterms:modified>
</cp:coreProperties>
</file>