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sldIdLst>
    <p:sldId id="257" r:id="rId2"/>
    <p:sldId id="258" r:id="rId3"/>
    <p:sldId id="259" r:id="rId4"/>
    <p:sldId id="287" r:id="rId5"/>
    <p:sldId id="260" r:id="rId6"/>
    <p:sldId id="288" r:id="rId7"/>
    <p:sldId id="289" r:id="rId8"/>
    <p:sldId id="263" r:id="rId9"/>
    <p:sldId id="292" r:id="rId10"/>
    <p:sldId id="291" r:id="rId11"/>
    <p:sldId id="293" r:id="rId12"/>
    <p:sldId id="261" r:id="rId13"/>
    <p:sldId id="294" r:id="rId14"/>
    <p:sldId id="295" r:id="rId15"/>
    <p:sldId id="296" r:id="rId16"/>
    <p:sldId id="297" r:id="rId17"/>
    <p:sldId id="298" r:id="rId18"/>
    <p:sldId id="299" r:id="rId19"/>
    <p:sldId id="30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69129-88A7-4CFE-BC74-3A1C4875503E}" v="1" dt="2021-09-12T17:35:06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88235" autoAdjust="0"/>
  </p:normalViewPr>
  <p:slideViewPr>
    <p:cSldViewPr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9DED-3EE2-4E29-BAB6-9DBA26F7918C}" type="datetimeFigureOut">
              <a:rPr lang="he-IL" smtClean="0"/>
              <a:t>כ"ט/תשרי/תשפ"ד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73C-CF75-4619-AD83-9893052338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645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9DED-3EE2-4E29-BAB6-9DBA26F7918C}" type="datetimeFigureOut">
              <a:rPr lang="he-IL" smtClean="0"/>
              <a:t>כ"ט/תשרי/תשפ"ד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73C-CF75-4619-AD83-9893052338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844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9DED-3EE2-4E29-BAB6-9DBA26F7918C}" type="datetimeFigureOut">
              <a:rPr lang="he-IL" smtClean="0"/>
              <a:t>כ"ט/תשרי/תשפ"ד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73C-CF75-4619-AD83-989305233890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9089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9DED-3EE2-4E29-BAB6-9DBA26F7918C}" type="datetimeFigureOut">
              <a:rPr lang="he-IL" smtClean="0"/>
              <a:t>כ"ט/תשרי/תשפ"ד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73C-CF75-4619-AD83-9893052338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6605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9DED-3EE2-4E29-BAB6-9DBA26F7918C}" type="datetimeFigureOut">
              <a:rPr lang="he-IL" smtClean="0"/>
              <a:t>כ"ט/תשרי/תשפ"ד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73C-CF75-4619-AD83-989305233890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4584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9DED-3EE2-4E29-BAB6-9DBA26F7918C}" type="datetimeFigureOut">
              <a:rPr lang="he-IL" smtClean="0"/>
              <a:t>כ"ט/תשרי/תשפ"ד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73C-CF75-4619-AD83-9893052338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1018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9DED-3EE2-4E29-BAB6-9DBA26F7918C}" type="datetimeFigureOut">
              <a:rPr lang="he-IL" smtClean="0"/>
              <a:t>כ"ט/תשרי/תשפ"ד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73C-CF75-4619-AD83-9893052338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134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9DED-3EE2-4E29-BAB6-9DBA26F7918C}" type="datetimeFigureOut">
              <a:rPr lang="he-IL" smtClean="0"/>
              <a:t>כ"ט/תשרי/תשפ"ד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73C-CF75-4619-AD83-9893052338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675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9DED-3EE2-4E29-BAB6-9DBA26F7918C}" type="datetimeFigureOut">
              <a:rPr lang="he-IL" smtClean="0"/>
              <a:t>כ"ט/תשרי/תשפ"ד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73C-CF75-4619-AD83-9893052338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37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9DED-3EE2-4E29-BAB6-9DBA26F7918C}" type="datetimeFigureOut">
              <a:rPr lang="he-IL" smtClean="0"/>
              <a:t>כ"ט/תשרי/תשפ"ד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73C-CF75-4619-AD83-9893052338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393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9DED-3EE2-4E29-BAB6-9DBA26F7918C}" type="datetimeFigureOut">
              <a:rPr lang="he-IL" smtClean="0"/>
              <a:t>כ"ט/תשרי/תשפ"ד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73C-CF75-4619-AD83-9893052338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634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9DED-3EE2-4E29-BAB6-9DBA26F7918C}" type="datetimeFigureOut">
              <a:rPr lang="he-IL" smtClean="0"/>
              <a:t>כ"ט/תשרי/תשפ"ד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73C-CF75-4619-AD83-9893052338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439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9DED-3EE2-4E29-BAB6-9DBA26F7918C}" type="datetimeFigureOut">
              <a:rPr lang="he-IL" smtClean="0"/>
              <a:t>כ"ט/תשרי/תשפ"ד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73C-CF75-4619-AD83-9893052338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374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9DED-3EE2-4E29-BAB6-9DBA26F7918C}" type="datetimeFigureOut">
              <a:rPr lang="he-IL" smtClean="0"/>
              <a:t>כ"ט/תשרי/תשפ"ד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73C-CF75-4619-AD83-9893052338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484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9DED-3EE2-4E29-BAB6-9DBA26F7918C}" type="datetimeFigureOut">
              <a:rPr lang="he-IL" smtClean="0"/>
              <a:t>כ"ט/תשרי/תשפ"ד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73C-CF75-4619-AD83-9893052338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369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9DED-3EE2-4E29-BAB6-9DBA26F7918C}" type="datetimeFigureOut">
              <a:rPr lang="he-IL" smtClean="0"/>
              <a:t>כ"ט/תשרי/תשפ"ד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D73C-CF75-4619-AD83-9893052338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659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B9DED-3EE2-4E29-BAB6-9DBA26F7918C}" type="datetimeFigureOut">
              <a:rPr lang="he-IL" smtClean="0"/>
              <a:t>כ"ט/תשרי/תשפ"ד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1D73C-CF75-4619-AD83-9893052338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043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7D45152-5E7C-4282-AA24-89FF96001C5C}"/>
              </a:ext>
            </a:extLst>
          </p:cNvPr>
          <p:cNvSpPr txBox="1"/>
          <p:nvPr/>
        </p:nvSpPr>
        <p:spPr>
          <a:xfrm>
            <a:off x="1959428" y="808892"/>
            <a:ext cx="49550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4440DE-BC5F-473A-9E71-FC3857B1B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1178224"/>
            <a:ext cx="8784976" cy="2397545"/>
          </a:xfrm>
        </p:spPr>
        <p:txBody>
          <a:bodyPr>
            <a:normAutofit/>
          </a:bodyPr>
          <a:lstStyle/>
          <a:p>
            <a:pPr algn="l" rtl="0"/>
            <a:r>
              <a:rPr lang="en-US" sz="4800" dirty="0">
                <a:latin typeface="+mn-lt"/>
              </a:rPr>
              <a:t>Project</a:t>
            </a:r>
            <a:r>
              <a:rPr lang="he-IL" sz="4800" dirty="0">
                <a:latin typeface="+mn-lt"/>
              </a:rPr>
              <a:t> </a:t>
            </a:r>
            <a:r>
              <a:rPr lang="en-US" sz="4800" dirty="0">
                <a:latin typeface="+mn-lt"/>
              </a:rPr>
              <a:t>- 046275</a:t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Dynamic Binary Translation &amp; Optimization Techniques</a:t>
            </a:r>
            <a:r>
              <a:rPr lang="en-US" sz="4800" dirty="0">
                <a:solidFill>
                  <a:srgbClr val="002060"/>
                </a:solidFill>
                <a:latin typeface="+mn-lt"/>
              </a:rPr>
              <a:t>	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1A1CBE5-0799-4BD6-B4EF-57A6D51DA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60" y="4032884"/>
            <a:ext cx="7560841" cy="1720984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Students : </a:t>
            </a:r>
            <a:r>
              <a:rPr lang="en-US" sz="20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Muhammad </a:t>
            </a:r>
            <a:r>
              <a:rPr lang="en-US" sz="2000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Ghanayem</a:t>
            </a:r>
            <a:r>
              <a:rPr lang="en-US" sz="20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Eman</a:t>
            </a:r>
            <a:r>
              <a:rPr lang="en-US" sz="20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Bsoul</a:t>
            </a:r>
            <a:endParaRPr lang="en-US" sz="20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Instructor</a:t>
            </a:r>
            <a:r>
              <a:rPr lang="en-US" sz="20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 Gadi Haber </a:t>
            </a:r>
            <a:endParaRPr lang="he-IL" sz="20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Semester</a:t>
            </a:r>
            <a:r>
              <a:rPr lang="en-US" sz="20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 Spring 2023</a:t>
            </a:r>
          </a:p>
          <a:p>
            <a:r>
              <a:rPr lang="en-US" sz="2000" b="1" dirty="0">
                <a:solidFill>
                  <a:schemeClr val="tx1"/>
                </a:solidFill>
                <a:latin typeface="David" panose="020E0502060401010101" pitchFamily="34" charset="-79"/>
              </a:rPr>
              <a:t>Date</a:t>
            </a:r>
            <a:r>
              <a:rPr lang="en-US" sz="2000" dirty="0">
                <a:solidFill>
                  <a:schemeClr val="tx1"/>
                </a:solidFill>
                <a:latin typeface="David" panose="020E0502060401010101" pitchFamily="34" charset="-79"/>
              </a:rPr>
              <a:t> : 15/10/2023</a:t>
            </a:r>
          </a:p>
          <a:p>
            <a:pPr algn="l"/>
            <a:endParaRPr lang="en-US" dirty="0">
              <a:solidFill>
                <a:schemeClr val="tx1"/>
              </a:solidFill>
              <a:latin typeface="David" panose="020E0502060401010101" pitchFamily="34" charset="-79"/>
              <a:cs typeface="+mj-cs"/>
            </a:endParaRPr>
          </a:p>
          <a:p>
            <a:pPr algn="l"/>
            <a:endParaRPr lang="en-US" dirty="0">
              <a:solidFill>
                <a:schemeClr val="tx1"/>
              </a:solidFill>
              <a:latin typeface="David" panose="020E0502060401010101" pitchFamily="34" charset="-79"/>
              <a:cs typeface="+mj-cs"/>
            </a:endParaRPr>
          </a:p>
          <a:p>
            <a:pPr algn="l"/>
            <a:r>
              <a:rPr lang="he-IL" dirty="0">
                <a:solidFill>
                  <a:schemeClr val="tx1"/>
                </a:solidFill>
                <a:latin typeface="David" panose="020E0502060401010101" pitchFamily="34" charset="-79"/>
                <a:cs typeface="+mj-cs"/>
              </a:rPr>
              <a:t>	</a:t>
            </a:r>
            <a:endParaRPr lang="en-US" dirty="0">
              <a:solidFill>
                <a:schemeClr val="tx1"/>
              </a:solidFill>
              <a:latin typeface="David" panose="020E0502060401010101" pitchFamily="34" charset="-79"/>
              <a:cs typeface="+mj-cs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02F7E1C-724C-4C34-AAFC-7DF722484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370" y="40681"/>
            <a:ext cx="2100912" cy="135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1" y="117160"/>
            <a:ext cx="4437177" cy="10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4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EC8F53-386B-2CA8-8C2D-9EF1D055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16" y="476672"/>
            <a:ext cx="6347713" cy="1320800"/>
          </a:xfrm>
        </p:spPr>
        <p:txBody>
          <a:bodyPr/>
          <a:lstStyle/>
          <a:p>
            <a:r>
              <a:rPr lang="en-US" sz="3600" b="1" dirty="0">
                <a:solidFill>
                  <a:schemeClr val="accent1"/>
                </a:solidFill>
                <a:latin typeface="David" panose="020E0502060401010101" pitchFamily="34" charset="-79"/>
              </a:rPr>
              <a:t>Profiling Stage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BCAB5C96-36BA-82AE-B330-4FB94F2D2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10" y="1628800"/>
            <a:ext cx="7060761" cy="3312368"/>
          </a:xfr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E89EAAE-4DE5-160F-BDD8-8465705EAF06}"/>
              </a:ext>
            </a:extLst>
          </p:cNvPr>
          <p:cNvSpPr txBox="1"/>
          <p:nvPr/>
        </p:nvSpPr>
        <p:spPr>
          <a:xfrm>
            <a:off x="544244" y="1137072"/>
            <a:ext cx="590465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400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profile_routine_calls</a:t>
            </a:r>
            <a:r>
              <a:rPr lang="en-US" sz="14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(INS </a:t>
            </a:r>
            <a:r>
              <a:rPr lang="en-US" sz="1400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ins</a:t>
            </a:r>
            <a:r>
              <a:rPr lang="en-US" sz="14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 VOID* v)</a:t>
            </a:r>
          </a:p>
          <a:p>
            <a:endParaRPr lang="he-IL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64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EC8F53-386B-2CA8-8C2D-9EF1D055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16" y="476672"/>
            <a:ext cx="6347713" cy="1320800"/>
          </a:xfrm>
        </p:spPr>
        <p:txBody>
          <a:bodyPr/>
          <a:lstStyle/>
          <a:p>
            <a:r>
              <a:rPr lang="en-US" sz="3600" b="1" dirty="0">
                <a:solidFill>
                  <a:schemeClr val="accent1"/>
                </a:solidFill>
                <a:latin typeface="David" panose="020E0502060401010101" pitchFamily="34" charset="-79"/>
              </a:rPr>
              <a:t>Profiling Stage</a:t>
            </a:r>
            <a:endParaRPr lang="he-IL" dirty="0"/>
          </a:p>
        </p:txBody>
      </p:sp>
      <p:pic>
        <p:nvPicPr>
          <p:cNvPr id="11" name="מציין מיקום תוכן 10">
            <a:extLst>
              <a:ext uri="{FF2B5EF4-FFF2-40B4-BE49-F238E27FC236}">
                <a16:creationId xmlns:a16="http://schemas.microsoft.com/office/drawing/2014/main" id="{D93BF640-D888-045B-C6F2-25BCAA411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530651"/>
            <a:ext cx="6959805" cy="3529878"/>
          </a:xfrm>
        </p:spPr>
      </p:pic>
    </p:spTree>
    <p:extLst>
      <p:ext uri="{BB962C8B-B14F-4D97-AF65-F5344CB8AC3E}">
        <p14:creationId xmlns:p14="http://schemas.microsoft.com/office/powerpoint/2010/main" val="271029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622795-F732-40FF-B09A-90DA6034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93848"/>
            <a:ext cx="7543800" cy="74845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1"/>
                </a:solidFill>
                <a:latin typeface="David" panose="020E0502060401010101" pitchFamily="34" charset="-79"/>
              </a:rPr>
              <a:t>Profiling Stage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buNone/>
            </a:pPr>
            <a:endParaRPr lang="en-US" sz="2400" dirty="0"/>
          </a:p>
          <a:p>
            <a:pPr marL="0" lv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endParaRPr lang="en-US" sz="1800" dirty="0"/>
          </a:p>
          <a:p>
            <a:pPr lvl="0" algn="l" rtl="0"/>
            <a:endParaRPr lang="en-US" sz="1800" dirty="0"/>
          </a:p>
          <a:p>
            <a:pPr algn="l" rtl="0"/>
            <a:endParaRPr lang="en-US" sz="1800" dirty="0"/>
          </a:p>
          <a:p>
            <a:pPr algn="l" rtl="0"/>
            <a:endParaRPr lang="he-IL" sz="18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DBF8775-7AE5-FC04-B5D5-F97C4E69B1BF}"/>
              </a:ext>
            </a:extLst>
          </p:cNvPr>
          <p:cNvSpPr txBox="1"/>
          <p:nvPr/>
        </p:nvSpPr>
        <p:spPr>
          <a:xfrm>
            <a:off x="539552" y="1209111"/>
            <a:ext cx="568863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Fini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function</a:t>
            </a:r>
            <a:endParaRPr lang="he-IL" sz="1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F3D062A8-3558-1D6C-BC0E-6770CF108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11" y="1886005"/>
            <a:ext cx="6347714" cy="442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96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BDD4BB-066F-B6BA-DA62-950D3130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76672"/>
            <a:ext cx="6347713" cy="13208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David" panose="020E0502060401010101" pitchFamily="34" charset="-79"/>
              </a:rPr>
              <a:t>Profiling Stage</a:t>
            </a:r>
            <a:endParaRPr lang="he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D50B7871-8488-C3E0-005E-16D3A1D84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16832"/>
            <a:ext cx="6348413" cy="3485830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606A6F8-A072-0063-9C95-E55CED58BC19}"/>
              </a:ext>
            </a:extLst>
          </p:cNvPr>
          <p:cNvSpPr txBox="1"/>
          <p:nvPr/>
        </p:nvSpPr>
        <p:spPr>
          <a:xfrm>
            <a:off x="467544" y="1340768"/>
            <a:ext cx="489654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Results:</a:t>
            </a:r>
            <a:endParaRPr lang="he-IL" sz="1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785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1FC757-CB56-F9CA-65BD-ECD2045A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476672"/>
            <a:ext cx="6347713" cy="1320800"/>
          </a:xfrm>
        </p:spPr>
        <p:txBody>
          <a:bodyPr/>
          <a:lstStyle/>
          <a:p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Optimization Stage</a:t>
            </a:r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מציין מיקום תוכן 4">
            <a:extLst>
              <a:ext uri="{FF2B5EF4-FFF2-40B4-BE49-F238E27FC236}">
                <a16:creationId xmlns:a16="http://schemas.microsoft.com/office/drawing/2014/main" id="{3085CB32-395A-1631-017E-9291658A0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988840"/>
            <a:ext cx="4637228" cy="3881437"/>
          </a:xfrm>
        </p:spPr>
      </p:pic>
      <p:sp>
        <p:nvSpPr>
          <p:cNvPr id="5" name="סוגר מסולסל ימני 4">
            <a:extLst>
              <a:ext uri="{FF2B5EF4-FFF2-40B4-BE49-F238E27FC236}">
                <a16:creationId xmlns:a16="http://schemas.microsoft.com/office/drawing/2014/main" id="{685FEBCB-6A9A-8C37-2A85-C77EEC00FF65}"/>
              </a:ext>
            </a:extLst>
          </p:cNvPr>
          <p:cNvSpPr/>
          <p:nvPr/>
        </p:nvSpPr>
        <p:spPr>
          <a:xfrm>
            <a:off x="4067944" y="4509120"/>
            <a:ext cx="144016" cy="55140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FEF7C6E1-DB34-D663-41E5-7BB4234EA7D5}"/>
              </a:ext>
            </a:extLst>
          </p:cNvPr>
          <p:cNvCxnSpPr/>
          <p:nvPr/>
        </p:nvCxnSpPr>
        <p:spPr>
          <a:xfrm flipH="1">
            <a:off x="4355976" y="4797152"/>
            <a:ext cx="22432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EC36E0E-49C6-FD7E-B798-99ADFD7094A6}"/>
              </a:ext>
            </a:extLst>
          </p:cNvPr>
          <p:cNvSpPr txBox="1"/>
          <p:nvPr/>
        </p:nvSpPr>
        <p:spPr>
          <a:xfrm>
            <a:off x="5796136" y="3503608"/>
            <a:ext cx="172819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 function, consists of many sub functions</a:t>
            </a:r>
            <a:endParaRPr lang="he-IL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CC87F7-A72C-F6A7-15C5-ED8196F4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Optimization Stage</a:t>
            </a:r>
            <a:endParaRPr lang="he-IL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82EAF32A-6365-62A4-C6FB-29B33204C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52936"/>
            <a:ext cx="4694327" cy="2499577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65FEA598-7604-1347-4218-A83A4E87BA04}"/>
              </a:ext>
            </a:extLst>
          </p:cNvPr>
          <p:cNvSpPr txBox="1"/>
          <p:nvPr/>
        </p:nvSpPr>
        <p:spPr>
          <a:xfrm>
            <a:off x="755576" y="1412776"/>
            <a:ext cx="54006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3 sub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1</a:t>
            </a:r>
            <a:r>
              <a:rPr lang="en-US" sz="1400" baseline="30000" dirty="0">
                <a:solidFill>
                  <a:schemeClr val="accent1"/>
                </a:solidFill>
              </a:rPr>
              <a:t>st</a:t>
            </a:r>
            <a:r>
              <a:rPr lang="en-US" sz="1400" dirty="0">
                <a:solidFill>
                  <a:schemeClr val="accent1"/>
                </a:solidFill>
              </a:rPr>
              <a:t> function returns the 10 routines that we are interested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2</a:t>
            </a:r>
            <a:r>
              <a:rPr lang="en-US" sz="1400" baseline="30000" dirty="0">
                <a:solidFill>
                  <a:schemeClr val="accent1"/>
                </a:solidFill>
              </a:rPr>
              <a:t>nd</a:t>
            </a:r>
            <a:r>
              <a:rPr lang="en-US" sz="1400" dirty="0">
                <a:solidFill>
                  <a:schemeClr val="accent1"/>
                </a:solidFill>
              </a:rPr>
              <a:t> function does the inlining in the right places.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3</a:t>
            </a:r>
            <a:r>
              <a:rPr lang="en-US" sz="1400" baseline="30000" dirty="0">
                <a:solidFill>
                  <a:schemeClr val="accent1"/>
                </a:solidFill>
              </a:rPr>
              <a:t>rd</a:t>
            </a:r>
            <a:r>
              <a:rPr lang="en-US" sz="1400" dirty="0">
                <a:solidFill>
                  <a:schemeClr val="accent1"/>
                </a:solidFill>
              </a:rPr>
              <a:t> function </a:t>
            </a:r>
            <a:r>
              <a:rPr lang="en-US" sz="1400" dirty="0" err="1">
                <a:solidFill>
                  <a:schemeClr val="accent1"/>
                </a:solidFill>
              </a:rPr>
              <a:t>reorderes</a:t>
            </a:r>
            <a:r>
              <a:rPr lang="en-US" sz="1400" dirty="0">
                <a:solidFill>
                  <a:schemeClr val="accent1"/>
                </a:solidFill>
              </a:rPr>
              <a:t> the code after the inlining.</a:t>
            </a:r>
            <a:endParaRPr lang="he-IL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1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CC87F7-A72C-F6A7-15C5-ED8196F4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Optimization Stage</a:t>
            </a:r>
            <a:endParaRPr lang="he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9FD67626-A1B2-FF73-5526-190098229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35258"/>
            <a:ext cx="6348413" cy="3732096"/>
          </a:xfr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C8CD840-ACA7-FD53-4869-F5489EF2ADEF}"/>
              </a:ext>
            </a:extLst>
          </p:cNvPr>
          <p:cNvSpPr txBox="1"/>
          <p:nvPr/>
        </p:nvSpPr>
        <p:spPr>
          <a:xfrm>
            <a:off x="755576" y="1412776"/>
            <a:ext cx="62017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Allocate new memory space, copy the new reordered and </a:t>
            </a:r>
            <a:r>
              <a:rPr lang="en-US" sz="1400" dirty="0" err="1">
                <a:solidFill>
                  <a:schemeClr val="accent1"/>
                </a:solidFill>
              </a:rPr>
              <a:t>inlined</a:t>
            </a:r>
            <a:r>
              <a:rPr lang="en-US" sz="1400" dirty="0">
                <a:solidFill>
                  <a:schemeClr val="accent1"/>
                </a:solidFill>
              </a:rPr>
              <a:t> code and fix all the displacements.</a:t>
            </a:r>
            <a:endParaRPr lang="he-IL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11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CC87F7-A72C-F6A7-15C5-ED8196F4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Optimization Stage</a:t>
            </a:r>
            <a:endParaRPr lang="he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6AB79A52-0E20-757B-0B79-FF1915450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2348880"/>
            <a:ext cx="6348413" cy="3191939"/>
          </a:xfr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33A62C9-1A32-EED5-AAD5-D8810A5184CB}"/>
              </a:ext>
            </a:extLst>
          </p:cNvPr>
          <p:cNvSpPr txBox="1"/>
          <p:nvPr/>
        </p:nvSpPr>
        <p:spPr>
          <a:xfrm>
            <a:off x="609599" y="1484784"/>
            <a:ext cx="655468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Copy the new translated code into the translation cache and finally, commit the changes and update the binary code.</a:t>
            </a:r>
            <a:endParaRPr lang="he-IL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408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C2F5CB-042A-394A-6420-71CEEF77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48680"/>
            <a:ext cx="6347713" cy="1320800"/>
          </a:xfrm>
        </p:spPr>
        <p:txBody>
          <a:bodyPr/>
          <a:lstStyle/>
          <a:p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Optimization Results</a:t>
            </a:r>
            <a:br>
              <a:rPr lang="en-US" sz="3600" dirty="0">
                <a:latin typeface="David" panose="020E0502060401010101" pitchFamily="34" charset="-79"/>
                <a:cs typeface="+mj-cs"/>
              </a:rPr>
            </a:br>
            <a:endParaRPr lang="he-IL" dirty="0"/>
          </a:p>
        </p:txBody>
      </p:sp>
      <p:pic>
        <p:nvPicPr>
          <p:cNvPr id="11" name="תמונה 10" descr="תמונה שמכילה טקסט, תוכנה, צילום מסך&#10;&#10;התיאור נוצר באופן אוטומטי">
            <a:extLst>
              <a:ext uri="{FF2B5EF4-FFF2-40B4-BE49-F238E27FC236}">
                <a16:creationId xmlns:a16="http://schemas.microsoft.com/office/drawing/2014/main" id="{75A1045F-9F76-1D4C-B1C7-13B892291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95" y="1869480"/>
            <a:ext cx="7651143" cy="1783235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5803CBD8-A9AA-E53D-06D4-BC287AADF4E2}"/>
              </a:ext>
            </a:extLst>
          </p:cNvPr>
          <p:cNvSpPr txBox="1"/>
          <p:nvPr/>
        </p:nvSpPr>
        <p:spPr>
          <a:xfrm>
            <a:off x="179512" y="1426360"/>
            <a:ext cx="43924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Before:</a:t>
            </a:r>
            <a:endParaRPr lang="he-IL" i="1" dirty="0">
              <a:solidFill>
                <a:schemeClr val="accent1"/>
              </a:solidFill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C1B9767-6AD6-2073-C95D-03E3EECF0A45}"/>
              </a:ext>
            </a:extLst>
          </p:cNvPr>
          <p:cNvSpPr txBox="1"/>
          <p:nvPr/>
        </p:nvSpPr>
        <p:spPr>
          <a:xfrm>
            <a:off x="153953" y="3758863"/>
            <a:ext cx="37444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After:</a:t>
            </a:r>
            <a:endParaRPr lang="he-IL" i="1" dirty="0">
              <a:solidFill>
                <a:schemeClr val="accent1"/>
              </a:solidFill>
            </a:endParaRPr>
          </a:p>
        </p:txBody>
      </p:sp>
      <p:pic>
        <p:nvPicPr>
          <p:cNvPr id="15" name="תמונה 14" descr="תמונה שמכילה טקסט, תוכנה, צילום מסך&#10;&#10;התיאור נוצר באופן אוטומטי">
            <a:extLst>
              <a:ext uri="{FF2B5EF4-FFF2-40B4-BE49-F238E27FC236}">
                <a16:creationId xmlns:a16="http://schemas.microsoft.com/office/drawing/2014/main" id="{EF856173-8DBD-CD73-738E-FC42DB53E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221656"/>
            <a:ext cx="7651143" cy="1775614"/>
          </a:xfrm>
          <a:prstGeom prst="rect">
            <a:avLst/>
          </a:prstGeom>
        </p:spPr>
      </p:pic>
      <p:sp>
        <p:nvSpPr>
          <p:cNvPr id="16" name="סוגר מסולסל ימני 15">
            <a:extLst>
              <a:ext uri="{FF2B5EF4-FFF2-40B4-BE49-F238E27FC236}">
                <a16:creationId xmlns:a16="http://schemas.microsoft.com/office/drawing/2014/main" id="{40D0B8EA-05B7-E244-B71F-1D032295479F}"/>
              </a:ext>
            </a:extLst>
          </p:cNvPr>
          <p:cNvSpPr/>
          <p:nvPr/>
        </p:nvSpPr>
        <p:spPr>
          <a:xfrm>
            <a:off x="4569363" y="4797152"/>
            <a:ext cx="432048" cy="115212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סוגר מסולסל ימני 16">
            <a:extLst>
              <a:ext uri="{FF2B5EF4-FFF2-40B4-BE49-F238E27FC236}">
                <a16:creationId xmlns:a16="http://schemas.microsoft.com/office/drawing/2014/main" id="{D1CE9AEC-2ABC-8886-77A1-DBCAC81BB360}"/>
              </a:ext>
            </a:extLst>
          </p:cNvPr>
          <p:cNvSpPr/>
          <p:nvPr/>
        </p:nvSpPr>
        <p:spPr>
          <a:xfrm>
            <a:off x="4569363" y="2444976"/>
            <a:ext cx="432048" cy="115212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1638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F4AECE-D03C-1B62-9843-7D1C1DB7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548680"/>
            <a:ext cx="6347713" cy="1320800"/>
          </a:xfrm>
        </p:spPr>
        <p:txBody>
          <a:bodyPr/>
          <a:lstStyle/>
          <a:p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Optimization Results</a:t>
            </a:r>
            <a:br>
              <a:rPr lang="en-US" sz="3600" dirty="0">
                <a:latin typeface="David" panose="020E0502060401010101" pitchFamily="34" charset="-79"/>
                <a:cs typeface="+mj-cs"/>
              </a:rPr>
            </a:br>
            <a:endParaRPr lang="he-IL" dirty="0"/>
          </a:p>
        </p:txBody>
      </p:sp>
      <p:graphicFrame>
        <p:nvGraphicFramePr>
          <p:cNvPr id="7" name="טבלה 7">
            <a:extLst>
              <a:ext uri="{FF2B5EF4-FFF2-40B4-BE49-F238E27FC236}">
                <a16:creationId xmlns:a16="http://schemas.microsoft.com/office/drawing/2014/main" id="{B1CD8213-1E59-8AAE-83A3-9BC6C4CAAD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319319"/>
              </p:ext>
            </p:extLst>
          </p:nvPr>
        </p:nvGraphicFramePr>
        <p:xfrm>
          <a:off x="827584" y="1988840"/>
          <a:ext cx="6482680" cy="1651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20670">
                  <a:extLst>
                    <a:ext uri="{9D8B030D-6E8A-4147-A177-3AD203B41FA5}">
                      <a16:colId xmlns:a16="http://schemas.microsoft.com/office/drawing/2014/main" val="1644779584"/>
                    </a:ext>
                  </a:extLst>
                </a:gridCol>
                <a:gridCol w="1620670">
                  <a:extLst>
                    <a:ext uri="{9D8B030D-6E8A-4147-A177-3AD203B41FA5}">
                      <a16:colId xmlns:a16="http://schemas.microsoft.com/office/drawing/2014/main" val="3016945035"/>
                    </a:ext>
                  </a:extLst>
                </a:gridCol>
                <a:gridCol w="1620670">
                  <a:extLst>
                    <a:ext uri="{9D8B030D-6E8A-4147-A177-3AD203B41FA5}">
                      <a16:colId xmlns:a16="http://schemas.microsoft.com/office/drawing/2014/main" val="893127711"/>
                    </a:ext>
                  </a:extLst>
                </a:gridCol>
                <a:gridCol w="1620670">
                  <a:extLst>
                    <a:ext uri="{9D8B030D-6E8A-4147-A177-3AD203B41FA5}">
                      <a16:colId xmlns:a16="http://schemas.microsoft.com/office/drawing/2014/main" val="1054544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Improvement Percentage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After Optimization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Before Optimization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7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78.2%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285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1311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Context Switches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04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11%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7.747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8.698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Elapsed Time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435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46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365DEC-98D0-4A78-9722-097CC46D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l" rtl="1"/>
            <a:r>
              <a:rPr lang="en-US" sz="4800" b="1" dirty="0">
                <a:latin typeface="David" panose="020E0502060401010101" pitchFamily="34" charset="-79"/>
              </a:rPr>
              <a:t>Content</a:t>
            </a:r>
            <a:endParaRPr lang="he-IL" sz="4800" b="1" dirty="0">
              <a:highlight>
                <a:srgbClr val="FFFF00"/>
              </a:highlight>
              <a:latin typeface="David" panose="020E0502060401010101" pitchFamily="34" charset="-79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D388916-1AB5-4DB3-A6E0-FBD6E644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pPr algn="ctr" rtl="1"/>
            <a:fld id="{B01D9778-10B4-40FB-B4E4-44FA89A86639}" type="slidenum">
              <a:rPr lang="en-US" smtClean="0"/>
              <a:pPr algn="ctr" rtl="1"/>
              <a:t>2</a:t>
            </a:fld>
            <a:endParaRPr lang="en-US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5A188C3-CB09-4CE5-9EEF-4A4CEC4F58EA}"/>
              </a:ext>
            </a:extLst>
          </p:cNvPr>
          <p:cNvSpPr txBox="1"/>
          <p:nvPr/>
        </p:nvSpPr>
        <p:spPr>
          <a:xfrm>
            <a:off x="251520" y="1844824"/>
            <a:ext cx="60486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David" panose="020E0502060401010101" pitchFamily="34" charset="-79"/>
                <a:cs typeface="+mj-cs"/>
              </a:rPr>
              <a:t>Background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David" panose="020E0502060401010101" pitchFamily="34" charset="-79"/>
                <a:cs typeface="+mj-cs"/>
              </a:rPr>
              <a:t>Project Goal and Requirements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David" panose="020E0502060401010101" pitchFamily="34" charset="-79"/>
                <a:cs typeface="+mj-cs"/>
              </a:rPr>
              <a:t>Profiling Stage Description</a:t>
            </a:r>
            <a:endParaRPr lang="he-IL" sz="2800" dirty="0">
              <a:latin typeface="David" panose="020E0502060401010101" pitchFamily="34" charset="-79"/>
              <a:cs typeface="+mj-cs"/>
            </a:endParaRP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David" panose="020E0502060401010101" pitchFamily="34" charset="-79"/>
                <a:cs typeface="+mj-cs"/>
              </a:rPr>
              <a:t>Optimization Stage Description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David" panose="020E0502060401010101" pitchFamily="34" charset="-79"/>
                <a:cs typeface="+mj-cs"/>
              </a:rPr>
              <a:t>Optimization Results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latin typeface="David" panose="020E0502060401010101" pitchFamily="34" charset="-79"/>
                <a:cs typeface="+mj-cs"/>
              </a:rPr>
              <a:t>End</a:t>
            </a:r>
            <a:endParaRPr lang="he-IL" sz="2800" dirty="0">
              <a:latin typeface="David" panose="020E0502060401010101" pitchFamily="34" charset="-79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952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ABFA2A-DAA6-4C5F-8FEC-C3D57BDB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32656"/>
            <a:ext cx="7755200" cy="1152128"/>
          </a:xfrm>
        </p:spPr>
        <p:txBody>
          <a:bodyPr>
            <a:normAutofit/>
          </a:bodyPr>
          <a:lstStyle/>
          <a:p>
            <a:r>
              <a:rPr lang="en-US" b="1" dirty="0">
                <a:latin typeface="David" panose="020E0502060401010101" pitchFamily="34" charset="-79"/>
              </a:rPr>
              <a:t>Background</a:t>
            </a:r>
            <a:endParaRPr lang="he-IL" b="1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13FA521-3CD0-4FCB-835C-2652C6C3BD99}"/>
              </a:ext>
            </a:extLst>
          </p:cNvPr>
          <p:cNvSpPr txBox="1"/>
          <p:nvPr/>
        </p:nvSpPr>
        <p:spPr>
          <a:xfrm>
            <a:off x="538883" y="1410355"/>
            <a:ext cx="8066233" cy="54476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200" b="1" dirty="0">
                <a:solidFill>
                  <a:schemeClr val="accent1"/>
                </a:solidFill>
                <a:effectLst/>
                <a:latin typeface="Söhne"/>
              </a:rPr>
              <a:t>Binary Translation in Computing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 At its core, Binary Translation enables real-time translation of native binary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 The translated code is strategically executed from the Translation Cache.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 How to use: Translate once, use often, ensuring optimized code execution and efficient use of computational resources.</a:t>
            </a:r>
          </a:p>
          <a:p>
            <a:pPr algn="l"/>
            <a:endParaRPr lang="en-US" sz="2200" dirty="0">
              <a:latin typeface="Söhne"/>
            </a:endParaRPr>
          </a:p>
          <a:p>
            <a:pPr algn="l"/>
            <a:r>
              <a:rPr lang="en-US" sz="2200" b="1" i="0" dirty="0">
                <a:solidFill>
                  <a:schemeClr val="accent1"/>
                </a:solidFill>
                <a:effectLst/>
                <a:latin typeface="Söhne"/>
              </a:rPr>
              <a:t>Our Methodology</a:t>
            </a:r>
            <a:endParaRPr lang="en-US" sz="2200" b="0" i="0" dirty="0">
              <a:solidFill>
                <a:schemeClr val="accent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 Profiling</a:t>
            </a:r>
            <a:r>
              <a:rPr lang="en-US" sz="2200" b="0" i="0" dirty="0">
                <a:effectLst/>
                <a:latin typeface="Söhne"/>
              </a:rPr>
              <a:t>: Gaining insights into the binary code's behavior.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 Caching</a:t>
            </a:r>
            <a:r>
              <a:rPr lang="en-US" sz="2200" b="0" i="0" dirty="0">
                <a:effectLst/>
                <a:latin typeface="Söhne"/>
              </a:rPr>
              <a:t>: Storing the translated code for swift retrieval and execution.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 Optimization</a:t>
            </a:r>
            <a:r>
              <a:rPr lang="en-US" sz="2200" b="0" i="0" dirty="0">
                <a:effectLst/>
                <a:latin typeface="Söhne"/>
              </a:rPr>
              <a:t>: Fine-tuning the code to achieve better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 Memory Management</a:t>
            </a:r>
            <a:r>
              <a:rPr lang="en-US" sz="2200" b="0" i="0" dirty="0">
                <a:effectLst/>
                <a:latin typeface="Söhne"/>
              </a:rPr>
              <a:t>: Streamlining the allocation and use of memory, reducing overhead.</a:t>
            </a:r>
          </a:p>
          <a:p>
            <a:pPr algn="l"/>
            <a:endParaRPr lang="en-US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5394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ABFA2A-DAA6-4C5F-8FEC-C3D57BDB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32656"/>
            <a:ext cx="7755200" cy="1152128"/>
          </a:xfrm>
        </p:spPr>
        <p:txBody>
          <a:bodyPr>
            <a:normAutofit/>
          </a:bodyPr>
          <a:lstStyle/>
          <a:p>
            <a:r>
              <a:rPr lang="en-US" b="1" dirty="0">
                <a:latin typeface="David" panose="020E0502060401010101" pitchFamily="34" charset="-79"/>
              </a:rPr>
              <a:t>Background</a:t>
            </a:r>
            <a:endParaRPr lang="he-IL" b="1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13FA521-3CD0-4FCB-835C-2652C6C3BD99}"/>
              </a:ext>
            </a:extLst>
          </p:cNvPr>
          <p:cNvSpPr txBox="1"/>
          <p:nvPr/>
        </p:nvSpPr>
        <p:spPr>
          <a:xfrm>
            <a:off x="538883" y="1412776"/>
            <a:ext cx="8066233" cy="57246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200" b="1" i="0" dirty="0">
                <a:solidFill>
                  <a:schemeClr val="accent1"/>
                </a:solidFill>
                <a:effectLst/>
                <a:latin typeface="Söhne"/>
              </a:rPr>
              <a:t>Tangible Impact</a:t>
            </a:r>
            <a:endParaRPr lang="en-US" sz="2200" b="0" i="0" dirty="0">
              <a:solidFill>
                <a:schemeClr val="accent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 Binary Translation is transformative. Its effects can be quantified: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Drastic Reductions</a:t>
            </a:r>
            <a:r>
              <a:rPr lang="en-US" sz="2200" b="0" i="0" dirty="0">
                <a:effectLst/>
                <a:latin typeface="Söhne"/>
              </a:rPr>
              <a:t> in critical metrics such as I-TLB misses, L1 cache misses, and context switches.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Enhanced Performance</a:t>
            </a:r>
            <a:r>
              <a:rPr lang="en-US" sz="2200" b="0" i="0" dirty="0">
                <a:effectLst/>
                <a:latin typeface="Söhne"/>
              </a:rPr>
              <a:t>: By optimizing these metrics, programs run smoother and more efficiently.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öhne"/>
              </a:rPr>
              <a:t>Resource Conservation</a:t>
            </a:r>
            <a:r>
              <a:rPr lang="en-US" sz="2200" b="0" i="0" dirty="0">
                <a:effectLst/>
                <a:latin typeface="Söhne"/>
              </a:rPr>
              <a:t>: Lower misses mean fewer resources are wasted, leading to energy savings and prolonged hardware longevity.</a:t>
            </a:r>
          </a:p>
          <a:p>
            <a:pPr algn="l">
              <a:lnSpc>
                <a:spcPct val="150000"/>
              </a:lnSpc>
            </a:pPr>
            <a:endParaRPr lang="en-US" sz="2200" dirty="0"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n-US" sz="2200" b="1" i="0" dirty="0">
                <a:solidFill>
                  <a:schemeClr val="accent1"/>
                </a:solidFill>
                <a:effectLst/>
                <a:latin typeface="Söhne"/>
              </a:rPr>
              <a:t>Harnessing the Intel Pin Tool</a:t>
            </a:r>
            <a:endParaRPr lang="en-US" sz="2200" b="0" i="0" dirty="0">
              <a:solidFill>
                <a:schemeClr val="accent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 The Intel pin tool is our chosen instrument for this deep dive into binary translation and optimization in this course and specifically this project.</a:t>
            </a:r>
          </a:p>
          <a:p>
            <a:pPr lvl="1"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0908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44EC7-B28F-4177-AABD-80EAF8AD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60648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David" panose="020E0502060401010101" pitchFamily="34" charset="-79"/>
              </a:rPr>
              <a:t>Project Goal &amp; Requirements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E30B6EC-BB9D-480F-A0F9-1DE2562D3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96752"/>
            <a:ext cx="9036496" cy="4935559"/>
          </a:xfrm>
        </p:spPr>
        <p:txBody>
          <a:bodyPr>
            <a:normAutofit/>
          </a:bodyPr>
          <a:lstStyle/>
          <a:p>
            <a:pPr algn="l" rtl="0"/>
            <a:r>
              <a:rPr lang="en-US" sz="2200" dirty="0"/>
              <a:t>In this project we are going to optimize the binary code.</a:t>
            </a:r>
          </a:p>
          <a:p>
            <a:pPr algn="l" rtl="0"/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pintool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should show a reduction of at least 15% for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Calibri-Bold"/>
              </a:rPr>
              <a:t>one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of the performance metrics as measured by the ‘perf stat’ command as follows: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Total number of branches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Total number of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-cache misses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Total I-TLB misses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Total number of page faults</a:t>
            </a:r>
          </a:p>
          <a:p>
            <a:pPr marL="0" indent="0" algn="l" rtl="0">
              <a:buNone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     - Number of Context Switches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- User time or Elapsed time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619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4D798E-FA2E-DA6C-184E-B4CAA63F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04664"/>
            <a:ext cx="6347713" cy="1320800"/>
          </a:xfrm>
        </p:spPr>
        <p:txBody>
          <a:bodyPr/>
          <a:lstStyle/>
          <a:p>
            <a:r>
              <a:rPr lang="en-US" b="1" dirty="0">
                <a:latin typeface="David" panose="020E0502060401010101" pitchFamily="34" charset="-79"/>
              </a:rPr>
              <a:t>Profiling Stage</a:t>
            </a:r>
            <a:endParaRPr lang="he-IL" b="1" dirty="0">
              <a:latin typeface="David" panose="020E0502060401010101" pitchFamily="34" charset="-79"/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AAB79576-A574-8BBF-F140-11F19B3F5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556792"/>
            <a:ext cx="4637228" cy="3881437"/>
          </a:xfrm>
        </p:spPr>
      </p:pic>
      <p:sp>
        <p:nvSpPr>
          <p:cNvPr id="6" name="סוגר מסולסל ימני 5">
            <a:extLst>
              <a:ext uri="{FF2B5EF4-FFF2-40B4-BE49-F238E27FC236}">
                <a16:creationId xmlns:a16="http://schemas.microsoft.com/office/drawing/2014/main" id="{E70F8EA4-3B9E-EF17-F5FE-7910AF44A0B0}"/>
              </a:ext>
            </a:extLst>
          </p:cNvPr>
          <p:cNvSpPr/>
          <p:nvPr/>
        </p:nvSpPr>
        <p:spPr>
          <a:xfrm>
            <a:off x="4866827" y="2780928"/>
            <a:ext cx="216024" cy="115212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873408AE-C322-D7CE-D7D5-BD95DEE85E74}"/>
              </a:ext>
            </a:extLst>
          </p:cNvPr>
          <p:cNvCxnSpPr>
            <a:cxnSpLocks/>
          </p:cNvCxnSpPr>
          <p:nvPr/>
        </p:nvCxnSpPr>
        <p:spPr>
          <a:xfrm flipH="1">
            <a:off x="5403813" y="3356992"/>
            <a:ext cx="12674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04DEF2D-B775-544D-4042-87CB6B220033}"/>
              </a:ext>
            </a:extLst>
          </p:cNvPr>
          <p:cNvSpPr txBox="1"/>
          <p:nvPr/>
        </p:nvSpPr>
        <p:spPr>
          <a:xfrm>
            <a:off x="5343961" y="2852936"/>
            <a:ext cx="1544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4 functions</a:t>
            </a:r>
            <a:endParaRPr lang="he-IL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4D798E-FA2E-DA6C-184E-B4CAA63F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04664"/>
            <a:ext cx="6347713" cy="1320800"/>
          </a:xfrm>
        </p:spPr>
        <p:txBody>
          <a:bodyPr/>
          <a:lstStyle/>
          <a:p>
            <a:r>
              <a:rPr lang="en-US" b="1" dirty="0">
                <a:latin typeface="David" panose="020E0502060401010101" pitchFamily="34" charset="-79"/>
              </a:rPr>
              <a:t>Profiling Stage</a:t>
            </a:r>
            <a:endParaRPr lang="he-IL" b="1" dirty="0">
              <a:latin typeface="David" panose="020E0502060401010101" pitchFamily="34" charset="-79"/>
            </a:endParaRP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AECA8E0A-8DC0-0D3B-4199-CBAC3C667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68" y="2132856"/>
            <a:ext cx="7020272" cy="3614586"/>
          </a:xfrm>
          <a:prstGeom prst="rect">
            <a:avLst/>
          </a:prstGeom>
        </p:spPr>
      </p:pic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4BEC19E6-674A-6DE8-9C38-E7588DC0ACC0}"/>
              </a:ext>
            </a:extLst>
          </p:cNvPr>
          <p:cNvSpPr txBox="1"/>
          <p:nvPr/>
        </p:nvSpPr>
        <p:spPr>
          <a:xfrm>
            <a:off x="306490" y="1409573"/>
            <a:ext cx="568863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400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profile_loops_and_instructions</a:t>
            </a:r>
            <a:r>
              <a:rPr lang="en-US" sz="14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(INS </a:t>
            </a:r>
            <a:r>
              <a:rPr lang="en-US" sz="1400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ins</a:t>
            </a:r>
            <a:r>
              <a:rPr lang="en-US" sz="14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 VOID* v)</a:t>
            </a:r>
          </a:p>
        </p:txBody>
      </p:sp>
    </p:spTree>
    <p:extLst>
      <p:ext uri="{BB962C8B-B14F-4D97-AF65-F5344CB8AC3E}">
        <p14:creationId xmlns:p14="http://schemas.microsoft.com/office/powerpoint/2010/main" val="112111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AA2151-B996-482A-AAC1-7B97E45D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96" y="169116"/>
            <a:ext cx="7886700" cy="1325563"/>
          </a:xfrm>
        </p:spPr>
        <p:txBody>
          <a:bodyPr>
            <a:normAutofit/>
          </a:bodyPr>
          <a:lstStyle/>
          <a:p>
            <a:pPr marL="457200" lvl="1" algn="l" defTabSz="457200">
              <a:spcBef>
                <a:spcPct val="0"/>
              </a:spcBef>
            </a:pPr>
            <a:r>
              <a:rPr lang="en-US" sz="3600" b="1" dirty="0">
                <a:solidFill>
                  <a:schemeClr val="accent1"/>
                </a:solidFill>
                <a:latin typeface="David" panose="020E0502060401010101" pitchFamily="34" charset="-79"/>
              </a:rPr>
              <a:t>Profiling Stage</a:t>
            </a:r>
            <a:endParaRPr lang="en-US" sz="3600" b="1" kern="1200" dirty="0">
              <a:solidFill>
                <a:schemeClr val="accent1"/>
              </a:solidFill>
              <a:latin typeface="David" panose="020E0502060401010101" pitchFamily="34" charset="-79"/>
              <a:ea typeface="+mj-ea"/>
              <a:cs typeface="+mj-cs"/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3FB68EAD-0185-A0AA-B90C-E7AD64FE4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208050"/>
            <a:ext cx="6094834" cy="3030703"/>
          </a:xfr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C862C8C1-DA84-87F4-542D-E4473704D0FB}"/>
              </a:ext>
            </a:extLst>
          </p:cNvPr>
          <p:cNvSpPr txBox="1"/>
          <p:nvPr/>
        </p:nvSpPr>
        <p:spPr>
          <a:xfrm>
            <a:off x="539552" y="831897"/>
            <a:ext cx="547260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400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profile_basic_blocks</a:t>
            </a:r>
            <a:r>
              <a:rPr lang="en-US" sz="14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(TRACE </a:t>
            </a:r>
            <a:r>
              <a:rPr lang="en-US" sz="1400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trace</a:t>
            </a:r>
            <a:r>
              <a:rPr lang="en-US" sz="14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 VOID* v)</a:t>
            </a:r>
          </a:p>
          <a:p>
            <a:endParaRPr lang="he-IL" sz="1400" b="1" dirty="0">
              <a:solidFill>
                <a:schemeClr val="accent1"/>
              </a:solidFill>
            </a:endParaRPr>
          </a:p>
        </p:txBody>
      </p:sp>
      <p:pic>
        <p:nvPicPr>
          <p:cNvPr id="11" name="מציין מיקום תוכן 5">
            <a:extLst>
              <a:ext uri="{FF2B5EF4-FFF2-40B4-BE49-F238E27FC236}">
                <a16:creationId xmlns:a16="http://schemas.microsoft.com/office/drawing/2014/main" id="{EBA59B14-6892-2C5F-4F66-2E4E71683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353046"/>
            <a:ext cx="7424872" cy="249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3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370148DF-FD3A-3AFE-9A3D-06970C9D8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687127"/>
            <a:ext cx="6867235" cy="4262422"/>
          </a:xfr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7B55B591-B648-C5F6-02A5-36A67721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2656"/>
            <a:ext cx="6348413" cy="1320800"/>
          </a:xfrm>
        </p:spPr>
        <p:txBody>
          <a:bodyPr>
            <a:normAutofit/>
          </a:bodyPr>
          <a:lstStyle/>
          <a:p>
            <a:pPr marL="457200" lvl="1" algn="l" defTabSz="457200">
              <a:spcBef>
                <a:spcPct val="0"/>
              </a:spcBef>
            </a:pPr>
            <a:r>
              <a:rPr lang="en-US" sz="3600" b="1" dirty="0">
                <a:solidFill>
                  <a:schemeClr val="accent1"/>
                </a:solidFill>
                <a:latin typeface="David" panose="020E0502060401010101" pitchFamily="34" charset="-79"/>
              </a:rPr>
              <a:t>Profiling Stage</a:t>
            </a:r>
            <a:endParaRPr lang="en-US" sz="3600" b="1" kern="1200" dirty="0">
              <a:solidFill>
                <a:schemeClr val="accent1"/>
              </a:solidFill>
              <a:latin typeface="David" panose="020E0502060401010101" pitchFamily="34" charset="-79"/>
              <a:ea typeface="+mj-ea"/>
              <a:cs typeface="+mj-cs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65ABA36-3335-CE3F-1AD5-164427F06FB4}"/>
              </a:ext>
            </a:extLst>
          </p:cNvPr>
          <p:cNvSpPr txBox="1"/>
          <p:nvPr/>
        </p:nvSpPr>
        <p:spPr>
          <a:xfrm>
            <a:off x="539552" y="1037011"/>
            <a:ext cx="58443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fr-FR" sz="1400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profile_conditional_branches</a:t>
            </a:r>
            <a:r>
              <a:rPr lang="fr-FR" sz="14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(RTN </a:t>
            </a:r>
            <a:r>
              <a:rPr lang="fr-FR" sz="1400" b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rtn_arg</a:t>
            </a:r>
            <a:r>
              <a:rPr lang="fr-FR" sz="14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 VOID* v)</a:t>
            </a:r>
          </a:p>
          <a:p>
            <a:endParaRPr lang="he-IL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90381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TM02900688[[fn=פיאה]]</Template>
  <TotalTime>4989</TotalTime>
  <Words>536</Words>
  <Application>Microsoft Office PowerPoint</Application>
  <PresentationFormat>‫הצגה על המסך (4:3)</PresentationFormat>
  <Paragraphs>86</Paragraphs>
  <Slides>19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Calibri-Bold</vt:lpstr>
      <vt:lpstr>Consolas</vt:lpstr>
      <vt:lpstr>David</vt:lpstr>
      <vt:lpstr>Söhne</vt:lpstr>
      <vt:lpstr>Trebuchet MS</vt:lpstr>
      <vt:lpstr>Wingdings 3</vt:lpstr>
      <vt:lpstr>פיאה</vt:lpstr>
      <vt:lpstr>Project - 046275 Dynamic Binary Translation &amp; Optimization Techniques </vt:lpstr>
      <vt:lpstr>Content</vt:lpstr>
      <vt:lpstr>Background</vt:lpstr>
      <vt:lpstr>Background</vt:lpstr>
      <vt:lpstr>Project Goal &amp; Requirements</vt:lpstr>
      <vt:lpstr>Profiling Stage</vt:lpstr>
      <vt:lpstr>Profiling Stage</vt:lpstr>
      <vt:lpstr>Profiling Stage</vt:lpstr>
      <vt:lpstr>Profiling Stage</vt:lpstr>
      <vt:lpstr>Profiling Stage</vt:lpstr>
      <vt:lpstr>Profiling Stage</vt:lpstr>
      <vt:lpstr>Profiling Stage</vt:lpstr>
      <vt:lpstr>Profiling Stage</vt:lpstr>
      <vt:lpstr>Optimization Stage</vt:lpstr>
      <vt:lpstr>Optimization Stage</vt:lpstr>
      <vt:lpstr>Optimization Stage</vt:lpstr>
      <vt:lpstr>Optimization Stage</vt:lpstr>
      <vt:lpstr>Optimization Results </vt:lpstr>
      <vt:lpstr>Optimization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Mid. Presentation  Project 5944-  UVM Verification of a Generic Fast Divider</dc:title>
  <dc:creator>DELL</dc:creator>
  <cp:lastModifiedBy>Muhammed Ghanayeem</cp:lastModifiedBy>
  <cp:revision>125</cp:revision>
  <dcterms:created xsi:type="dcterms:W3CDTF">2020-12-18T15:03:19Z</dcterms:created>
  <dcterms:modified xsi:type="dcterms:W3CDTF">2023-10-14T19:44:42Z</dcterms:modified>
</cp:coreProperties>
</file>