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5" r:id="rId3"/>
    <p:sldId id="266" r:id="rId4"/>
    <p:sldId id="267" r:id="rId5"/>
    <p:sldId id="273" r:id="rId6"/>
    <p:sldId id="268" r:id="rId7"/>
    <p:sldId id="274" r:id="rId8"/>
    <p:sldId id="270" r:id="rId9"/>
    <p:sldId id="275" r:id="rId10"/>
    <p:sldId id="276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2EEA73B4-9088-4352-A7D7-3B52B8E23B73}">
          <p14:sldIdLst>
            <p14:sldId id="263"/>
          </p14:sldIdLst>
        </p14:section>
        <p14:section name="PRELIMINARY" id="{CAAF277F-567D-4DBD-8F11-829E8E1A97A8}">
          <p14:sldIdLst>
            <p14:sldId id="265"/>
            <p14:sldId id="266"/>
          </p14:sldIdLst>
        </p14:section>
        <p14:section name="IDENTIFICATION OF PROBLEM" id="{DD27CD4D-0D69-4DA9-9665-4B1F8008C0B4}">
          <p14:sldIdLst>
            <p14:sldId id="267"/>
            <p14:sldId id="273"/>
          </p14:sldIdLst>
        </p14:section>
        <p14:section name="PROBLEM STATEMENET" id="{5AAE6F1B-8DE5-42A2-8B35-B711F0158379}">
          <p14:sldIdLst>
            <p14:sldId id="268"/>
            <p14:sldId id="274"/>
          </p14:sldIdLst>
        </p14:section>
        <p14:section name="PROBLEM SCOPE" id="{8942AE1B-32A3-4400-B68B-B2B810E41DA8}">
          <p14:sldIdLst>
            <p14:sldId id="270"/>
            <p14:sldId id="275"/>
            <p14:sldId id="276"/>
          </p14:sldIdLst>
        </p14:section>
        <p14:section name="RESEARCH PURPOSES" id="{C0B9AB6C-4812-4586-888B-24F11D37F93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432"/>
    <a:srgbClr val="D7A92A"/>
    <a:srgbClr val="D88B3E"/>
    <a:srgbClr val="0EC059"/>
    <a:srgbClr val="2ECCC9"/>
    <a:srgbClr val="323748"/>
    <a:srgbClr val="4F566F"/>
    <a:srgbClr val="262A36"/>
    <a:srgbClr val="D73F3F"/>
    <a:srgbClr val="D7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3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ndi\Downloads\Produksi%20Tanaman%20Sayuran,%202021-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ndi\Downloads\Produksi%20Tanaman%20Sayuran,%202021-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Sheet1!$L$46</c:f>
              <c:strCache>
                <c:ptCount val="1"/>
                <c:pt idx="0">
                  <c:v>Konsumsi Kentang(kg) per Kapita per Tahun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Sheet1!$K$47:$K$51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Sheet1!$L$47:$L$51</c:f>
              <c:numCache>
                <c:formatCode>General</c:formatCode>
                <c:ptCount val="5"/>
                <c:pt idx="0">
                  <c:v>2.282</c:v>
                </c:pt>
                <c:pt idx="1">
                  <c:v>2.7269999999999999</c:v>
                </c:pt>
                <c:pt idx="2">
                  <c:v>2.5470000000000002</c:v>
                </c:pt>
                <c:pt idx="3">
                  <c:v>2.2799999999999998</c:v>
                </c:pt>
                <c:pt idx="4">
                  <c:v>3.1669999999999998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4-4191-A484-50C59205A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-15"/>
        <c:axId val="1218909632"/>
        <c:axId val="1218910880"/>
      </c:barChart>
      <c:catAx>
        <c:axId val="12189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910880"/>
        <c:crosses val="autoZero"/>
        <c:auto val="1"/>
        <c:lblAlgn val="ctr"/>
        <c:lblOffset val="100"/>
        <c:noMultiLvlLbl val="0"/>
      </c:catAx>
      <c:valAx>
        <c:axId val="1218910880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909632"/>
        <c:crosses val="autoZero"/>
        <c:crossBetween val="between"/>
      </c:valAx>
      <c:spPr>
        <a:noFill/>
        <a:ln w="0"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Sheet1!$L$53</c:f>
              <c:strCache>
                <c:ptCount val="1"/>
                <c:pt idx="0">
                  <c:v>Produksi Kentang(Ton) per Tahun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Sheet1!$K$4:$M$4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Sheet1!$L$54:$L$56</c:f>
              <c:numCache>
                <c:formatCode>General</c:formatCode>
                <c:ptCount val="3"/>
                <c:pt idx="0">
                  <c:v>1361064</c:v>
                </c:pt>
                <c:pt idx="1">
                  <c:v>1503998</c:v>
                </c:pt>
                <c:pt idx="2" formatCode="0">
                  <c:v>1248513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E7-4FBC-AF77-EE1442FAE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065055296"/>
        <c:axId val="1065069856"/>
      </c:barChart>
      <c:catAx>
        <c:axId val="10650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069856"/>
        <c:crosses val="autoZero"/>
        <c:auto val="1"/>
        <c:lblAlgn val="ctr"/>
        <c:lblOffset val="100"/>
        <c:noMultiLvlLbl val="0"/>
      </c:catAx>
      <c:valAx>
        <c:axId val="10650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0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619D0F-0FBF-D41D-7481-5DCCAA315F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07824-67A3-57E3-E7D4-BC04F42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8FEA-F365-42B6-AE3D-CBDB7C86577C}" type="datetimeFigureOut">
              <a:rPr lang="en-ID" smtClean="0"/>
              <a:t>27/06/2024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5FA1-CDEA-5718-645D-32B43C6F6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A6A5-AAFE-C6CB-EAA8-60FBAFD9A0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7CB-5EFD-40CF-BF5D-9BBB5120F7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3131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542F0-4071-489F-83E7-04B0315F258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9BBA-59BC-4178-BA02-B2876A77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7072B9-552E-9CAB-821D-D61C418A0493}"/>
              </a:ext>
            </a:extLst>
          </p:cNvPr>
          <p:cNvSpPr/>
          <p:nvPr userDrawn="1"/>
        </p:nvSpPr>
        <p:spPr>
          <a:xfrm flipH="1">
            <a:off x="9448903" y="0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2606AA-92CF-92F0-6853-E492A9EC8CE5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93D1-82E1-9156-6C73-3868C0AEC20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E13F2C-203B-8605-EC31-0E8F7723A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572D95-EC1D-067B-BDD5-53732B0BB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278E8EC-9A3A-AC6C-63CD-61BFB61B8298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3317BB9-9C8F-0E74-4254-B9EC8DDC0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IMIN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A5F5DF26-AE06-7CE4-7C89-76E74BF66CF9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29879-B6C0-5D30-4A51-1D451472A3DC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5BEF3B-37D9-76F5-3137-EFD107C5A77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BDA3C9-892B-B437-0167-54EF8E6AA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777457-105B-B491-2A63-01DA6CF1767A}"/>
              </a:ext>
            </a:extLst>
          </p:cNvPr>
          <p:cNvGrpSpPr/>
          <p:nvPr userDrawn="1"/>
        </p:nvGrpSpPr>
        <p:grpSpPr>
          <a:xfrm>
            <a:off x="4568991" y="5358967"/>
            <a:ext cx="160578" cy="154466"/>
            <a:chOff x="6235762" y="719790"/>
            <a:chExt cx="160578" cy="154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9B9867-629D-79C7-21B2-83485248D1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BD2B55-F790-A23D-528C-8EB2975EC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C2CDCC4-D9C1-3D17-D61F-51EA6700AE52}"/>
              </a:ext>
            </a:extLst>
          </p:cNvPr>
          <p:cNvSpPr/>
          <p:nvPr userDrawn="1"/>
        </p:nvSpPr>
        <p:spPr>
          <a:xfrm>
            <a:off x="2023975" y="4719539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446C6CA-00CA-E55D-B47A-68DA3BB33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A958420-5144-731B-E121-9C412CDD5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941696" y="4731980"/>
            <a:ext cx="1772828" cy="21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ENTIFICATION OF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2C8DD9E-AFE7-74B1-5767-7E19C69B6049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E3194-A5BB-265D-429A-DA0367D6288D}"/>
              </a:ext>
            </a:extLst>
          </p:cNvPr>
          <p:cNvGrpSpPr/>
          <p:nvPr userDrawn="1"/>
        </p:nvGrpSpPr>
        <p:grpSpPr>
          <a:xfrm>
            <a:off x="6288610" y="4471862"/>
            <a:ext cx="160578" cy="154466"/>
            <a:chOff x="6235762" y="719790"/>
            <a:chExt cx="160578" cy="15446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55A3CB-2807-FB53-2452-6FC463CCD7D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FEB3A3-241A-6845-D5D6-F93FE1D76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DF3BB01-C84B-C995-D9FA-C9E8F99DBA8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68EF2D-91CE-3105-BAC2-27CBC47B24A9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57C2ADB-96E3-1338-658B-3DD707887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17ADC79-1D52-1F7F-3AE1-759A17406885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363F00-7FA9-C2B4-AC5E-721549B56E6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FCB326-72F4-6CE9-1F78-155880AB7D08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C27A865-1D99-309C-CA3A-B4AEAFFEAA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CCE407C-BC51-05B0-FB58-A2E733EECCEB}"/>
              </a:ext>
            </a:extLst>
          </p:cNvPr>
          <p:cNvSpPr/>
          <p:nvPr userDrawn="1"/>
        </p:nvSpPr>
        <p:spPr>
          <a:xfrm>
            <a:off x="7677875" y="42693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014123-D8B4-7029-8EF2-2B38277C18D9}"/>
              </a:ext>
            </a:extLst>
          </p:cNvPr>
          <p:cNvSpPr/>
          <p:nvPr userDrawn="1"/>
        </p:nvSpPr>
        <p:spPr>
          <a:xfrm>
            <a:off x="2036675" y="41152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0BAEE-62A5-30D4-A0DF-289CFAD2999F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C0397F0-61B7-6DA0-6262-D00B31D9C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D805A1E-27CD-D612-8CA1-5F089812890B}"/>
              </a:ext>
            </a:extLst>
          </p:cNvPr>
          <p:cNvSpPr/>
          <p:nvPr userDrawn="1"/>
        </p:nvSpPr>
        <p:spPr>
          <a:xfrm rot="2151559">
            <a:off x="6574805" y="9537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B2F5016-0F0F-D55D-41AB-80C8615B1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A905448-E02A-3B27-1A0B-1F723FA82414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5A7B7-C5FF-D840-BD7F-B81ED87E27D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A21429-E388-9AF5-B61A-DD949C50D9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C4B6D-B556-E7C2-42EC-B7615018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835A403-5AD2-63A7-7CD1-ADB250F72804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E005EA0-8B5E-AB56-75D8-4942D039E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262A36"/>
            </a:gs>
            <a:gs pos="35000">
              <a:srgbClr val="323748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3F6B-0363-F2EC-3848-E0F711F8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130-6293-335B-64B6-FCA023FC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34BC-AFEE-4244-A438-51A26202987C}" type="datetimeFigureOut">
              <a:rPr lang="en-ID" smtClean="0"/>
              <a:t>27/06/2024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7FA-A9C2-0AF4-930B-DBBA3434B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B8E2-4F35-33AE-364E-594F86D6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142-0A8C-4689-8EAE-A90B2B4D51D7}" type="slidenum">
              <a:rPr lang="en-ID" smtClean="0"/>
              <a:t>‹#›</a:t>
            </a:fld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494CA-6061-4610-9DAA-2E7C6A2E73B0}"/>
              </a:ext>
            </a:extLst>
          </p:cNvPr>
          <p:cNvSpPr txBox="1"/>
          <p:nvPr userDrawn="1"/>
        </p:nvSpPr>
        <p:spPr>
          <a:xfrm>
            <a:off x="1074849" y="216717"/>
            <a:ext cx="2331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STT WASTUKANCANA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A347EB-18C6-4E5A-8A9E-BF2355689DB0}"/>
              </a:ext>
            </a:extLst>
          </p:cNvPr>
          <p:cNvSpPr/>
          <p:nvPr userDrawn="1"/>
        </p:nvSpPr>
        <p:spPr>
          <a:xfrm>
            <a:off x="610755" y="136525"/>
            <a:ext cx="454889" cy="45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EC591-5B8E-4DC8-ACF3-4958749C977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34" y="174441"/>
            <a:ext cx="360004" cy="360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8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29.svg"/><Relationship Id="rId7" Type="http://schemas.openxmlformats.org/officeDocument/2006/relationships/image" Target="../media/image36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1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1447931" y="744167"/>
            <a:ext cx="9296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rgbClr val="D7A92A"/>
                </a:solidFill>
                <a:latin typeface="Century Gothic" panose="020B0502020202020204" pitchFamily="34" charset="0"/>
              </a:rPr>
              <a:t>PENERAPAN METODE </a:t>
            </a:r>
          </a:p>
          <a:p>
            <a:pPr algn="ctr"/>
            <a:r>
              <a:rPr lang="en-US" sz="2400" b="1" spc="600" dirty="0">
                <a:solidFill>
                  <a:srgbClr val="D7A92A"/>
                </a:solidFill>
                <a:latin typeface="Century Gothic" panose="020B0502020202020204" pitchFamily="34" charset="0"/>
              </a:rPr>
              <a:t>CONVOLUTIONAL NEURAL NETWORK (CNN) </a:t>
            </a:r>
          </a:p>
          <a:p>
            <a:pPr algn="ctr"/>
            <a:r>
              <a:rPr lang="en-US" sz="2400" b="1" spc="600" dirty="0">
                <a:solidFill>
                  <a:srgbClr val="D7A92A"/>
                </a:solidFill>
                <a:latin typeface="Century Gothic" panose="020B0502020202020204" pitchFamily="34" charset="0"/>
              </a:rPr>
              <a:t>DALAM APLIKASI PENDETEKSI PENYAKIT </a:t>
            </a:r>
          </a:p>
          <a:p>
            <a:pPr algn="ctr"/>
            <a:r>
              <a:rPr lang="en-US" sz="2400" b="1" spc="600" dirty="0">
                <a:solidFill>
                  <a:srgbClr val="D7A92A"/>
                </a:solidFill>
                <a:latin typeface="Century Gothic" panose="020B0502020202020204" pitchFamily="34" charset="0"/>
              </a:rPr>
              <a:t>DAUN TANAMAN KENTANG</a:t>
            </a:r>
          </a:p>
          <a:p>
            <a:pPr algn="ctr"/>
            <a:r>
              <a:rPr lang="en-US" sz="2400" b="1" spc="600" dirty="0">
                <a:solidFill>
                  <a:srgbClr val="D7A92A"/>
                </a:solidFill>
                <a:latin typeface="Century Gothic" panose="020B0502020202020204" pitchFamily="34" charset="0"/>
              </a:rPr>
              <a:t>BERBASIS ANDROID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CC2AB0-E978-A868-3A9C-A545BFF25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CEB5872-38B6-99CE-331E-06B1028C8536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A092AA-D429-33C1-46EB-ADC15679E4D8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99B14-E99F-9F92-C7F4-B6EDC13505D4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33C6C-B816-5FC2-A17B-CB9142220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99C6E-DEE8-573C-6627-773FAF76AD41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EDEBD7-E42C-EC8F-3042-A07C6E6988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Employee badge">
              <a:extLst>
                <a:ext uri="{FF2B5EF4-FFF2-40B4-BE49-F238E27FC236}">
                  <a16:creationId xmlns:a16="http://schemas.microsoft.com/office/drawing/2014/main" id="{2C09F212-48F7-7FB6-5F4A-89097CBB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5" name="Graphic 14" descr="Graduation cap">
              <a:extLst>
                <a:ext uri="{FF2B5EF4-FFF2-40B4-BE49-F238E27FC236}">
                  <a16:creationId xmlns:a16="http://schemas.microsoft.com/office/drawing/2014/main" id="{64244BED-4756-D16E-3D03-0C51B4D8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5234A-2C95-7790-25FD-845342736885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AD9FAB-1112-4769-E3F0-FDA6559D5608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1AFD72-AFE4-9D0D-8195-04E6DE675A20}"/>
              </a:ext>
            </a:extLst>
          </p:cNvPr>
          <p:cNvSpPr txBox="1"/>
          <p:nvPr/>
        </p:nvSpPr>
        <p:spPr>
          <a:xfrm>
            <a:off x="2598222" y="2859310"/>
            <a:ext cx="70463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1" i="0" spc="3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Oleh:</a:t>
            </a:r>
          </a:p>
          <a:p>
            <a:pPr algn="ctr"/>
            <a:r>
              <a:rPr lang="en-ID" sz="1400" b="1" i="0" spc="3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SONNYA GHANDI</a:t>
            </a:r>
          </a:p>
          <a:p>
            <a:pPr algn="ctr"/>
            <a:r>
              <a: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NIM: 201351131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BF03B3-3DE5-8A97-AC77-158D8A0E363C}"/>
              </a:ext>
            </a:extLst>
          </p:cNvPr>
          <p:cNvSpPr/>
          <p:nvPr/>
        </p:nvSpPr>
        <p:spPr>
          <a:xfrm>
            <a:off x="5021499" y="3774125"/>
            <a:ext cx="2149002" cy="21490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sx="103000" sy="103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latin typeface="Century Gothic" panose="020B0502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32ADD4-0F88-4B0B-B184-75B5556B3DA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67" y="3951745"/>
            <a:ext cx="1713865" cy="1713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87B150-A2EF-4088-A255-46A05BC3F969}"/>
              </a:ext>
            </a:extLst>
          </p:cNvPr>
          <p:cNvSpPr txBox="1"/>
          <p:nvPr/>
        </p:nvSpPr>
        <p:spPr>
          <a:xfrm>
            <a:off x="-924971" y="5377599"/>
            <a:ext cx="7046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DOSEN PEMBIMBING UTAMA</a:t>
            </a:r>
          </a:p>
          <a:p>
            <a:pPr algn="ctr"/>
            <a:r>
              <a: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Imam </a:t>
            </a:r>
            <a:r>
              <a:rPr lang="en-ID" sz="1400" b="1" spc="3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Ma’ruf</a:t>
            </a:r>
            <a:r>
              <a: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Nugroho, S.T., </a:t>
            </a:r>
            <a:r>
              <a:rPr lang="en-ID" sz="1400" b="1" spc="3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M.Kom</a:t>
            </a:r>
            <a:endParaRPr lang="en-ID" sz="1400" b="1" spc="3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A8913-F81E-41F1-B14D-276A485FC419}"/>
              </a:ext>
            </a:extLst>
          </p:cNvPr>
          <p:cNvSpPr txBox="1"/>
          <p:nvPr/>
        </p:nvSpPr>
        <p:spPr>
          <a:xfrm>
            <a:off x="6095999" y="5362713"/>
            <a:ext cx="7046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DOSEN PEMBIMBING PENDAMPING</a:t>
            </a:r>
          </a:p>
          <a:p>
            <a:pPr algn="ctr"/>
            <a:r>
              <a:rPr lang="en-ID" sz="1400" b="1" spc="3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Yudhi</a:t>
            </a:r>
            <a:r>
              <a: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Raymond Ramadhan, S.I., </a:t>
            </a:r>
            <a:r>
              <a:rPr lang="en-ID" sz="1400" b="1" spc="3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M.Kom</a:t>
            </a:r>
            <a:endParaRPr lang="en-ID" sz="1400" b="1" spc="3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27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0E070B-7D51-B8C2-81A0-066889FEE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 flipH="1">
            <a:off x="-144430" y="3427181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FF972BE-D1AF-A17F-06FB-37CDA13F74D4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24D39-4ED3-40DC-D9CB-6B8B58F6D6E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66A765-A97F-9C22-7A02-75FC5DAE22D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A95A6C5-270C-4EFD-8D76-6C431C5B3EC5}"/>
              </a:ext>
            </a:extLst>
          </p:cNvPr>
          <p:cNvSpPr txBox="1"/>
          <p:nvPr/>
        </p:nvSpPr>
        <p:spPr>
          <a:xfrm>
            <a:off x="3127864" y="628660"/>
            <a:ext cx="6255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D88B3E"/>
                </a:solidFill>
                <a:latin typeface="Century Gothic" panose="020B0502020202020204" pitchFamily="34" charset="0"/>
              </a:rPr>
              <a:t>HASIL PENELITIAN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7921D-3E80-455C-A710-EF19A3B07DB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31" y="1426429"/>
            <a:ext cx="1295400" cy="287972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5B70D-34F4-4AB3-84ED-AA318FA84A0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33" y="1426428"/>
            <a:ext cx="1295400" cy="2879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CB9F06-7E7A-489E-9CF0-864785D0342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92" y="1426428"/>
            <a:ext cx="1295400" cy="2879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EF094-A54C-4E4B-9F05-D2743F2B8B3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51" y="1426428"/>
            <a:ext cx="1295400" cy="2879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1F5AB9-F125-4FC6-8C1A-D01D26377AF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10" y="1426428"/>
            <a:ext cx="1295400" cy="2879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947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822EED9-B9F5-63C5-4A5A-FB109192F038}"/>
              </a:ext>
            </a:extLst>
          </p:cNvPr>
          <p:cNvGrpSpPr/>
          <p:nvPr/>
        </p:nvGrpSpPr>
        <p:grpSpPr>
          <a:xfrm>
            <a:off x="5271681" y="906878"/>
            <a:ext cx="5229972" cy="4525200"/>
            <a:chOff x="821984" y="906878"/>
            <a:chExt cx="5229972" cy="45252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821F8-8C60-032D-7702-4A8D1B655592}"/>
                </a:ext>
              </a:extLst>
            </p:cNvPr>
            <p:cNvSpPr/>
            <p:nvPr/>
          </p:nvSpPr>
          <p:spPr>
            <a:xfrm>
              <a:off x="821985" y="906880"/>
              <a:ext cx="5229971" cy="452492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A718B3-DDDB-1538-7AD2-6324F3569E14}"/>
                </a:ext>
              </a:extLst>
            </p:cNvPr>
            <p:cNvSpPr/>
            <p:nvPr/>
          </p:nvSpPr>
          <p:spPr>
            <a:xfrm>
              <a:off x="821984" y="906878"/>
              <a:ext cx="5229972" cy="452520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3D92C-E615-2264-9A2C-328C610E57D6}"/>
                </a:ext>
              </a:extLst>
            </p:cNvPr>
            <p:cNvSpPr txBox="1"/>
            <p:nvPr/>
          </p:nvSpPr>
          <p:spPr>
            <a:xfrm>
              <a:off x="1150126" y="1066801"/>
              <a:ext cx="3626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rgbClr val="D04432"/>
                  </a:solidFill>
                  <a:latin typeface="Century Gothic" panose="020B0502020202020204" pitchFamily="34" charset="0"/>
                </a:rPr>
                <a:t>KESIMPULAN</a:t>
              </a:r>
              <a:endParaRPr lang="en-ID" sz="4000" b="1" spc="300" dirty="0">
                <a:solidFill>
                  <a:srgbClr val="D0443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8AA7D7-3468-4B8E-4601-151B3DCC5F9C}"/>
                </a:ext>
              </a:extLst>
            </p:cNvPr>
            <p:cNvSpPr txBox="1"/>
            <p:nvPr/>
          </p:nvSpPr>
          <p:spPr>
            <a:xfrm>
              <a:off x="1126922" y="2220992"/>
              <a:ext cx="4620096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Dari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hasil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penelitian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yang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telah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dilakukan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dapat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disimpulkan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bahwa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metode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Convolutional Neural Network (CNN)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dapat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diimplementasikan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dengan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baik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pada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aplikasi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pendeteksi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penyakit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daun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tanaman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kentang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berbasis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Android.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Dengan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menggunakan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metode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aplikasi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yang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dibangun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berhasil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melakukan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deteksi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dan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klasifikasi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penyakit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daun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tanaman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kentang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dengan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efektif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Pada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tahap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modeling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model yang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telah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melalui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proses training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dengan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jumlah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epoch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sebanyak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50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menunjukkan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performa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yang sangat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baik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dengan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nilai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training accuracy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sebesar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99.69%, validation accuracy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sebesar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99.65%, training loss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sebesar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1.76%, dan validation loss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sebesar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2.64%.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Selain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itu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pada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tahap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evaluasi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menggunakan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data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sebanyak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320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sampel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model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tersebut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mencapai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akurasi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sebesar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99.68%.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16" name="Graphic 15" descr="Splash">
              <a:extLst>
                <a:ext uri="{FF2B5EF4-FFF2-40B4-BE49-F238E27FC236}">
                  <a16:creationId xmlns:a16="http://schemas.microsoft.com/office/drawing/2014/main" id="{B4F5CF49-060C-0209-0FE2-84920278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9157" r="17265"/>
            <a:stretch>
              <a:fillRect/>
            </a:stretch>
          </p:blipFill>
          <p:spPr>
            <a:xfrm>
              <a:off x="4479440" y="906881"/>
              <a:ext cx="1572516" cy="1536550"/>
            </a:xfrm>
            <a:custGeom>
              <a:avLst/>
              <a:gdLst>
                <a:gd name="connsiteX0" fmla="*/ 0 w 1572516"/>
                <a:gd name="connsiteY0" fmla="*/ 0 h 1536550"/>
                <a:gd name="connsiteX1" fmla="*/ 1231069 w 1572516"/>
                <a:gd name="connsiteY1" fmla="*/ 0 h 1536550"/>
                <a:gd name="connsiteX2" fmla="*/ 1572516 w 1572516"/>
                <a:gd name="connsiteY2" fmla="*/ 341447 h 1536550"/>
                <a:gd name="connsiteX3" fmla="*/ 1572516 w 1572516"/>
                <a:gd name="connsiteY3" fmla="*/ 1536550 h 1536550"/>
                <a:gd name="connsiteX4" fmla="*/ 0 w 1572516"/>
                <a:gd name="connsiteY4" fmla="*/ 1536550 h 15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516" h="1536550">
                  <a:moveTo>
                    <a:pt x="0" y="0"/>
                  </a:moveTo>
                  <a:lnTo>
                    <a:pt x="1231069" y="0"/>
                  </a:lnTo>
                  <a:cubicBezTo>
                    <a:pt x="1419645" y="0"/>
                    <a:pt x="1572516" y="152871"/>
                    <a:pt x="1572516" y="341447"/>
                  </a:cubicBezTo>
                  <a:lnTo>
                    <a:pt x="1572516" y="1536550"/>
                  </a:lnTo>
                  <a:lnTo>
                    <a:pt x="0" y="1536550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143C8E4E-9B91-B54B-E1E4-4CB00617AB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61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50FD7DD-AAFC-18F4-BE4D-A54E15EE06C2}"/>
              </a:ext>
            </a:extLst>
          </p:cNvPr>
          <p:cNvGrpSpPr/>
          <p:nvPr/>
        </p:nvGrpSpPr>
        <p:grpSpPr>
          <a:xfrm>
            <a:off x="5264672" y="3526239"/>
            <a:ext cx="4593703" cy="2095607"/>
            <a:chOff x="6719249" y="3530050"/>
            <a:chExt cx="4593703" cy="20956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636DA2-DDE1-C4F7-3E4A-F3DA07BC65E5}"/>
                </a:ext>
              </a:extLst>
            </p:cNvPr>
            <p:cNvGrpSpPr/>
            <p:nvPr/>
          </p:nvGrpSpPr>
          <p:grpSpPr>
            <a:xfrm>
              <a:off x="6719249" y="3530050"/>
              <a:ext cx="4593703" cy="2095605"/>
              <a:chOff x="6482507" y="723810"/>
              <a:chExt cx="4593703" cy="3504453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5627F71-D1A4-53EF-724B-E7CDE2997B79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9A55C6C-D406-234E-CC35-CFA0A52A1C3D}"/>
                  </a:ext>
                </a:extLst>
              </p:cNvPr>
              <p:cNvSpPr/>
              <p:nvPr/>
            </p:nvSpPr>
            <p:spPr>
              <a:xfrm>
                <a:off x="6482507" y="723810"/>
                <a:ext cx="4593703" cy="3504453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63E32F-61A8-B4EC-88E5-F8A839C0325D}"/>
                </a:ext>
              </a:extLst>
            </p:cNvPr>
            <p:cNvSpPr txBox="1"/>
            <p:nvPr/>
          </p:nvSpPr>
          <p:spPr>
            <a:xfrm>
              <a:off x="6777673" y="4163351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73F3F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2E035-0CB1-4BD8-E01F-BE2388AC148D}"/>
                </a:ext>
              </a:extLst>
            </p:cNvPr>
            <p:cNvSpPr/>
            <p:nvPr/>
          </p:nvSpPr>
          <p:spPr>
            <a:xfrm>
              <a:off x="7521338" y="3530052"/>
              <a:ext cx="93676" cy="1980517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F3C697-86C4-EB86-E267-3D0FA05E5DFA}"/>
                </a:ext>
              </a:extLst>
            </p:cNvPr>
            <p:cNvSpPr txBox="1"/>
            <p:nvPr/>
          </p:nvSpPr>
          <p:spPr>
            <a:xfrm>
              <a:off x="7661598" y="3694689"/>
              <a:ext cx="3534768" cy="1815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Mengembangkan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sistem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berbasis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Internet of Things (IoT) yang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dapat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mengintegrasikan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aplikasi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dengan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data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dari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sensor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lingkungan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(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misalnya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kelembaban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suhu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)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untuk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membantu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dalam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deteksi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penyakit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mengingat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bahwa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kondisi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lingkungan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juga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mempengaruhi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kesehatan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tanaman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.</a:t>
              </a:r>
              <a:endParaRPr lang="en-ID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684780-17FF-1BB5-37FA-A8033629825A}"/>
              </a:ext>
            </a:extLst>
          </p:cNvPr>
          <p:cNvGrpSpPr/>
          <p:nvPr/>
        </p:nvGrpSpPr>
        <p:grpSpPr>
          <a:xfrm>
            <a:off x="4457852" y="906880"/>
            <a:ext cx="4204341" cy="2228400"/>
            <a:chOff x="6719249" y="2146455"/>
            <a:chExt cx="4204341" cy="22284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6434DF4-5B41-C050-64D0-7EA7F60AB386}"/>
                </a:ext>
              </a:extLst>
            </p:cNvPr>
            <p:cNvGrpSpPr/>
            <p:nvPr/>
          </p:nvGrpSpPr>
          <p:grpSpPr>
            <a:xfrm>
              <a:off x="6719250" y="2146455"/>
              <a:ext cx="4204340" cy="2228400"/>
              <a:chOff x="6482507" y="723810"/>
              <a:chExt cx="4204340" cy="372652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1A99CA5-81E7-07F7-3435-FDB0B8562F3A}"/>
                  </a:ext>
                </a:extLst>
              </p:cNvPr>
              <p:cNvSpPr/>
              <p:nvPr/>
            </p:nvSpPr>
            <p:spPr>
              <a:xfrm>
                <a:off x="6482508" y="723810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B7C2E2F-C69F-58D1-3DAD-BC3CB7C79813}"/>
                  </a:ext>
                </a:extLst>
              </p:cNvPr>
              <p:cNvSpPr/>
              <p:nvPr/>
            </p:nvSpPr>
            <p:spPr>
              <a:xfrm>
                <a:off x="6482507" y="723810"/>
                <a:ext cx="4204339" cy="3726198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6285CA-0F13-0DB2-C730-86BF21E203B3}"/>
                </a:ext>
              </a:extLst>
            </p:cNvPr>
            <p:cNvSpPr txBox="1"/>
            <p:nvPr/>
          </p:nvSpPr>
          <p:spPr>
            <a:xfrm>
              <a:off x="6719249" y="2944392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73F3F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8D055B-695D-9425-E719-F5C956F6E16D}"/>
                </a:ext>
              </a:extLst>
            </p:cNvPr>
            <p:cNvSpPr/>
            <p:nvPr/>
          </p:nvSpPr>
          <p:spPr>
            <a:xfrm>
              <a:off x="7521337" y="2146456"/>
              <a:ext cx="65051" cy="2228206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F25B1E-9673-EB4B-CDB2-90D3533EA871}"/>
                </a:ext>
              </a:extLst>
            </p:cNvPr>
            <p:cNvSpPr txBox="1"/>
            <p:nvPr/>
          </p:nvSpPr>
          <p:spPr>
            <a:xfrm>
              <a:off x="7661598" y="2475728"/>
              <a:ext cx="3083810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Diharapkan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pada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penelitian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selanjutnya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dapat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menambah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class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jenis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penyakit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daun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tanaman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kentang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ataupun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dapat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menambahkan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class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untuk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melakukan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klasifikasi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penyakit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pada ubi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kentang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.</a:t>
              </a:r>
              <a:endPara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F775B-4A39-C219-78E3-476A6733157D}"/>
              </a:ext>
            </a:extLst>
          </p:cNvPr>
          <p:cNvSpPr/>
          <p:nvPr/>
        </p:nvSpPr>
        <p:spPr>
          <a:xfrm>
            <a:off x="9141312" y="2036372"/>
            <a:ext cx="1129788" cy="1709002"/>
          </a:xfrm>
          <a:custGeom>
            <a:avLst/>
            <a:gdLst>
              <a:gd name="connsiteX0" fmla="*/ 0 w 723014"/>
              <a:gd name="connsiteY0" fmla="*/ 0 h 1531672"/>
              <a:gd name="connsiteX1" fmla="*/ 255182 w 723014"/>
              <a:gd name="connsiteY1" fmla="*/ 31897 h 1531672"/>
              <a:gd name="connsiteX2" fmla="*/ 435935 w 723014"/>
              <a:gd name="connsiteY2" fmla="*/ 106325 h 1531672"/>
              <a:gd name="connsiteX3" fmla="*/ 552893 w 723014"/>
              <a:gd name="connsiteY3" fmla="*/ 244548 h 1531672"/>
              <a:gd name="connsiteX4" fmla="*/ 648586 w 723014"/>
              <a:gd name="connsiteY4" fmla="*/ 425302 h 1531672"/>
              <a:gd name="connsiteX5" fmla="*/ 701749 w 723014"/>
              <a:gd name="connsiteY5" fmla="*/ 659218 h 1531672"/>
              <a:gd name="connsiteX6" fmla="*/ 723014 w 723014"/>
              <a:gd name="connsiteY6" fmla="*/ 861237 h 1531672"/>
              <a:gd name="connsiteX7" fmla="*/ 701749 w 723014"/>
              <a:gd name="connsiteY7" fmla="*/ 1435395 h 1531672"/>
              <a:gd name="connsiteX8" fmla="*/ 680484 w 723014"/>
              <a:gd name="connsiteY8" fmla="*/ 1477925 h 1531672"/>
              <a:gd name="connsiteX9" fmla="*/ 606056 w 723014"/>
              <a:gd name="connsiteY9" fmla="*/ 1531088 h 1531672"/>
              <a:gd name="connsiteX10" fmla="*/ 595424 w 723014"/>
              <a:gd name="connsiteY10" fmla="*/ 1531088 h 1531672"/>
              <a:gd name="connsiteX0" fmla="*/ 0 w 723801"/>
              <a:gd name="connsiteY0" fmla="*/ 0 h 1531672"/>
              <a:gd name="connsiteX1" fmla="*/ 255182 w 723801"/>
              <a:gd name="connsiteY1" fmla="*/ 31897 h 1531672"/>
              <a:gd name="connsiteX2" fmla="*/ 435935 w 723801"/>
              <a:gd name="connsiteY2" fmla="*/ 106325 h 1531672"/>
              <a:gd name="connsiteX3" fmla="*/ 552893 w 723801"/>
              <a:gd name="connsiteY3" fmla="*/ 244548 h 1531672"/>
              <a:gd name="connsiteX4" fmla="*/ 701749 w 723801"/>
              <a:gd name="connsiteY4" fmla="*/ 659218 h 1531672"/>
              <a:gd name="connsiteX5" fmla="*/ 723014 w 723801"/>
              <a:gd name="connsiteY5" fmla="*/ 861237 h 1531672"/>
              <a:gd name="connsiteX6" fmla="*/ 701749 w 723801"/>
              <a:gd name="connsiteY6" fmla="*/ 1435395 h 1531672"/>
              <a:gd name="connsiteX7" fmla="*/ 680484 w 723801"/>
              <a:gd name="connsiteY7" fmla="*/ 1477925 h 1531672"/>
              <a:gd name="connsiteX8" fmla="*/ 606056 w 723801"/>
              <a:gd name="connsiteY8" fmla="*/ 1531088 h 1531672"/>
              <a:gd name="connsiteX9" fmla="*/ 595424 w 723801"/>
              <a:gd name="connsiteY9" fmla="*/ 1531088 h 1531672"/>
              <a:gd name="connsiteX0" fmla="*/ 0 w 713605"/>
              <a:gd name="connsiteY0" fmla="*/ 0 h 1531672"/>
              <a:gd name="connsiteX1" fmla="*/ 255182 w 713605"/>
              <a:gd name="connsiteY1" fmla="*/ 31897 h 1531672"/>
              <a:gd name="connsiteX2" fmla="*/ 435935 w 713605"/>
              <a:gd name="connsiteY2" fmla="*/ 106325 h 1531672"/>
              <a:gd name="connsiteX3" fmla="*/ 552893 w 713605"/>
              <a:gd name="connsiteY3" fmla="*/ 244548 h 1531672"/>
              <a:gd name="connsiteX4" fmla="*/ 701749 w 713605"/>
              <a:gd name="connsiteY4" fmla="*/ 659218 h 1531672"/>
              <a:gd name="connsiteX5" fmla="*/ 701749 w 713605"/>
              <a:gd name="connsiteY5" fmla="*/ 1435395 h 1531672"/>
              <a:gd name="connsiteX6" fmla="*/ 680484 w 713605"/>
              <a:gd name="connsiteY6" fmla="*/ 1477925 h 1531672"/>
              <a:gd name="connsiteX7" fmla="*/ 606056 w 713605"/>
              <a:gd name="connsiteY7" fmla="*/ 1531088 h 1531672"/>
              <a:gd name="connsiteX8" fmla="*/ 595424 w 713605"/>
              <a:gd name="connsiteY8" fmla="*/ 1531088 h 1531672"/>
              <a:gd name="connsiteX0" fmla="*/ 0 w 867625"/>
              <a:gd name="connsiteY0" fmla="*/ 0 h 1531672"/>
              <a:gd name="connsiteX1" fmla="*/ 255182 w 867625"/>
              <a:gd name="connsiteY1" fmla="*/ 31897 h 1531672"/>
              <a:gd name="connsiteX2" fmla="*/ 435935 w 867625"/>
              <a:gd name="connsiteY2" fmla="*/ 106325 h 1531672"/>
              <a:gd name="connsiteX3" fmla="*/ 552893 w 867625"/>
              <a:gd name="connsiteY3" fmla="*/ 244548 h 1531672"/>
              <a:gd name="connsiteX4" fmla="*/ 701749 w 867625"/>
              <a:gd name="connsiteY4" fmla="*/ 659218 h 1531672"/>
              <a:gd name="connsiteX5" fmla="*/ 867547 w 867625"/>
              <a:gd name="connsiteY5" fmla="*/ 1199259 h 1531672"/>
              <a:gd name="connsiteX6" fmla="*/ 680484 w 867625"/>
              <a:gd name="connsiteY6" fmla="*/ 1477925 h 1531672"/>
              <a:gd name="connsiteX7" fmla="*/ 606056 w 867625"/>
              <a:gd name="connsiteY7" fmla="*/ 1531088 h 1531672"/>
              <a:gd name="connsiteX8" fmla="*/ 595424 w 867625"/>
              <a:gd name="connsiteY8" fmla="*/ 1531088 h 1531672"/>
              <a:gd name="connsiteX0" fmla="*/ 0 w 868899"/>
              <a:gd name="connsiteY0" fmla="*/ 0 h 1531672"/>
              <a:gd name="connsiteX1" fmla="*/ 255182 w 868899"/>
              <a:gd name="connsiteY1" fmla="*/ 31897 h 1531672"/>
              <a:gd name="connsiteX2" fmla="*/ 435935 w 868899"/>
              <a:gd name="connsiteY2" fmla="*/ 106325 h 1531672"/>
              <a:gd name="connsiteX3" fmla="*/ 552893 w 868899"/>
              <a:gd name="connsiteY3" fmla="*/ 244548 h 1531672"/>
              <a:gd name="connsiteX4" fmla="*/ 701749 w 868899"/>
              <a:gd name="connsiteY4" fmla="*/ 659218 h 1531672"/>
              <a:gd name="connsiteX5" fmla="*/ 867547 w 868899"/>
              <a:gd name="connsiteY5" fmla="*/ 1199259 h 1531672"/>
              <a:gd name="connsiteX6" fmla="*/ 606056 w 868899"/>
              <a:gd name="connsiteY6" fmla="*/ 1531088 h 1531672"/>
              <a:gd name="connsiteX7" fmla="*/ 595424 w 868899"/>
              <a:gd name="connsiteY7" fmla="*/ 1531088 h 1531672"/>
              <a:gd name="connsiteX0" fmla="*/ 0 w 868899"/>
              <a:gd name="connsiteY0" fmla="*/ 0 h 1531088"/>
              <a:gd name="connsiteX1" fmla="*/ 255182 w 868899"/>
              <a:gd name="connsiteY1" fmla="*/ 31897 h 1531088"/>
              <a:gd name="connsiteX2" fmla="*/ 435935 w 868899"/>
              <a:gd name="connsiteY2" fmla="*/ 106325 h 1531088"/>
              <a:gd name="connsiteX3" fmla="*/ 552893 w 868899"/>
              <a:gd name="connsiteY3" fmla="*/ 244548 h 1531088"/>
              <a:gd name="connsiteX4" fmla="*/ 701749 w 868899"/>
              <a:gd name="connsiteY4" fmla="*/ 659218 h 1531088"/>
              <a:gd name="connsiteX5" fmla="*/ 867547 w 868899"/>
              <a:gd name="connsiteY5" fmla="*/ 1199259 h 1531088"/>
              <a:gd name="connsiteX6" fmla="*/ 606056 w 868899"/>
              <a:gd name="connsiteY6" fmla="*/ 1531088 h 1531088"/>
              <a:gd name="connsiteX0" fmla="*/ 0 w 868899"/>
              <a:gd name="connsiteY0" fmla="*/ 0 h 1531088"/>
              <a:gd name="connsiteX1" fmla="*/ 255182 w 868899"/>
              <a:gd name="connsiteY1" fmla="*/ 31897 h 1531088"/>
              <a:gd name="connsiteX2" fmla="*/ 435935 w 868899"/>
              <a:gd name="connsiteY2" fmla="*/ 106325 h 1531088"/>
              <a:gd name="connsiteX3" fmla="*/ 552893 w 868899"/>
              <a:gd name="connsiteY3" fmla="*/ 244548 h 1531088"/>
              <a:gd name="connsiteX4" fmla="*/ 701749 w 868899"/>
              <a:gd name="connsiteY4" fmla="*/ 659218 h 1531088"/>
              <a:gd name="connsiteX5" fmla="*/ 867547 w 868899"/>
              <a:gd name="connsiteY5" fmla="*/ 1199259 h 1531088"/>
              <a:gd name="connsiteX6" fmla="*/ 606056 w 868899"/>
              <a:gd name="connsiteY6" fmla="*/ 1531088 h 1531088"/>
              <a:gd name="connsiteX0" fmla="*/ 0 w 878872"/>
              <a:gd name="connsiteY0" fmla="*/ 0 h 1531088"/>
              <a:gd name="connsiteX1" fmla="*/ 255182 w 878872"/>
              <a:gd name="connsiteY1" fmla="*/ 31897 h 1531088"/>
              <a:gd name="connsiteX2" fmla="*/ 435935 w 878872"/>
              <a:gd name="connsiteY2" fmla="*/ 106325 h 1531088"/>
              <a:gd name="connsiteX3" fmla="*/ 552893 w 878872"/>
              <a:gd name="connsiteY3" fmla="*/ 244548 h 1531088"/>
              <a:gd name="connsiteX4" fmla="*/ 701749 w 878872"/>
              <a:gd name="connsiteY4" fmla="*/ 659218 h 1531088"/>
              <a:gd name="connsiteX5" fmla="*/ 877595 w 878872"/>
              <a:gd name="connsiteY5" fmla="*/ 1143993 h 1531088"/>
              <a:gd name="connsiteX6" fmla="*/ 606056 w 878872"/>
              <a:gd name="connsiteY6" fmla="*/ 1531088 h 1531088"/>
              <a:gd name="connsiteX0" fmla="*/ 0 w 702396"/>
              <a:gd name="connsiteY0" fmla="*/ 0 h 1531088"/>
              <a:gd name="connsiteX1" fmla="*/ 255182 w 702396"/>
              <a:gd name="connsiteY1" fmla="*/ 31897 h 1531088"/>
              <a:gd name="connsiteX2" fmla="*/ 435935 w 702396"/>
              <a:gd name="connsiteY2" fmla="*/ 106325 h 1531088"/>
              <a:gd name="connsiteX3" fmla="*/ 552893 w 702396"/>
              <a:gd name="connsiteY3" fmla="*/ 244548 h 1531088"/>
              <a:gd name="connsiteX4" fmla="*/ 701749 w 702396"/>
              <a:gd name="connsiteY4" fmla="*/ 659218 h 1531088"/>
              <a:gd name="connsiteX5" fmla="*/ 606056 w 702396"/>
              <a:gd name="connsiteY5" fmla="*/ 1531088 h 1531088"/>
              <a:gd name="connsiteX0" fmla="*/ 0 w 787855"/>
              <a:gd name="connsiteY0" fmla="*/ 0 h 1531088"/>
              <a:gd name="connsiteX1" fmla="*/ 255182 w 787855"/>
              <a:gd name="connsiteY1" fmla="*/ 31897 h 1531088"/>
              <a:gd name="connsiteX2" fmla="*/ 435935 w 787855"/>
              <a:gd name="connsiteY2" fmla="*/ 106325 h 1531088"/>
              <a:gd name="connsiteX3" fmla="*/ 552893 w 787855"/>
              <a:gd name="connsiteY3" fmla="*/ 244548 h 1531088"/>
              <a:gd name="connsiteX4" fmla="*/ 701749 w 787855"/>
              <a:gd name="connsiteY4" fmla="*/ 659218 h 1531088"/>
              <a:gd name="connsiteX5" fmla="*/ 606056 w 787855"/>
              <a:gd name="connsiteY5" fmla="*/ 1531088 h 1531088"/>
              <a:gd name="connsiteX0" fmla="*/ 0 w 871017"/>
              <a:gd name="connsiteY0" fmla="*/ 0 h 1531088"/>
              <a:gd name="connsiteX1" fmla="*/ 255182 w 871017"/>
              <a:gd name="connsiteY1" fmla="*/ 31897 h 1531088"/>
              <a:gd name="connsiteX2" fmla="*/ 435935 w 871017"/>
              <a:gd name="connsiteY2" fmla="*/ 106325 h 1531088"/>
              <a:gd name="connsiteX3" fmla="*/ 552893 w 871017"/>
              <a:gd name="connsiteY3" fmla="*/ 244548 h 1531088"/>
              <a:gd name="connsiteX4" fmla="*/ 857498 w 871017"/>
              <a:gd name="connsiteY4" fmla="*/ 568783 h 1531088"/>
              <a:gd name="connsiteX5" fmla="*/ 606056 w 871017"/>
              <a:gd name="connsiteY5" fmla="*/ 1531088 h 1531088"/>
              <a:gd name="connsiteX0" fmla="*/ 0 w 879680"/>
              <a:gd name="connsiteY0" fmla="*/ 0 h 1531088"/>
              <a:gd name="connsiteX1" fmla="*/ 255182 w 879680"/>
              <a:gd name="connsiteY1" fmla="*/ 31897 h 1531088"/>
              <a:gd name="connsiteX2" fmla="*/ 435935 w 879680"/>
              <a:gd name="connsiteY2" fmla="*/ 106325 h 1531088"/>
              <a:gd name="connsiteX3" fmla="*/ 857498 w 879680"/>
              <a:gd name="connsiteY3" fmla="*/ 568783 h 1531088"/>
              <a:gd name="connsiteX4" fmla="*/ 606056 w 879680"/>
              <a:gd name="connsiteY4" fmla="*/ 1531088 h 1531088"/>
              <a:gd name="connsiteX0" fmla="*/ 0 w 893069"/>
              <a:gd name="connsiteY0" fmla="*/ 17224 h 1548312"/>
              <a:gd name="connsiteX1" fmla="*/ 255182 w 893069"/>
              <a:gd name="connsiteY1" fmla="*/ 49121 h 1548312"/>
              <a:gd name="connsiteX2" fmla="*/ 857498 w 893069"/>
              <a:gd name="connsiteY2" fmla="*/ 586007 h 1548312"/>
              <a:gd name="connsiteX3" fmla="*/ 606056 w 893069"/>
              <a:gd name="connsiteY3" fmla="*/ 1548312 h 1548312"/>
              <a:gd name="connsiteX0" fmla="*/ 0 w 862180"/>
              <a:gd name="connsiteY0" fmla="*/ 970 h 1532058"/>
              <a:gd name="connsiteX1" fmla="*/ 672189 w 862180"/>
              <a:gd name="connsiteY1" fmla="*/ 63012 h 1532058"/>
              <a:gd name="connsiteX2" fmla="*/ 857498 w 862180"/>
              <a:gd name="connsiteY2" fmla="*/ 569753 h 1532058"/>
              <a:gd name="connsiteX3" fmla="*/ 606056 w 862180"/>
              <a:gd name="connsiteY3" fmla="*/ 1532058 h 1532058"/>
              <a:gd name="connsiteX0" fmla="*/ 0 w 706418"/>
              <a:gd name="connsiteY0" fmla="*/ 67043 h 1598131"/>
              <a:gd name="connsiteX1" fmla="*/ 672189 w 706418"/>
              <a:gd name="connsiteY1" fmla="*/ 129085 h 1598131"/>
              <a:gd name="connsiteX2" fmla="*/ 606056 w 706418"/>
              <a:gd name="connsiteY2" fmla="*/ 1598131 h 1598131"/>
              <a:gd name="connsiteX0" fmla="*/ 0 w 790573"/>
              <a:gd name="connsiteY0" fmla="*/ 67043 h 1598131"/>
              <a:gd name="connsiteX1" fmla="*/ 672189 w 790573"/>
              <a:gd name="connsiteY1" fmla="*/ 129085 h 1598131"/>
              <a:gd name="connsiteX2" fmla="*/ 606056 w 790573"/>
              <a:gd name="connsiteY2" fmla="*/ 1598131 h 1598131"/>
              <a:gd name="connsiteX0" fmla="*/ 0 w 874715"/>
              <a:gd name="connsiteY0" fmla="*/ 8154 h 1539242"/>
              <a:gd name="connsiteX1" fmla="*/ 817890 w 874715"/>
              <a:gd name="connsiteY1" fmla="*/ 180728 h 1539242"/>
              <a:gd name="connsiteX2" fmla="*/ 606056 w 874715"/>
              <a:gd name="connsiteY2" fmla="*/ 1539242 h 1539242"/>
              <a:gd name="connsiteX0" fmla="*/ 0 w 1112128"/>
              <a:gd name="connsiteY0" fmla="*/ 0 h 1601426"/>
              <a:gd name="connsiteX1" fmla="*/ 1038954 w 1112128"/>
              <a:gd name="connsiteY1" fmla="*/ 242912 h 1601426"/>
              <a:gd name="connsiteX2" fmla="*/ 827120 w 1112128"/>
              <a:gd name="connsiteY2" fmla="*/ 1601426 h 1601426"/>
              <a:gd name="connsiteX0" fmla="*/ 0 w 1112128"/>
              <a:gd name="connsiteY0" fmla="*/ 5956 h 1607382"/>
              <a:gd name="connsiteX1" fmla="*/ 1038954 w 1112128"/>
              <a:gd name="connsiteY1" fmla="*/ 248868 h 1607382"/>
              <a:gd name="connsiteX2" fmla="*/ 827120 w 1112128"/>
              <a:gd name="connsiteY2" fmla="*/ 1607382 h 1607382"/>
              <a:gd name="connsiteX0" fmla="*/ 0 w 1112128"/>
              <a:gd name="connsiteY0" fmla="*/ 3740 h 1635048"/>
              <a:gd name="connsiteX1" fmla="*/ 1038954 w 1112128"/>
              <a:gd name="connsiteY1" fmla="*/ 276534 h 1635048"/>
              <a:gd name="connsiteX2" fmla="*/ 827120 w 1112128"/>
              <a:gd name="connsiteY2" fmla="*/ 1635048 h 1635048"/>
              <a:gd name="connsiteX0" fmla="*/ 0 w 1112128"/>
              <a:gd name="connsiteY0" fmla="*/ 2551 h 1663741"/>
              <a:gd name="connsiteX1" fmla="*/ 1038954 w 1112128"/>
              <a:gd name="connsiteY1" fmla="*/ 305227 h 1663741"/>
              <a:gd name="connsiteX2" fmla="*/ 827120 w 1112128"/>
              <a:gd name="connsiteY2" fmla="*/ 1663741 h 1663741"/>
              <a:gd name="connsiteX0" fmla="*/ 0 w 1112128"/>
              <a:gd name="connsiteY0" fmla="*/ 1617 h 1710619"/>
              <a:gd name="connsiteX1" fmla="*/ 1038954 w 1112128"/>
              <a:gd name="connsiteY1" fmla="*/ 352105 h 1710619"/>
              <a:gd name="connsiteX2" fmla="*/ 827120 w 1112128"/>
              <a:gd name="connsiteY2" fmla="*/ 1710619 h 1710619"/>
              <a:gd name="connsiteX0" fmla="*/ 0 w 1129788"/>
              <a:gd name="connsiteY0" fmla="*/ 887 h 1709889"/>
              <a:gd name="connsiteX1" fmla="*/ 1062860 w 1129788"/>
              <a:gd name="connsiteY1" fmla="*/ 435046 h 1709889"/>
              <a:gd name="connsiteX2" fmla="*/ 827120 w 1129788"/>
              <a:gd name="connsiteY2" fmla="*/ 1709889 h 1709889"/>
              <a:gd name="connsiteX0" fmla="*/ 0 w 1129788"/>
              <a:gd name="connsiteY0" fmla="*/ 0 h 1709002"/>
              <a:gd name="connsiteX1" fmla="*/ 1062860 w 1129788"/>
              <a:gd name="connsiteY1" fmla="*/ 434159 h 1709002"/>
              <a:gd name="connsiteX2" fmla="*/ 827120 w 1129788"/>
              <a:gd name="connsiteY2" fmla="*/ 1709002 h 170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9788" h="1709002">
                <a:moveTo>
                  <a:pt x="0" y="0"/>
                </a:moveTo>
                <a:cubicBezTo>
                  <a:pt x="745034" y="27346"/>
                  <a:pt x="925007" y="149325"/>
                  <a:pt x="1062860" y="434159"/>
                </a:cubicBezTo>
                <a:cubicBezTo>
                  <a:pt x="1200713" y="718993"/>
                  <a:pt x="1127276" y="1704402"/>
                  <a:pt x="827120" y="1709002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140C5E47-C802-2989-EE1D-2764092D0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94" t="9856" r="28517" b="36317"/>
          <a:stretch/>
        </p:blipFill>
        <p:spPr>
          <a:xfrm>
            <a:off x="-176027" y="1938162"/>
            <a:ext cx="3247880" cy="4919838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D17EBB6-1F1A-41FB-BEAF-53942ADBB214}"/>
              </a:ext>
            </a:extLst>
          </p:cNvPr>
          <p:cNvSpPr txBox="1"/>
          <p:nvPr/>
        </p:nvSpPr>
        <p:spPr>
          <a:xfrm>
            <a:off x="403194" y="1005320"/>
            <a:ext cx="28353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 dirty="0">
                <a:solidFill>
                  <a:srgbClr val="D04432"/>
                </a:solidFill>
                <a:latin typeface="Century Gothic" panose="020B0502020202020204" pitchFamily="34" charset="0"/>
              </a:rPr>
              <a:t>SARAN</a:t>
            </a:r>
            <a:endParaRPr lang="en-ID" sz="4000" b="1" spc="300" dirty="0">
              <a:solidFill>
                <a:srgbClr val="D0443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6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E10A0F83-E547-4F96-B15C-FE36221F4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723438"/>
              </p:ext>
            </p:extLst>
          </p:nvPr>
        </p:nvGraphicFramePr>
        <p:xfrm>
          <a:off x="855215" y="1643001"/>
          <a:ext cx="3771900" cy="22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177" t="5528" r="17880" b="8363"/>
          <a:stretch/>
        </p:blipFill>
        <p:spPr>
          <a:xfrm>
            <a:off x="256632" y="4324351"/>
            <a:ext cx="1999118" cy="253364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F49FF18-A963-4F93-B3C7-30FDD4FC1607}"/>
              </a:ext>
            </a:extLst>
          </p:cNvPr>
          <p:cNvSpPr txBox="1"/>
          <p:nvPr/>
        </p:nvSpPr>
        <p:spPr>
          <a:xfrm>
            <a:off x="3087003" y="724135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rgbClr val="2ECCC9"/>
                </a:solidFill>
                <a:latin typeface="Century Gothic" panose="020B0502020202020204" pitchFamily="34" charset="0"/>
              </a:rPr>
              <a:t>LATAR BELAKANG MASALAH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E0ADD645-23F3-4CB8-908F-818C829DE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392327"/>
              </p:ext>
            </p:extLst>
          </p:nvPr>
        </p:nvGraphicFramePr>
        <p:xfrm>
          <a:off x="6410325" y="1662051"/>
          <a:ext cx="3981450" cy="220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2E7B12C4-2C2A-4FE5-A9C9-3357663E3361}"/>
              </a:ext>
            </a:extLst>
          </p:cNvPr>
          <p:cNvSpPr txBox="1"/>
          <p:nvPr/>
        </p:nvSpPr>
        <p:spPr>
          <a:xfrm>
            <a:off x="1021144" y="3977877"/>
            <a:ext cx="3083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Sumber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Kementrian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Pertanian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8D5619-06E4-4AE3-932D-0A2D65DD202E}"/>
              </a:ext>
            </a:extLst>
          </p:cNvPr>
          <p:cNvSpPr txBox="1"/>
          <p:nvPr/>
        </p:nvSpPr>
        <p:spPr>
          <a:xfrm>
            <a:off x="6859145" y="3909625"/>
            <a:ext cx="3083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Sumber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: Badan Pusat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Statistik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A41A4A8-13CD-4854-BF2B-A41E0CCAA788}"/>
              </a:ext>
            </a:extLst>
          </p:cNvPr>
          <p:cNvSpPr/>
          <p:nvPr/>
        </p:nvSpPr>
        <p:spPr>
          <a:xfrm>
            <a:off x="2787439" y="4509494"/>
            <a:ext cx="7690061" cy="1888098"/>
          </a:xfrm>
          <a:prstGeom prst="roundRect">
            <a:avLst>
              <a:gd name="adj" fmla="val 10765"/>
            </a:avLst>
          </a:prstGeom>
          <a:gradFill>
            <a:gsLst>
              <a:gs pos="33000">
                <a:srgbClr val="43495F"/>
              </a:gs>
              <a:gs pos="0">
                <a:srgbClr val="4F566F"/>
              </a:gs>
              <a:gs pos="83000">
                <a:srgbClr val="323748"/>
              </a:gs>
            </a:gsLst>
            <a:lin ang="6000000" scaled="0"/>
          </a:gradFill>
          <a:ln>
            <a:noFill/>
          </a:ln>
          <a:effectLst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2E3DD32D-12DB-4C9B-8739-2C955167CA32}"/>
              </a:ext>
            </a:extLst>
          </p:cNvPr>
          <p:cNvSpPr/>
          <p:nvPr/>
        </p:nvSpPr>
        <p:spPr>
          <a:xfrm>
            <a:off x="2787439" y="4494079"/>
            <a:ext cx="459235" cy="584626"/>
          </a:xfrm>
          <a:custGeom>
            <a:avLst/>
            <a:gdLst>
              <a:gd name="connsiteX0" fmla="*/ 206524 w 859265"/>
              <a:gd name="connsiteY0" fmla="*/ 695047 h 1093882"/>
              <a:gd name="connsiteX1" fmla="*/ 31692 w 859265"/>
              <a:gd name="connsiteY1" fmla="*/ 762430 h 1093882"/>
              <a:gd name="connsiteX2" fmla="*/ 201060 w 859265"/>
              <a:gd name="connsiteY2" fmla="*/ 1021035 h 1093882"/>
              <a:gd name="connsiteX3" fmla="*/ 370429 w 859265"/>
              <a:gd name="connsiteY3" fmla="*/ 758787 h 1093882"/>
              <a:gd name="connsiteX4" fmla="*/ 206524 w 859265"/>
              <a:gd name="connsiteY4" fmla="*/ 695047 h 1093882"/>
              <a:gd name="connsiteX5" fmla="*/ 405031 w 859265"/>
              <a:gd name="connsiteY5" fmla="*/ 589419 h 1093882"/>
              <a:gd name="connsiteX6" fmla="*/ 357680 w 859265"/>
              <a:gd name="connsiteY6" fmla="*/ 616737 h 1093882"/>
              <a:gd name="connsiteX7" fmla="*/ 292119 w 859265"/>
              <a:gd name="connsiteY7" fmla="*/ 653160 h 1093882"/>
              <a:gd name="connsiteX8" fmla="*/ 388640 w 859265"/>
              <a:gd name="connsiteY8" fmla="*/ 689583 h 1093882"/>
              <a:gd name="connsiteX9" fmla="*/ 405031 w 859265"/>
              <a:gd name="connsiteY9" fmla="*/ 589419 h 1093882"/>
              <a:gd name="connsiteX10" fmla="*/ 632676 w 859265"/>
              <a:gd name="connsiteY10" fmla="*/ 420051 h 1093882"/>
              <a:gd name="connsiteX11" fmla="*/ 485162 w 859265"/>
              <a:gd name="connsiteY11" fmla="*/ 536605 h 1093882"/>
              <a:gd name="connsiteX12" fmla="*/ 459666 w 859265"/>
              <a:gd name="connsiteY12" fmla="*/ 709616 h 1093882"/>
              <a:gd name="connsiteX13" fmla="*/ 638140 w 859265"/>
              <a:gd name="connsiteY13" fmla="*/ 735112 h 1093882"/>
              <a:gd name="connsiteX14" fmla="*/ 769264 w 859265"/>
              <a:gd name="connsiteY14" fmla="*/ 693226 h 1093882"/>
              <a:gd name="connsiteX15" fmla="*/ 632676 w 859265"/>
              <a:gd name="connsiteY15" fmla="*/ 420051 h 1093882"/>
              <a:gd name="connsiteX16" fmla="*/ 490625 w 859265"/>
              <a:gd name="connsiteY16" fmla="*/ 296212 h 1093882"/>
              <a:gd name="connsiteX17" fmla="*/ 492447 w 859265"/>
              <a:gd name="connsiteY17" fmla="*/ 367237 h 1093882"/>
              <a:gd name="connsiteX18" fmla="*/ 490625 w 859265"/>
              <a:gd name="connsiteY18" fmla="*/ 443726 h 1093882"/>
              <a:gd name="connsiteX19" fmla="*/ 579863 w 859265"/>
              <a:gd name="connsiteY19" fmla="*/ 370879 h 1093882"/>
              <a:gd name="connsiteX20" fmla="*/ 490625 w 859265"/>
              <a:gd name="connsiteY20" fmla="*/ 296212 h 1093882"/>
              <a:gd name="connsiteX21" fmla="*/ 388640 w 859265"/>
              <a:gd name="connsiteY21" fmla="*/ 44891 h 1093882"/>
              <a:gd name="connsiteX22" fmla="*/ 290297 w 859265"/>
              <a:gd name="connsiteY22" fmla="*/ 81314 h 1093882"/>
              <a:gd name="connsiteX23" fmla="*/ 346753 w 859265"/>
              <a:gd name="connsiteY23" fmla="*/ 112274 h 1093882"/>
              <a:gd name="connsiteX24" fmla="*/ 406852 w 859265"/>
              <a:gd name="connsiteY24" fmla="*/ 148697 h 1093882"/>
              <a:gd name="connsiteX25" fmla="*/ 388640 w 859265"/>
              <a:gd name="connsiteY25" fmla="*/ 44891 h 1093882"/>
              <a:gd name="connsiteX26" fmla="*/ 345505 w 859265"/>
              <a:gd name="connsiteY26" fmla="*/ 0 h 1093882"/>
              <a:gd name="connsiteX27" fmla="*/ 591308 w 859265"/>
              <a:gd name="connsiteY27" fmla="*/ 0 h 1093882"/>
              <a:gd name="connsiteX28" fmla="*/ 558009 w 859265"/>
              <a:gd name="connsiteY28" fmla="*/ 2549 h 1093882"/>
              <a:gd name="connsiteX29" fmla="*/ 457844 w 859265"/>
              <a:gd name="connsiteY29" fmla="*/ 23037 h 1093882"/>
              <a:gd name="connsiteX30" fmla="*/ 485162 w 859265"/>
              <a:gd name="connsiteY30" fmla="*/ 201511 h 1093882"/>
              <a:gd name="connsiteX31" fmla="*/ 632676 w 859265"/>
              <a:gd name="connsiteY31" fmla="*/ 319887 h 1093882"/>
              <a:gd name="connsiteX32" fmla="*/ 778370 w 859265"/>
              <a:gd name="connsiteY32" fmla="*/ 37606 h 1093882"/>
              <a:gd name="connsiteX33" fmla="*/ 732613 w 859265"/>
              <a:gd name="connsiteY33" fmla="*/ 7102 h 1093882"/>
              <a:gd name="connsiteX34" fmla="*/ 679353 w 859265"/>
              <a:gd name="connsiteY34" fmla="*/ 0 h 1093882"/>
              <a:gd name="connsiteX35" fmla="*/ 841075 w 859265"/>
              <a:gd name="connsiteY35" fmla="*/ 0 h 1093882"/>
              <a:gd name="connsiteX36" fmla="*/ 842110 w 859265"/>
              <a:gd name="connsiteY36" fmla="*/ 1183 h 1093882"/>
              <a:gd name="connsiteX37" fmla="*/ 683669 w 859265"/>
              <a:gd name="connsiteY37" fmla="*/ 372701 h 1093882"/>
              <a:gd name="connsiteX38" fmla="*/ 831183 w 859265"/>
              <a:gd name="connsiteY38" fmla="*/ 731470 h 1093882"/>
              <a:gd name="connsiteX39" fmla="*/ 636319 w 859265"/>
              <a:gd name="connsiteY39" fmla="*/ 809780 h 1093882"/>
              <a:gd name="connsiteX40" fmla="*/ 439633 w 859265"/>
              <a:gd name="connsiteY40" fmla="*/ 780641 h 1093882"/>
              <a:gd name="connsiteX41" fmla="*/ 201060 w 859265"/>
              <a:gd name="connsiteY41" fmla="*/ 1093882 h 1093882"/>
              <a:gd name="connsiteX42" fmla="*/ 8216 w 859265"/>
              <a:gd name="connsiteY42" fmla="*/ 909489 h 1093882"/>
              <a:gd name="connsiteX43" fmla="*/ 0 w 859265"/>
              <a:gd name="connsiteY43" fmla="*/ 888901 h 1093882"/>
              <a:gd name="connsiteX44" fmla="*/ 0 w 859265"/>
              <a:gd name="connsiteY44" fmla="*/ 599595 h 1093882"/>
              <a:gd name="connsiteX45" fmla="*/ 15301 w 859265"/>
              <a:gd name="connsiteY45" fmla="*/ 691404 h 1093882"/>
              <a:gd name="connsiteX46" fmla="*/ 120929 w 859265"/>
              <a:gd name="connsiteY46" fmla="*/ 653160 h 1093882"/>
              <a:gd name="connsiteX47" fmla="*/ 57188 w 859265"/>
              <a:gd name="connsiteY47" fmla="*/ 618558 h 1093882"/>
              <a:gd name="connsiteX48" fmla="*/ 0 w 859265"/>
              <a:gd name="connsiteY48" fmla="*/ 583898 h 1093882"/>
              <a:gd name="connsiteX49" fmla="*/ 0 w 859265"/>
              <a:gd name="connsiteY49" fmla="*/ 497844 h 1093882"/>
              <a:gd name="connsiteX50" fmla="*/ 91790 w 859265"/>
              <a:gd name="connsiteY50" fmla="*/ 554817 h 1093882"/>
              <a:gd name="connsiteX51" fmla="*/ 206524 w 859265"/>
              <a:gd name="connsiteY51" fmla="*/ 614915 h 1093882"/>
              <a:gd name="connsiteX52" fmla="*/ 321257 w 859265"/>
              <a:gd name="connsiteY52" fmla="*/ 554817 h 1093882"/>
              <a:gd name="connsiteX53" fmla="*/ 414137 w 859265"/>
              <a:gd name="connsiteY53" fmla="*/ 496540 h 1093882"/>
              <a:gd name="connsiteX54" fmla="*/ 419600 w 859265"/>
              <a:gd name="connsiteY54" fmla="*/ 365416 h 1093882"/>
              <a:gd name="connsiteX55" fmla="*/ 415958 w 859265"/>
              <a:gd name="connsiteY55" fmla="*/ 241577 h 1093882"/>
              <a:gd name="connsiteX56" fmla="*/ 310330 w 859265"/>
              <a:gd name="connsiteY56" fmla="*/ 176015 h 1093882"/>
              <a:gd name="connsiteX57" fmla="*/ 206524 w 859265"/>
              <a:gd name="connsiteY57" fmla="*/ 121380 h 1093882"/>
              <a:gd name="connsiteX58" fmla="*/ 102717 w 859265"/>
              <a:gd name="connsiteY58" fmla="*/ 176015 h 1093882"/>
              <a:gd name="connsiteX59" fmla="*/ 22444 w 859265"/>
              <a:gd name="connsiteY59" fmla="*/ 226186 h 1093882"/>
              <a:gd name="connsiteX60" fmla="*/ 27152 w 859265"/>
              <a:gd name="connsiteY60" fmla="*/ 211019 h 1093882"/>
              <a:gd name="connsiteX61" fmla="*/ 152330 w 859265"/>
              <a:gd name="connsiteY61" fmla="*/ 59007 h 1093882"/>
              <a:gd name="connsiteX62" fmla="*/ 196394 w 859265"/>
              <a:gd name="connsiteY62" fmla="*/ 35090 h 1093882"/>
              <a:gd name="connsiteX63" fmla="*/ 206524 w 859265"/>
              <a:gd name="connsiteY63" fmla="*/ 39427 h 1093882"/>
              <a:gd name="connsiteX64" fmla="*/ 292741 w 859265"/>
              <a:gd name="connsiteY64" fmla="*/ 5319 h 10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59265" h="1093882">
                <a:moveTo>
                  <a:pt x="206524" y="695047"/>
                </a:moveTo>
                <a:cubicBezTo>
                  <a:pt x="146425" y="722364"/>
                  <a:pt x="88148" y="744218"/>
                  <a:pt x="31692" y="762430"/>
                </a:cubicBezTo>
                <a:cubicBezTo>
                  <a:pt x="77221" y="926335"/>
                  <a:pt x="146425" y="1021035"/>
                  <a:pt x="201060" y="1021035"/>
                </a:cubicBezTo>
                <a:cubicBezTo>
                  <a:pt x="255695" y="1021035"/>
                  <a:pt x="324899" y="926335"/>
                  <a:pt x="370429" y="758787"/>
                </a:cubicBezTo>
                <a:cubicBezTo>
                  <a:pt x="317615" y="742397"/>
                  <a:pt x="262980" y="720543"/>
                  <a:pt x="206524" y="695047"/>
                </a:cubicBezTo>
                <a:close/>
                <a:moveTo>
                  <a:pt x="405031" y="589419"/>
                </a:moveTo>
                <a:cubicBezTo>
                  <a:pt x="390461" y="598525"/>
                  <a:pt x="374071" y="607631"/>
                  <a:pt x="357680" y="616737"/>
                </a:cubicBezTo>
                <a:cubicBezTo>
                  <a:pt x="335826" y="629485"/>
                  <a:pt x="313973" y="642233"/>
                  <a:pt x="292119" y="653160"/>
                </a:cubicBezTo>
                <a:cubicBezTo>
                  <a:pt x="324899" y="667729"/>
                  <a:pt x="357680" y="678656"/>
                  <a:pt x="388640" y="689583"/>
                </a:cubicBezTo>
                <a:cubicBezTo>
                  <a:pt x="394104" y="658623"/>
                  <a:pt x="399567" y="624021"/>
                  <a:pt x="405031" y="589419"/>
                </a:cubicBezTo>
                <a:close/>
                <a:moveTo>
                  <a:pt x="632676" y="420051"/>
                </a:moveTo>
                <a:cubicBezTo>
                  <a:pt x="588968" y="460116"/>
                  <a:pt x="539797" y="498361"/>
                  <a:pt x="485162" y="536605"/>
                </a:cubicBezTo>
                <a:cubicBezTo>
                  <a:pt x="479698" y="598525"/>
                  <a:pt x="470593" y="654981"/>
                  <a:pt x="459666" y="709616"/>
                </a:cubicBezTo>
                <a:cubicBezTo>
                  <a:pt x="523406" y="726007"/>
                  <a:pt x="585326" y="735112"/>
                  <a:pt x="638140" y="735112"/>
                </a:cubicBezTo>
                <a:cubicBezTo>
                  <a:pt x="705523" y="735112"/>
                  <a:pt x="752873" y="720543"/>
                  <a:pt x="769264" y="693226"/>
                </a:cubicBezTo>
                <a:cubicBezTo>
                  <a:pt x="796581" y="645875"/>
                  <a:pt x="749231" y="540248"/>
                  <a:pt x="632676" y="420051"/>
                </a:cubicBezTo>
                <a:close/>
                <a:moveTo>
                  <a:pt x="490625" y="296212"/>
                </a:moveTo>
                <a:cubicBezTo>
                  <a:pt x="492447" y="318066"/>
                  <a:pt x="492447" y="341741"/>
                  <a:pt x="492447" y="367237"/>
                </a:cubicBezTo>
                <a:cubicBezTo>
                  <a:pt x="492447" y="392733"/>
                  <a:pt x="492447" y="418230"/>
                  <a:pt x="490625" y="443726"/>
                </a:cubicBezTo>
                <a:cubicBezTo>
                  <a:pt x="523406" y="420051"/>
                  <a:pt x="552545" y="394554"/>
                  <a:pt x="579863" y="370879"/>
                </a:cubicBezTo>
                <a:cubicBezTo>
                  <a:pt x="552545" y="345383"/>
                  <a:pt x="523406" y="321708"/>
                  <a:pt x="490625" y="296212"/>
                </a:cubicBezTo>
                <a:close/>
                <a:moveTo>
                  <a:pt x="388640" y="44891"/>
                </a:moveTo>
                <a:cubicBezTo>
                  <a:pt x="355859" y="55818"/>
                  <a:pt x="323078" y="66745"/>
                  <a:pt x="290297" y="81314"/>
                </a:cubicBezTo>
                <a:cubicBezTo>
                  <a:pt x="310330" y="92241"/>
                  <a:pt x="328542" y="103168"/>
                  <a:pt x="346753" y="112274"/>
                </a:cubicBezTo>
                <a:cubicBezTo>
                  <a:pt x="368607" y="125022"/>
                  <a:pt x="386819" y="135949"/>
                  <a:pt x="406852" y="148697"/>
                </a:cubicBezTo>
                <a:cubicBezTo>
                  <a:pt x="401388" y="112274"/>
                  <a:pt x="395925" y="77672"/>
                  <a:pt x="388640" y="44891"/>
                </a:cubicBezTo>
                <a:close/>
                <a:moveTo>
                  <a:pt x="345505" y="0"/>
                </a:moveTo>
                <a:lnTo>
                  <a:pt x="591308" y="0"/>
                </a:lnTo>
                <a:lnTo>
                  <a:pt x="558009" y="2549"/>
                </a:lnTo>
                <a:cubicBezTo>
                  <a:pt x="526138" y="7102"/>
                  <a:pt x="492447" y="13931"/>
                  <a:pt x="457844" y="23037"/>
                </a:cubicBezTo>
                <a:cubicBezTo>
                  <a:pt x="470593" y="79493"/>
                  <a:pt x="479698" y="139591"/>
                  <a:pt x="485162" y="201511"/>
                </a:cubicBezTo>
                <a:cubicBezTo>
                  <a:pt x="539797" y="239755"/>
                  <a:pt x="588968" y="279821"/>
                  <a:pt x="632676" y="319887"/>
                </a:cubicBezTo>
                <a:cubicBezTo>
                  <a:pt x="756515" y="196048"/>
                  <a:pt x="805687" y="84956"/>
                  <a:pt x="778370" y="37606"/>
                </a:cubicBezTo>
                <a:cubicBezTo>
                  <a:pt x="771085" y="24858"/>
                  <a:pt x="755150" y="14386"/>
                  <a:pt x="732613" y="7102"/>
                </a:cubicBezTo>
                <a:lnTo>
                  <a:pt x="679353" y="0"/>
                </a:lnTo>
                <a:lnTo>
                  <a:pt x="841075" y="0"/>
                </a:lnTo>
                <a:lnTo>
                  <a:pt x="842110" y="1183"/>
                </a:lnTo>
                <a:cubicBezTo>
                  <a:pt x="893103" y="88599"/>
                  <a:pt x="827541" y="228829"/>
                  <a:pt x="683669" y="372701"/>
                </a:cubicBezTo>
                <a:cubicBezTo>
                  <a:pt x="818435" y="511109"/>
                  <a:pt x="880355" y="645875"/>
                  <a:pt x="831183" y="731470"/>
                </a:cubicBezTo>
                <a:cubicBezTo>
                  <a:pt x="800223" y="784284"/>
                  <a:pt x="731019" y="809780"/>
                  <a:pt x="636319" y="809780"/>
                </a:cubicBezTo>
                <a:cubicBezTo>
                  <a:pt x="578041" y="809780"/>
                  <a:pt x="512479" y="798853"/>
                  <a:pt x="439633" y="780641"/>
                </a:cubicBezTo>
                <a:cubicBezTo>
                  <a:pt x="388640" y="970042"/>
                  <a:pt x="299403" y="1093882"/>
                  <a:pt x="201060" y="1093882"/>
                </a:cubicBezTo>
                <a:cubicBezTo>
                  <a:pt x="127303" y="1093882"/>
                  <a:pt x="59692" y="1024222"/>
                  <a:pt x="8216" y="909489"/>
                </a:cubicBezTo>
                <a:lnTo>
                  <a:pt x="0" y="888901"/>
                </a:lnTo>
                <a:lnTo>
                  <a:pt x="0" y="599595"/>
                </a:lnTo>
                <a:lnTo>
                  <a:pt x="15301" y="691404"/>
                </a:lnTo>
                <a:cubicBezTo>
                  <a:pt x="49904" y="680477"/>
                  <a:pt x="84506" y="667729"/>
                  <a:pt x="120929" y="653160"/>
                </a:cubicBezTo>
                <a:cubicBezTo>
                  <a:pt x="99075" y="642233"/>
                  <a:pt x="77221" y="629485"/>
                  <a:pt x="57188" y="618558"/>
                </a:cubicBezTo>
                <a:lnTo>
                  <a:pt x="0" y="583898"/>
                </a:lnTo>
                <a:lnTo>
                  <a:pt x="0" y="497844"/>
                </a:lnTo>
                <a:lnTo>
                  <a:pt x="91790" y="554817"/>
                </a:lnTo>
                <a:cubicBezTo>
                  <a:pt x="130035" y="576671"/>
                  <a:pt x="168279" y="596704"/>
                  <a:pt x="206524" y="614915"/>
                </a:cubicBezTo>
                <a:cubicBezTo>
                  <a:pt x="244768" y="596704"/>
                  <a:pt x="283013" y="576671"/>
                  <a:pt x="321257" y="554817"/>
                </a:cubicBezTo>
                <a:cubicBezTo>
                  <a:pt x="354038" y="534784"/>
                  <a:pt x="384998" y="516573"/>
                  <a:pt x="414137" y="496540"/>
                </a:cubicBezTo>
                <a:cubicBezTo>
                  <a:pt x="417779" y="454653"/>
                  <a:pt x="419600" y="410945"/>
                  <a:pt x="419600" y="365416"/>
                </a:cubicBezTo>
                <a:cubicBezTo>
                  <a:pt x="419600" y="321708"/>
                  <a:pt x="419600" y="281642"/>
                  <a:pt x="415958" y="241577"/>
                </a:cubicBezTo>
                <a:cubicBezTo>
                  <a:pt x="383177" y="219723"/>
                  <a:pt x="346753" y="197869"/>
                  <a:pt x="310330" y="176015"/>
                </a:cubicBezTo>
                <a:cubicBezTo>
                  <a:pt x="275728" y="155982"/>
                  <a:pt x="241126" y="137770"/>
                  <a:pt x="206524" y="121380"/>
                </a:cubicBezTo>
                <a:cubicBezTo>
                  <a:pt x="171922" y="137770"/>
                  <a:pt x="137320" y="155982"/>
                  <a:pt x="102717" y="176015"/>
                </a:cubicBezTo>
                <a:lnTo>
                  <a:pt x="22444" y="226186"/>
                </a:lnTo>
                <a:lnTo>
                  <a:pt x="27152" y="211019"/>
                </a:lnTo>
                <a:cubicBezTo>
                  <a:pt x="53377" y="149016"/>
                  <a:pt x="97187" y="96261"/>
                  <a:pt x="152330" y="59007"/>
                </a:cubicBezTo>
                <a:lnTo>
                  <a:pt x="196394" y="35090"/>
                </a:lnTo>
                <a:lnTo>
                  <a:pt x="206524" y="39427"/>
                </a:lnTo>
                <a:lnTo>
                  <a:pt x="292741" y="5319"/>
                </a:lnTo>
                <a:close/>
              </a:path>
            </a:pathLst>
          </a:custGeom>
          <a:solidFill>
            <a:srgbClr val="47CACE"/>
          </a:solidFill>
          <a:ln w="18157" cap="flat">
            <a:noFill/>
            <a:prstDash val="solid"/>
            <a:miter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endParaRPr lang="en-ID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4A9642-FD71-4B79-A073-2002E1D07BDE}"/>
              </a:ext>
            </a:extLst>
          </p:cNvPr>
          <p:cNvSpPr txBox="1"/>
          <p:nvPr/>
        </p:nvSpPr>
        <p:spPr>
          <a:xfrm>
            <a:off x="3495126" y="4716245"/>
            <a:ext cx="62746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Menurut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fuadi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dan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suharso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dalam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penelitiannya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menyebutkan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bahwa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enurunan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produksi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kentang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80%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disebabkan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oleh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penyakit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dapat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menyebabkan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penurunan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hasil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secara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signifikan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karena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menghambat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pertumbuhan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.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Secara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umum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terdapat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jenis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penyakit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disebabkan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oleh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jamur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menyerang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tanaman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kentang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yakni</a:t>
            </a:r>
            <a:r>
              <a:rPr lang="en-ID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early blight dan late blight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F8BF8D-E527-4A62-9679-ECF0F4BD46A7}"/>
              </a:ext>
            </a:extLst>
          </p:cNvPr>
          <p:cNvCxnSpPr/>
          <p:nvPr/>
        </p:nvCxnSpPr>
        <p:spPr>
          <a:xfrm flipV="1">
            <a:off x="3421380" y="2377440"/>
            <a:ext cx="541020" cy="259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540ABB-A1A0-40E3-BF87-0DB5072173B1}"/>
              </a:ext>
            </a:extLst>
          </p:cNvPr>
          <p:cNvCxnSpPr>
            <a:cxnSpLocks/>
          </p:cNvCxnSpPr>
          <p:nvPr/>
        </p:nvCxnSpPr>
        <p:spPr>
          <a:xfrm>
            <a:off x="8991600" y="2186940"/>
            <a:ext cx="723900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77" t="5528" r="17880" b="8363"/>
          <a:stretch/>
        </p:blipFill>
        <p:spPr>
          <a:xfrm>
            <a:off x="1856831" y="3801972"/>
            <a:ext cx="2411289" cy="305602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80FAC12-589B-407D-BBA2-21F44A4CEC1E}"/>
              </a:ext>
            </a:extLst>
          </p:cNvPr>
          <p:cNvSpPr txBox="1"/>
          <p:nvPr/>
        </p:nvSpPr>
        <p:spPr>
          <a:xfrm>
            <a:off x="3062475" y="882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2ECCC9"/>
                </a:solidFill>
                <a:latin typeface="Century Gothic" panose="020B0502020202020204" pitchFamily="34" charset="0"/>
              </a:rPr>
              <a:t>RUMUSAN MASALAH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03C5037-05C9-4456-B880-B90BB6CCD16A}"/>
              </a:ext>
            </a:extLst>
          </p:cNvPr>
          <p:cNvGrpSpPr/>
          <p:nvPr/>
        </p:nvGrpSpPr>
        <p:grpSpPr>
          <a:xfrm>
            <a:off x="3481014" y="1455165"/>
            <a:ext cx="5229972" cy="2733753"/>
            <a:chOff x="821984" y="906881"/>
            <a:chExt cx="5229972" cy="2733753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A536E36-692D-40B3-85E8-443E0098067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DFF4294-0ACF-4965-B72A-0A91AC6B9B8D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706B8C-28E2-4635-BABD-E5D8F83364B3}"/>
                </a:ext>
              </a:extLst>
            </p:cNvPr>
            <p:cNvSpPr txBox="1"/>
            <p:nvPr/>
          </p:nvSpPr>
          <p:spPr>
            <a:xfrm>
              <a:off x="1051372" y="1221955"/>
              <a:ext cx="4620096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agaimana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mengimplementasikan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metode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CNN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aplikasi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pendeteksi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penyakit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daun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tanaman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kentang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20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berbasis</a:t>
              </a:r>
              <a:r>
                <a:rPr lang="en-ID" sz="20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Android?</a:t>
              </a:r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61F8EBA-8367-4AB2-BA93-E33EBBC88C24}"/>
              </a:ext>
            </a:extLst>
          </p:cNvPr>
          <p:cNvSpPr/>
          <p:nvPr/>
        </p:nvSpPr>
        <p:spPr>
          <a:xfrm rot="5400000" flipH="1">
            <a:off x="8118013" y="3666987"/>
            <a:ext cx="459235" cy="584626"/>
          </a:xfrm>
          <a:custGeom>
            <a:avLst/>
            <a:gdLst>
              <a:gd name="connsiteX0" fmla="*/ 206524 w 859265"/>
              <a:gd name="connsiteY0" fmla="*/ 695047 h 1093882"/>
              <a:gd name="connsiteX1" fmla="*/ 31692 w 859265"/>
              <a:gd name="connsiteY1" fmla="*/ 762430 h 1093882"/>
              <a:gd name="connsiteX2" fmla="*/ 201060 w 859265"/>
              <a:gd name="connsiteY2" fmla="*/ 1021035 h 1093882"/>
              <a:gd name="connsiteX3" fmla="*/ 370429 w 859265"/>
              <a:gd name="connsiteY3" fmla="*/ 758787 h 1093882"/>
              <a:gd name="connsiteX4" fmla="*/ 206524 w 859265"/>
              <a:gd name="connsiteY4" fmla="*/ 695047 h 1093882"/>
              <a:gd name="connsiteX5" fmla="*/ 405031 w 859265"/>
              <a:gd name="connsiteY5" fmla="*/ 589419 h 1093882"/>
              <a:gd name="connsiteX6" fmla="*/ 357680 w 859265"/>
              <a:gd name="connsiteY6" fmla="*/ 616737 h 1093882"/>
              <a:gd name="connsiteX7" fmla="*/ 292119 w 859265"/>
              <a:gd name="connsiteY7" fmla="*/ 653160 h 1093882"/>
              <a:gd name="connsiteX8" fmla="*/ 388640 w 859265"/>
              <a:gd name="connsiteY8" fmla="*/ 689583 h 1093882"/>
              <a:gd name="connsiteX9" fmla="*/ 405031 w 859265"/>
              <a:gd name="connsiteY9" fmla="*/ 589419 h 1093882"/>
              <a:gd name="connsiteX10" fmla="*/ 632676 w 859265"/>
              <a:gd name="connsiteY10" fmla="*/ 420051 h 1093882"/>
              <a:gd name="connsiteX11" fmla="*/ 485162 w 859265"/>
              <a:gd name="connsiteY11" fmla="*/ 536605 h 1093882"/>
              <a:gd name="connsiteX12" fmla="*/ 459666 w 859265"/>
              <a:gd name="connsiteY12" fmla="*/ 709616 h 1093882"/>
              <a:gd name="connsiteX13" fmla="*/ 638140 w 859265"/>
              <a:gd name="connsiteY13" fmla="*/ 735112 h 1093882"/>
              <a:gd name="connsiteX14" fmla="*/ 769264 w 859265"/>
              <a:gd name="connsiteY14" fmla="*/ 693226 h 1093882"/>
              <a:gd name="connsiteX15" fmla="*/ 632676 w 859265"/>
              <a:gd name="connsiteY15" fmla="*/ 420051 h 1093882"/>
              <a:gd name="connsiteX16" fmla="*/ 490625 w 859265"/>
              <a:gd name="connsiteY16" fmla="*/ 296212 h 1093882"/>
              <a:gd name="connsiteX17" fmla="*/ 492447 w 859265"/>
              <a:gd name="connsiteY17" fmla="*/ 367237 h 1093882"/>
              <a:gd name="connsiteX18" fmla="*/ 490625 w 859265"/>
              <a:gd name="connsiteY18" fmla="*/ 443726 h 1093882"/>
              <a:gd name="connsiteX19" fmla="*/ 579863 w 859265"/>
              <a:gd name="connsiteY19" fmla="*/ 370879 h 1093882"/>
              <a:gd name="connsiteX20" fmla="*/ 490625 w 859265"/>
              <a:gd name="connsiteY20" fmla="*/ 296212 h 1093882"/>
              <a:gd name="connsiteX21" fmla="*/ 388640 w 859265"/>
              <a:gd name="connsiteY21" fmla="*/ 44891 h 1093882"/>
              <a:gd name="connsiteX22" fmla="*/ 290297 w 859265"/>
              <a:gd name="connsiteY22" fmla="*/ 81314 h 1093882"/>
              <a:gd name="connsiteX23" fmla="*/ 346753 w 859265"/>
              <a:gd name="connsiteY23" fmla="*/ 112274 h 1093882"/>
              <a:gd name="connsiteX24" fmla="*/ 406852 w 859265"/>
              <a:gd name="connsiteY24" fmla="*/ 148697 h 1093882"/>
              <a:gd name="connsiteX25" fmla="*/ 388640 w 859265"/>
              <a:gd name="connsiteY25" fmla="*/ 44891 h 1093882"/>
              <a:gd name="connsiteX26" fmla="*/ 345505 w 859265"/>
              <a:gd name="connsiteY26" fmla="*/ 0 h 1093882"/>
              <a:gd name="connsiteX27" fmla="*/ 591308 w 859265"/>
              <a:gd name="connsiteY27" fmla="*/ 0 h 1093882"/>
              <a:gd name="connsiteX28" fmla="*/ 558009 w 859265"/>
              <a:gd name="connsiteY28" fmla="*/ 2549 h 1093882"/>
              <a:gd name="connsiteX29" fmla="*/ 457844 w 859265"/>
              <a:gd name="connsiteY29" fmla="*/ 23037 h 1093882"/>
              <a:gd name="connsiteX30" fmla="*/ 485162 w 859265"/>
              <a:gd name="connsiteY30" fmla="*/ 201511 h 1093882"/>
              <a:gd name="connsiteX31" fmla="*/ 632676 w 859265"/>
              <a:gd name="connsiteY31" fmla="*/ 319887 h 1093882"/>
              <a:gd name="connsiteX32" fmla="*/ 778370 w 859265"/>
              <a:gd name="connsiteY32" fmla="*/ 37606 h 1093882"/>
              <a:gd name="connsiteX33" fmla="*/ 732613 w 859265"/>
              <a:gd name="connsiteY33" fmla="*/ 7102 h 1093882"/>
              <a:gd name="connsiteX34" fmla="*/ 679353 w 859265"/>
              <a:gd name="connsiteY34" fmla="*/ 0 h 1093882"/>
              <a:gd name="connsiteX35" fmla="*/ 841075 w 859265"/>
              <a:gd name="connsiteY35" fmla="*/ 0 h 1093882"/>
              <a:gd name="connsiteX36" fmla="*/ 842110 w 859265"/>
              <a:gd name="connsiteY36" fmla="*/ 1183 h 1093882"/>
              <a:gd name="connsiteX37" fmla="*/ 683669 w 859265"/>
              <a:gd name="connsiteY37" fmla="*/ 372701 h 1093882"/>
              <a:gd name="connsiteX38" fmla="*/ 831183 w 859265"/>
              <a:gd name="connsiteY38" fmla="*/ 731470 h 1093882"/>
              <a:gd name="connsiteX39" fmla="*/ 636319 w 859265"/>
              <a:gd name="connsiteY39" fmla="*/ 809780 h 1093882"/>
              <a:gd name="connsiteX40" fmla="*/ 439633 w 859265"/>
              <a:gd name="connsiteY40" fmla="*/ 780641 h 1093882"/>
              <a:gd name="connsiteX41" fmla="*/ 201060 w 859265"/>
              <a:gd name="connsiteY41" fmla="*/ 1093882 h 1093882"/>
              <a:gd name="connsiteX42" fmla="*/ 8216 w 859265"/>
              <a:gd name="connsiteY42" fmla="*/ 909489 h 1093882"/>
              <a:gd name="connsiteX43" fmla="*/ 0 w 859265"/>
              <a:gd name="connsiteY43" fmla="*/ 888901 h 1093882"/>
              <a:gd name="connsiteX44" fmla="*/ 0 w 859265"/>
              <a:gd name="connsiteY44" fmla="*/ 599595 h 1093882"/>
              <a:gd name="connsiteX45" fmla="*/ 15301 w 859265"/>
              <a:gd name="connsiteY45" fmla="*/ 691404 h 1093882"/>
              <a:gd name="connsiteX46" fmla="*/ 120929 w 859265"/>
              <a:gd name="connsiteY46" fmla="*/ 653160 h 1093882"/>
              <a:gd name="connsiteX47" fmla="*/ 57188 w 859265"/>
              <a:gd name="connsiteY47" fmla="*/ 618558 h 1093882"/>
              <a:gd name="connsiteX48" fmla="*/ 0 w 859265"/>
              <a:gd name="connsiteY48" fmla="*/ 583898 h 1093882"/>
              <a:gd name="connsiteX49" fmla="*/ 0 w 859265"/>
              <a:gd name="connsiteY49" fmla="*/ 497844 h 1093882"/>
              <a:gd name="connsiteX50" fmla="*/ 91790 w 859265"/>
              <a:gd name="connsiteY50" fmla="*/ 554817 h 1093882"/>
              <a:gd name="connsiteX51" fmla="*/ 206524 w 859265"/>
              <a:gd name="connsiteY51" fmla="*/ 614915 h 1093882"/>
              <a:gd name="connsiteX52" fmla="*/ 321257 w 859265"/>
              <a:gd name="connsiteY52" fmla="*/ 554817 h 1093882"/>
              <a:gd name="connsiteX53" fmla="*/ 414137 w 859265"/>
              <a:gd name="connsiteY53" fmla="*/ 496540 h 1093882"/>
              <a:gd name="connsiteX54" fmla="*/ 419600 w 859265"/>
              <a:gd name="connsiteY54" fmla="*/ 365416 h 1093882"/>
              <a:gd name="connsiteX55" fmla="*/ 415958 w 859265"/>
              <a:gd name="connsiteY55" fmla="*/ 241577 h 1093882"/>
              <a:gd name="connsiteX56" fmla="*/ 310330 w 859265"/>
              <a:gd name="connsiteY56" fmla="*/ 176015 h 1093882"/>
              <a:gd name="connsiteX57" fmla="*/ 206524 w 859265"/>
              <a:gd name="connsiteY57" fmla="*/ 121380 h 1093882"/>
              <a:gd name="connsiteX58" fmla="*/ 102717 w 859265"/>
              <a:gd name="connsiteY58" fmla="*/ 176015 h 1093882"/>
              <a:gd name="connsiteX59" fmla="*/ 22444 w 859265"/>
              <a:gd name="connsiteY59" fmla="*/ 226186 h 1093882"/>
              <a:gd name="connsiteX60" fmla="*/ 27152 w 859265"/>
              <a:gd name="connsiteY60" fmla="*/ 211019 h 1093882"/>
              <a:gd name="connsiteX61" fmla="*/ 152330 w 859265"/>
              <a:gd name="connsiteY61" fmla="*/ 59007 h 1093882"/>
              <a:gd name="connsiteX62" fmla="*/ 196394 w 859265"/>
              <a:gd name="connsiteY62" fmla="*/ 35090 h 1093882"/>
              <a:gd name="connsiteX63" fmla="*/ 206524 w 859265"/>
              <a:gd name="connsiteY63" fmla="*/ 39427 h 1093882"/>
              <a:gd name="connsiteX64" fmla="*/ 292741 w 859265"/>
              <a:gd name="connsiteY64" fmla="*/ 5319 h 10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59265" h="1093882">
                <a:moveTo>
                  <a:pt x="206524" y="695047"/>
                </a:moveTo>
                <a:cubicBezTo>
                  <a:pt x="146425" y="722364"/>
                  <a:pt x="88148" y="744218"/>
                  <a:pt x="31692" y="762430"/>
                </a:cubicBezTo>
                <a:cubicBezTo>
                  <a:pt x="77221" y="926335"/>
                  <a:pt x="146425" y="1021035"/>
                  <a:pt x="201060" y="1021035"/>
                </a:cubicBezTo>
                <a:cubicBezTo>
                  <a:pt x="255695" y="1021035"/>
                  <a:pt x="324899" y="926335"/>
                  <a:pt x="370429" y="758787"/>
                </a:cubicBezTo>
                <a:cubicBezTo>
                  <a:pt x="317615" y="742397"/>
                  <a:pt x="262980" y="720543"/>
                  <a:pt x="206524" y="695047"/>
                </a:cubicBezTo>
                <a:close/>
                <a:moveTo>
                  <a:pt x="405031" y="589419"/>
                </a:moveTo>
                <a:cubicBezTo>
                  <a:pt x="390461" y="598525"/>
                  <a:pt x="374071" y="607631"/>
                  <a:pt x="357680" y="616737"/>
                </a:cubicBezTo>
                <a:cubicBezTo>
                  <a:pt x="335826" y="629485"/>
                  <a:pt x="313973" y="642233"/>
                  <a:pt x="292119" y="653160"/>
                </a:cubicBezTo>
                <a:cubicBezTo>
                  <a:pt x="324899" y="667729"/>
                  <a:pt x="357680" y="678656"/>
                  <a:pt x="388640" y="689583"/>
                </a:cubicBezTo>
                <a:cubicBezTo>
                  <a:pt x="394104" y="658623"/>
                  <a:pt x="399567" y="624021"/>
                  <a:pt x="405031" y="589419"/>
                </a:cubicBezTo>
                <a:close/>
                <a:moveTo>
                  <a:pt x="632676" y="420051"/>
                </a:moveTo>
                <a:cubicBezTo>
                  <a:pt x="588968" y="460116"/>
                  <a:pt x="539797" y="498361"/>
                  <a:pt x="485162" y="536605"/>
                </a:cubicBezTo>
                <a:cubicBezTo>
                  <a:pt x="479698" y="598525"/>
                  <a:pt x="470593" y="654981"/>
                  <a:pt x="459666" y="709616"/>
                </a:cubicBezTo>
                <a:cubicBezTo>
                  <a:pt x="523406" y="726007"/>
                  <a:pt x="585326" y="735112"/>
                  <a:pt x="638140" y="735112"/>
                </a:cubicBezTo>
                <a:cubicBezTo>
                  <a:pt x="705523" y="735112"/>
                  <a:pt x="752873" y="720543"/>
                  <a:pt x="769264" y="693226"/>
                </a:cubicBezTo>
                <a:cubicBezTo>
                  <a:pt x="796581" y="645875"/>
                  <a:pt x="749231" y="540248"/>
                  <a:pt x="632676" y="420051"/>
                </a:cubicBezTo>
                <a:close/>
                <a:moveTo>
                  <a:pt x="490625" y="296212"/>
                </a:moveTo>
                <a:cubicBezTo>
                  <a:pt x="492447" y="318066"/>
                  <a:pt x="492447" y="341741"/>
                  <a:pt x="492447" y="367237"/>
                </a:cubicBezTo>
                <a:cubicBezTo>
                  <a:pt x="492447" y="392733"/>
                  <a:pt x="492447" y="418230"/>
                  <a:pt x="490625" y="443726"/>
                </a:cubicBezTo>
                <a:cubicBezTo>
                  <a:pt x="523406" y="420051"/>
                  <a:pt x="552545" y="394554"/>
                  <a:pt x="579863" y="370879"/>
                </a:cubicBezTo>
                <a:cubicBezTo>
                  <a:pt x="552545" y="345383"/>
                  <a:pt x="523406" y="321708"/>
                  <a:pt x="490625" y="296212"/>
                </a:cubicBezTo>
                <a:close/>
                <a:moveTo>
                  <a:pt x="388640" y="44891"/>
                </a:moveTo>
                <a:cubicBezTo>
                  <a:pt x="355859" y="55818"/>
                  <a:pt x="323078" y="66745"/>
                  <a:pt x="290297" y="81314"/>
                </a:cubicBezTo>
                <a:cubicBezTo>
                  <a:pt x="310330" y="92241"/>
                  <a:pt x="328542" y="103168"/>
                  <a:pt x="346753" y="112274"/>
                </a:cubicBezTo>
                <a:cubicBezTo>
                  <a:pt x="368607" y="125022"/>
                  <a:pt x="386819" y="135949"/>
                  <a:pt x="406852" y="148697"/>
                </a:cubicBezTo>
                <a:cubicBezTo>
                  <a:pt x="401388" y="112274"/>
                  <a:pt x="395925" y="77672"/>
                  <a:pt x="388640" y="44891"/>
                </a:cubicBezTo>
                <a:close/>
                <a:moveTo>
                  <a:pt x="345505" y="0"/>
                </a:moveTo>
                <a:lnTo>
                  <a:pt x="591308" y="0"/>
                </a:lnTo>
                <a:lnTo>
                  <a:pt x="558009" y="2549"/>
                </a:lnTo>
                <a:cubicBezTo>
                  <a:pt x="526138" y="7102"/>
                  <a:pt x="492447" y="13931"/>
                  <a:pt x="457844" y="23037"/>
                </a:cubicBezTo>
                <a:cubicBezTo>
                  <a:pt x="470593" y="79493"/>
                  <a:pt x="479698" y="139591"/>
                  <a:pt x="485162" y="201511"/>
                </a:cubicBezTo>
                <a:cubicBezTo>
                  <a:pt x="539797" y="239755"/>
                  <a:pt x="588968" y="279821"/>
                  <a:pt x="632676" y="319887"/>
                </a:cubicBezTo>
                <a:cubicBezTo>
                  <a:pt x="756515" y="196048"/>
                  <a:pt x="805687" y="84956"/>
                  <a:pt x="778370" y="37606"/>
                </a:cubicBezTo>
                <a:cubicBezTo>
                  <a:pt x="771085" y="24858"/>
                  <a:pt x="755150" y="14386"/>
                  <a:pt x="732613" y="7102"/>
                </a:cubicBezTo>
                <a:lnTo>
                  <a:pt x="679353" y="0"/>
                </a:lnTo>
                <a:lnTo>
                  <a:pt x="841075" y="0"/>
                </a:lnTo>
                <a:lnTo>
                  <a:pt x="842110" y="1183"/>
                </a:lnTo>
                <a:cubicBezTo>
                  <a:pt x="893103" y="88599"/>
                  <a:pt x="827541" y="228829"/>
                  <a:pt x="683669" y="372701"/>
                </a:cubicBezTo>
                <a:cubicBezTo>
                  <a:pt x="818435" y="511109"/>
                  <a:pt x="880355" y="645875"/>
                  <a:pt x="831183" y="731470"/>
                </a:cubicBezTo>
                <a:cubicBezTo>
                  <a:pt x="800223" y="784284"/>
                  <a:pt x="731019" y="809780"/>
                  <a:pt x="636319" y="809780"/>
                </a:cubicBezTo>
                <a:cubicBezTo>
                  <a:pt x="578041" y="809780"/>
                  <a:pt x="512479" y="798853"/>
                  <a:pt x="439633" y="780641"/>
                </a:cubicBezTo>
                <a:cubicBezTo>
                  <a:pt x="388640" y="970042"/>
                  <a:pt x="299403" y="1093882"/>
                  <a:pt x="201060" y="1093882"/>
                </a:cubicBezTo>
                <a:cubicBezTo>
                  <a:pt x="127303" y="1093882"/>
                  <a:pt x="59692" y="1024222"/>
                  <a:pt x="8216" y="909489"/>
                </a:cubicBezTo>
                <a:lnTo>
                  <a:pt x="0" y="888901"/>
                </a:lnTo>
                <a:lnTo>
                  <a:pt x="0" y="599595"/>
                </a:lnTo>
                <a:lnTo>
                  <a:pt x="15301" y="691404"/>
                </a:lnTo>
                <a:cubicBezTo>
                  <a:pt x="49904" y="680477"/>
                  <a:pt x="84506" y="667729"/>
                  <a:pt x="120929" y="653160"/>
                </a:cubicBezTo>
                <a:cubicBezTo>
                  <a:pt x="99075" y="642233"/>
                  <a:pt x="77221" y="629485"/>
                  <a:pt x="57188" y="618558"/>
                </a:cubicBezTo>
                <a:lnTo>
                  <a:pt x="0" y="583898"/>
                </a:lnTo>
                <a:lnTo>
                  <a:pt x="0" y="497844"/>
                </a:lnTo>
                <a:lnTo>
                  <a:pt x="91790" y="554817"/>
                </a:lnTo>
                <a:cubicBezTo>
                  <a:pt x="130035" y="576671"/>
                  <a:pt x="168279" y="596704"/>
                  <a:pt x="206524" y="614915"/>
                </a:cubicBezTo>
                <a:cubicBezTo>
                  <a:pt x="244768" y="596704"/>
                  <a:pt x="283013" y="576671"/>
                  <a:pt x="321257" y="554817"/>
                </a:cubicBezTo>
                <a:cubicBezTo>
                  <a:pt x="354038" y="534784"/>
                  <a:pt x="384998" y="516573"/>
                  <a:pt x="414137" y="496540"/>
                </a:cubicBezTo>
                <a:cubicBezTo>
                  <a:pt x="417779" y="454653"/>
                  <a:pt x="419600" y="410945"/>
                  <a:pt x="419600" y="365416"/>
                </a:cubicBezTo>
                <a:cubicBezTo>
                  <a:pt x="419600" y="321708"/>
                  <a:pt x="419600" y="281642"/>
                  <a:pt x="415958" y="241577"/>
                </a:cubicBezTo>
                <a:cubicBezTo>
                  <a:pt x="383177" y="219723"/>
                  <a:pt x="346753" y="197869"/>
                  <a:pt x="310330" y="176015"/>
                </a:cubicBezTo>
                <a:cubicBezTo>
                  <a:pt x="275728" y="155982"/>
                  <a:pt x="241126" y="137770"/>
                  <a:pt x="206524" y="121380"/>
                </a:cubicBezTo>
                <a:cubicBezTo>
                  <a:pt x="171922" y="137770"/>
                  <a:pt x="137320" y="155982"/>
                  <a:pt x="102717" y="176015"/>
                </a:cubicBezTo>
                <a:lnTo>
                  <a:pt x="22444" y="226186"/>
                </a:lnTo>
                <a:lnTo>
                  <a:pt x="27152" y="211019"/>
                </a:lnTo>
                <a:cubicBezTo>
                  <a:pt x="53377" y="149016"/>
                  <a:pt x="97187" y="96261"/>
                  <a:pt x="152330" y="59007"/>
                </a:cubicBezTo>
                <a:lnTo>
                  <a:pt x="196394" y="35090"/>
                </a:lnTo>
                <a:lnTo>
                  <a:pt x="206524" y="39427"/>
                </a:lnTo>
                <a:lnTo>
                  <a:pt x="292741" y="5319"/>
                </a:lnTo>
                <a:close/>
              </a:path>
            </a:pathLst>
          </a:custGeom>
          <a:solidFill>
            <a:srgbClr val="47CACE"/>
          </a:solidFill>
          <a:ln w="18157" cap="flat">
            <a:noFill/>
            <a:prstDash val="solid"/>
            <a:miter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5741367" y="3221915"/>
            <a:ext cx="5229972" cy="2733753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8E829B10-162C-1F2E-7709-F1A989FEFD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003" t="21351" r="25508" b="19450"/>
          <a:stretch/>
        </p:blipFill>
        <p:spPr>
          <a:xfrm>
            <a:off x="789777" y="3267004"/>
            <a:ext cx="3761055" cy="3250855"/>
          </a:xfrm>
          <a:prstGeom prst="rect">
            <a:avLst/>
          </a:prstGeom>
          <a:effectLst>
            <a:outerShdw blurRad="1270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B4D13D7-0FD8-49B0-BF39-A17B29250032}"/>
              </a:ext>
            </a:extLst>
          </p:cNvPr>
          <p:cNvSpPr txBox="1"/>
          <p:nvPr/>
        </p:nvSpPr>
        <p:spPr>
          <a:xfrm>
            <a:off x="3062475" y="882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0EC059"/>
                </a:solidFill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0A5B5E-E9A5-45D4-9A84-ABDA8BE73264}"/>
              </a:ext>
            </a:extLst>
          </p:cNvPr>
          <p:cNvSpPr txBox="1"/>
          <p:nvPr/>
        </p:nvSpPr>
        <p:spPr>
          <a:xfrm>
            <a:off x="6046305" y="3614126"/>
            <a:ext cx="46200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Membangun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pendeteksi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penyakit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daun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tanaman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kentang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berbasis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android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mengimplementasikan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metode</a:t>
            </a:r>
            <a:r>
              <a: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Convolutional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6458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8E829B10-162C-1F2E-7709-F1A989FEF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003" t="21351" r="25508" b="19450"/>
          <a:stretch/>
        </p:blipFill>
        <p:spPr>
          <a:xfrm flipH="1">
            <a:off x="9856786" y="4404335"/>
            <a:ext cx="2825559" cy="2442262"/>
          </a:xfrm>
          <a:prstGeom prst="rect">
            <a:avLst/>
          </a:prstGeom>
          <a:effectLst>
            <a:outerShdw blurRad="1270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10485EF-05B8-4974-A971-06D81B93E9CA}"/>
              </a:ext>
            </a:extLst>
          </p:cNvPr>
          <p:cNvSpPr txBox="1"/>
          <p:nvPr/>
        </p:nvSpPr>
        <p:spPr>
          <a:xfrm>
            <a:off x="3062475" y="882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0EC059"/>
                </a:solidFill>
                <a:latin typeface="Century Gothic" panose="020B0502020202020204" pitchFamily="34" charset="0"/>
              </a:rPr>
              <a:t>BATASAN MASALAH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DDEF87-1149-41B4-9AAE-31D7ACA36A5A}"/>
              </a:ext>
            </a:extLst>
          </p:cNvPr>
          <p:cNvGrpSpPr/>
          <p:nvPr/>
        </p:nvGrpSpPr>
        <p:grpSpPr>
          <a:xfrm>
            <a:off x="466324" y="1719513"/>
            <a:ext cx="4204340" cy="1015663"/>
            <a:chOff x="466324" y="1719513"/>
            <a:chExt cx="4204340" cy="101566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D502C0-82AE-95C8-3989-06890732DADD}"/>
                </a:ext>
              </a:extLst>
            </p:cNvPr>
            <p:cNvGrpSpPr/>
            <p:nvPr/>
          </p:nvGrpSpPr>
          <p:grpSpPr>
            <a:xfrm>
              <a:off x="466324" y="1740408"/>
              <a:ext cx="4204340" cy="973874"/>
              <a:chOff x="6719250" y="2146456"/>
              <a:chExt cx="4204340" cy="97387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1E455E1-6497-3363-7E3D-83D9A9256B62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973874"/>
                <a:chOff x="6482507" y="723812"/>
                <a:chExt cx="4204340" cy="1628596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FEBEE12C-61B2-9D46-C6CA-48CBCD86210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74ABF31-0154-15D6-5706-FE3ED4C8E956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B8CF2D-5D76-64A6-0387-3F98E0EC0E86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973874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E46622-32CD-C3C0-E45A-B28A3F345C4B}"/>
                  </a:ext>
                </a:extLst>
              </p:cNvPr>
              <p:cNvSpPr txBox="1"/>
              <p:nvPr/>
            </p:nvSpPr>
            <p:spPr>
              <a:xfrm>
                <a:off x="7661598" y="2310228"/>
                <a:ext cx="30838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Aplikasi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dibangun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hanya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platform Android.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03BD61-4EF3-4A06-8ECE-3326F84C1BF5}"/>
                </a:ext>
              </a:extLst>
            </p:cNvPr>
            <p:cNvSpPr txBox="1"/>
            <p:nvPr/>
          </p:nvSpPr>
          <p:spPr>
            <a:xfrm>
              <a:off x="619005" y="1719513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0EC059"/>
                  </a:solidFill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DBA9EB-01B5-4C6C-A787-7EE4FB044809}"/>
              </a:ext>
            </a:extLst>
          </p:cNvPr>
          <p:cNvGrpSpPr/>
          <p:nvPr/>
        </p:nvGrpSpPr>
        <p:grpSpPr>
          <a:xfrm>
            <a:off x="5652448" y="1727916"/>
            <a:ext cx="4204340" cy="1015663"/>
            <a:chOff x="5652448" y="1727916"/>
            <a:chExt cx="4204340" cy="101566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1665DCD-0281-F4DA-75C4-429F7B24E87C}"/>
                </a:ext>
              </a:extLst>
            </p:cNvPr>
            <p:cNvGrpSpPr/>
            <p:nvPr/>
          </p:nvGrpSpPr>
          <p:grpSpPr>
            <a:xfrm>
              <a:off x="5652448" y="1757985"/>
              <a:ext cx="4204340" cy="980597"/>
              <a:chOff x="6719248" y="4908656"/>
              <a:chExt cx="4204340" cy="98059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4AACDB8-508E-C84C-B824-008E57315052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975600"/>
                <a:chOff x="6482507" y="723812"/>
                <a:chExt cx="4204340" cy="1631482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2E56C6BF-A179-F0DE-14ED-C511B5364D95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87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B5CCC505-E642-62BA-6669-ECE48CC35D99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EAEF9AA-B066-B1CE-C7F2-367BE0237CD7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980597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E3149F3-7588-83B5-0630-DA334816F336}"/>
                  </a:ext>
                </a:extLst>
              </p:cNvPr>
              <p:cNvSpPr txBox="1"/>
              <p:nvPr/>
            </p:nvSpPr>
            <p:spPr>
              <a:xfrm>
                <a:off x="7661598" y="4985955"/>
                <a:ext cx="30838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Menggunakan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metode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Cross Industry Standard Process for Data Mining (CRISP-DM)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kerangka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penelitian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BAC5ACD-6CE9-436E-A5D5-7C6866BB978C}"/>
                </a:ext>
              </a:extLst>
            </p:cNvPr>
            <p:cNvSpPr txBox="1"/>
            <p:nvPr/>
          </p:nvSpPr>
          <p:spPr>
            <a:xfrm>
              <a:off x="5808822" y="1727916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0EC059"/>
                  </a:solidFill>
                </a:rPr>
                <a:t>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1EA5B0-2068-4E47-B158-CC53D70FBDE6}"/>
              </a:ext>
            </a:extLst>
          </p:cNvPr>
          <p:cNvGrpSpPr/>
          <p:nvPr/>
        </p:nvGrpSpPr>
        <p:grpSpPr>
          <a:xfrm>
            <a:off x="439715" y="3098462"/>
            <a:ext cx="4204340" cy="1017389"/>
            <a:chOff x="439715" y="3098462"/>
            <a:chExt cx="4204340" cy="101738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2AB1373-8F66-C128-F71C-C67FC4D91EC9}"/>
                </a:ext>
              </a:extLst>
            </p:cNvPr>
            <p:cNvGrpSpPr/>
            <p:nvPr/>
          </p:nvGrpSpPr>
          <p:grpSpPr>
            <a:xfrm>
              <a:off x="439715" y="3140251"/>
              <a:ext cx="4204340" cy="975600"/>
              <a:chOff x="6719249" y="3530054"/>
              <a:chExt cx="4204340" cy="97560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BC3670C-ECEE-28AC-6941-C360A2811E74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975600"/>
                <a:chOff x="6482507" y="723812"/>
                <a:chExt cx="4204340" cy="1631482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E2F6B440-3C07-2ADF-AE22-383CB13F4620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8BCE8BB5-EFC7-412E-953D-2A653B340B11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A4B63BA-AF88-FB68-37FC-CC464F3F11A8}"/>
                  </a:ext>
                </a:extLst>
              </p:cNvPr>
              <p:cNvSpPr/>
              <p:nvPr/>
            </p:nvSpPr>
            <p:spPr>
              <a:xfrm>
                <a:off x="7521337" y="3530054"/>
                <a:ext cx="65051" cy="973874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1EA6230-A8F1-700B-2255-D2F98B47DD48}"/>
                  </a:ext>
                </a:extLst>
              </p:cNvPr>
              <p:cNvSpPr txBox="1"/>
              <p:nvPr/>
            </p:nvSpPr>
            <p:spPr>
              <a:xfrm>
                <a:off x="7661598" y="3694689"/>
                <a:ext cx="3083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Metode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digunakan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aplikasi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ini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adalah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Convolutional Neural Network.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EB5982-E7FA-4000-8263-18AEB921B5D2}"/>
                </a:ext>
              </a:extLst>
            </p:cNvPr>
            <p:cNvSpPr txBox="1"/>
            <p:nvPr/>
          </p:nvSpPr>
          <p:spPr>
            <a:xfrm>
              <a:off x="580883" y="3098462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0EC059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401680-71D3-40E2-9714-5EC543AB6D3E}"/>
              </a:ext>
            </a:extLst>
          </p:cNvPr>
          <p:cNvGrpSpPr/>
          <p:nvPr/>
        </p:nvGrpSpPr>
        <p:grpSpPr>
          <a:xfrm>
            <a:off x="5652447" y="3119356"/>
            <a:ext cx="4204340" cy="1015663"/>
            <a:chOff x="5652447" y="3119356"/>
            <a:chExt cx="4204340" cy="101566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0395631-72F0-0BA0-3640-44F59BC71383}"/>
                </a:ext>
              </a:extLst>
            </p:cNvPr>
            <p:cNvGrpSpPr/>
            <p:nvPr/>
          </p:nvGrpSpPr>
          <p:grpSpPr>
            <a:xfrm>
              <a:off x="5652447" y="3142125"/>
              <a:ext cx="4204340" cy="972000"/>
              <a:chOff x="6719250" y="2146456"/>
              <a:chExt cx="4204340" cy="97200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A4F5740-77EF-A38F-EAA9-5E101C272FA0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972000"/>
                <a:chOff x="6482507" y="723812"/>
                <a:chExt cx="4204340" cy="1625462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68EA7D2C-32DA-6AA5-11C8-070EB928949F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FA4A929E-C77D-DFA8-04F9-2530B0750A08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29B999C-C8ED-6973-CACD-CE4870DB7D57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9720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DCB61B3-ED9D-D22F-BE93-7E34932BD067}"/>
                  </a:ext>
                </a:extLst>
              </p:cNvPr>
              <p:cNvSpPr txBox="1"/>
              <p:nvPr/>
            </p:nvSpPr>
            <p:spPr>
              <a:xfrm>
                <a:off x="7661767" y="2219463"/>
                <a:ext cx="30838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Bahasa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pemrograman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digunakan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adalah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Kotlin dan Python.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80C37B6-758E-44FA-80A8-E12B70A909B8}"/>
                </a:ext>
              </a:extLst>
            </p:cNvPr>
            <p:cNvSpPr txBox="1"/>
            <p:nvPr/>
          </p:nvSpPr>
          <p:spPr>
            <a:xfrm>
              <a:off x="5802406" y="3119356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0EC059"/>
                  </a:solidFill>
                </a:rPr>
                <a:t>5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108150-3472-4ECB-A563-BB88FED68105}"/>
              </a:ext>
            </a:extLst>
          </p:cNvPr>
          <p:cNvGrpSpPr/>
          <p:nvPr/>
        </p:nvGrpSpPr>
        <p:grpSpPr>
          <a:xfrm>
            <a:off x="439714" y="4667201"/>
            <a:ext cx="4204340" cy="1015663"/>
            <a:chOff x="439714" y="4667201"/>
            <a:chExt cx="4204340" cy="101566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AE53BE-7525-430D-95CA-C30ACAF45E91}"/>
                </a:ext>
              </a:extLst>
            </p:cNvPr>
            <p:cNvGrpSpPr/>
            <p:nvPr/>
          </p:nvGrpSpPr>
          <p:grpSpPr>
            <a:xfrm>
              <a:off x="439714" y="4710864"/>
              <a:ext cx="4204340" cy="972000"/>
              <a:chOff x="439714" y="4710864"/>
              <a:chExt cx="4204340" cy="97200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7EB85EC-BAC7-4EC0-BDD2-B79C512B9DC5}"/>
                  </a:ext>
                </a:extLst>
              </p:cNvPr>
              <p:cNvGrpSpPr/>
              <p:nvPr/>
            </p:nvGrpSpPr>
            <p:grpSpPr>
              <a:xfrm>
                <a:off x="439714" y="4710864"/>
                <a:ext cx="4204340" cy="972000"/>
                <a:chOff x="6482507" y="723812"/>
                <a:chExt cx="4204340" cy="162546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4FB7C5D9-9F0E-4A4D-A576-2AFD0A582535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72DCA387-1512-4080-9D98-B653FEC4817F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CE07117-DBC8-44AF-B0F7-D316F14F3F1A}"/>
                  </a:ext>
                </a:extLst>
              </p:cNvPr>
              <p:cNvSpPr/>
              <p:nvPr/>
            </p:nvSpPr>
            <p:spPr>
              <a:xfrm>
                <a:off x="1241801" y="4710864"/>
                <a:ext cx="65051" cy="9720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AA7D0F-D7E3-4A16-848C-8766FD205640}"/>
                  </a:ext>
                </a:extLst>
              </p:cNvPr>
              <p:cNvSpPr txBox="1"/>
              <p:nvPr/>
            </p:nvSpPr>
            <p:spPr>
              <a:xfrm>
                <a:off x="1382231" y="4783871"/>
                <a:ext cx="3083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Luaran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dari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aplikasi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ini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adalah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menampilkan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hasil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deteksi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penyakit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daun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tanaman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kentang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904BB93-892F-4358-9EC9-6C2C13687540}"/>
                </a:ext>
              </a:extLst>
            </p:cNvPr>
            <p:cNvSpPr txBox="1"/>
            <p:nvPr/>
          </p:nvSpPr>
          <p:spPr>
            <a:xfrm>
              <a:off x="577928" y="4667201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0EC059"/>
                  </a:solidFill>
                </a:rPr>
                <a:t>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C0A3B2-9EF7-430A-9EE2-79C115B12417}"/>
              </a:ext>
            </a:extLst>
          </p:cNvPr>
          <p:cNvGrpSpPr/>
          <p:nvPr/>
        </p:nvGrpSpPr>
        <p:grpSpPr>
          <a:xfrm>
            <a:off x="5652447" y="4702370"/>
            <a:ext cx="4204340" cy="1077508"/>
            <a:chOff x="5652447" y="4702370"/>
            <a:chExt cx="4204340" cy="107750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CDC9B88-8AD2-4417-96FC-2E920358DBB1}"/>
                </a:ext>
              </a:extLst>
            </p:cNvPr>
            <p:cNvGrpSpPr/>
            <p:nvPr/>
          </p:nvGrpSpPr>
          <p:grpSpPr>
            <a:xfrm>
              <a:off x="5652447" y="4702370"/>
              <a:ext cx="4204340" cy="1077508"/>
              <a:chOff x="6719250" y="2146456"/>
              <a:chExt cx="4204340" cy="102009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DDF1B4C-38BC-48B5-B2A9-A0824918A40B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972000"/>
                <a:chOff x="6482507" y="723812"/>
                <a:chExt cx="4204340" cy="1625462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7F8F0AA6-A2E4-4EB3-870E-2B93DD3372D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F4AAE6A1-33E7-4BCC-8A6E-694AE63BAB1D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8867071-95D4-4A0E-91F7-B466B7B10013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9720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E2C8171-F550-4D62-AD9B-A26D7C76F7ED}"/>
                  </a:ext>
                </a:extLst>
              </p:cNvPr>
              <p:cNvSpPr txBox="1"/>
              <p:nvPr/>
            </p:nvSpPr>
            <p:spPr>
              <a:xfrm>
                <a:off x="7661767" y="2150883"/>
                <a:ext cx="308381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Aplikasi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dibangun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hanya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mendeteksi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jenis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penyakit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pada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daun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tanaman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kentang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jenis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tanaman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lain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tidak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termasuk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cakupan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deteksi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aplikasi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ini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FE3363-6B24-4F5C-B209-EB903D9C1CF8}"/>
                </a:ext>
              </a:extLst>
            </p:cNvPr>
            <p:cNvSpPr txBox="1"/>
            <p:nvPr/>
          </p:nvSpPr>
          <p:spPr>
            <a:xfrm>
              <a:off x="5823377" y="471086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0EC059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63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2FDE3DA-C1F1-4F7F-9B0C-876CF41BFC1E}"/>
              </a:ext>
            </a:extLst>
          </p:cNvPr>
          <p:cNvGrpSpPr/>
          <p:nvPr/>
        </p:nvGrpSpPr>
        <p:grpSpPr>
          <a:xfrm>
            <a:off x="1958040" y="1112966"/>
            <a:ext cx="7815330" cy="4991499"/>
            <a:chOff x="821984" y="723501"/>
            <a:chExt cx="5253337" cy="33552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1B725-F0EB-46E6-B2FF-B63A2A12E946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659AF2D-984E-47A1-958C-70108BD5EB4A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9EE245ED-16E3-430A-98B2-815CE7C584AE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31" name="Graphic 30" descr="Fingerprint">
              <a:extLst>
                <a:ext uri="{FF2B5EF4-FFF2-40B4-BE49-F238E27FC236}">
                  <a16:creationId xmlns:a16="http://schemas.microsoft.com/office/drawing/2014/main" id="{544F72FA-7804-45D0-A9C2-F13782C1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75B796-2838-5850-96FA-2937A02788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129" t="29305" r="5200" b="14885"/>
          <a:stretch/>
        </p:blipFill>
        <p:spPr>
          <a:xfrm>
            <a:off x="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6DAA4F-5E41-498C-B2E5-30D74DA4A3DA}"/>
              </a:ext>
            </a:extLst>
          </p:cNvPr>
          <p:cNvSpPr txBox="1"/>
          <p:nvPr/>
        </p:nvSpPr>
        <p:spPr>
          <a:xfrm>
            <a:off x="3062475" y="882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D7A92A"/>
                </a:solidFill>
                <a:latin typeface="Century Gothic" panose="020B0502020202020204" pitchFamily="34" charset="0"/>
              </a:rPr>
              <a:t>TINJAUAN PUSTAKA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42B2C06-D262-48D2-925D-444505D7078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40" y="4229815"/>
            <a:ext cx="5017770" cy="16948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C820E1F-343C-4700-8DAE-93974F7D6BAD}"/>
              </a:ext>
            </a:extLst>
          </p:cNvPr>
          <p:cNvSpPr txBox="1"/>
          <p:nvPr/>
        </p:nvSpPr>
        <p:spPr>
          <a:xfrm>
            <a:off x="2637692" y="1853593"/>
            <a:ext cx="65207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Convolutional Neural Network (CNN)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serangkaian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lapisan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pemrosesan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konvolusi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terinspirasi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oleh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saraf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biologis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. CNN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efektif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memproses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klasifikasi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pada data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citra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,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direpresentasikan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bentuk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matriks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. Model CNN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dilatih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metode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supervised learning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mengidentifikasi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pola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antara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input data dan label output.</a:t>
            </a:r>
          </a:p>
        </p:txBody>
      </p:sp>
    </p:spTree>
    <p:extLst>
      <p:ext uri="{BB962C8B-B14F-4D97-AF65-F5344CB8AC3E}">
        <p14:creationId xmlns:p14="http://schemas.microsoft.com/office/powerpoint/2010/main" val="134959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2FDE3DA-C1F1-4F7F-9B0C-876CF41BFC1E}"/>
              </a:ext>
            </a:extLst>
          </p:cNvPr>
          <p:cNvGrpSpPr/>
          <p:nvPr/>
        </p:nvGrpSpPr>
        <p:grpSpPr>
          <a:xfrm>
            <a:off x="1811799" y="1112966"/>
            <a:ext cx="8568403" cy="5472472"/>
            <a:chOff x="821984" y="723501"/>
            <a:chExt cx="5253337" cy="33552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1B725-F0EB-46E6-B2FF-B63A2A12E946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659AF2D-984E-47A1-958C-70108BD5EB4A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9EE245ED-16E3-430A-98B2-815CE7C584AE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31" name="Graphic 30" descr="Fingerprint">
              <a:extLst>
                <a:ext uri="{FF2B5EF4-FFF2-40B4-BE49-F238E27FC236}">
                  <a16:creationId xmlns:a16="http://schemas.microsoft.com/office/drawing/2014/main" id="{544F72FA-7804-45D0-A9C2-F13782C1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75B796-2838-5850-96FA-2937A02788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129" t="29305" r="5200" b="14885"/>
          <a:stretch/>
        </p:blipFill>
        <p:spPr>
          <a:xfrm>
            <a:off x="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6DAA4F-5E41-498C-B2E5-30D74DA4A3DA}"/>
              </a:ext>
            </a:extLst>
          </p:cNvPr>
          <p:cNvSpPr txBox="1"/>
          <p:nvPr/>
        </p:nvSpPr>
        <p:spPr>
          <a:xfrm>
            <a:off x="3062475" y="882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D7A92A"/>
                </a:solidFill>
                <a:latin typeface="Century Gothic" panose="020B0502020202020204" pitchFamily="34" charset="0"/>
              </a:rPr>
              <a:t>TINJAUAN PUSTAKA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20E1F-343C-4700-8DAE-93974F7D6BAD}"/>
              </a:ext>
            </a:extLst>
          </p:cNvPr>
          <p:cNvSpPr txBox="1"/>
          <p:nvPr/>
        </p:nvSpPr>
        <p:spPr>
          <a:xfrm>
            <a:off x="2637692" y="1853593"/>
            <a:ext cx="65207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CRISP-DM,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singkatan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Cross-Industry Standard Process for Data Mining,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metodologi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banyak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analitik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data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proyek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penambangan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data.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Metodologi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memberikan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kerangka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terstruktur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merencanakan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melaksanakan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proyek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data mining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efisien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. CRISP-DM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diakui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secara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luas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fleksibilitasnya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kemampuannya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diadaptasi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industri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situasi</a:t>
            </a:r>
            <a:r>
              <a:rPr lang="en-ID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010B5A-CA58-42B0-AA61-0F6F29C676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91608" y="4438916"/>
            <a:ext cx="2608783" cy="19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23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0E070B-7D51-B8C2-81A0-066889FEE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>
            <a:off x="8708027" y="3429000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FF972BE-D1AF-A17F-06FB-37CDA13F74D4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24D39-4ED3-40DC-D9CB-6B8B58F6D6E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66A765-A97F-9C22-7A02-75FC5DAE22D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AE64D9C-14B0-4A15-B6F0-F6EC7DA7DA6E}"/>
              </a:ext>
            </a:extLst>
          </p:cNvPr>
          <p:cNvSpPr txBox="1"/>
          <p:nvPr/>
        </p:nvSpPr>
        <p:spPr>
          <a:xfrm>
            <a:off x="3127864" y="628660"/>
            <a:ext cx="6255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D88B3E"/>
                </a:solidFill>
                <a:latin typeface="Century Gothic" panose="020B0502020202020204" pitchFamily="34" charset="0"/>
              </a:rPr>
              <a:t>METODE PENELITIAN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4969D29-4AF7-4E3E-BE33-0A744C5B1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64" y="1352387"/>
            <a:ext cx="2531272" cy="51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6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0E070B-7D51-B8C2-81A0-066889FEE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 flipH="1">
            <a:off x="-144430" y="3427181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FF972BE-D1AF-A17F-06FB-37CDA13F74D4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24D39-4ED3-40DC-D9CB-6B8B58F6D6E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66A765-A97F-9C22-7A02-75FC5DAE22D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A95A6C5-270C-4EFD-8D76-6C431C5B3EC5}"/>
              </a:ext>
            </a:extLst>
          </p:cNvPr>
          <p:cNvSpPr txBox="1"/>
          <p:nvPr/>
        </p:nvSpPr>
        <p:spPr>
          <a:xfrm>
            <a:off x="3127864" y="628660"/>
            <a:ext cx="6255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600" dirty="0">
                <a:solidFill>
                  <a:srgbClr val="D88B3E"/>
                </a:solidFill>
                <a:latin typeface="Century Gothic" panose="020B0502020202020204" pitchFamily="34" charset="0"/>
              </a:rPr>
              <a:t>HASIL PENELITIAN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6CE32EE-6B49-47D5-B61C-B34ED0FF4E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73" y="1255155"/>
            <a:ext cx="4388454" cy="376342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C2C082E-BE7D-45FF-8002-AC42A824A6DF}"/>
                  </a:ext>
                </a:extLst>
              </p:cNvPr>
              <p:cNvSpPr/>
              <p:nvPr/>
            </p:nvSpPr>
            <p:spPr>
              <a:xfrm>
                <a:off x="2701620" y="5183408"/>
                <a:ext cx="6788761" cy="1405871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228600" algn="just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𝐴𝑘𝑢𝑟𝑎𝑠𝑖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𝐽𝑢𝑚𝑙𝑎h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𝑝𝑜𝑠𝑖𝑡𝑖𝑓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𝐽𝑢𝑚𝑙𝑎h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99+102+118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320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99.68%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C2C082E-BE7D-45FF-8002-AC42A824A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20" y="5183408"/>
                <a:ext cx="6788761" cy="1405871"/>
              </a:xfrm>
              <a:prstGeom prst="roundRect">
                <a:avLst>
                  <a:gd name="adj" fmla="val 1076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Graphic 58" descr="Bullseye">
            <a:extLst>
              <a:ext uri="{FF2B5EF4-FFF2-40B4-BE49-F238E27FC236}">
                <a16:creationId xmlns:a16="http://schemas.microsoft.com/office/drawing/2014/main" id="{520EC22F-2D18-46FE-BF08-642169B85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8719" r="17623"/>
          <a:stretch>
            <a:fillRect/>
          </a:stretch>
        </p:blipFill>
        <p:spPr>
          <a:xfrm>
            <a:off x="8855343" y="5183408"/>
            <a:ext cx="635037" cy="626589"/>
          </a:xfrm>
          <a:custGeom>
            <a:avLst/>
            <a:gdLst>
              <a:gd name="connsiteX0" fmla="*/ 0 w 1350429"/>
              <a:gd name="connsiteY0" fmla="*/ 0 h 1332464"/>
              <a:gd name="connsiteX1" fmla="*/ 1008982 w 1350429"/>
              <a:gd name="connsiteY1" fmla="*/ 0 h 1332464"/>
              <a:gd name="connsiteX2" fmla="*/ 1350429 w 1350429"/>
              <a:gd name="connsiteY2" fmla="*/ 341447 h 1332464"/>
              <a:gd name="connsiteX3" fmla="*/ 1350429 w 1350429"/>
              <a:gd name="connsiteY3" fmla="*/ 1332464 h 1332464"/>
              <a:gd name="connsiteX4" fmla="*/ 0 w 1350429"/>
              <a:gd name="connsiteY4" fmla="*/ 1332464 h 133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429" h="1332464">
                <a:moveTo>
                  <a:pt x="0" y="0"/>
                </a:moveTo>
                <a:lnTo>
                  <a:pt x="1008982" y="0"/>
                </a:lnTo>
                <a:cubicBezTo>
                  <a:pt x="1197558" y="0"/>
                  <a:pt x="1350429" y="152871"/>
                  <a:pt x="1350429" y="341447"/>
                </a:cubicBezTo>
                <a:lnTo>
                  <a:pt x="1350429" y="1332464"/>
                </a:lnTo>
                <a:lnTo>
                  <a:pt x="0" y="1332464"/>
                </a:lnTo>
                <a:close/>
              </a:path>
            </a:pathLst>
          </a:cu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32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712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Sonnya Ghandi</cp:lastModifiedBy>
  <cp:revision>63</cp:revision>
  <dcterms:created xsi:type="dcterms:W3CDTF">2023-02-22T02:08:07Z</dcterms:created>
  <dcterms:modified xsi:type="dcterms:W3CDTF">2024-06-27T18:02:53Z</dcterms:modified>
</cp:coreProperties>
</file>