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2" r:id="rId4"/>
    <p:sldId id="261" r:id="rId5"/>
    <p:sldId id="263" r:id="rId6"/>
    <p:sldId id="265" r:id="rId7"/>
    <p:sldId id="266" r:id="rId8"/>
    <p:sldId id="267" r:id="rId9"/>
    <p:sldId id="268" r:id="rId10"/>
    <p:sldId id="274" r:id="rId11"/>
    <p:sldId id="270" r:id="rId12"/>
    <p:sldId id="271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D28F-6554-4473-87F2-CDA6409A04C6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C7DD-4826-47C8-8EE1-EECE24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2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92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07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60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40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0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43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1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9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5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1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92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9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C7DD-4826-47C8-8EE1-EECE2482DA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76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47A5C-898F-4D55-ADCF-C3E5B0A8C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9E545C-B1ED-41F3-BC20-E4923536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94358-C6A1-4BA9-8F5F-6435C561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AA-B7BA-4EFE-9D1C-C0E30E837CA9}" type="datetime1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B46F9-D669-47B1-A968-46A21A5D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9E4F9-7397-4C2C-86CD-A737EC1E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47EBB-6A2A-4533-882E-B0858114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E96F2A-BFE0-4088-BC35-08D0E3CA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56238-B3F2-4AAC-8B00-ED2D1C22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AEA6-4117-49F7-A729-497AC315B2D6}" type="datetime1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63790-F397-4200-86D1-6944EA0E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0EBF5-63A4-4F3A-99B2-306274F8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52BF3A-C43D-4CF1-9023-C06924364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6117FC-A408-4D13-B628-21126EB9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FA6F5-9323-492F-AEB6-676E8850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7253-60CA-4146-BD7D-B0C683C8C43E}" type="datetime1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C7E89-A9B0-4BB3-AC3C-4F87FE18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39D97-0E89-4A2C-BC22-785DB63E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47AF5-1E40-4BA1-83B0-5FF4CCE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3309D-C763-4F0D-A81E-99746725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E3179-F4DF-41E7-A388-265DAB84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0593-2C60-4D3F-BAC1-39ED8136AD64}" type="datetime1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A8E78-D332-4E28-9B03-B47D31A9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9DA9-A71E-4974-965C-B2AF953D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A26DE-46A7-4C68-B2CB-68CFDCAC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935D48-3988-4126-A0A7-CBFDCD18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25B4D-4098-401E-A70E-1F7AB0E6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46D5-95F8-4288-84F1-8221EB9B0DE6}" type="datetime1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33AFEA-280F-4ABF-A00C-B1671721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17E4A-7B31-4BA6-B94C-D4FFBC82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24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40893-8150-42EE-B481-8C91EE2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22C6D-EB32-4209-8444-CD075B510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6E9B1-EB08-4B50-B33A-79FF5BC7F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13A2D9-4B32-4F39-AB64-9F7CF852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43C6-37FF-464D-95A8-5703D75B922D}" type="datetime1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321B8B-1FA7-495B-95FF-D8EE0AB5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ED2A5-E2ED-4580-BB7B-4E5075F4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99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B4AE-6032-41FB-ACBA-0979A84B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33F2F-4FAF-4BC7-A72C-9581021EB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E6323-31E8-439D-8F04-54CBCBC18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E543F0-2B05-4D0D-BE83-51FDB1EAC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054282-73A1-42FF-813E-A338BB31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B13130-80CB-481D-A268-8CFEB9FA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B11D-B7C7-4BBB-AA21-3971259A3710}" type="datetime1">
              <a:rPr lang="fr-FR" smtClean="0"/>
              <a:t>26/01/2018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413295-74F0-49B2-A7E7-F5B05517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9CB717-DBFE-4EB9-9989-275E2AB3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23CB2-B532-4B60-AA3A-2B63484E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92F88C-D935-4BBA-B097-C3E69AA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2C51-DA12-494C-AC2A-1B4D6F9F2DCB}" type="datetime1">
              <a:rPr lang="fr-FR" smtClean="0"/>
              <a:t>26/01/2018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530ACC-212B-4BC1-8D15-634F22E9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C54C1F-CB30-48A5-A55C-33848B74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42ADC4-2148-44B9-ACC4-092B606F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BB37-7581-4975-9C46-9D6816E52097}" type="datetime1">
              <a:rPr lang="fr-FR" smtClean="0"/>
              <a:t>26/01/2018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3643ED-3EA6-4885-84B8-7DAB3442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45BAB-F281-4B91-BFFC-AACE5260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13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A9288-A9DD-4CCB-B5E8-85C8EC2C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D3426-462F-449D-9279-1A56D686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84BB52-CB6D-4395-A9A1-E25AA747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B91FF-392E-441C-A72E-7DDB635D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FA1D-A311-4011-9FB5-086EAD94680C}" type="datetime1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D6D718-81DC-439B-9561-9D2B15C4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AE3AD-08AD-48ED-897A-A28FE906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1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71333-B401-4F08-8CFB-E3DC338A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B13944-C99F-438F-872F-9ABAFA608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F53392-8818-44D1-BA48-B88F25CE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0999A1-3D40-4B00-93A2-17875781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D835-2AA5-4F37-A42B-BC02F8E49048}" type="datetime1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2D37DA-B434-4ED2-9073-78B6A0D8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FC7344-AB71-4E86-A740-63CF07EB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AF6B34-04CD-48D1-B42D-F2FD0912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E0C2F3-FB40-408E-9690-D354D675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FF8EF5-909A-4314-9786-15A55654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DC94-ABD3-4EDE-A6AC-90AB080BF687}" type="datetime1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64678-F18A-4918-8A17-E121AC9DC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CA1A2-C2FD-4331-AF0C-B0F2E1492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AC52-B38F-48F6-9154-768D55226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23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>
            <a:extLst>
              <a:ext uri="{FF2B5EF4-FFF2-40B4-BE49-F238E27FC236}">
                <a16:creationId xmlns:a16="http://schemas.microsoft.com/office/drawing/2014/main" id="{803C79AD-6151-49BB-B7FD-A3708CD8523C}"/>
              </a:ext>
            </a:extLst>
          </p:cNvPr>
          <p:cNvSpPr/>
          <p:nvPr/>
        </p:nvSpPr>
        <p:spPr>
          <a:xfrm>
            <a:off x="2860754" y="0"/>
            <a:ext cx="2643040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1">
            <a:extLst>
              <a:ext uri="{FF2B5EF4-FFF2-40B4-BE49-F238E27FC236}">
                <a16:creationId xmlns:a16="http://schemas.microsoft.com/office/drawing/2014/main" id="{64906971-ED72-402C-BAC1-5020DC81B287}"/>
              </a:ext>
            </a:extLst>
          </p:cNvPr>
          <p:cNvSpPr/>
          <p:nvPr/>
        </p:nvSpPr>
        <p:spPr>
          <a:xfrm>
            <a:off x="-1" y="0"/>
            <a:ext cx="2752821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4" name="Picture 10" descr="https://lh3.googleusercontent.com/BKU_XveiUmk6h9oeGMqISexoq8eUrfWbpj0pQDskW8cO3rBg68eKRjJ2DdFto6Cqcwpzd2QdzoIEBPslnq6Lco6UPAzCIRCWo9o0yOO7uAYrGGzc5D7qrWlTeuMPZEL9HtVL6JC69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9" y="411666"/>
            <a:ext cx="2139942" cy="136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74364" y="2494017"/>
            <a:ext cx="9924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Système Distribué pour le Traitement des Données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3739" y="4853366"/>
            <a:ext cx="3032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BORJA</a:t>
            </a:r>
            <a:r>
              <a:rPr lang="fr-FR" dirty="0"/>
              <a:t> Abir </a:t>
            </a:r>
          </a:p>
          <a:p>
            <a:pPr algn="ctr"/>
            <a:r>
              <a:rPr lang="fr-FR" dirty="0"/>
              <a:t>CHADLI Amine </a:t>
            </a:r>
          </a:p>
          <a:p>
            <a:pPr algn="ctr"/>
            <a:r>
              <a:rPr lang="fr-FR" dirty="0" err="1"/>
              <a:t>DEPAROIS</a:t>
            </a:r>
            <a:r>
              <a:rPr lang="fr-FR" dirty="0"/>
              <a:t> Shannon </a:t>
            </a:r>
          </a:p>
          <a:p>
            <a:pPr algn="ctr"/>
            <a:r>
              <a:rPr lang="fr-FR" dirty="0" err="1"/>
              <a:t>GHANOUCH</a:t>
            </a:r>
            <a:r>
              <a:rPr lang="fr-FR" dirty="0"/>
              <a:t> </a:t>
            </a:r>
            <a:r>
              <a:rPr lang="fr-FR" dirty="0" err="1"/>
              <a:t>Issam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0240" y="4879022"/>
            <a:ext cx="425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LEOUAFI</a:t>
            </a:r>
            <a:r>
              <a:rPr lang="fr-FR" dirty="0"/>
              <a:t> Mehdi </a:t>
            </a:r>
          </a:p>
          <a:p>
            <a:pPr algn="ctr"/>
            <a:r>
              <a:rPr lang="fr-FR" dirty="0"/>
              <a:t> </a:t>
            </a:r>
            <a:r>
              <a:rPr lang="fr-FR" dirty="0" err="1"/>
              <a:t>SAMORAH</a:t>
            </a:r>
            <a:r>
              <a:rPr lang="fr-FR" dirty="0"/>
              <a:t> Omar </a:t>
            </a:r>
          </a:p>
          <a:p>
            <a:pPr algn="ctr"/>
            <a:r>
              <a:rPr lang="fr-FR" dirty="0" err="1"/>
              <a:t>SANHAJI</a:t>
            </a:r>
            <a:r>
              <a:rPr lang="fr-FR" dirty="0"/>
              <a:t> Omar </a:t>
            </a:r>
          </a:p>
          <a:p>
            <a:pPr algn="ctr"/>
            <a:r>
              <a:rPr lang="fr-FR" dirty="0" err="1"/>
              <a:t>STROPPA</a:t>
            </a:r>
            <a:r>
              <a:rPr lang="fr-FR" dirty="0"/>
              <a:t> Nicolas</a:t>
            </a:r>
          </a:p>
          <a:p>
            <a:pPr algn="ctr"/>
            <a:endParaRPr lang="fr-F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0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7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Arboressance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2833154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grpSp>
        <p:nvGrpSpPr>
          <p:cNvPr id="16" name="Group678"/>
          <p:cNvGrpSpPr/>
          <p:nvPr/>
        </p:nvGrpSpPr>
        <p:grpSpPr>
          <a:xfrm>
            <a:off x="1999786" y="1234932"/>
            <a:ext cx="8728209" cy="4634715"/>
            <a:chOff x="659631" y="1557382"/>
            <a:chExt cx="7824738" cy="3735636"/>
          </a:xfrm>
        </p:grpSpPr>
        <p:sp>
          <p:nvSpPr>
            <p:cNvPr id="17" name="Cloud 2"/>
            <p:cNvSpPr/>
            <p:nvPr/>
          </p:nvSpPr>
          <p:spPr>
            <a:xfrm>
              <a:off x="2484002" y="1564982"/>
              <a:ext cx="2356334" cy="1529424"/>
            </a:xfrm>
            <a:custGeom>
              <a:avLst/>
              <a:gdLst/>
              <a:ahLst/>
              <a:cxnLst/>
              <a:rect l="0" t="0" r="0" b="0"/>
              <a:pathLst>
                <a:path w="2356334" h="1529424">
                  <a:moveTo>
                    <a:pt x="2356334" y="1094932"/>
                  </a:moveTo>
                  <a:cubicBezTo>
                    <a:pt x="2356334" y="872298"/>
                    <a:pt x="2194090" y="689007"/>
                    <a:pt x="1985044" y="663703"/>
                  </a:cubicBezTo>
                  <a:cubicBezTo>
                    <a:pt x="1985249" y="656785"/>
                    <a:pt x="1986055" y="650007"/>
                    <a:pt x="1986055" y="643056"/>
                  </a:cubicBezTo>
                  <a:cubicBezTo>
                    <a:pt x="1986055" y="287915"/>
                    <a:pt x="1707234" y="0"/>
                    <a:pt x="1363311" y="0"/>
                  </a:cubicBezTo>
                  <a:cubicBezTo>
                    <a:pt x="1114548" y="0"/>
                    <a:pt x="900494" y="150996"/>
                    <a:pt x="800713" y="368696"/>
                  </a:cubicBezTo>
                  <a:cubicBezTo>
                    <a:pt x="749819" y="333415"/>
                    <a:pt x="688623" y="312837"/>
                    <a:pt x="622747" y="312837"/>
                  </a:cubicBezTo>
                  <a:cubicBezTo>
                    <a:pt x="454436" y="312837"/>
                    <a:pt x="316760" y="447218"/>
                    <a:pt x="304203" y="617714"/>
                  </a:cubicBezTo>
                  <a:cubicBezTo>
                    <a:pt x="127175" y="681846"/>
                    <a:pt x="0" y="855433"/>
                    <a:pt x="0" y="1060170"/>
                  </a:cubicBezTo>
                  <a:cubicBezTo>
                    <a:pt x="0" y="1313462"/>
                    <a:pt x="194499" y="1519346"/>
                    <a:pt x="437605" y="1528558"/>
                  </a:cubicBezTo>
                  <a:lnTo>
                    <a:pt x="1952394" y="1529424"/>
                  </a:lnTo>
                  <a:cubicBezTo>
                    <a:pt x="2176921" y="1519346"/>
                    <a:pt x="2356334" y="1329004"/>
                    <a:pt x="2356334" y="1094932"/>
                  </a:cubicBezTo>
                </a:path>
              </a:pathLst>
            </a:custGeom>
            <a:solidFill>
              <a:srgbClr val="EBEBEB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Cloud 2"/>
            <p:cNvSpPr/>
            <p:nvPr/>
          </p:nvSpPr>
          <p:spPr>
            <a:xfrm>
              <a:off x="4235969" y="1634613"/>
              <a:ext cx="3046703" cy="1977520"/>
            </a:xfrm>
            <a:custGeom>
              <a:avLst/>
              <a:gdLst/>
              <a:ahLst/>
              <a:cxnLst/>
              <a:rect l="0" t="0" r="0" b="0"/>
              <a:pathLst>
                <a:path w="3046703" h="1977520">
                  <a:moveTo>
                    <a:pt x="3046703" y="1415728"/>
                  </a:moveTo>
                  <a:cubicBezTo>
                    <a:pt x="3046703" y="1127863"/>
                    <a:pt x="2836913" y="890872"/>
                    <a:pt x="2566634" y="858154"/>
                  </a:cubicBezTo>
                  <a:cubicBezTo>
                    <a:pt x="2566892" y="849209"/>
                    <a:pt x="2567934" y="840446"/>
                    <a:pt x="2567934" y="831463"/>
                  </a:cubicBezTo>
                  <a:cubicBezTo>
                    <a:pt x="2567934" y="372269"/>
                    <a:pt x="2207428" y="0"/>
                    <a:pt x="1762736" y="0"/>
                  </a:cubicBezTo>
                  <a:cubicBezTo>
                    <a:pt x="1441089" y="0"/>
                    <a:pt x="1164320" y="195236"/>
                    <a:pt x="1035310" y="476718"/>
                  </a:cubicBezTo>
                  <a:cubicBezTo>
                    <a:pt x="969502" y="431100"/>
                    <a:pt x="890378" y="404493"/>
                    <a:pt x="805197" y="404493"/>
                  </a:cubicBezTo>
                  <a:cubicBezTo>
                    <a:pt x="587578" y="404493"/>
                    <a:pt x="409566" y="578246"/>
                    <a:pt x="393330" y="798692"/>
                  </a:cubicBezTo>
                  <a:cubicBezTo>
                    <a:pt x="164435" y="881615"/>
                    <a:pt x="0" y="1106066"/>
                    <a:pt x="0" y="1370782"/>
                  </a:cubicBezTo>
                  <a:cubicBezTo>
                    <a:pt x="0" y="1698288"/>
                    <a:pt x="251484" y="1964486"/>
                    <a:pt x="565815" y="1976403"/>
                  </a:cubicBezTo>
                  <a:lnTo>
                    <a:pt x="2524408" y="1977520"/>
                  </a:lnTo>
                  <a:cubicBezTo>
                    <a:pt x="2814721" y="1964486"/>
                    <a:pt x="3046703" y="1718375"/>
                    <a:pt x="3046703" y="1415728"/>
                  </a:cubicBezTo>
                </a:path>
              </a:pathLst>
            </a:custGeom>
            <a:solidFill>
              <a:srgbClr val="D7D7D7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Cloud 2"/>
            <p:cNvSpPr/>
            <p:nvPr/>
          </p:nvSpPr>
          <p:spPr>
            <a:xfrm>
              <a:off x="2428507" y="3025763"/>
              <a:ext cx="3493082" cy="2267255"/>
            </a:xfrm>
            <a:custGeom>
              <a:avLst/>
              <a:gdLst/>
              <a:ahLst/>
              <a:cxnLst/>
              <a:rect l="0" t="0" r="0" b="0"/>
              <a:pathLst>
                <a:path w="3493082" h="2267255">
                  <a:moveTo>
                    <a:pt x="3493082" y="1623147"/>
                  </a:moveTo>
                  <a:cubicBezTo>
                    <a:pt x="3493082" y="1293110"/>
                    <a:pt x="3252557" y="1021402"/>
                    <a:pt x="2942674" y="983888"/>
                  </a:cubicBezTo>
                  <a:cubicBezTo>
                    <a:pt x="2942971" y="973628"/>
                    <a:pt x="2944172" y="963581"/>
                    <a:pt x="2944172" y="953276"/>
                  </a:cubicBezTo>
                  <a:cubicBezTo>
                    <a:pt x="2944172" y="426811"/>
                    <a:pt x="2530838" y="0"/>
                    <a:pt x="2021000" y="0"/>
                  </a:cubicBezTo>
                  <a:cubicBezTo>
                    <a:pt x="1652225" y="0"/>
                    <a:pt x="1334902" y="223840"/>
                    <a:pt x="1186998" y="546562"/>
                  </a:cubicBezTo>
                  <a:cubicBezTo>
                    <a:pt x="1111546" y="494261"/>
                    <a:pt x="1020832" y="463756"/>
                    <a:pt x="923172" y="463756"/>
                  </a:cubicBezTo>
                  <a:cubicBezTo>
                    <a:pt x="673666" y="463756"/>
                    <a:pt x="469571" y="662965"/>
                    <a:pt x="450957" y="915709"/>
                  </a:cubicBezTo>
                  <a:cubicBezTo>
                    <a:pt x="188526" y="1010785"/>
                    <a:pt x="0" y="1268113"/>
                    <a:pt x="0" y="1571619"/>
                  </a:cubicBezTo>
                  <a:cubicBezTo>
                    <a:pt x="0" y="1947105"/>
                    <a:pt x="288329" y="2252313"/>
                    <a:pt x="648714" y="2265970"/>
                  </a:cubicBezTo>
                  <a:lnTo>
                    <a:pt x="2894270" y="2267255"/>
                  </a:lnTo>
                  <a:cubicBezTo>
                    <a:pt x="3227112" y="2252313"/>
                    <a:pt x="3493082" y="1970140"/>
                    <a:pt x="3493082" y="1623147"/>
                  </a:cubicBezTo>
                </a:path>
              </a:pathLst>
            </a:custGeom>
            <a:solidFill>
              <a:srgbClr val="EFF1F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Cloud 2"/>
            <p:cNvSpPr/>
            <p:nvPr/>
          </p:nvSpPr>
          <p:spPr>
            <a:xfrm>
              <a:off x="5489969" y="2896168"/>
              <a:ext cx="2986800" cy="1938646"/>
            </a:xfrm>
            <a:custGeom>
              <a:avLst/>
              <a:gdLst/>
              <a:ahLst/>
              <a:cxnLst/>
              <a:rect l="0" t="0" r="0" b="0"/>
              <a:pathLst>
                <a:path w="2986800" h="1938646">
                  <a:moveTo>
                    <a:pt x="2986800" y="1387889"/>
                  </a:moveTo>
                  <a:cubicBezTo>
                    <a:pt x="2986800" y="1105686"/>
                    <a:pt x="2781136" y="873362"/>
                    <a:pt x="2516170" y="841282"/>
                  </a:cubicBezTo>
                  <a:cubicBezTo>
                    <a:pt x="2516421" y="832512"/>
                    <a:pt x="2517447" y="823924"/>
                    <a:pt x="2517447" y="815115"/>
                  </a:cubicBezTo>
                  <a:cubicBezTo>
                    <a:pt x="2517447" y="364950"/>
                    <a:pt x="2164024" y="0"/>
                    <a:pt x="1728073" y="0"/>
                  </a:cubicBezTo>
                  <a:cubicBezTo>
                    <a:pt x="1412756" y="0"/>
                    <a:pt x="1141429" y="191397"/>
                    <a:pt x="1014957" y="467345"/>
                  </a:cubicBezTo>
                  <a:cubicBezTo>
                    <a:pt x="950441" y="422624"/>
                    <a:pt x="872868" y="396540"/>
                    <a:pt x="789366" y="396540"/>
                  </a:cubicBezTo>
                  <a:cubicBezTo>
                    <a:pt x="576025" y="396540"/>
                    <a:pt x="401513" y="566876"/>
                    <a:pt x="385596" y="782990"/>
                  </a:cubicBezTo>
                  <a:cubicBezTo>
                    <a:pt x="161202" y="864280"/>
                    <a:pt x="0" y="1084315"/>
                    <a:pt x="0" y="1343832"/>
                  </a:cubicBezTo>
                  <a:cubicBezTo>
                    <a:pt x="0" y="1664894"/>
                    <a:pt x="246539" y="1925863"/>
                    <a:pt x="554691" y="1937544"/>
                  </a:cubicBezTo>
                  <a:lnTo>
                    <a:pt x="2474773" y="1938646"/>
                  </a:lnTo>
                  <a:cubicBezTo>
                    <a:pt x="2759378" y="1925863"/>
                    <a:pt x="2986800" y="1684593"/>
                    <a:pt x="2986800" y="1387889"/>
                  </a:cubicBezTo>
                </a:path>
              </a:pathLst>
            </a:custGeom>
            <a:solidFill>
              <a:srgbClr val="DDE1E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4" name="Client de poste de travail"/>
            <p:cNvGrpSpPr/>
            <p:nvPr/>
          </p:nvGrpSpPr>
          <p:grpSpPr>
            <a:xfrm>
              <a:off x="2438417" y="4059606"/>
              <a:ext cx="760000" cy="608000"/>
              <a:chOff x="2438417" y="4059606"/>
              <a:chExt cx="760000" cy="6080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2719316" y="4220516"/>
                <a:ext cx="311901" cy="279891"/>
              </a:xfrm>
              <a:custGeom>
                <a:avLst/>
                <a:gdLst/>
                <a:ahLst/>
                <a:cxnLst/>
                <a:rect l="0" t="0" r="0" b="0"/>
                <a:pathLst>
                  <a:path w="311901" h="279891">
                    <a:moveTo>
                      <a:pt x="303020" y="0"/>
                    </a:moveTo>
                    <a:lnTo>
                      <a:pt x="10444" y="0"/>
                    </a:lnTo>
                    <a:cubicBezTo>
                      <a:pt x="5288" y="0"/>
                      <a:pt x="0" y="4356"/>
                      <a:pt x="0" y="10755"/>
                    </a:cubicBezTo>
                    <a:lnTo>
                      <a:pt x="0" y="201614"/>
                    </a:lnTo>
                    <a:cubicBezTo>
                      <a:pt x="0" y="206923"/>
                      <a:pt x="4231" y="215500"/>
                      <a:pt x="10444" y="215500"/>
                    </a:cubicBezTo>
                    <a:lnTo>
                      <a:pt x="135381" y="215500"/>
                    </a:lnTo>
                    <a:cubicBezTo>
                      <a:pt x="135381" y="227343"/>
                      <a:pt x="135381" y="234830"/>
                      <a:pt x="135381" y="235919"/>
                    </a:cubicBezTo>
                    <a:cubicBezTo>
                      <a:pt x="135381" y="242318"/>
                      <a:pt x="125994" y="254161"/>
                      <a:pt x="118723" y="254161"/>
                    </a:cubicBezTo>
                    <a:cubicBezTo>
                      <a:pt x="116608" y="254161"/>
                      <a:pt x="97834" y="254161"/>
                      <a:pt x="97834" y="254161"/>
                    </a:cubicBezTo>
                    <a:cubicBezTo>
                      <a:pt x="74962" y="254161"/>
                      <a:pt x="58304" y="260559"/>
                      <a:pt x="58304" y="273492"/>
                    </a:cubicBezTo>
                    <a:cubicBezTo>
                      <a:pt x="58304" y="279891"/>
                      <a:pt x="57246" y="279891"/>
                      <a:pt x="80118" y="279891"/>
                    </a:cubicBezTo>
                    <a:cubicBezTo>
                      <a:pt x="80118" y="279891"/>
                      <a:pt x="86332" y="279891"/>
                      <a:pt x="91620" y="279891"/>
                    </a:cubicBezTo>
                    <a:cubicBezTo>
                      <a:pt x="109336" y="279891"/>
                      <a:pt x="112509" y="269136"/>
                      <a:pt x="130092" y="269136"/>
                    </a:cubicBezTo>
                    <a:cubicBezTo>
                      <a:pt x="136307" y="269136"/>
                      <a:pt x="168565" y="269136"/>
                      <a:pt x="174911" y="269136"/>
                    </a:cubicBezTo>
                    <a:cubicBezTo>
                      <a:pt x="192627" y="269136"/>
                      <a:pt x="206112" y="279891"/>
                      <a:pt x="217615" y="279891"/>
                    </a:cubicBezTo>
                    <a:cubicBezTo>
                      <a:pt x="223828" y="279891"/>
                      <a:pt x="229116" y="279891"/>
                      <a:pt x="229116" y="279891"/>
                    </a:cubicBezTo>
                    <a:cubicBezTo>
                      <a:pt x="251989" y="279891"/>
                      <a:pt x="251989" y="278801"/>
                      <a:pt x="251989" y="273492"/>
                    </a:cubicBezTo>
                    <a:cubicBezTo>
                      <a:pt x="251989" y="261648"/>
                      <a:pt x="234272" y="254161"/>
                      <a:pt x="211400" y="254161"/>
                    </a:cubicBezTo>
                    <a:cubicBezTo>
                      <a:pt x="211400" y="254161"/>
                      <a:pt x="192627" y="254161"/>
                      <a:pt x="190511" y="254161"/>
                    </a:cubicBezTo>
                    <a:cubicBezTo>
                      <a:pt x="184298" y="254161"/>
                      <a:pt x="175969" y="242318"/>
                      <a:pt x="175969" y="235919"/>
                    </a:cubicBezTo>
                    <a:cubicBezTo>
                      <a:pt x="175969" y="234830"/>
                      <a:pt x="175969" y="227343"/>
                      <a:pt x="175969" y="215500"/>
                    </a:cubicBezTo>
                    <a:lnTo>
                      <a:pt x="300905" y="215500"/>
                    </a:lnTo>
                    <a:cubicBezTo>
                      <a:pt x="306061" y="215500"/>
                      <a:pt x="311350" y="208012"/>
                      <a:pt x="311350" y="201614"/>
                    </a:cubicBezTo>
                    <a:lnTo>
                      <a:pt x="311350" y="10618"/>
                    </a:lnTo>
                    <a:cubicBezTo>
                      <a:pt x="313467" y="5309"/>
                      <a:pt x="309234" y="0"/>
                      <a:pt x="303020" y="0"/>
                    </a:cubicBezTo>
                    <a:close/>
                    <a:moveTo>
                      <a:pt x="282264" y="182283"/>
                    </a:moveTo>
                    <a:lnTo>
                      <a:pt x="32391" y="182283"/>
                    </a:lnTo>
                    <a:lnTo>
                      <a:pt x="32391" y="32127"/>
                    </a:lnTo>
                    <a:lnTo>
                      <a:pt x="282264" y="32127"/>
                    </a:lnTo>
                    <a:lnTo>
                      <a:pt x="282264" y="182283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2605617" y="4059606"/>
                <a:ext cx="208359" cy="439711"/>
              </a:xfrm>
              <a:custGeom>
                <a:avLst/>
                <a:gdLst/>
                <a:ahLst/>
                <a:cxnLst/>
                <a:rect l="0" t="0" r="0" b="0"/>
                <a:pathLst>
                  <a:path w="208359" h="439711">
                    <a:moveTo>
                      <a:pt x="93868" y="332438"/>
                    </a:moveTo>
                    <a:lnTo>
                      <a:pt x="93868" y="171528"/>
                    </a:lnTo>
                    <a:cubicBezTo>
                      <a:pt x="93868" y="154376"/>
                      <a:pt x="107353" y="139401"/>
                      <a:pt x="125069" y="139401"/>
                    </a:cubicBezTo>
                    <a:lnTo>
                      <a:pt x="208359" y="139401"/>
                    </a:lnTo>
                    <a:lnTo>
                      <a:pt x="208359" y="21509"/>
                    </a:lnTo>
                    <a:cubicBezTo>
                      <a:pt x="208359" y="9665"/>
                      <a:pt x="198973" y="0"/>
                      <a:pt x="187471" y="0"/>
                    </a:cubicBezTo>
                    <a:lnTo>
                      <a:pt x="20889" y="0"/>
                    </a:lnTo>
                    <a:cubicBezTo>
                      <a:pt x="9387" y="0"/>
                      <a:pt x="0" y="9665"/>
                      <a:pt x="0" y="21509"/>
                    </a:cubicBezTo>
                    <a:lnTo>
                      <a:pt x="0" y="439711"/>
                    </a:lnTo>
                    <a:lnTo>
                      <a:pt x="153097" y="439711"/>
                    </a:lnTo>
                    <a:cubicBezTo>
                      <a:pt x="153097" y="437533"/>
                      <a:pt x="153097" y="434402"/>
                      <a:pt x="153097" y="433312"/>
                    </a:cubicBezTo>
                    <a:cubicBezTo>
                      <a:pt x="153097" y="424601"/>
                      <a:pt x="155212" y="405269"/>
                      <a:pt x="182315" y="395604"/>
                    </a:cubicBezTo>
                    <a:lnTo>
                      <a:pt x="126258" y="395604"/>
                    </a:lnTo>
                    <a:lnTo>
                      <a:pt x="32523" y="395604"/>
                    </a:lnTo>
                    <a:lnTo>
                      <a:pt x="32523" y="374095"/>
                    </a:lnTo>
                    <a:lnTo>
                      <a:pt x="98099" y="374095"/>
                    </a:lnTo>
                    <a:cubicBezTo>
                      <a:pt x="95983" y="369738"/>
                      <a:pt x="94926" y="364429"/>
                      <a:pt x="94926" y="360209"/>
                    </a:cubicBezTo>
                    <a:lnTo>
                      <a:pt x="32391" y="352721"/>
                    </a:lnTo>
                    <a:lnTo>
                      <a:pt x="32391" y="331349"/>
                    </a:lnTo>
                    <a:lnTo>
                      <a:pt x="93868" y="332438"/>
                    </a:lnTo>
                    <a:close/>
                    <a:moveTo>
                      <a:pt x="31465" y="53636"/>
                    </a:moveTo>
                    <a:lnTo>
                      <a:pt x="177291" y="53636"/>
                    </a:lnTo>
                    <a:lnTo>
                      <a:pt x="177291" y="85764"/>
                    </a:lnTo>
                    <a:lnTo>
                      <a:pt x="31465" y="85764"/>
                    </a:lnTo>
                    <a:lnTo>
                      <a:pt x="31465" y="53636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" name="Text 679"/>
              <p:cNvSpPr txBox="1"/>
              <p:nvPr/>
            </p:nvSpPr>
            <p:spPr>
              <a:xfrm>
                <a:off x="2438417" y="4515606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>
                <a:defPPr>
                  <a:defRPr lang="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Producer</a:t>
                </a:r>
              </a:p>
            </p:txBody>
          </p:sp>
        </p:grpSp>
        <p:grpSp>
          <p:nvGrpSpPr>
            <p:cNvPr id="25" name="Rectangle arrondi"/>
            <p:cNvGrpSpPr/>
            <p:nvPr/>
          </p:nvGrpSpPr>
          <p:grpSpPr>
            <a:xfrm>
              <a:off x="2396769" y="2081460"/>
              <a:ext cx="828400" cy="908063"/>
              <a:chOff x="2396769" y="2081460"/>
              <a:chExt cx="828400" cy="908063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2396769" y="2081460"/>
                <a:ext cx="828400" cy="908063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908063">
                    <a:moveTo>
                      <a:pt x="737200" y="908063"/>
                    </a:moveTo>
                    <a:cubicBezTo>
                      <a:pt x="787573" y="908063"/>
                      <a:pt x="828400" y="867236"/>
                      <a:pt x="828400" y="816863"/>
                    </a:cubicBezTo>
                    <a:lnTo>
                      <a:pt x="828400" y="91200"/>
                    </a:lnTo>
                    <a:cubicBezTo>
                      <a:pt x="828400" y="40830"/>
                      <a:pt x="787573" y="0"/>
                      <a:pt x="7372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816863"/>
                    </a:lnTo>
                    <a:cubicBezTo>
                      <a:pt x="0" y="867236"/>
                      <a:pt x="40830" y="908063"/>
                      <a:pt x="91200" y="908063"/>
                    </a:cubicBezTo>
                    <a:lnTo>
                      <a:pt x="737200" y="908063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6" name="Client de poste de travail"/>
            <p:cNvGrpSpPr/>
            <p:nvPr/>
          </p:nvGrpSpPr>
          <p:grpSpPr>
            <a:xfrm>
              <a:off x="2438417" y="2228606"/>
              <a:ext cx="760000" cy="608000"/>
              <a:chOff x="2438417" y="2228606"/>
              <a:chExt cx="760000" cy="608000"/>
            </a:xfrm>
          </p:grpSpPr>
          <p:sp>
            <p:nvSpPr>
              <p:cNvPr id="217" name="Freeform 216"/>
              <p:cNvSpPr/>
              <p:nvPr/>
            </p:nvSpPr>
            <p:spPr>
              <a:xfrm>
                <a:off x="2719316" y="2389517"/>
                <a:ext cx="311901" cy="279891"/>
              </a:xfrm>
              <a:custGeom>
                <a:avLst/>
                <a:gdLst/>
                <a:ahLst/>
                <a:cxnLst/>
                <a:rect l="0" t="0" r="0" b="0"/>
                <a:pathLst>
                  <a:path w="311901" h="279891">
                    <a:moveTo>
                      <a:pt x="303020" y="0"/>
                    </a:moveTo>
                    <a:lnTo>
                      <a:pt x="10444" y="0"/>
                    </a:lnTo>
                    <a:cubicBezTo>
                      <a:pt x="5288" y="0"/>
                      <a:pt x="0" y="4356"/>
                      <a:pt x="0" y="10755"/>
                    </a:cubicBezTo>
                    <a:lnTo>
                      <a:pt x="0" y="201614"/>
                    </a:lnTo>
                    <a:cubicBezTo>
                      <a:pt x="0" y="206923"/>
                      <a:pt x="4231" y="215500"/>
                      <a:pt x="10444" y="215500"/>
                    </a:cubicBezTo>
                    <a:lnTo>
                      <a:pt x="135381" y="215500"/>
                    </a:lnTo>
                    <a:cubicBezTo>
                      <a:pt x="135381" y="227343"/>
                      <a:pt x="135381" y="234830"/>
                      <a:pt x="135381" y="235919"/>
                    </a:cubicBezTo>
                    <a:cubicBezTo>
                      <a:pt x="135381" y="242318"/>
                      <a:pt x="125994" y="254161"/>
                      <a:pt x="118723" y="254161"/>
                    </a:cubicBezTo>
                    <a:cubicBezTo>
                      <a:pt x="116608" y="254161"/>
                      <a:pt x="97834" y="254161"/>
                      <a:pt x="97834" y="254161"/>
                    </a:cubicBezTo>
                    <a:cubicBezTo>
                      <a:pt x="74962" y="254161"/>
                      <a:pt x="58304" y="260559"/>
                      <a:pt x="58304" y="273492"/>
                    </a:cubicBezTo>
                    <a:cubicBezTo>
                      <a:pt x="58304" y="279891"/>
                      <a:pt x="57246" y="279891"/>
                      <a:pt x="80118" y="279891"/>
                    </a:cubicBezTo>
                    <a:cubicBezTo>
                      <a:pt x="80118" y="279891"/>
                      <a:pt x="86332" y="279891"/>
                      <a:pt x="91620" y="279891"/>
                    </a:cubicBezTo>
                    <a:cubicBezTo>
                      <a:pt x="109336" y="279891"/>
                      <a:pt x="112509" y="269136"/>
                      <a:pt x="130092" y="269136"/>
                    </a:cubicBezTo>
                    <a:cubicBezTo>
                      <a:pt x="136307" y="269136"/>
                      <a:pt x="168565" y="269136"/>
                      <a:pt x="174911" y="269136"/>
                    </a:cubicBezTo>
                    <a:cubicBezTo>
                      <a:pt x="192627" y="269136"/>
                      <a:pt x="206112" y="279891"/>
                      <a:pt x="217615" y="279891"/>
                    </a:cubicBezTo>
                    <a:cubicBezTo>
                      <a:pt x="223828" y="279891"/>
                      <a:pt x="229116" y="279891"/>
                      <a:pt x="229116" y="279891"/>
                    </a:cubicBezTo>
                    <a:cubicBezTo>
                      <a:pt x="251989" y="279891"/>
                      <a:pt x="251989" y="278801"/>
                      <a:pt x="251989" y="273492"/>
                    </a:cubicBezTo>
                    <a:cubicBezTo>
                      <a:pt x="251989" y="261648"/>
                      <a:pt x="234272" y="254161"/>
                      <a:pt x="211400" y="254161"/>
                    </a:cubicBezTo>
                    <a:cubicBezTo>
                      <a:pt x="211400" y="254161"/>
                      <a:pt x="192627" y="254161"/>
                      <a:pt x="190511" y="254161"/>
                    </a:cubicBezTo>
                    <a:cubicBezTo>
                      <a:pt x="184298" y="254161"/>
                      <a:pt x="175969" y="242318"/>
                      <a:pt x="175969" y="235919"/>
                    </a:cubicBezTo>
                    <a:cubicBezTo>
                      <a:pt x="175969" y="234830"/>
                      <a:pt x="175969" y="227343"/>
                      <a:pt x="175969" y="215500"/>
                    </a:cubicBezTo>
                    <a:lnTo>
                      <a:pt x="300905" y="215500"/>
                    </a:lnTo>
                    <a:cubicBezTo>
                      <a:pt x="306061" y="215500"/>
                      <a:pt x="311350" y="208012"/>
                      <a:pt x="311350" y="201614"/>
                    </a:cubicBezTo>
                    <a:lnTo>
                      <a:pt x="311350" y="10618"/>
                    </a:lnTo>
                    <a:cubicBezTo>
                      <a:pt x="313467" y="5309"/>
                      <a:pt x="309234" y="0"/>
                      <a:pt x="303020" y="0"/>
                    </a:cubicBezTo>
                    <a:close/>
                    <a:moveTo>
                      <a:pt x="282264" y="182283"/>
                    </a:moveTo>
                    <a:lnTo>
                      <a:pt x="32391" y="182283"/>
                    </a:lnTo>
                    <a:lnTo>
                      <a:pt x="32391" y="32127"/>
                    </a:lnTo>
                    <a:lnTo>
                      <a:pt x="282264" y="32127"/>
                    </a:lnTo>
                    <a:lnTo>
                      <a:pt x="282264" y="182283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2605617" y="2228606"/>
                <a:ext cx="208359" cy="439711"/>
              </a:xfrm>
              <a:custGeom>
                <a:avLst/>
                <a:gdLst/>
                <a:ahLst/>
                <a:cxnLst/>
                <a:rect l="0" t="0" r="0" b="0"/>
                <a:pathLst>
                  <a:path w="208359" h="439711">
                    <a:moveTo>
                      <a:pt x="93868" y="332438"/>
                    </a:moveTo>
                    <a:lnTo>
                      <a:pt x="93868" y="171528"/>
                    </a:lnTo>
                    <a:cubicBezTo>
                      <a:pt x="93868" y="154376"/>
                      <a:pt x="107353" y="139401"/>
                      <a:pt x="125069" y="139401"/>
                    </a:cubicBezTo>
                    <a:lnTo>
                      <a:pt x="208359" y="139401"/>
                    </a:lnTo>
                    <a:lnTo>
                      <a:pt x="208359" y="21509"/>
                    </a:lnTo>
                    <a:cubicBezTo>
                      <a:pt x="208359" y="9665"/>
                      <a:pt x="198973" y="0"/>
                      <a:pt x="187471" y="0"/>
                    </a:cubicBezTo>
                    <a:lnTo>
                      <a:pt x="20889" y="0"/>
                    </a:lnTo>
                    <a:cubicBezTo>
                      <a:pt x="9387" y="0"/>
                      <a:pt x="0" y="9665"/>
                      <a:pt x="0" y="21509"/>
                    </a:cubicBezTo>
                    <a:lnTo>
                      <a:pt x="0" y="439711"/>
                    </a:lnTo>
                    <a:lnTo>
                      <a:pt x="153097" y="439711"/>
                    </a:lnTo>
                    <a:cubicBezTo>
                      <a:pt x="153097" y="437533"/>
                      <a:pt x="153097" y="434402"/>
                      <a:pt x="153097" y="433312"/>
                    </a:cubicBezTo>
                    <a:cubicBezTo>
                      <a:pt x="153097" y="424601"/>
                      <a:pt x="155212" y="405269"/>
                      <a:pt x="182315" y="395604"/>
                    </a:cubicBezTo>
                    <a:lnTo>
                      <a:pt x="126258" y="395604"/>
                    </a:lnTo>
                    <a:lnTo>
                      <a:pt x="32523" y="395604"/>
                    </a:lnTo>
                    <a:lnTo>
                      <a:pt x="32523" y="374095"/>
                    </a:lnTo>
                    <a:lnTo>
                      <a:pt x="98099" y="374095"/>
                    </a:lnTo>
                    <a:cubicBezTo>
                      <a:pt x="95983" y="369738"/>
                      <a:pt x="94926" y="364429"/>
                      <a:pt x="94926" y="360209"/>
                    </a:cubicBezTo>
                    <a:lnTo>
                      <a:pt x="32391" y="352721"/>
                    </a:lnTo>
                    <a:lnTo>
                      <a:pt x="32391" y="331349"/>
                    </a:lnTo>
                    <a:lnTo>
                      <a:pt x="93868" y="332438"/>
                    </a:lnTo>
                    <a:close/>
                    <a:moveTo>
                      <a:pt x="31465" y="53636"/>
                    </a:moveTo>
                    <a:lnTo>
                      <a:pt x="177291" y="53636"/>
                    </a:lnTo>
                    <a:lnTo>
                      <a:pt x="177291" y="85764"/>
                    </a:lnTo>
                    <a:lnTo>
                      <a:pt x="31465" y="85764"/>
                    </a:lnTo>
                    <a:lnTo>
                      <a:pt x="31465" y="53636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9" name="Text 680"/>
              <p:cNvSpPr txBox="1"/>
              <p:nvPr/>
            </p:nvSpPr>
            <p:spPr>
              <a:xfrm>
                <a:off x="2438417" y="2684606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>
                <a:defPPr>
                  <a:defRPr lang="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Bastion</a:t>
                </a:r>
              </a:p>
            </p:txBody>
          </p:sp>
        </p:grpSp>
        <p:sp>
          <p:nvSpPr>
            <p:cNvPr id="27" name="Rounded Rectangle"/>
            <p:cNvSpPr/>
            <p:nvPr/>
          </p:nvSpPr>
          <p:spPr>
            <a:xfrm>
              <a:off x="2428508" y="3789757"/>
              <a:ext cx="779821" cy="980499"/>
            </a:xfrm>
            <a:custGeom>
              <a:avLst/>
              <a:gdLst/>
              <a:ahLst/>
              <a:cxnLst/>
              <a:rect l="0" t="0" r="0" b="0"/>
              <a:pathLst>
                <a:path w="779821" h="980499">
                  <a:moveTo>
                    <a:pt x="688617" y="980499"/>
                  </a:moveTo>
                  <a:cubicBezTo>
                    <a:pt x="738987" y="980499"/>
                    <a:pt x="779821" y="939664"/>
                    <a:pt x="779821" y="889299"/>
                  </a:cubicBezTo>
                  <a:lnTo>
                    <a:pt x="779821" y="91200"/>
                  </a:lnTo>
                  <a:cubicBezTo>
                    <a:pt x="779821" y="40830"/>
                    <a:pt x="738987" y="0"/>
                    <a:pt x="688617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889299"/>
                  </a:lnTo>
                  <a:cubicBezTo>
                    <a:pt x="0" y="939664"/>
                    <a:pt x="40830" y="980499"/>
                    <a:pt x="91200" y="980499"/>
                  </a:cubicBezTo>
                  <a:lnTo>
                    <a:pt x="688617" y="980499"/>
                  </a:lnTo>
                  <a:close/>
                </a:path>
              </a:pathLst>
            </a:custGeom>
            <a:noFill/>
            <a:ln w="7600" cap="flat">
              <a:solidFill>
                <a:srgbClr val="3498DB"/>
              </a:solidFill>
              <a:beve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lèche"/>
            <p:cNvSpPr/>
            <p:nvPr/>
          </p:nvSpPr>
          <p:spPr>
            <a:xfrm>
              <a:off x="1329836" y="3386079"/>
              <a:ext cx="892134" cy="359055"/>
            </a:xfrm>
            <a:custGeom>
              <a:avLst/>
              <a:gdLst/>
              <a:ahLst/>
              <a:cxnLst/>
              <a:rect l="0" t="0" r="0" b="0"/>
              <a:pathLst>
                <a:path w="892134" h="359055">
                  <a:moveTo>
                    <a:pt x="0" y="118489"/>
                  </a:moveTo>
                  <a:lnTo>
                    <a:pt x="788363" y="118489"/>
                  </a:lnTo>
                  <a:lnTo>
                    <a:pt x="788363" y="0"/>
                  </a:lnTo>
                  <a:lnTo>
                    <a:pt x="892134" y="179527"/>
                  </a:lnTo>
                  <a:lnTo>
                    <a:pt x="788363" y="359055"/>
                  </a:lnTo>
                  <a:lnTo>
                    <a:pt x="788363" y="240567"/>
                  </a:lnTo>
                  <a:lnTo>
                    <a:pt x="0" y="240567"/>
                  </a:lnTo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lèche courbée"/>
            <p:cNvSpPr/>
            <p:nvPr/>
          </p:nvSpPr>
          <p:spPr>
            <a:xfrm>
              <a:off x="949121" y="3207806"/>
              <a:ext cx="1656496" cy="758799"/>
            </a:xfrm>
            <a:custGeom>
              <a:avLst/>
              <a:gdLst/>
              <a:ahLst/>
              <a:cxnLst/>
              <a:rect l="0" t="0" r="0" b="0"/>
              <a:pathLst>
                <a:path w="1656496" h="758799">
                  <a:moveTo>
                    <a:pt x="68400" y="0"/>
                  </a:moveTo>
                  <a:lnTo>
                    <a:pt x="68400" y="-500399"/>
                  </a:lnTo>
                  <a:cubicBezTo>
                    <a:pt x="72200" y="-605333"/>
                    <a:pt x="155565" y="-690399"/>
                    <a:pt x="258400" y="-690399"/>
                  </a:cubicBezTo>
                  <a:lnTo>
                    <a:pt x="1496896" y="-690399"/>
                  </a:lnTo>
                  <a:lnTo>
                    <a:pt x="1496896" y="-599199"/>
                  </a:lnTo>
                  <a:lnTo>
                    <a:pt x="1656496" y="-758799"/>
                  </a:lnTo>
                  <a:lnTo>
                    <a:pt x="1496896" y="-918399"/>
                  </a:lnTo>
                  <a:lnTo>
                    <a:pt x="1496896" y="-827199"/>
                  </a:lnTo>
                  <a:lnTo>
                    <a:pt x="281200" y="-827199"/>
                  </a:lnTo>
                  <a:cubicBezTo>
                    <a:pt x="90220" y="-827199"/>
                    <a:pt x="-64600" y="-670678"/>
                    <a:pt x="-64600" y="-477599"/>
                  </a:cubicBezTo>
                  <a:lnTo>
                    <a:pt x="-64600" y="0"/>
                  </a:lnTo>
                  <a:lnTo>
                    <a:pt x="6840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 681"/>
            <p:cNvSpPr txBox="1"/>
            <p:nvPr/>
          </p:nvSpPr>
          <p:spPr>
            <a:xfrm>
              <a:off x="1264369" y="2630806"/>
              <a:ext cx="676400" cy="395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sz="627">
                  <a:solidFill>
                    <a:srgbClr val="00B0F0"/>
                  </a:solidFill>
                  <a:latin typeface="MS Shell Dlg 2"/>
                </a:rPr>
                <a:t>Scripts:</a:t>
              </a:r>
            </a:p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B0F0"/>
                  </a:solidFill>
                  <a:latin typeface="Arial"/>
                </a:rPr>
                <a:t>Ansible</a:t>
              </a:r>
            </a:p>
          </p:txBody>
        </p:sp>
        <p:sp>
          <p:nvSpPr>
            <p:cNvPr id="31" name="Text 682"/>
            <p:cNvSpPr txBox="1"/>
            <p:nvPr/>
          </p:nvSpPr>
          <p:spPr>
            <a:xfrm>
              <a:off x="1471902" y="3884806"/>
              <a:ext cx="608000" cy="281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B0F0"/>
                  </a:solidFill>
                  <a:latin typeface="Arial"/>
                </a:rPr>
                <a:t>Create Machines with Terraform</a:t>
              </a:r>
            </a:p>
            <a:p>
              <a:pPr algn="ctr">
                <a:lnSpc>
                  <a:spcPct val="100000"/>
                </a:lnSpc>
              </a:pPr>
              <a:endParaRPr sz="760">
                <a:solidFill>
                  <a:srgbClr val="00B0F0"/>
                </a:solidFill>
                <a:latin typeface="Arial"/>
              </a:endParaRPr>
            </a:p>
          </p:txBody>
        </p:sp>
        <p:sp>
          <p:nvSpPr>
            <p:cNvPr id="32" name="Flèche flexible"/>
            <p:cNvSpPr/>
            <p:nvPr/>
          </p:nvSpPr>
          <p:spPr>
            <a:xfrm rot="10800000">
              <a:off x="3232769" y="2434515"/>
              <a:ext cx="608000" cy="240582"/>
            </a:xfrm>
            <a:custGeom>
              <a:avLst/>
              <a:gdLst/>
              <a:ahLst/>
              <a:cxnLst/>
              <a:rect l="0" t="0" r="0" b="0"/>
              <a:pathLst>
                <a:path w="608000" h="240582">
                  <a:moveTo>
                    <a:pt x="0" y="120291"/>
                  </a:moveTo>
                  <a:lnTo>
                    <a:pt x="179527" y="240582"/>
                  </a:lnTo>
                  <a:lnTo>
                    <a:pt x="301606" y="240582"/>
                  </a:lnTo>
                  <a:lnTo>
                    <a:pt x="193890" y="168408"/>
                  </a:lnTo>
                  <a:lnTo>
                    <a:pt x="608000" y="168408"/>
                  </a:lnTo>
                  <a:lnTo>
                    <a:pt x="608000" y="72175"/>
                  </a:lnTo>
                  <a:lnTo>
                    <a:pt x="193890" y="72175"/>
                  </a:lnTo>
                  <a:lnTo>
                    <a:pt x="301606" y="0"/>
                  </a:lnTo>
                  <a:lnTo>
                    <a:pt x="179527" y="0"/>
                  </a:lnTo>
                  <a:lnTo>
                    <a:pt x="0" y="120291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Text 683"/>
            <p:cNvSpPr txBox="1"/>
            <p:nvPr/>
          </p:nvSpPr>
          <p:spPr>
            <a:xfrm>
              <a:off x="3232769" y="1926238"/>
              <a:ext cx="646000" cy="52276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B0F0"/>
                  </a:solidFill>
                  <a:latin typeface="Arial"/>
                </a:rPr>
                <a:t>Configure Clusters with Ansible</a:t>
              </a:r>
            </a:p>
          </p:txBody>
        </p:sp>
        <p:grpSp>
          <p:nvGrpSpPr>
            <p:cNvPr id="34" name="Cloud AWS"/>
            <p:cNvGrpSpPr/>
            <p:nvPr/>
          </p:nvGrpSpPr>
          <p:grpSpPr>
            <a:xfrm>
              <a:off x="2260864" y="1589608"/>
              <a:ext cx="432305" cy="288203"/>
              <a:chOff x="2260864" y="1589608"/>
              <a:chExt cx="432305" cy="288203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2260864" y="1604781"/>
                <a:ext cx="432305" cy="273030"/>
              </a:xfrm>
              <a:custGeom>
                <a:avLst/>
                <a:gdLst/>
                <a:ahLst/>
                <a:cxnLst/>
                <a:rect l="0" t="0" r="0" b="0"/>
                <a:pathLst>
                  <a:path w="432305" h="273030">
                    <a:moveTo>
                      <a:pt x="357739" y="112106"/>
                    </a:moveTo>
                    <a:cubicBezTo>
                      <a:pt x="354972" y="88579"/>
                      <a:pt x="329156" y="34937"/>
                      <a:pt x="266460" y="65993"/>
                    </a:cubicBezTo>
                    <a:cubicBezTo>
                      <a:pt x="214828" y="-39409"/>
                      <a:pt x="63619" y="-15881"/>
                      <a:pt x="54398" y="115870"/>
                    </a:cubicBezTo>
                    <a:cubicBezTo>
                      <a:pt x="-31348" y="145985"/>
                      <a:pt x="-9220" y="273030"/>
                      <a:pt x="75605" y="273030"/>
                    </a:cubicBezTo>
                    <a:cubicBezTo>
                      <a:pt x="160429" y="273030"/>
                      <a:pt x="310716" y="273030"/>
                      <a:pt x="349440" y="273030"/>
                    </a:cubicBezTo>
                    <a:cubicBezTo>
                      <a:pt x="425967" y="273030"/>
                      <a:pt x="485898" y="159159"/>
                      <a:pt x="357739" y="112106"/>
                    </a:cubicBezTo>
                    <a:close/>
                  </a:path>
                </a:pathLst>
              </a:custGeom>
              <a:solidFill>
                <a:srgbClr val="A35620"/>
              </a:solidFill>
              <a:ln w="2500" cap="flat">
                <a:solidFill>
                  <a:srgbClr val="A35620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2260864" y="1589608"/>
                <a:ext cx="432305" cy="273029"/>
              </a:xfrm>
              <a:custGeom>
                <a:avLst/>
                <a:gdLst/>
                <a:ahLst/>
                <a:cxnLst/>
                <a:rect l="0" t="0" r="0" b="0"/>
                <a:pathLst>
                  <a:path w="432305" h="273029">
                    <a:moveTo>
                      <a:pt x="357739" y="112105"/>
                    </a:moveTo>
                    <a:cubicBezTo>
                      <a:pt x="354972" y="88579"/>
                      <a:pt x="329156" y="34937"/>
                      <a:pt x="266460" y="65993"/>
                    </a:cubicBezTo>
                    <a:cubicBezTo>
                      <a:pt x="214828" y="-39408"/>
                      <a:pt x="63619" y="-15881"/>
                      <a:pt x="54398" y="115870"/>
                    </a:cubicBezTo>
                    <a:cubicBezTo>
                      <a:pt x="-31348" y="145984"/>
                      <a:pt x="-9220" y="273029"/>
                      <a:pt x="75605" y="273029"/>
                    </a:cubicBezTo>
                    <a:cubicBezTo>
                      <a:pt x="160429" y="273029"/>
                      <a:pt x="310716" y="273029"/>
                      <a:pt x="349440" y="273029"/>
                    </a:cubicBezTo>
                    <a:cubicBezTo>
                      <a:pt x="425967" y="273029"/>
                      <a:pt x="485898" y="159159"/>
                      <a:pt x="357739" y="112105"/>
                    </a:cubicBezTo>
                    <a:close/>
                  </a:path>
                </a:pathLst>
              </a:custGeom>
              <a:solidFill>
                <a:srgbClr val="F58535"/>
              </a:solidFill>
              <a:ln w="2500" cap="flat">
                <a:solidFill>
                  <a:srgbClr val="F58535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2337309" y="1721476"/>
                <a:ext cx="256666" cy="103695"/>
              </a:xfrm>
              <a:custGeom>
                <a:avLst/>
                <a:gdLst/>
                <a:ahLst/>
                <a:cxnLst/>
                <a:rect l="0" t="0" r="0" b="0"/>
                <a:pathLst>
                  <a:path w="256666" h="103695">
                    <a:moveTo>
                      <a:pt x="0" y="101778"/>
                    </a:moveTo>
                    <a:lnTo>
                      <a:pt x="31651" y="1415"/>
                    </a:lnTo>
                    <a:lnTo>
                      <a:pt x="43411" y="1415"/>
                    </a:lnTo>
                    <a:lnTo>
                      <a:pt x="77170" y="101778"/>
                    </a:lnTo>
                    <a:lnTo>
                      <a:pt x="64735" y="101778"/>
                    </a:lnTo>
                    <a:lnTo>
                      <a:pt x="55115" y="71382"/>
                    </a:lnTo>
                    <a:lnTo>
                      <a:pt x="20623" y="71382"/>
                    </a:lnTo>
                    <a:lnTo>
                      <a:pt x="11565" y="101778"/>
                    </a:lnTo>
                    <a:lnTo>
                      <a:pt x="0" y="101778"/>
                    </a:lnTo>
                    <a:close/>
                    <a:moveTo>
                      <a:pt x="23773" y="60565"/>
                    </a:moveTo>
                    <a:lnTo>
                      <a:pt x="51739" y="60565"/>
                    </a:lnTo>
                    <a:lnTo>
                      <a:pt x="43129" y="32770"/>
                    </a:lnTo>
                    <a:cubicBezTo>
                      <a:pt x="40507" y="24332"/>
                      <a:pt x="38554" y="17392"/>
                      <a:pt x="37277" y="11958"/>
                    </a:cubicBezTo>
                    <a:cubicBezTo>
                      <a:pt x="36228" y="18397"/>
                      <a:pt x="34746" y="24786"/>
                      <a:pt x="32832" y="31127"/>
                    </a:cubicBezTo>
                    <a:lnTo>
                      <a:pt x="23773" y="60565"/>
                    </a:lnTo>
                    <a:close/>
                    <a:moveTo>
                      <a:pt x="111433" y="101778"/>
                    </a:moveTo>
                    <a:lnTo>
                      <a:pt x="128933" y="25308"/>
                    </a:lnTo>
                    <a:cubicBezTo>
                      <a:pt x="129685" y="22073"/>
                      <a:pt x="130490" y="18145"/>
                      <a:pt x="131351" y="13532"/>
                    </a:cubicBezTo>
                    <a:cubicBezTo>
                      <a:pt x="131617" y="14996"/>
                      <a:pt x="132477" y="18924"/>
                      <a:pt x="133939" y="25308"/>
                    </a:cubicBezTo>
                    <a:lnTo>
                      <a:pt x="151327" y="101778"/>
                    </a:lnTo>
                    <a:lnTo>
                      <a:pt x="161845" y="101778"/>
                    </a:lnTo>
                    <a:lnTo>
                      <a:pt x="184465" y="1415"/>
                    </a:lnTo>
                    <a:lnTo>
                      <a:pt x="173494" y="1415"/>
                    </a:lnTo>
                    <a:lnTo>
                      <a:pt x="160552" y="65905"/>
                    </a:lnTo>
                    <a:cubicBezTo>
                      <a:pt x="158866" y="74124"/>
                      <a:pt x="157496" y="81403"/>
                      <a:pt x="156444" y="87744"/>
                    </a:cubicBezTo>
                    <a:cubicBezTo>
                      <a:pt x="155133" y="76657"/>
                      <a:pt x="152996" y="64814"/>
                      <a:pt x="150032" y="52213"/>
                    </a:cubicBezTo>
                    <a:lnTo>
                      <a:pt x="138217" y="1415"/>
                    </a:lnTo>
                    <a:lnTo>
                      <a:pt x="125053" y="1415"/>
                    </a:lnTo>
                    <a:lnTo>
                      <a:pt x="109355" y="69191"/>
                    </a:lnTo>
                    <a:cubicBezTo>
                      <a:pt x="108979" y="70838"/>
                      <a:pt x="107744" y="77021"/>
                      <a:pt x="105641" y="87744"/>
                    </a:cubicBezTo>
                    <a:cubicBezTo>
                      <a:pt x="104664" y="80949"/>
                      <a:pt x="103504" y="74103"/>
                      <a:pt x="102152" y="67206"/>
                    </a:cubicBezTo>
                    <a:lnTo>
                      <a:pt x="89603" y="1415"/>
                    </a:lnTo>
                    <a:lnTo>
                      <a:pt x="78410" y="1415"/>
                    </a:lnTo>
                    <a:lnTo>
                      <a:pt x="100294" y="101778"/>
                    </a:lnTo>
                    <a:lnTo>
                      <a:pt x="111433" y="101778"/>
                    </a:lnTo>
                    <a:close/>
                    <a:moveTo>
                      <a:pt x="190938" y="69533"/>
                    </a:moveTo>
                    <a:cubicBezTo>
                      <a:pt x="191088" y="76247"/>
                      <a:pt x="192599" y="82262"/>
                      <a:pt x="195467" y="87577"/>
                    </a:cubicBezTo>
                    <a:cubicBezTo>
                      <a:pt x="198335" y="92896"/>
                      <a:pt x="202293" y="96879"/>
                      <a:pt x="207339" y="99524"/>
                    </a:cubicBezTo>
                    <a:cubicBezTo>
                      <a:pt x="212385" y="102168"/>
                      <a:pt x="218640" y="103490"/>
                      <a:pt x="226103" y="103490"/>
                    </a:cubicBezTo>
                    <a:cubicBezTo>
                      <a:pt x="231991" y="103490"/>
                      <a:pt x="237289" y="102180"/>
                      <a:pt x="241998" y="99558"/>
                    </a:cubicBezTo>
                    <a:cubicBezTo>
                      <a:pt x="246706" y="96935"/>
                      <a:pt x="250315" y="93259"/>
                      <a:pt x="252828" y="88535"/>
                    </a:cubicBezTo>
                    <a:cubicBezTo>
                      <a:pt x="255341" y="83811"/>
                      <a:pt x="256666" y="78779"/>
                      <a:pt x="256666" y="73436"/>
                    </a:cubicBezTo>
                    <a:cubicBezTo>
                      <a:pt x="256666" y="68053"/>
                      <a:pt x="255452" y="63299"/>
                      <a:pt x="253165" y="59166"/>
                    </a:cubicBezTo>
                    <a:cubicBezTo>
                      <a:pt x="250878" y="55037"/>
                      <a:pt x="247331" y="51622"/>
                      <a:pt x="242531" y="48927"/>
                    </a:cubicBezTo>
                    <a:cubicBezTo>
                      <a:pt x="239234" y="47104"/>
                      <a:pt x="233145" y="44973"/>
                      <a:pt x="224275" y="42530"/>
                    </a:cubicBezTo>
                    <a:cubicBezTo>
                      <a:pt x="215405" y="40091"/>
                      <a:pt x="209920" y="37703"/>
                      <a:pt x="207817" y="35371"/>
                    </a:cubicBezTo>
                    <a:cubicBezTo>
                      <a:pt x="205680" y="33048"/>
                      <a:pt x="204607" y="30083"/>
                      <a:pt x="204607" y="26471"/>
                    </a:cubicBezTo>
                    <a:cubicBezTo>
                      <a:pt x="204607" y="22321"/>
                      <a:pt x="206119" y="18774"/>
                      <a:pt x="209137" y="15830"/>
                    </a:cubicBezTo>
                    <a:cubicBezTo>
                      <a:pt x="212159" y="12886"/>
                      <a:pt x="216969" y="11414"/>
                      <a:pt x="223569" y="11410"/>
                    </a:cubicBezTo>
                    <a:cubicBezTo>
                      <a:pt x="229908" y="11414"/>
                      <a:pt x="234702" y="13036"/>
                      <a:pt x="237945" y="16275"/>
                    </a:cubicBezTo>
                    <a:cubicBezTo>
                      <a:pt x="241188" y="19518"/>
                      <a:pt x="243094" y="24306"/>
                      <a:pt x="243658" y="30648"/>
                    </a:cubicBezTo>
                    <a:lnTo>
                      <a:pt x="254121" y="29689"/>
                    </a:lnTo>
                    <a:cubicBezTo>
                      <a:pt x="253934" y="23806"/>
                      <a:pt x="252582" y="18534"/>
                      <a:pt x="250070" y="13879"/>
                    </a:cubicBezTo>
                    <a:cubicBezTo>
                      <a:pt x="247556" y="9224"/>
                      <a:pt x="243968" y="5698"/>
                      <a:pt x="239297" y="3302"/>
                    </a:cubicBezTo>
                    <a:cubicBezTo>
                      <a:pt x="234626" y="906"/>
                      <a:pt x="229237" y="-292"/>
                      <a:pt x="223119" y="-297"/>
                    </a:cubicBezTo>
                    <a:cubicBezTo>
                      <a:pt x="217567" y="-292"/>
                      <a:pt x="212524" y="850"/>
                      <a:pt x="207983" y="3131"/>
                    </a:cubicBezTo>
                    <a:cubicBezTo>
                      <a:pt x="203447" y="5416"/>
                      <a:pt x="199994" y="8757"/>
                      <a:pt x="197632" y="13160"/>
                    </a:cubicBezTo>
                    <a:cubicBezTo>
                      <a:pt x="195269" y="17567"/>
                      <a:pt x="194088" y="22300"/>
                      <a:pt x="194088" y="27361"/>
                    </a:cubicBezTo>
                    <a:cubicBezTo>
                      <a:pt x="194088" y="31974"/>
                      <a:pt x="195056" y="36142"/>
                      <a:pt x="196987" y="39860"/>
                    </a:cubicBezTo>
                    <a:cubicBezTo>
                      <a:pt x="198920" y="43582"/>
                      <a:pt x="201851" y="46693"/>
                      <a:pt x="205789" y="49200"/>
                    </a:cubicBezTo>
                    <a:cubicBezTo>
                      <a:pt x="208827" y="51169"/>
                      <a:pt x="214135" y="53257"/>
                      <a:pt x="221713" y="55469"/>
                    </a:cubicBezTo>
                    <a:cubicBezTo>
                      <a:pt x="229291" y="57685"/>
                      <a:pt x="234187" y="59315"/>
                      <a:pt x="236400" y="60360"/>
                    </a:cubicBezTo>
                    <a:cubicBezTo>
                      <a:pt x="239850" y="61960"/>
                      <a:pt x="242326" y="63937"/>
                      <a:pt x="243824" y="66286"/>
                    </a:cubicBezTo>
                    <a:cubicBezTo>
                      <a:pt x="245326" y="68639"/>
                      <a:pt x="246075" y="71386"/>
                      <a:pt x="246075" y="74531"/>
                    </a:cubicBezTo>
                    <a:cubicBezTo>
                      <a:pt x="246075" y="77637"/>
                      <a:pt x="245297" y="80504"/>
                      <a:pt x="243740" y="83127"/>
                    </a:cubicBezTo>
                    <a:cubicBezTo>
                      <a:pt x="242183" y="85754"/>
                      <a:pt x="239813" y="87816"/>
                      <a:pt x="236624" y="89323"/>
                    </a:cubicBezTo>
                    <a:cubicBezTo>
                      <a:pt x="233436" y="90829"/>
                      <a:pt x="229758" y="91582"/>
                      <a:pt x="225593" y="91578"/>
                    </a:cubicBezTo>
                    <a:cubicBezTo>
                      <a:pt x="220907" y="91582"/>
                      <a:pt x="216687" y="90589"/>
                      <a:pt x="212934" y="88604"/>
                    </a:cubicBezTo>
                    <a:cubicBezTo>
                      <a:pt x="209185" y="86619"/>
                      <a:pt x="206419" y="84017"/>
                      <a:pt x="204638" y="80799"/>
                    </a:cubicBezTo>
                    <a:cubicBezTo>
                      <a:pt x="202855" y="77582"/>
                      <a:pt x="201721" y="73461"/>
                      <a:pt x="201234" y="68438"/>
                    </a:cubicBezTo>
                    <a:lnTo>
                      <a:pt x="190938" y="69533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5" name="Virtual Private Cloud"/>
            <p:cNvGrpSpPr/>
            <p:nvPr/>
          </p:nvGrpSpPr>
          <p:grpSpPr>
            <a:xfrm>
              <a:off x="2634672" y="1682368"/>
              <a:ext cx="454021" cy="302138"/>
              <a:chOff x="2634672" y="1682368"/>
              <a:chExt cx="454021" cy="302138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2634672" y="1698273"/>
                <a:ext cx="454021" cy="286233"/>
              </a:xfrm>
              <a:custGeom>
                <a:avLst/>
                <a:gdLst/>
                <a:ahLst/>
                <a:cxnLst/>
                <a:rect l="0" t="0" r="0" b="0"/>
                <a:pathLst>
                  <a:path w="454021" h="286233">
                    <a:moveTo>
                      <a:pt x="375708" y="117527"/>
                    </a:moveTo>
                    <a:cubicBezTo>
                      <a:pt x="372803" y="92862"/>
                      <a:pt x="345691" y="36627"/>
                      <a:pt x="279845" y="69184"/>
                    </a:cubicBezTo>
                    <a:cubicBezTo>
                      <a:pt x="225619" y="-41314"/>
                      <a:pt x="66814" y="-16649"/>
                      <a:pt x="57131" y="121473"/>
                    </a:cubicBezTo>
                    <a:cubicBezTo>
                      <a:pt x="-32923" y="153044"/>
                      <a:pt x="-9683" y="286233"/>
                      <a:pt x="79403" y="286233"/>
                    </a:cubicBezTo>
                    <a:cubicBezTo>
                      <a:pt x="168487" y="286233"/>
                      <a:pt x="326324" y="286233"/>
                      <a:pt x="366993" y="286233"/>
                    </a:cubicBezTo>
                    <a:cubicBezTo>
                      <a:pt x="447364" y="286233"/>
                      <a:pt x="510307" y="166856"/>
                      <a:pt x="375708" y="117527"/>
                    </a:cubicBezTo>
                    <a:close/>
                  </a:path>
                </a:pathLst>
              </a:custGeom>
              <a:solidFill>
                <a:srgbClr val="A35620"/>
              </a:solidFill>
              <a:ln w="2500" cap="flat">
                <a:solidFill>
                  <a:srgbClr val="A35620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2634672" y="1682368"/>
                <a:ext cx="454021" cy="286231"/>
              </a:xfrm>
              <a:custGeom>
                <a:avLst/>
                <a:gdLst/>
                <a:ahLst/>
                <a:cxnLst/>
                <a:rect l="0" t="0" r="0" b="0"/>
                <a:pathLst>
                  <a:path w="454021" h="286231">
                    <a:moveTo>
                      <a:pt x="375708" y="117526"/>
                    </a:moveTo>
                    <a:cubicBezTo>
                      <a:pt x="372803" y="92861"/>
                      <a:pt x="345691" y="36627"/>
                      <a:pt x="279845" y="69184"/>
                    </a:cubicBezTo>
                    <a:cubicBezTo>
                      <a:pt x="225619" y="-41314"/>
                      <a:pt x="66814" y="-16648"/>
                      <a:pt x="57131" y="121472"/>
                    </a:cubicBezTo>
                    <a:cubicBezTo>
                      <a:pt x="-32923" y="153043"/>
                      <a:pt x="-9683" y="286231"/>
                      <a:pt x="79403" y="286231"/>
                    </a:cubicBezTo>
                    <a:cubicBezTo>
                      <a:pt x="168487" y="286231"/>
                      <a:pt x="326324" y="286231"/>
                      <a:pt x="366993" y="286231"/>
                    </a:cubicBezTo>
                    <a:cubicBezTo>
                      <a:pt x="447364" y="286231"/>
                      <a:pt x="510307" y="166855"/>
                      <a:pt x="375708" y="117526"/>
                    </a:cubicBezTo>
                    <a:close/>
                  </a:path>
                </a:pathLst>
              </a:custGeom>
              <a:solidFill>
                <a:srgbClr val="F58535"/>
              </a:solidFill>
              <a:ln w="2500" cap="flat">
                <a:solidFill>
                  <a:srgbClr val="F58535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2714954" y="1820618"/>
                <a:ext cx="269559" cy="108709"/>
              </a:xfrm>
              <a:custGeom>
                <a:avLst/>
                <a:gdLst/>
                <a:ahLst/>
                <a:cxnLst/>
                <a:rect l="0" t="0" r="0" b="0"/>
                <a:pathLst>
                  <a:path w="269559" h="108709">
                    <a:moveTo>
                      <a:pt x="36892" y="106699"/>
                    </a:moveTo>
                    <a:lnTo>
                      <a:pt x="-302" y="1483"/>
                    </a:lnTo>
                    <a:lnTo>
                      <a:pt x="13449" y="1483"/>
                    </a:lnTo>
                    <a:lnTo>
                      <a:pt x="38399" y="77920"/>
                    </a:lnTo>
                    <a:cubicBezTo>
                      <a:pt x="40410" y="84047"/>
                      <a:pt x="42089" y="89789"/>
                      <a:pt x="43440" y="95144"/>
                    </a:cubicBezTo>
                    <a:cubicBezTo>
                      <a:pt x="44927" y="89407"/>
                      <a:pt x="46648" y="83665"/>
                      <a:pt x="48611" y="77920"/>
                    </a:cubicBezTo>
                    <a:lnTo>
                      <a:pt x="74545" y="1483"/>
                    </a:lnTo>
                    <a:lnTo>
                      <a:pt x="87511" y="1483"/>
                    </a:lnTo>
                    <a:lnTo>
                      <a:pt x="49922" y="106699"/>
                    </a:lnTo>
                    <a:lnTo>
                      <a:pt x="36892" y="106699"/>
                    </a:lnTo>
                    <a:close/>
                    <a:moveTo>
                      <a:pt x="111609" y="106699"/>
                    </a:moveTo>
                    <a:lnTo>
                      <a:pt x="111609" y="63924"/>
                    </a:lnTo>
                    <a:lnTo>
                      <a:pt x="136228" y="63924"/>
                    </a:lnTo>
                    <a:cubicBezTo>
                      <a:pt x="149807" y="63929"/>
                      <a:pt x="159193" y="60833"/>
                      <a:pt x="164390" y="54634"/>
                    </a:cubicBezTo>
                    <a:cubicBezTo>
                      <a:pt x="169586" y="48440"/>
                      <a:pt x="172180" y="40868"/>
                      <a:pt x="172180" y="31914"/>
                    </a:cubicBezTo>
                    <a:cubicBezTo>
                      <a:pt x="172180" y="26702"/>
                      <a:pt x="171211" y="21920"/>
                      <a:pt x="169269" y="17565"/>
                    </a:cubicBezTo>
                    <a:cubicBezTo>
                      <a:pt x="167325" y="13213"/>
                      <a:pt x="164758" y="9827"/>
                      <a:pt x="161571" y="7409"/>
                    </a:cubicBezTo>
                    <a:cubicBezTo>
                      <a:pt x="158385" y="4996"/>
                      <a:pt x="154435" y="3354"/>
                      <a:pt x="149720" y="2488"/>
                    </a:cubicBezTo>
                    <a:cubicBezTo>
                      <a:pt x="146358" y="1824"/>
                      <a:pt x="141489" y="1488"/>
                      <a:pt x="135116" y="1483"/>
                    </a:cubicBezTo>
                    <a:lnTo>
                      <a:pt x="98902" y="1483"/>
                    </a:lnTo>
                    <a:lnTo>
                      <a:pt x="98902" y="106699"/>
                    </a:lnTo>
                    <a:lnTo>
                      <a:pt x="111609" y="106699"/>
                    </a:lnTo>
                    <a:close/>
                    <a:moveTo>
                      <a:pt x="111609" y="51508"/>
                    </a:moveTo>
                    <a:lnTo>
                      <a:pt x="136425" y="51508"/>
                    </a:lnTo>
                    <a:cubicBezTo>
                      <a:pt x="144633" y="51512"/>
                      <a:pt x="150461" y="49839"/>
                      <a:pt x="153911" y="46488"/>
                    </a:cubicBezTo>
                    <a:cubicBezTo>
                      <a:pt x="157360" y="43142"/>
                      <a:pt x="159084" y="38427"/>
                      <a:pt x="159084" y="32345"/>
                    </a:cubicBezTo>
                    <a:cubicBezTo>
                      <a:pt x="159084" y="27949"/>
                      <a:pt x="158072" y="24181"/>
                      <a:pt x="156040" y="21045"/>
                    </a:cubicBezTo>
                    <a:cubicBezTo>
                      <a:pt x="154011" y="17914"/>
                      <a:pt x="151336" y="15842"/>
                      <a:pt x="148014" y="14833"/>
                    </a:cubicBezTo>
                    <a:cubicBezTo>
                      <a:pt x="145876" y="14214"/>
                      <a:pt x="141926" y="13904"/>
                      <a:pt x="136165" y="13900"/>
                    </a:cubicBezTo>
                    <a:lnTo>
                      <a:pt x="111609" y="13900"/>
                    </a:lnTo>
                    <a:lnTo>
                      <a:pt x="111609" y="51508"/>
                    </a:lnTo>
                    <a:close/>
                    <a:moveTo>
                      <a:pt x="256852" y="69809"/>
                    </a:moveTo>
                    <a:cubicBezTo>
                      <a:pt x="255103" y="78664"/>
                      <a:pt x="251766" y="85343"/>
                      <a:pt x="246831" y="89838"/>
                    </a:cubicBezTo>
                    <a:cubicBezTo>
                      <a:pt x="241898" y="94337"/>
                      <a:pt x="235874" y="96585"/>
                      <a:pt x="228759" y="96580"/>
                    </a:cubicBezTo>
                    <a:cubicBezTo>
                      <a:pt x="222910" y="96585"/>
                      <a:pt x="217475" y="94934"/>
                      <a:pt x="212453" y="91632"/>
                    </a:cubicBezTo>
                    <a:cubicBezTo>
                      <a:pt x="207433" y="88331"/>
                      <a:pt x="203735" y="83342"/>
                      <a:pt x="201353" y="76668"/>
                    </a:cubicBezTo>
                    <a:cubicBezTo>
                      <a:pt x="198977" y="69993"/>
                      <a:pt x="197785" y="62184"/>
                      <a:pt x="197785" y="53230"/>
                    </a:cubicBezTo>
                    <a:cubicBezTo>
                      <a:pt x="197785" y="46295"/>
                      <a:pt x="198792" y="39562"/>
                      <a:pt x="200797" y="33031"/>
                    </a:cubicBezTo>
                    <a:cubicBezTo>
                      <a:pt x="202808" y="26500"/>
                      <a:pt x="206288" y="21297"/>
                      <a:pt x="211244" y="17421"/>
                    </a:cubicBezTo>
                    <a:cubicBezTo>
                      <a:pt x="216198" y="13545"/>
                      <a:pt x="222365" y="11607"/>
                      <a:pt x="229740" y="11603"/>
                    </a:cubicBezTo>
                    <a:cubicBezTo>
                      <a:pt x="236158" y="11607"/>
                      <a:pt x="241482" y="13357"/>
                      <a:pt x="245718" y="16847"/>
                    </a:cubicBezTo>
                    <a:cubicBezTo>
                      <a:pt x="249954" y="20341"/>
                      <a:pt x="253183" y="25912"/>
                      <a:pt x="255408" y="33565"/>
                    </a:cubicBezTo>
                    <a:lnTo>
                      <a:pt x="267917" y="30335"/>
                    </a:lnTo>
                    <a:cubicBezTo>
                      <a:pt x="265342" y="20628"/>
                      <a:pt x="260777" y="13092"/>
                      <a:pt x="254229" y="7732"/>
                    </a:cubicBezTo>
                    <a:cubicBezTo>
                      <a:pt x="247681" y="2376"/>
                      <a:pt x="239607" y="-307"/>
                      <a:pt x="230002" y="-311"/>
                    </a:cubicBezTo>
                    <a:cubicBezTo>
                      <a:pt x="221536" y="-307"/>
                      <a:pt x="213774" y="1811"/>
                      <a:pt x="206725" y="6045"/>
                    </a:cubicBezTo>
                    <a:cubicBezTo>
                      <a:pt x="199676" y="10280"/>
                      <a:pt x="194241" y="16479"/>
                      <a:pt x="190418" y="24634"/>
                    </a:cubicBezTo>
                    <a:cubicBezTo>
                      <a:pt x="186601" y="32793"/>
                      <a:pt x="184688" y="42348"/>
                      <a:pt x="184688" y="53302"/>
                    </a:cubicBezTo>
                    <a:cubicBezTo>
                      <a:pt x="184688" y="63354"/>
                      <a:pt x="186382" y="72756"/>
                      <a:pt x="189764" y="81512"/>
                    </a:cubicBezTo>
                    <a:cubicBezTo>
                      <a:pt x="193149" y="90268"/>
                      <a:pt x="198079" y="96957"/>
                      <a:pt x="204564" y="101572"/>
                    </a:cubicBezTo>
                    <a:cubicBezTo>
                      <a:pt x="211048" y="106193"/>
                      <a:pt x="219461" y="108494"/>
                      <a:pt x="229803" y="108494"/>
                    </a:cubicBezTo>
                    <a:cubicBezTo>
                      <a:pt x="239801" y="108494"/>
                      <a:pt x="248262" y="105498"/>
                      <a:pt x="255178" y="99491"/>
                    </a:cubicBezTo>
                    <a:cubicBezTo>
                      <a:pt x="262100" y="93489"/>
                      <a:pt x="266891" y="84764"/>
                      <a:pt x="269559" y="73326"/>
                    </a:cubicBezTo>
                    <a:lnTo>
                      <a:pt x="256852" y="69809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40769" y="2228606"/>
              <a:ext cx="4309200" cy="2850996"/>
              <a:chOff x="3840769" y="2228606"/>
              <a:chExt cx="4309200" cy="2850996"/>
            </a:xfrm>
          </p:grpSpPr>
          <p:sp>
            <p:nvSpPr>
              <p:cNvPr id="55" name="Rounded Rectangle"/>
              <p:cNvSpPr/>
              <p:nvPr/>
            </p:nvSpPr>
            <p:spPr>
              <a:xfrm>
                <a:off x="3840769" y="2228606"/>
                <a:ext cx="4309200" cy="2850996"/>
              </a:xfrm>
              <a:custGeom>
                <a:avLst/>
                <a:gdLst/>
                <a:ahLst/>
                <a:cxnLst/>
                <a:rect l="0" t="0" r="0" b="0"/>
                <a:pathLst>
                  <a:path w="4309200" h="2850996">
                    <a:moveTo>
                      <a:pt x="4218000" y="2850996"/>
                    </a:moveTo>
                    <a:cubicBezTo>
                      <a:pt x="4268373" y="2850996"/>
                      <a:pt x="4309200" y="2810168"/>
                      <a:pt x="4309200" y="2759796"/>
                    </a:cubicBezTo>
                    <a:lnTo>
                      <a:pt x="4309200" y="91200"/>
                    </a:lnTo>
                    <a:cubicBezTo>
                      <a:pt x="4309200" y="40830"/>
                      <a:pt x="4268373" y="0"/>
                      <a:pt x="42180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759796"/>
                    </a:lnTo>
                    <a:cubicBezTo>
                      <a:pt x="0" y="2810168"/>
                      <a:pt x="40830" y="2850996"/>
                      <a:pt x="91200" y="2850996"/>
                    </a:cubicBezTo>
                    <a:lnTo>
                      <a:pt x="4218000" y="2850996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6" name="Rounded Rectangle"/>
              <p:cNvSpPr/>
              <p:nvPr/>
            </p:nvSpPr>
            <p:spPr>
              <a:xfrm>
                <a:off x="4072569" y="2388415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3" y="1082514"/>
                      <a:pt x="1869600" y="1041686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3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6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" name="Rounded Rectangle"/>
              <p:cNvSpPr/>
              <p:nvPr/>
            </p:nvSpPr>
            <p:spPr>
              <a:xfrm>
                <a:off x="6048569" y="2388415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3" y="1082514"/>
                      <a:pt x="1869600" y="1041686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3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6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" name="Rounded Rectangle"/>
              <p:cNvSpPr/>
              <p:nvPr/>
            </p:nvSpPr>
            <p:spPr>
              <a:xfrm>
                <a:off x="6048569" y="3733726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3" y="1082514"/>
                      <a:pt x="1869600" y="1041686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3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6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9" name="Rounded Rectangle"/>
              <p:cNvSpPr/>
              <p:nvPr/>
            </p:nvSpPr>
            <p:spPr>
              <a:xfrm>
                <a:off x="4072569" y="3733726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3" y="1082514"/>
                      <a:pt x="1869600" y="1041686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3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6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" name="Rounded Rectangle"/>
              <p:cNvSpPr/>
              <p:nvPr/>
            </p:nvSpPr>
            <p:spPr>
              <a:xfrm>
                <a:off x="4072569" y="2388415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3" y="1082514"/>
                      <a:pt x="1869600" y="1041686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3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6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1" name="Text 684"/>
              <p:cNvSpPr txBox="1"/>
              <p:nvPr/>
            </p:nvSpPr>
            <p:spPr>
              <a:xfrm>
                <a:off x="4448769" y="4790802"/>
                <a:ext cx="1117200" cy="212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>
                <a:defPPr>
                  <a:defRPr lang="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B0F0"/>
                    </a:solidFill>
                    <a:latin typeface="Arial"/>
                  </a:rPr>
                  <a:t>Cluster Kafka</a:t>
                </a:r>
              </a:p>
            </p:txBody>
          </p:sp>
          <p:sp>
            <p:nvSpPr>
              <p:cNvPr id="62" name="Text 685"/>
              <p:cNvSpPr txBox="1"/>
              <p:nvPr/>
            </p:nvSpPr>
            <p:spPr>
              <a:xfrm>
                <a:off x="4486769" y="3476929"/>
                <a:ext cx="1117200" cy="25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>
                <a:defPPr>
                  <a:defRPr lang="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B0F0"/>
                    </a:solidFill>
                    <a:latin typeface="Arial"/>
                  </a:rPr>
                  <a:t>Cluster Mesos + Spark</a:t>
                </a:r>
              </a:p>
            </p:txBody>
          </p:sp>
          <p:sp>
            <p:nvSpPr>
              <p:cNvPr id="63" name="Text 686"/>
              <p:cNvSpPr txBox="1"/>
              <p:nvPr/>
            </p:nvSpPr>
            <p:spPr>
              <a:xfrm>
                <a:off x="6375369" y="3476929"/>
                <a:ext cx="1216000" cy="25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>
                <a:defPPr>
                  <a:defRPr lang="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B0F0"/>
                    </a:solidFill>
                    <a:latin typeface="Arial"/>
                  </a:rPr>
                  <a:t>Cluster Cassandra</a:t>
                </a:r>
              </a:p>
            </p:txBody>
          </p:sp>
          <p:sp>
            <p:nvSpPr>
              <p:cNvPr id="64" name="Text 687"/>
              <p:cNvSpPr txBox="1"/>
              <p:nvPr/>
            </p:nvSpPr>
            <p:spPr>
              <a:xfrm>
                <a:off x="6337369" y="4844002"/>
                <a:ext cx="1292000" cy="106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>
                <a:defPPr>
                  <a:defRPr lang="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B0F0"/>
                    </a:solidFill>
                    <a:latin typeface="Arial"/>
                  </a:rPr>
                  <a:t>Cluster Zookeeper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584612" y="2453872"/>
                <a:ext cx="889531" cy="980638"/>
                <a:chOff x="4584612" y="2453872"/>
                <a:chExt cx="889531" cy="980638"/>
              </a:xfrm>
            </p:grpSpPr>
            <p:grpSp>
              <p:nvGrpSpPr>
                <p:cNvPr id="163" name="Serveur"/>
                <p:cNvGrpSpPr/>
                <p:nvPr/>
              </p:nvGrpSpPr>
              <p:grpSpPr>
                <a:xfrm>
                  <a:off x="4584612" y="2453872"/>
                  <a:ext cx="603250" cy="827187"/>
                  <a:chOff x="4584612" y="2453872"/>
                  <a:chExt cx="603250" cy="827187"/>
                </a:xfrm>
              </p:grpSpPr>
              <p:sp>
                <p:nvSpPr>
                  <p:cNvPr id="188" name="Freeform 187"/>
                  <p:cNvSpPr/>
                  <p:nvPr/>
                </p:nvSpPr>
                <p:spPr>
                  <a:xfrm>
                    <a:off x="4586219" y="2453872"/>
                    <a:ext cx="600104" cy="3141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0104" h="314195">
                        <a:moveTo>
                          <a:pt x="0" y="167853"/>
                        </a:moveTo>
                        <a:lnTo>
                          <a:pt x="4172" y="156280"/>
                        </a:lnTo>
                        <a:lnTo>
                          <a:pt x="359887" y="0"/>
                        </a:lnTo>
                        <a:lnTo>
                          <a:pt x="600104" y="64606"/>
                        </a:lnTo>
                        <a:lnTo>
                          <a:pt x="234992" y="314195"/>
                        </a:lnTo>
                        <a:lnTo>
                          <a:pt x="0" y="16785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73737"/>
                      </a:gs>
                      <a:gs pos="52000">
                        <a:srgbClr val="494949"/>
                      </a:gs>
                      <a:gs pos="3000">
                        <a:srgbClr val="474747"/>
                      </a:gs>
                    </a:gsLst>
                    <a:lin ang="3960000" scaled="0"/>
                  </a:gradFill>
                  <a:ln w="7600" cap="flat">
                    <a:solidFill>
                      <a:srgbClr val="3A3A3A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89" name="Freeform 188"/>
                  <p:cNvSpPr/>
                  <p:nvPr/>
                </p:nvSpPr>
                <p:spPr>
                  <a:xfrm>
                    <a:off x="4713428" y="2518403"/>
                    <a:ext cx="474434" cy="7623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4434" h="762356">
                        <a:moveTo>
                          <a:pt x="94286" y="762356"/>
                        </a:moveTo>
                        <a:lnTo>
                          <a:pt x="474434" y="547135"/>
                        </a:lnTo>
                        <a:lnTo>
                          <a:pt x="474434" y="7624"/>
                        </a:lnTo>
                        <a:lnTo>
                          <a:pt x="99777" y="184517"/>
                        </a:lnTo>
                        <a:lnTo>
                          <a:pt x="0" y="498468"/>
                        </a:lnTo>
                        <a:lnTo>
                          <a:pt x="94286" y="762356"/>
                        </a:lnTo>
                        <a:close/>
                      </a:path>
                    </a:pathLst>
                  </a:custGeom>
                  <a:solidFill>
                    <a:srgbClr val="414141"/>
                  </a:solidFill>
                  <a:ln w="7600" cap="flat">
                    <a:solidFill>
                      <a:srgbClr val="414141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>
                    <a:off x="4584612" y="2610173"/>
                    <a:ext cx="228714" cy="6704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714" h="670467">
                        <a:moveTo>
                          <a:pt x="7557" y="0"/>
                        </a:moveTo>
                        <a:lnTo>
                          <a:pt x="220830" y="87633"/>
                        </a:lnTo>
                        <a:cubicBezTo>
                          <a:pt x="225506" y="88901"/>
                          <a:pt x="227947" y="93378"/>
                          <a:pt x="228714" y="95772"/>
                        </a:cubicBezTo>
                        <a:lnTo>
                          <a:pt x="228714" y="663415"/>
                        </a:lnTo>
                        <a:cubicBezTo>
                          <a:pt x="228714" y="667910"/>
                          <a:pt x="224914" y="670467"/>
                          <a:pt x="220625" y="670467"/>
                        </a:cubicBezTo>
                        <a:lnTo>
                          <a:pt x="7785" y="561668"/>
                        </a:lnTo>
                        <a:cubicBezTo>
                          <a:pt x="1826" y="558355"/>
                          <a:pt x="874" y="556651"/>
                          <a:pt x="0" y="553529"/>
                        </a:cubicBezTo>
                        <a:lnTo>
                          <a:pt x="0" y="7666"/>
                        </a:lnTo>
                        <a:cubicBezTo>
                          <a:pt x="0" y="3170"/>
                          <a:pt x="3268" y="0"/>
                          <a:pt x="7557" y="0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343434"/>
                      </a:gs>
                      <a:gs pos="66000">
                        <a:srgbClr val="383838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solidFill>
                      <a:srgbClr val="424242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91" name="Freeform 190"/>
                  <p:cNvSpPr/>
                  <p:nvPr/>
                </p:nvSpPr>
                <p:spPr>
                  <a:xfrm>
                    <a:off x="4789934" y="2513061"/>
                    <a:ext cx="397903" cy="2212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7903" h="221260">
                        <a:moveTo>
                          <a:pt x="0" y="180348"/>
                        </a:moveTo>
                        <a:cubicBezTo>
                          <a:pt x="16181" y="187384"/>
                          <a:pt x="18143" y="187060"/>
                          <a:pt x="29881" y="197686"/>
                        </a:cubicBezTo>
                        <a:cubicBezTo>
                          <a:pt x="36396" y="203583"/>
                          <a:pt x="39485" y="221260"/>
                          <a:pt x="39485" y="221260"/>
                        </a:cubicBezTo>
                        <a:lnTo>
                          <a:pt x="397178" y="16150"/>
                        </a:lnTo>
                        <a:cubicBezTo>
                          <a:pt x="397178" y="16150"/>
                          <a:pt x="399156" y="8150"/>
                          <a:pt x="396045" y="5483"/>
                        </a:cubicBezTo>
                        <a:cubicBezTo>
                          <a:pt x="393406" y="3219"/>
                          <a:pt x="371062" y="0"/>
                          <a:pt x="371062" y="0"/>
                        </a:cubicBezTo>
                        <a:lnTo>
                          <a:pt x="0" y="180348"/>
                        </a:lnTo>
                        <a:close/>
                      </a:path>
                    </a:pathLst>
                  </a:custGeom>
                  <a:gradFill>
                    <a:gsLst>
                      <a:gs pos="45000">
                        <a:srgbClr val="4A4A4A"/>
                      </a:gs>
                      <a:gs pos="49000">
                        <a:srgbClr val="565656"/>
                      </a:gs>
                      <a:gs pos="51000">
                        <a:srgbClr val="414141"/>
                      </a:gs>
                    </a:gsLst>
                    <a:lin ang="384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92" name="Freeform 191"/>
                  <p:cNvSpPr/>
                  <p:nvPr/>
                </p:nvSpPr>
                <p:spPr>
                  <a:xfrm>
                    <a:off x="4787853" y="2691731"/>
                    <a:ext cx="41641" cy="5893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641" h="589328">
                        <a:moveTo>
                          <a:pt x="-47" y="0"/>
                        </a:moveTo>
                        <a:cubicBezTo>
                          <a:pt x="10029" y="0"/>
                          <a:pt x="39755" y="14541"/>
                          <a:pt x="41330" y="39848"/>
                        </a:cubicBezTo>
                        <a:cubicBezTo>
                          <a:pt x="41866" y="48474"/>
                          <a:pt x="41330" y="574647"/>
                          <a:pt x="41330" y="574647"/>
                        </a:cubicBezTo>
                        <a:cubicBezTo>
                          <a:pt x="41330" y="574647"/>
                          <a:pt x="21100" y="591627"/>
                          <a:pt x="18757" y="589328"/>
                        </a:cubicBezTo>
                        <a:cubicBezTo>
                          <a:pt x="16415" y="586424"/>
                          <a:pt x="368" y="580641"/>
                          <a:pt x="368" y="580641"/>
                        </a:cubicBezTo>
                        <a:lnTo>
                          <a:pt x="-4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14141"/>
                      </a:gs>
                      <a:gs pos="25000">
                        <a:srgbClr val="4C4C4C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93" name="Freeform 192"/>
                  <p:cNvSpPr/>
                  <p:nvPr/>
                </p:nvSpPr>
                <p:spPr>
                  <a:xfrm>
                    <a:off x="4585580" y="2614388"/>
                    <a:ext cx="136156" cy="5876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6156" h="587694">
                        <a:moveTo>
                          <a:pt x="136156" y="48170"/>
                        </a:moveTo>
                        <a:lnTo>
                          <a:pt x="68078" y="587694"/>
                        </a:lnTo>
                        <a:lnTo>
                          <a:pt x="142" y="557466"/>
                        </a:lnTo>
                        <a:lnTo>
                          <a:pt x="142" y="2065"/>
                        </a:lnTo>
                        <a:cubicBezTo>
                          <a:pt x="142" y="2065"/>
                          <a:pt x="-2046" y="-2107"/>
                          <a:pt x="7977" y="1103"/>
                        </a:cubicBezTo>
                        <a:lnTo>
                          <a:pt x="136156" y="4817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F8F8F">
                          <a:alpha val="20000"/>
                        </a:srgbClr>
                      </a:gs>
                      <a:gs pos="52000">
                        <a:srgbClr val="686868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4585193" y="2681346"/>
                    <a:ext cx="228087" cy="369015"/>
                    <a:chOff x="4585193" y="2681346"/>
                    <a:chExt cx="228087" cy="369015"/>
                  </a:xfrm>
                </p:grpSpPr>
                <p:sp>
                  <p:nvSpPr>
                    <p:cNvPr id="195" name="Freeform 194"/>
                    <p:cNvSpPr/>
                    <p:nvPr/>
                  </p:nvSpPr>
                  <p:spPr>
                    <a:xfrm>
                      <a:off x="4586004" y="2681346"/>
                      <a:ext cx="124569" cy="719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69" h="71905">
                          <a:moveTo>
                            <a:pt x="0" y="0"/>
                          </a:moveTo>
                          <a:lnTo>
                            <a:pt x="0" y="11884"/>
                          </a:lnTo>
                          <a:lnTo>
                            <a:pt x="124569" y="71905"/>
                          </a:lnTo>
                          <a:lnTo>
                            <a:pt x="124569" y="593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6" name="Freeform 195"/>
                    <p:cNvSpPr/>
                    <p:nvPr/>
                  </p:nvSpPr>
                  <p:spPr>
                    <a:xfrm>
                      <a:off x="4586004" y="2762415"/>
                      <a:ext cx="124569" cy="726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69" h="72628">
                          <a:moveTo>
                            <a:pt x="0" y="0"/>
                          </a:moveTo>
                          <a:lnTo>
                            <a:pt x="0" y="13283"/>
                          </a:lnTo>
                          <a:lnTo>
                            <a:pt x="124569" y="72628"/>
                          </a:lnTo>
                          <a:lnTo>
                            <a:pt x="124569" y="5794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7" name="Freeform 196"/>
                    <p:cNvSpPr/>
                    <p:nvPr/>
                  </p:nvSpPr>
                  <p:spPr>
                    <a:xfrm>
                      <a:off x="4585193" y="2844130"/>
                      <a:ext cx="125382" cy="741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382" h="74103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5382" y="74103"/>
                          </a:lnTo>
                          <a:lnTo>
                            <a:pt x="125382" y="608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8" name="Freeform 197"/>
                    <p:cNvSpPr/>
                    <p:nvPr/>
                  </p:nvSpPr>
                  <p:spPr>
                    <a:xfrm>
                      <a:off x="4586305" y="2928719"/>
                      <a:ext cx="123544" cy="727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3544" h="72705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3544" y="72705"/>
                          </a:lnTo>
                          <a:lnTo>
                            <a:pt x="123544" y="5942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9" name="Freeform 198"/>
                    <p:cNvSpPr/>
                    <p:nvPr/>
                  </p:nvSpPr>
                  <p:spPr>
                    <a:xfrm>
                      <a:off x="4700569" y="2737033"/>
                      <a:ext cx="112044" cy="626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044" h="62638">
                          <a:moveTo>
                            <a:pt x="0" y="0"/>
                          </a:moveTo>
                          <a:lnTo>
                            <a:pt x="267" y="11745"/>
                          </a:lnTo>
                          <a:lnTo>
                            <a:pt x="112044" y="62638"/>
                          </a:lnTo>
                          <a:lnTo>
                            <a:pt x="112044" y="5145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0" name="Freeform 199"/>
                    <p:cNvSpPr/>
                    <p:nvPr/>
                  </p:nvSpPr>
                  <p:spPr>
                    <a:xfrm>
                      <a:off x="4700570" y="2816168"/>
                      <a:ext cx="112710" cy="6711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710" h="67112">
                          <a:moveTo>
                            <a:pt x="0" y="0"/>
                          </a:moveTo>
                          <a:lnTo>
                            <a:pt x="0" y="14681"/>
                          </a:lnTo>
                          <a:lnTo>
                            <a:pt x="112710" y="67112"/>
                          </a:lnTo>
                          <a:lnTo>
                            <a:pt x="112710" y="538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1" name="Freeform 200"/>
                    <p:cNvSpPr/>
                    <p:nvPr/>
                  </p:nvSpPr>
                  <p:spPr>
                    <a:xfrm>
                      <a:off x="4699902" y="2900058"/>
                      <a:ext cx="113377" cy="6571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5714">
                          <a:moveTo>
                            <a:pt x="0" y="0"/>
                          </a:moveTo>
                          <a:lnTo>
                            <a:pt x="113377" y="53131"/>
                          </a:lnTo>
                          <a:lnTo>
                            <a:pt x="113377" y="65714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2" name="Freeform 201"/>
                    <p:cNvSpPr/>
                    <p:nvPr/>
                  </p:nvSpPr>
                  <p:spPr>
                    <a:xfrm>
                      <a:off x="4699902" y="2982550"/>
                      <a:ext cx="113377" cy="67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7811">
                          <a:moveTo>
                            <a:pt x="0" y="0"/>
                          </a:moveTo>
                          <a:lnTo>
                            <a:pt x="113377" y="55228"/>
                          </a:lnTo>
                          <a:lnTo>
                            <a:pt x="113377" y="67811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300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3" name="Freeform 202"/>
                    <p:cNvSpPr/>
                    <p:nvPr/>
                  </p:nvSpPr>
                  <p:spPr>
                    <a:xfrm>
                      <a:off x="4706571" y="2739829"/>
                      <a:ext cx="94169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69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69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4" name="Freeform 203"/>
                    <p:cNvSpPr/>
                    <p:nvPr/>
                  </p:nvSpPr>
                  <p:spPr>
                    <a:xfrm>
                      <a:off x="4705104" y="2817566"/>
                      <a:ext cx="93903" cy="604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3903" h="60401">
                          <a:moveTo>
                            <a:pt x="0" y="0"/>
                          </a:moveTo>
                          <a:lnTo>
                            <a:pt x="83766" y="40267"/>
                          </a:lnTo>
                          <a:lnTo>
                            <a:pt x="93903" y="60401"/>
                          </a:lnTo>
                          <a:lnTo>
                            <a:pt x="534" y="162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5" name="Freeform 204"/>
                    <p:cNvSpPr/>
                    <p:nvPr/>
                  </p:nvSpPr>
                  <p:spPr>
                    <a:xfrm>
                      <a:off x="4706171" y="2902574"/>
                      <a:ext cx="94169" cy="5872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69" h="58723">
                          <a:moveTo>
                            <a:pt x="0" y="0"/>
                          </a:moveTo>
                          <a:lnTo>
                            <a:pt x="84566" y="39149"/>
                          </a:lnTo>
                          <a:lnTo>
                            <a:pt x="94169" y="58723"/>
                          </a:lnTo>
                          <a:lnTo>
                            <a:pt x="267" y="151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6" name="Freeform 205"/>
                    <p:cNvSpPr/>
                    <p:nvPr/>
                  </p:nvSpPr>
                  <p:spPr>
                    <a:xfrm>
                      <a:off x="4706171" y="2986345"/>
                      <a:ext cx="94169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69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69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29000">
                          <a:srgbClr val="40C2F2">
                            <a:alpha val="78000"/>
                          </a:srgbClr>
                        </a:gs>
                        <a:gs pos="72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7" name="Freeform 206"/>
                    <p:cNvSpPr/>
                    <p:nvPr/>
                  </p:nvSpPr>
                  <p:spPr>
                    <a:xfrm>
                      <a:off x="4706172" y="2986344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7000">
                          <a:srgbClr val="40C2F2"/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8" name="Freeform 207"/>
                    <p:cNvSpPr/>
                    <p:nvPr/>
                  </p:nvSpPr>
                  <p:spPr>
                    <a:xfrm>
                      <a:off x="4707772" y="2902234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09" name="Freeform 208"/>
                    <p:cNvSpPr/>
                    <p:nvPr/>
                  </p:nvSpPr>
                  <p:spPr>
                    <a:xfrm>
                      <a:off x="4708107" y="2820022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10" name="Freeform 209"/>
                    <p:cNvSpPr/>
                    <p:nvPr/>
                  </p:nvSpPr>
                  <p:spPr>
                    <a:xfrm>
                      <a:off x="4708107" y="2738650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164" name="Serveur"/>
                <p:cNvGrpSpPr/>
                <p:nvPr/>
              </p:nvGrpSpPr>
              <p:grpSpPr>
                <a:xfrm>
                  <a:off x="4870894" y="2607324"/>
                  <a:ext cx="603249" cy="827186"/>
                  <a:chOff x="4870894" y="2607324"/>
                  <a:chExt cx="603249" cy="827186"/>
                </a:xfrm>
              </p:grpSpPr>
              <p:sp>
                <p:nvSpPr>
                  <p:cNvPr id="165" name="Freeform 164"/>
                  <p:cNvSpPr/>
                  <p:nvPr/>
                </p:nvSpPr>
                <p:spPr>
                  <a:xfrm>
                    <a:off x="4872500" y="2607324"/>
                    <a:ext cx="600104" cy="3141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0104" h="314195">
                        <a:moveTo>
                          <a:pt x="0" y="167853"/>
                        </a:moveTo>
                        <a:lnTo>
                          <a:pt x="4172" y="156280"/>
                        </a:lnTo>
                        <a:lnTo>
                          <a:pt x="359887" y="0"/>
                        </a:lnTo>
                        <a:lnTo>
                          <a:pt x="600104" y="64606"/>
                        </a:lnTo>
                        <a:lnTo>
                          <a:pt x="234992" y="314195"/>
                        </a:lnTo>
                        <a:lnTo>
                          <a:pt x="0" y="16785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73737"/>
                      </a:gs>
                      <a:gs pos="52000">
                        <a:srgbClr val="494949"/>
                      </a:gs>
                      <a:gs pos="3000">
                        <a:srgbClr val="474747"/>
                      </a:gs>
                    </a:gsLst>
                    <a:lin ang="3960000" scaled="0"/>
                  </a:gradFill>
                  <a:ln w="7600" cap="flat">
                    <a:solidFill>
                      <a:srgbClr val="3A3A3A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6" name="Freeform 165"/>
                  <p:cNvSpPr/>
                  <p:nvPr/>
                </p:nvSpPr>
                <p:spPr>
                  <a:xfrm>
                    <a:off x="4999709" y="2671854"/>
                    <a:ext cx="474434" cy="7623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4434" h="762356">
                        <a:moveTo>
                          <a:pt x="94286" y="762356"/>
                        </a:moveTo>
                        <a:lnTo>
                          <a:pt x="474434" y="547135"/>
                        </a:lnTo>
                        <a:lnTo>
                          <a:pt x="474434" y="7624"/>
                        </a:lnTo>
                        <a:lnTo>
                          <a:pt x="99777" y="184517"/>
                        </a:lnTo>
                        <a:lnTo>
                          <a:pt x="0" y="498468"/>
                        </a:lnTo>
                        <a:lnTo>
                          <a:pt x="94286" y="762356"/>
                        </a:lnTo>
                        <a:close/>
                      </a:path>
                    </a:pathLst>
                  </a:custGeom>
                  <a:solidFill>
                    <a:srgbClr val="414141"/>
                  </a:solidFill>
                  <a:ln w="7600" cap="flat">
                    <a:solidFill>
                      <a:srgbClr val="414141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>
                  <a:xfrm>
                    <a:off x="4870894" y="2763624"/>
                    <a:ext cx="228714" cy="6704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714" h="670467">
                        <a:moveTo>
                          <a:pt x="7557" y="0"/>
                        </a:moveTo>
                        <a:lnTo>
                          <a:pt x="220830" y="87633"/>
                        </a:lnTo>
                        <a:cubicBezTo>
                          <a:pt x="225506" y="88901"/>
                          <a:pt x="227947" y="93378"/>
                          <a:pt x="228714" y="95772"/>
                        </a:cubicBezTo>
                        <a:lnTo>
                          <a:pt x="228714" y="663415"/>
                        </a:lnTo>
                        <a:cubicBezTo>
                          <a:pt x="228714" y="667910"/>
                          <a:pt x="224914" y="670467"/>
                          <a:pt x="220625" y="670467"/>
                        </a:cubicBezTo>
                        <a:lnTo>
                          <a:pt x="7785" y="561668"/>
                        </a:lnTo>
                        <a:cubicBezTo>
                          <a:pt x="1826" y="558355"/>
                          <a:pt x="874" y="556651"/>
                          <a:pt x="0" y="553529"/>
                        </a:cubicBezTo>
                        <a:lnTo>
                          <a:pt x="0" y="7666"/>
                        </a:lnTo>
                        <a:cubicBezTo>
                          <a:pt x="0" y="3170"/>
                          <a:pt x="3268" y="0"/>
                          <a:pt x="7557" y="0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343434"/>
                      </a:gs>
                      <a:gs pos="66000">
                        <a:srgbClr val="383838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solidFill>
                      <a:srgbClr val="424242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>
                  <a:xfrm>
                    <a:off x="5076215" y="2666513"/>
                    <a:ext cx="397903" cy="2212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7903" h="221260">
                        <a:moveTo>
                          <a:pt x="0" y="180348"/>
                        </a:moveTo>
                        <a:cubicBezTo>
                          <a:pt x="16181" y="187384"/>
                          <a:pt x="18143" y="187060"/>
                          <a:pt x="29881" y="197686"/>
                        </a:cubicBezTo>
                        <a:cubicBezTo>
                          <a:pt x="36396" y="203583"/>
                          <a:pt x="39485" y="221260"/>
                          <a:pt x="39485" y="221260"/>
                        </a:cubicBezTo>
                        <a:lnTo>
                          <a:pt x="397178" y="16150"/>
                        </a:lnTo>
                        <a:cubicBezTo>
                          <a:pt x="397178" y="16150"/>
                          <a:pt x="399156" y="8150"/>
                          <a:pt x="396045" y="5483"/>
                        </a:cubicBezTo>
                        <a:cubicBezTo>
                          <a:pt x="393406" y="3219"/>
                          <a:pt x="371062" y="0"/>
                          <a:pt x="371062" y="0"/>
                        </a:cubicBezTo>
                        <a:lnTo>
                          <a:pt x="0" y="180348"/>
                        </a:lnTo>
                        <a:close/>
                      </a:path>
                    </a:pathLst>
                  </a:custGeom>
                  <a:gradFill>
                    <a:gsLst>
                      <a:gs pos="45000">
                        <a:srgbClr val="4A4A4A"/>
                      </a:gs>
                      <a:gs pos="49000">
                        <a:srgbClr val="565656"/>
                      </a:gs>
                      <a:gs pos="51000">
                        <a:srgbClr val="414141"/>
                      </a:gs>
                    </a:gsLst>
                    <a:lin ang="384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>
                  <a:xfrm>
                    <a:off x="5074135" y="2845182"/>
                    <a:ext cx="41641" cy="5893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641" h="589328">
                        <a:moveTo>
                          <a:pt x="-47" y="0"/>
                        </a:moveTo>
                        <a:cubicBezTo>
                          <a:pt x="10029" y="0"/>
                          <a:pt x="39755" y="14541"/>
                          <a:pt x="41330" y="39848"/>
                        </a:cubicBezTo>
                        <a:cubicBezTo>
                          <a:pt x="41866" y="48474"/>
                          <a:pt x="41330" y="574647"/>
                          <a:pt x="41330" y="574647"/>
                        </a:cubicBezTo>
                        <a:cubicBezTo>
                          <a:pt x="41330" y="574647"/>
                          <a:pt x="21100" y="591627"/>
                          <a:pt x="18757" y="589328"/>
                        </a:cubicBezTo>
                        <a:cubicBezTo>
                          <a:pt x="16415" y="586424"/>
                          <a:pt x="368" y="580641"/>
                          <a:pt x="368" y="580641"/>
                        </a:cubicBezTo>
                        <a:lnTo>
                          <a:pt x="-4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14141"/>
                      </a:gs>
                      <a:gs pos="25000">
                        <a:srgbClr val="4C4C4C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>
                  <a:xfrm>
                    <a:off x="4871862" y="2767839"/>
                    <a:ext cx="136156" cy="5876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6156" h="587694">
                        <a:moveTo>
                          <a:pt x="136156" y="48170"/>
                        </a:moveTo>
                        <a:lnTo>
                          <a:pt x="68078" y="587694"/>
                        </a:lnTo>
                        <a:lnTo>
                          <a:pt x="142" y="557466"/>
                        </a:lnTo>
                        <a:lnTo>
                          <a:pt x="142" y="2065"/>
                        </a:lnTo>
                        <a:cubicBezTo>
                          <a:pt x="142" y="2065"/>
                          <a:pt x="-2046" y="-2107"/>
                          <a:pt x="7977" y="1103"/>
                        </a:cubicBezTo>
                        <a:lnTo>
                          <a:pt x="136156" y="4817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F8F8F">
                          <a:alpha val="20000"/>
                        </a:srgbClr>
                      </a:gs>
                      <a:gs pos="52000">
                        <a:srgbClr val="686868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4871474" y="2834798"/>
                    <a:ext cx="228088" cy="369014"/>
                    <a:chOff x="4871474" y="2834798"/>
                    <a:chExt cx="228088" cy="369014"/>
                  </a:xfrm>
                </p:grpSpPr>
                <p:sp>
                  <p:nvSpPr>
                    <p:cNvPr id="172" name="Freeform 171"/>
                    <p:cNvSpPr/>
                    <p:nvPr/>
                  </p:nvSpPr>
                  <p:spPr>
                    <a:xfrm>
                      <a:off x="4872285" y="2834798"/>
                      <a:ext cx="124569" cy="719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69" h="71905">
                          <a:moveTo>
                            <a:pt x="0" y="0"/>
                          </a:moveTo>
                          <a:lnTo>
                            <a:pt x="0" y="11884"/>
                          </a:lnTo>
                          <a:lnTo>
                            <a:pt x="124569" y="71905"/>
                          </a:lnTo>
                          <a:lnTo>
                            <a:pt x="124569" y="593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73" name="Freeform 172"/>
                    <p:cNvSpPr/>
                    <p:nvPr/>
                  </p:nvSpPr>
                  <p:spPr>
                    <a:xfrm>
                      <a:off x="4872285" y="2915867"/>
                      <a:ext cx="124569" cy="726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69" h="72628">
                          <a:moveTo>
                            <a:pt x="0" y="0"/>
                          </a:moveTo>
                          <a:lnTo>
                            <a:pt x="0" y="13283"/>
                          </a:lnTo>
                          <a:lnTo>
                            <a:pt x="124569" y="72628"/>
                          </a:lnTo>
                          <a:lnTo>
                            <a:pt x="124569" y="5794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74" name="Freeform 173"/>
                    <p:cNvSpPr/>
                    <p:nvPr/>
                  </p:nvSpPr>
                  <p:spPr>
                    <a:xfrm>
                      <a:off x="4871474" y="2997582"/>
                      <a:ext cx="125382" cy="741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382" h="74103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5382" y="74103"/>
                          </a:lnTo>
                          <a:lnTo>
                            <a:pt x="125382" y="608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75" name="Freeform 174"/>
                    <p:cNvSpPr/>
                    <p:nvPr/>
                  </p:nvSpPr>
                  <p:spPr>
                    <a:xfrm>
                      <a:off x="4872587" y="3082171"/>
                      <a:ext cx="123544" cy="727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3544" h="72705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3544" y="72705"/>
                          </a:lnTo>
                          <a:lnTo>
                            <a:pt x="123544" y="5942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76" name="Freeform 175"/>
                    <p:cNvSpPr/>
                    <p:nvPr/>
                  </p:nvSpPr>
                  <p:spPr>
                    <a:xfrm>
                      <a:off x="4986851" y="2890484"/>
                      <a:ext cx="112044" cy="626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044" h="62638">
                          <a:moveTo>
                            <a:pt x="0" y="0"/>
                          </a:moveTo>
                          <a:lnTo>
                            <a:pt x="267" y="11745"/>
                          </a:lnTo>
                          <a:lnTo>
                            <a:pt x="112044" y="62638"/>
                          </a:lnTo>
                          <a:lnTo>
                            <a:pt x="112044" y="5145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77" name="Freeform 176"/>
                    <p:cNvSpPr/>
                    <p:nvPr/>
                  </p:nvSpPr>
                  <p:spPr>
                    <a:xfrm>
                      <a:off x="4986852" y="2969619"/>
                      <a:ext cx="112710" cy="6711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710" h="67112">
                          <a:moveTo>
                            <a:pt x="0" y="0"/>
                          </a:moveTo>
                          <a:lnTo>
                            <a:pt x="0" y="14681"/>
                          </a:lnTo>
                          <a:lnTo>
                            <a:pt x="112710" y="67112"/>
                          </a:lnTo>
                          <a:lnTo>
                            <a:pt x="112710" y="538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78" name="Freeform 177"/>
                    <p:cNvSpPr/>
                    <p:nvPr/>
                  </p:nvSpPr>
                  <p:spPr>
                    <a:xfrm>
                      <a:off x="4986183" y="3053510"/>
                      <a:ext cx="113377" cy="6571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5714">
                          <a:moveTo>
                            <a:pt x="0" y="0"/>
                          </a:moveTo>
                          <a:lnTo>
                            <a:pt x="113377" y="53131"/>
                          </a:lnTo>
                          <a:lnTo>
                            <a:pt x="113377" y="65714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79" name="Freeform 178"/>
                    <p:cNvSpPr/>
                    <p:nvPr/>
                  </p:nvSpPr>
                  <p:spPr>
                    <a:xfrm>
                      <a:off x="4986183" y="3136001"/>
                      <a:ext cx="113377" cy="67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7811">
                          <a:moveTo>
                            <a:pt x="0" y="0"/>
                          </a:moveTo>
                          <a:lnTo>
                            <a:pt x="113377" y="55228"/>
                          </a:lnTo>
                          <a:lnTo>
                            <a:pt x="113377" y="67811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300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0" name="Freeform 179"/>
                    <p:cNvSpPr/>
                    <p:nvPr/>
                  </p:nvSpPr>
                  <p:spPr>
                    <a:xfrm>
                      <a:off x="4992853" y="2893280"/>
                      <a:ext cx="94169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69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69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1" name="Freeform 180"/>
                    <p:cNvSpPr/>
                    <p:nvPr/>
                  </p:nvSpPr>
                  <p:spPr>
                    <a:xfrm>
                      <a:off x="4991385" y="2971017"/>
                      <a:ext cx="93903" cy="604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3903" h="60401">
                          <a:moveTo>
                            <a:pt x="0" y="0"/>
                          </a:moveTo>
                          <a:lnTo>
                            <a:pt x="83766" y="40267"/>
                          </a:lnTo>
                          <a:lnTo>
                            <a:pt x="93903" y="60401"/>
                          </a:lnTo>
                          <a:lnTo>
                            <a:pt x="534" y="162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2" name="Freeform 181"/>
                    <p:cNvSpPr/>
                    <p:nvPr/>
                  </p:nvSpPr>
                  <p:spPr>
                    <a:xfrm>
                      <a:off x="4992453" y="3056026"/>
                      <a:ext cx="94169" cy="5872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69" h="58723">
                          <a:moveTo>
                            <a:pt x="0" y="0"/>
                          </a:moveTo>
                          <a:lnTo>
                            <a:pt x="84566" y="39149"/>
                          </a:lnTo>
                          <a:lnTo>
                            <a:pt x="94169" y="58723"/>
                          </a:lnTo>
                          <a:lnTo>
                            <a:pt x="267" y="151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3" name="Freeform 182"/>
                    <p:cNvSpPr/>
                    <p:nvPr/>
                  </p:nvSpPr>
                  <p:spPr>
                    <a:xfrm>
                      <a:off x="4992453" y="3139796"/>
                      <a:ext cx="94169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69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69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29000">
                          <a:srgbClr val="40C2F2">
                            <a:alpha val="78000"/>
                          </a:srgbClr>
                        </a:gs>
                        <a:gs pos="72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4" name="Freeform 183"/>
                    <p:cNvSpPr/>
                    <p:nvPr/>
                  </p:nvSpPr>
                  <p:spPr>
                    <a:xfrm>
                      <a:off x="4992453" y="3139795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7000">
                          <a:srgbClr val="40C2F2"/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5" name="Freeform 184"/>
                    <p:cNvSpPr/>
                    <p:nvPr/>
                  </p:nvSpPr>
                  <p:spPr>
                    <a:xfrm>
                      <a:off x="4994054" y="3055685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6" name="Freeform 185"/>
                    <p:cNvSpPr/>
                    <p:nvPr/>
                  </p:nvSpPr>
                  <p:spPr>
                    <a:xfrm>
                      <a:off x="4994388" y="2973474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87" name="Freeform 186"/>
                    <p:cNvSpPr/>
                    <p:nvPr/>
                  </p:nvSpPr>
                  <p:spPr>
                    <a:xfrm>
                      <a:off x="4994388" y="2892101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  <p:grpSp>
            <p:nvGrpSpPr>
              <p:cNvPr id="66" name="Serveur de base de données"/>
              <p:cNvGrpSpPr/>
              <p:nvPr/>
            </p:nvGrpSpPr>
            <p:grpSpPr>
              <a:xfrm>
                <a:off x="6669738" y="2499603"/>
                <a:ext cx="627192" cy="859799"/>
                <a:chOff x="6669738" y="2499603"/>
                <a:chExt cx="627192" cy="859799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6669738" y="2499603"/>
                  <a:ext cx="627192" cy="857987"/>
                  <a:chOff x="6669738" y="2499603"/>
                  <a:chExt cx="627192" cy="857987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6671408" y="2499603"/>
                    <a:ext cx="623923" cy="3258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23923" h="325893">
                        <a:moveTo>
                          <a:pt x="0" y="174103"/>
                        </a:moveTo>
                        <a:lnTo>
                          <a:pt x="4338" y="162098"/>
                        </a:lnTo>
                        <a:lnTo>
                          <a:pt x="374172" y="0"/>
                        </a:lnTo>
                        <a:lnTo>
                          <a:pt x="623923" y="67012"/>
                        </a:lnTo>
                        <a:lnTo>
                          <a:pt x="244319" y="325893"/>
                        </a:lnTo>
                        <a:lnTo>
                          <a:pt x="0" y="17410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73737"/>
                      </a:gs>
                      <a:gs pos="52000">
                        <a:srgbClr val="494949"/>
                      </a:gs>
                      <a:gs pos="3000">
                        <a:srgbClr val="474747"/>
                      </a:gs>
                    </a:gsLst>
                    <a:lin ang="3960000" scaled="0"/>
                  </a:gradFill>
                  <a:ln w="7600" cap="flat">
                    <a:solidFill>
                      <a:srgbClr val="3A3A3A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>
                  <a:xfrm>
                    <a:off x="6803666" y="2566537"/>
                    <a:ext cx="493264" cy="7907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93264" h="790742">
                        <a:moveTo>
                          <a:pt x="98029" y="790742"/>
                        </a:moveTo>
                        <a:lnTo>
                          <a:pt x="493264" y="567506"/>
                        </a:lnTo>
                        <a:lnTo>
                          <a:pt x="493264" y="7907"/>
                        </a:lnTo>
                        <a:lnTo>
                          <a:pt x="103738" y="191387"/>
                        </a:lnTo>
                        <a:lnTo>
                          <a:pt x="0" y="517028"/>
                        </a:lnTo>
                        <a:lnTo>
                          <a:pt x="98029" y="790742"/>
                        </a:lnTo>
                        <a:close/>
                      </a:path>
                    </a:pathLst>
                  </a:custGeom>
                  <a:solidFill>
                    <a:srgbClr val="414141"/>
                  </a:solidFill>
                  <a:ln w="7600" cap="flat">
                    <a:solidFill>
                      <a:srgbClr val="414141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6669738" y="2661723"/>
                    <a:ext cx="237792" cy="69543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7792" h="695432">
                        <a:moveTo>
                          <a:pt x="7857" y="0"/>
                        </a:moveTo>
                        <a:lnTo>
                          <a:pt x="229595" y="90896"/>
                        </a:lnTo>
                        <a:cubicBezTo>
                          <a:pt x="234456" y="92211"/>
                          <a:pt x="236994" y="96855"/>
                          <a:pt x="237792" y="99338"/>
                        </a:cubicBezTo>
                        <a:lnTo>
                          <a:pt x="237792" y="688116"/>
                        </a:lnTo>
                        <a:cubicBezTo>
                          <a:pt x="237792" y="692779"/>
                          <a:pt x="233841" y="695432"/>
                          <a:pt x="229382" y="695432"/>
                        </a:cubicBezTo>
                        <a:lnTo>
                          <a:pt x="8094" y="582582"/>
                        </a:lnTo>
                        <a:cubicBezTo>
                          <a:pt x="1898" y="579144"/>
                          <a:pt x="909" y="577377"/>
                          <a:pt x="0" y="574139"/>
                        </a:cubicBezTo>
                        <a:lnTo>
                          <a:pt x="0" y="7951"/>
                        </a:lnTo>
                        <a:cubicBezTo>
                          <a:pt x="0" y="3288"/>
                          <a:pt x="3398" y="0"/>
                          <a:pt x="7857" y="0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343434"/>
                      </a:gs>
                      <a:gs pos="66000">
                        <a:srgbClr val="383838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solidFill>
                      <a:srgbClr val="424242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43" name="Freeform 142"/>
                  <p:cNvSpPr/>
                  <p:nvPr/>
                </p:nvSpPr>
                <p:spPr>
                  <a:xfrm>
                    <a:off x="6883208" y="2560996"/>
                    <a:ext cx="413695" cy="229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3695" h="229499">
                        <a:moveTo>
                          <a:pt x="0" y="187063"/>
                        </a:moveTo>
                        <a:cubicBezTo>
                          <a:pt x="16823" y="194362"/>
                          <a:pt x="18863" y="194025"/>
                          <a:pt x="31067" y="205046"/>
                        </a:cubicBezTo>
                        <a:cubicBezTo>
                          <a:pt x="37841" y="211164"/>
                          <a:pt x="41052" y="229499"/>
                          <a:pt x="41052" y="229499"/>
                        </a:cubicBezTo>
                        <a:lnTo>
                          <a:pt x="412941" y="16752"/>
                        </a:lnTo>
                        <a:cubicBezTo>
                          <a:pt x="412941" y="16752"/>
                          <a:pt x="414999" y="8453"/>
                          <a:pt x="411764" y="5687"/>
                        </a:cubicBezTo>
                        <a:cubicBezTo>
                          <a:pt x="409021" y="3338"/>
                          <a:pt x="385789" y="0"/>
                          <a:pt x="385789" y="0"/>
                        </a:cubicBezTo>
                        <a:lnTo>
                          <a:pt x="0" y="187063"/>
                        </a:lnTo>
                        <a:close/>
                      </a:path>
                    </a:pathLst>
                  </a:custGeom>
                  <a:gradFill>
                    <a:gsLst>
                      <a:gs pos="45000">
                        <a:srgbClr val="4A4A4A"/>
                      </a:gs>
                      <a:gs pos="49000">
                        <a:srgbClr val="565656"/>
                      </a:gs>
                      <a:gs pos="51000">
                        <a:srgbClr val="414141"/>
                      </a:gs>
                    </a:gsLst>
                    <a:lin ang="384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44" name="Freeform 143"/>
                  <p:cNvSpPr/>
                  <p:nvPr/>
                </p:nvSpPr>
                <p:spPr>
                  <a:xfrm>
                    <a:off x="6881045" y="2746318"/>
                    <a:ext cx="43294" cy="61127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3294" h="611272">
                        <a:moveTo>
                          <a:pt x="-49" y="0"/>
                        </a:moveTo>
                        <a:cubicBezTo>
                          <a:pt x="10427" y="0"/>
                          <a:pt x="41333" y="15082"/>
                          <a:pt x="42970" y="41332"/>
                        </a:cubicBezTo>
                        <a:cubicBezTo>
                          <a:pt x="43528" y="50279"/>
                          <a:pt x="42970" y="596044"/>
                          <a:pt x="42970" y="596044"/>
                        </a:cubicBezTo>
                        <a:cubicBezTo>
                          <a:pt x="42970" y="596044"/>
                          <a:pt x="21937" y="613655"/>
                          <a:pt x="19502" y="611272"/>
                        </a:cubicBezTo>
                        <a:cubicBezTo>
                          <a:pt x="17067" y="608260"/>
                          <a:pt x="383" y="602260"/>
                          <a:pt x="383" y="602260"/>
                        </a:cubicBezTo>
                        <a:lnTo>
                          <a:pt x="-4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14141"/>
                      </a:gs>
                      <a:gs pos="25000">
                        <a:srgbClr val="4C4C4C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45" name="Freeform 144"/>
                  <p:cNvSpPr/>
                  <p:nvPr/>
                </p:nvSpPr>
                <p:spPr>
                  <a:xfrm>
                    <a:off x="6670744" y="2666094"/>
                    <a:ext cx="141561" cy="6095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561" h="609576">
                        <a:moveTo>
                          <a:pt x="141561" y="49964"/>
                        </a:moveTo>
                        <a:lnTo>
                          <a:pt x="70780" y="609576"/>
                        </a:lnTo>
                        <a:lnTo>
                          <a:pt x="147" y="578223"/>
                        </a:lnTo>
                        <a:lnTo>
                          <a:pt x="147" y="2142"/>
                        </a:lnTo>
                        <a:cubicBezTo>
                          <a:pt x="147" y="2142"/>
                          <a:pt x="-2127" y="-2186"/>
                          <a:pt x="8294" y="1144"/>
                        </a:cubicBezTo>
                        <a:lnTo>
                          <a:pt x="141561" y="4996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F8F8F">
                          <a:alpha val="20000"/>
                        </a:srgbClr>
                      </a:gs>
                      <a:gs pos="52000">
                        <a:srgbClr val="686868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70342" y="2735547"/>
                    <a:ext cx="237140" cy="382755"/>
                    <a:chOff x="6670342" y="2735547"/>
                    <a:chExt cx="237140" cy="382755"/>
                  </a:xfrm>
                </p:grpSpPr>
                <p:sp>
                  <p:nvSpPr>
                    <p:cNvPr id="147" name="Freeform 146"/>
                    <p:cNvSpPr/>
                    <p:nvPr/>
                  </p:nvSpPr>
                  <p:spPr>
                    <a:xfrm>
                      <a:off x="6671185" y="2735547"/>
                      <a:ext cx="129514" cy="7458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9514" h="74582">
                          <a:moveTo>
                            <a:pt x="0" y="0"/>
                          </a:moveTo>
                          <a:lnTo>
                            <a:pt x="0" y="12327"/>
                          </a:lnTo>
                          <a:lnTo>
                            <a:pt x="129514" y="74582"/>
                          </a:lnTo>
                          <a:lnTo>
                            <a:pt x="129514" y="615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8" name="Freeform 147"/>
                    <p:cNvSpPr/>
                    <p:nvPr/>
                  </p:nvSpPr>
                  <p:spPr>
                    <a:xfrm>
                      <a:off x="6671185" y="2819635"/>
                      <a:ext cx="129514" cy="753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9514" h="75333">
                          <a:moveTo>
                            <a:pt x="0" y="0"/>
                          </a:moveTo>
                          <a:lnTo>
                            <a:pt x="0" y="13777"/>
                          </a:lnTo>
                          <a:lnTo>
                            <a:pt x="129514" y="75333"/>
                          </a:lnTo>
                          <a:lnTo>
                            <a:pt x="129514" y="601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9" name="Freeform 148"/>
                    <p:cNvSpPr/>
                    <p:nvPr/>
                  </p:nvSpPr>
                  <p:spPr>
                    <a:xfrm>
                      <a:off x="6670342" y="2904393"/>
                      <a:ext cx="130358" cy="7686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0358" h="76862">
                          <a:moveTo>
                            <a:pt x="0" y="0"/>
                          </a:moveTo>
                          <a:lnTo>
                            <a:pt x="0" y="14502"/>
                          </a:lnTo>
                          <a:lnTo>
                            <a:pt x="130358" y="76862"/>
                          </a:lnTo>
                          <a:lnTo>
                            <a:pt x="130358" y="6308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0" name="Freeform 149"/>
                    <p:cNvSpPr/>
                    <p:nvPr/>
                  </p:nvSpPr>
                  <p:spPr>
                    <a:xfrm>
                      <a:off x="6671498" y="2992131"/>
                      <a:ext cx="128448" cy="7541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8448" h="75412">
                          <a:moveTo>
                            <a:pt x="0" y="0"/>
                          </a:moveTo>
                          <a:lnTo>
                            <a:pt x="0" y="14502"/>
                          </a:lnTo>
                          <a:lnTo>
                            <a:pt x="128448" y="75412"/>
                          </a:lnTo>
                          <a:lnTo>
                            <a:pt x="128448" y="616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1" name="Freeform 150"/>
                    <p:cNvSpPr/>
                    <p:nvPr/>
                  </p:nvSpPr>
                  <p:spPr>
                    <a:xfrm>
                      <a:off x="6790298" y="2793307"/>
                      <a:ext cx="116491" cy="6497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6491" h="64970">
                          <a:moveTo>
                            <a:pt x="0" y="0"/>
                          </a:moveTo>
                          <a:lnTo>
                            <a:pt x="277" y="12182"/>
                          </a:lnTo>
                          <a:lnTo>
                            <a:pt x="116491" y="64970"/>
                          </a:lnTo>
                          <a:lnTo>
                            <a:pt x="116491" y="5336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2" name="Freeform 151"/>
                    <p:cNvSpPr/>
                    <p:nvPr/>
                  </p:nvSpPr>
                  <p:spPr>
                    <a:xfrm>
                      <a:off x="6790298" y="2875389"/>
                      <a:ext cx="117184" cy="696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184" h="69611">
                          <a:moveTo>
                            <a:pt x="0" y="0"/>
                          </a:moveTo>
                          <a:lnTo>
                            <a:pt x="0" y="15227"/>
                          </a:lnTo>
                          <a:lnTo>
                            <a:pt x="117184" y="69611"/>
                          </a:lnTo>
                          <a:lnTo>
                            <a:pt x="117184" y="558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3" name="Freeform 152"/>
                    <p:cNvSpPr/>
                    <p:nvPr/>
                  </p:nvSpPr>
                  <p:spPr>
                    <a:xfrm>
                      <a:off x="6789604" y="2962403"/>
                      <a:ext cx="117877" cy="6816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877" h="68161">
                          <a:moveTo>
                            <a:pt x="0" y="0"/>
                          </a:moveTo>
                          <a:lnTo>
                            <a:pt x="117877" y="55109"/>
                          </a:lnTo>
                          <a:lnTo>
                            <a:pt x="117877" y="68161"/>
                          </a:lnTo>
                          <a:lnTo>
                            <a:pt x="0" y="1522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4" name="Freeform 153"/>
                    <p:cNvSpPr/>
                    <p:nvPr/>
                  </p:nvSpPr>
                  <p:spPr>
                    <a:xfrm>
                      <a:off x="6789604" y="3047966"/>
                      <a:ext cx="117877" cy="703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877" h="70336">
                          <a:moveTo>
                            <a:pt x="0" y="0"/>
                          </a:moveTo>
                          <a:lnTo>
                            <a:pt x="117877" y="57284"/>
                          </a:lnTo>
                          <a:lnTo>
                            <a:pt x="117877" y="70336"/>
                          </a:lnTo>
                          <a:lnTo>
                            <a:pt x="0" y="1522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300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5" name="Freeform 154"/>
                    <p:cNvSpPr/>
                    <p:nvPr/>
                  </p:nvSpPr>
                  <p:spPr>
                    <a:xfrm>
                      <a:off x="6796538" y="2796207"/>
                      <a:ext cx="97907" cy="588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907" h="58879">
                          <a:moveTo>
                            <a:pt x="0" y="0"/>
                          </a:moveTo>
                          <a:lnTo>
                            <a:pt x="87922" y="40316"/>
                          </a:lnTo>
                          <a:lnTo>
                            <a:pt x="97907" y="58879"/>
                          </a:lnTo>
                          <a:lnTo>
                            <a:pt x="277" y="136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6" name="Freeform 155"/>
                    <p:cNvSpPr/>
                    <p:nvPr/>
                  </p:nvSpPr>
                  <p:spPr>
                    <a:xfrm>
                      <a:off x="6795012" y="2876838"/>
                      <a:ext cx="97630" cy="62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0" h="62650">
                          <a:moveTo>
                            <a:pt x="0" y="0"/>
                          </a:moveTo>
                          <a:lnTo>
                            <a:pt x="87090" y="41767"/>
                          </a:lnTo>
                          <a:lnTo>
                            <a:pt x="97630" y="62650"/>
                          </a:lnTo>
                          <a:lnTo>
                            <a:pt x="555" y="168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7" name="Freeform 156"/>
                    <p:cNvSpPr/>
                    <p:nvPr/>
                  </p:nvSpPr>
                  <p:spPr>
                    <a:xfrm>
                      <a:off x="6796122" y="2965012"/>
                      <a:ext cx="97907" cy="60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907" h="60910">
                          <a:moveTo>
                            <a:pt x="0" y="0"/>
                          </a:moveTo>
                          <a:lnTo>
                            <a:pt x="87922" y="40607"/>
                          </a:lnTo>
                          <a:lnTo>
                            <a:pt x="97907" y="60910"/>
                          </a:lnTo>
                          <a:lnTo>
                            <a:pt x="278" y="1566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8" name="Freeform 157"/>
                    <p:cNvSpPr/>
                    <p:nvPr/>
                  </p:nvSpPr>
                  <p:spPr>
                    <a:xfrm>
                      <a:off x="6796122" y="3051902"/>
                      <a:ext cx="97907" cy="588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907" h="58879">
                          <a:moveTo>
                            <a:pt x="0" y="0"/>
                          </a:moveTo>
                          <a:lnTo>
                            <a:pt x="87922" y="40316"/>
                          </a:lnTo>
                          <a:lnTo>
                            <a:pt x="97907" y="58879"/>
                          </a:lnTo>
                          <a:lnTo>
                            <a:pt x="277" y="136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29000">
                          <a:srgbClr val="40C2F2">
                            <a:alpha val="78000"/>
                          </a:srgbClr>
                        </a:gs>
                        <a:gs pos="72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9" name="Freeform 158"/>
                    <p:cNvSpPr/>
                    <p:nvPr/>
                  </p:nvSpPr>
                  <p:spPr>
                    <a:xfrm>
                      <a:off x="6796122" y="3051900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7000">
                          <a:srgbClr val="40C2F2"/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0" name="Freeform 159"/>
                    <p:cNvSpPr/>
                    <p:nvPr/>
                  </p:nvSpPr>
                  <p:spPr>
                    <a:xfrm>
                      <a:off x="6797786" y="2964659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1" name="Freeform 160"/>
                    <p:cNvSpPr/>
                    <p:nvPr/>
                  </p:nvSpPr>
                  <p:spPr>
                    <a:xfrm>
                      <a:off x="6798134" y="2879386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2" name="Freeform 161"/>
                    <p:cNvSpPr/>
                    <p:nvPr/>
                  </p:nvSpPr>
                  <p:spPr>
                    <a:xfrm>
                      <a:off x="6798134" y="2794984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137" name="Highlight Cylinder"/>
                <p:cNvGrpSpPr/>
                <p:nvPr/>
              </p:nvGrpSpPr>
              <p:grpSpPr>
                <a:xfrm>
                  <a:off x="7020997" y="2991120"/>
                  <a:ext cx="219493" cy="368282"/>
                  <a:chOff x="7020997" y="2991120"/>
                  <a:chExt cx="219493" cy="368282"/>
                </a:xfrm>
              </p:grpSpPr>
              <p:sp>
                <p:nvSpPr>
                  <p:cNvPr id="138" name="Database"/>
                  <p:cNvSpPr/>
                  <p:nvPr/>
                </p:nvSpPr>
                <p:spPr>
                  <a:xfrm>
                    <a:off x="7020997" y="3043798"/>
                    <a:ext cx="219493" cy="3156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493" h="315604">
                        <a:moveTo>
                          <a:pt x="0" y="0"/>
                        </a:moveTo>
                        <a:lnTo>
                          <a:pt x="0" y="262925"/>
                        </a:lnTo>
                        <a:cubicBezTo>
                          <a:pt x="0" y="292018"/>
                          <a:pt x="49135" y="315603"/>
                          <a:pt x="109746" y="315603"/>
                        </a:cubicBezTo>
                        <a:cubicBezTo>
                          <a:pt x="170357" y="315603"/>
                          <a:pt x="219493" y="292018"/>
                          <a:pt x="219493" y="262925"/>
                        </a:cubicBezTo>
                        <a:lnTo>
                          <a:pt x="219493" y="0"/>
                        </a:lnTo>
                        <a:cubicBezTo>
                          <a:pt x="219493" y="29093"/>
                          <a:pt x="170357" y="52678"/>
                          <a:pt x="109746" y="52678"/>
                        </a:cubicBezTo>
                        <a:cubicBezTo>
                          <a:pt x="49135" y="52678"/>
                          <a:pt x="0" y="2909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6CBF2"/>
                      </a:gs>
                      <a:gs pos="25000">
                        <a:srgbClr val="DEE7F9"/>
                      </a:gs>
                      <a:gs pos="50000">
                        <a:srgbClr val="B6CBF2"/>
                      </a:gs>
                      <a:gs pos="75000">
                        <a:srgbClr val="A0B2D5"/>
                      </a:gs>
                      <a:gs pos="100000">
                        <a:srgbClr val="AEC2E7"/>
                      </a:gs>
                    </a:gsLst>
                    <a:lin ang="0" scaled="0"/>
                  </a:gradFill>
                  <a:ln w="7600" cap="flat">
                    <a:solidFill>
                      <a:srgbClr val="90A1C1">
                        <a:alpha val="40000"/>
                      </a:srgbClr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>
                  <a:xfrm>
                    <a:off x="7020997" y="2991120"/>
                    <a:ext cx="219493" cy="10535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493" h="105357">
                        <a:moveTo>
                          <a:pt x="0" y="52678"/>
                        </a:moveTo>
                        <a:cubicBezTo>
                          <a:pt x="0" y="23585"/>
                          <a:pt x="49135" y="0"/>
                          <a:pt x="109746" y="0"/>
                        </a:cubicBezTo>
                        <a:cubicBezTo>
                          <a:pt x="170357" y="0"/>
                          <a:pt x="219493" y="23585"/>
                          <a:pt x="219493" y="52678"/>
                        </a:cubicBezTo>
                        <a:cubicBezTo>
                          <a:pt x="219493" y="81772"/>
                          <a:pt x="170357" y="105357"/>
                          <a:pt x="109746" y="105357"/>
                        </a:cubicBezTo>
                        <a:cubicBezTo>
                          <a:pt x="49135" y="105357"/>
                          <a:pt x="0" y="81772"/>
                          <a:pt x="0" y="52678"/>
                        </a:cubicBezTo>
                        <a:close/>
                      </a:path>
                    </a:pathLst>
                  </a:custGeom>
                  <a:gradFill>
                    <a:gsLst>
                      <a:gs pos="20000">
                        <a:srgbClr val="D7E2F7"/>
                      </a:gs>
                      <a:gs pos="100000">
                        <a:srgbClr val="AEC2E7"/>
                      </a:gs>
                    </a:gsLst>
                    <a:lin ang="16800000" scaled="0"/>
                  </a:gradFill>
                  <a:ln w="7600" cap="flat">
                    <a:solidFill>
                      <a:srgbClr val="90A1C1">
                        <a:alpha val="40000"/>
                      </a:srgbClr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7" name="Serveur empilé 1U"/>
              <p:cNvGrpSpPr/>
              <p:nvPr/>
            </p:nvGrpSpPr>
            <p:grpSpPr>
              <a:xfrm>
                <a:off x="4649102" y="3942026"/>
                <a:ext cx="760555" cy="665914"/>
                <a:chOff x="4649102" y="3942026"/>
                <a:chExt cx="760555" cy="665914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4649102" y="4092753"/>
                  <a:ext cx="760555" cy="515187"/>
                  <a:chOff x="4649102" y="4092753"/>
                  <a:chExt cx="760555" cy="515187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4649102" y="4293450"/>
                    <a:ext cx="393959" cy="31449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3959" h="314490">
                        <a:moveTo>
                          <a:pt x="0" y="0"/>
                        </a:moveTo>
                        <a:lnTo>
                          <a:pt x="393959" y="219073"/>
                        </a:lnTo>
                        <a:lnTo>
                          <a:pt x="393959" y="314490"/>
                        </a:lnTo>
                        <a:lnTo>
                          <a:pt x="0" y="954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6D8DF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7" name="Freeform 126"/>
                  <p:cNvSpPr/>
                  <p:nvPr/>
                </p:nvSpPr>
                <p:spPr>
                  <a:xfrm>
                    <a:off x="4650672" y="4345915"/>
                    <a:ext cx="344962" cy="1937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962" h="193766" fill="none">
                        <a:moveTo>
                          <a:pt x="0" y="0"/>
                        </a:moveTo>
                        <a:lnTo>
                          <a:pt x="344962" y="193766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8" name="Freeform 127"/>
                  <p:cNvSpPr/>
                  <p:nvPr/>
                </p:nvSpPr>
                <p:spPr>
                  <a:xfrm>
                    <a:off x="4801183" y="4408868"/>
                    <a:ext cx="77582" cy="8628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7582" h="86284">
                        <a:moveTo>
                          <a:pt x="0" y="0"/>
                        </a:moveTo>
                        <a:lnTo>
                          <a:pt x="77582" y="42609"/>
                        </a:lnTo>
                        <a:lnTo>
                          <a:pt x="77582" y="86284"/>
                        </a:lnTo>
                        <a:lnTo>
                          <a:pt x="0" y="422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9" name="Freeform 128"/>
                  <p:cNvSpPr/>
                  <p:nvPr/>
                </p:nvSpPr>
                <p:spPr>
                  <a:xfrm flipH="1">
                    <a:off x="5043061" y="4311253"/>
                    <a:ext cx="366594" cy="2966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6594" h="296686">
                        <a:moveTo>
                          <a:pt x="0" y="0"/>
                        </a:moveTo>
                        <a:lnTo>
                          <a:pt x="366594" y="201269"/>
                        </a:lnTo>
                        <a:lnTo>
                          <a:pt x="366594" y="296686"/>
                        </a:lnTo>
                        <a:lnTo>
                          <a:pt x="0" y="954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ACCD3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30" name="Freeform 129"/>
                  <p:cNvSpPr/>
                  <p:nvPr/>
                </p:nvSpPr>
                <p:spPr>
                  <a:xfrm>
                    <a:off x="4649102" y="4092753"/>
                    <a:ext cx="760555" cy="4197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60555" h="419769">
                        <a:moveTo>
                          <a:pt x="393959" y="419769"/>
                        </a:moveTo>
                        <a:lnTo>
                          <a:pt x="0" y="200696"/>
                        </a:lnTo>
                        <a:lnTo>
                          <a:pt x="366594" y="0"/>
                        </a:lnTo>
                        <a:lnTo>
                          <a:pt x="760555" y="218500"/>
                        </a:lnTo>
                        <a:lnTo>
                          <a:pt x="393959" y="419769"/>
                        </a:lnTo>
                        <a:close/>
                      </a:path>
                    </a:pathLst>
                  </a:custGeom>
                  <a:solidFill>
                    <a:srgbClr val="E2E4E9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31" name="Freeform 130"/>
                  <p:cNvSpPr/>
                  <p:nvPr/>
                </p:nvSpPr>
                <p:spPr>
                  <a:xfrm>
                    <a:off x="4804411" y="4415763"/>
                    <a:ext cx="70176" cy="724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0176" h="72494">
                        <a:moveTo>
                          <a:pt x="0" y="0"/>
                        </a:moveTo>
                        <a:lnTo>
                          <a:pt x="70176" y="38679"/>
                        </a:lnTo>
                        <a:lnTo>
                          <a:pt x="70176" y="72494"/>
                        </a:lnTo>
                        <a:lnTo>
                          <a:pt x="0" y="327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2BC85"/>
                  </a:solidFill>
                  <a:ln w="7600" cap="flat">
                    <a:solidFill>
                      <a:srgbClr val="62BC85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32" name="Freeform 131"/>
                  <p:cNvSpPr/>
                  <p:nvPr/>
                </p:nvSpPr>
                <p:spPr>
                  <a:xfrm rot="-120000">
                    <a:off x="4985423" y="4514841"/>
                    <a:ext cx="35116" cy="469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116" h="46969">
                        <a:moveTo>
                          <a:pt x="115" y="25053"/>
                        </a:moveTo>
                        <a:cubicBezTo>
                          <a:pt x="-986" y="12112"/>
                          <a:pt x="5930" y="920"/>
                          <a:pt x="15563" y="0"/>
                        </a:cubicBezTo>
                        <a:cubicBezTo>
                          <a:pt x="25197" y="-813"/>
                          <a:pt x="33899" y="8976"/>
                          <a:pt x="35001" y="21916"/>
                        </a:cubicBezTo>
                        <a:cubicBezTo>
                          <a:pt x="36103" y="34857"/>
                          <a:pt x="29186" y="46050"/>
                          <a:pt x="19553" y="46916"/>
                        </a:cubicBezTo>
                        <a:cubicBezTo>
                          <a:pt x="9919" y="47782"/>
                          <a:pt x="1217" y="37994"/>
                          <a:pt x="115" y="25053"/>
                        </a:cubicBezTo>
                        <a:close/>
                      </a:path>
                    </a:pathLst>
                  </a:custGeom>
                  <a:solidFill>
                    <a:srgbClr val="E85464"/>
                  </a:solidFill>
                  <a:ln w="2500" cap="flat">
                    <a:solidFill>
                      <a:srgbClr val="E85464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33" name="Freeform 132"/>
                  <p:cNvSpPr/>
                  <p:nvPr/>
                </p:nvSpPr>
                <p:spPr>
                  <a:xfrm rot="-120000">
                    <a:off x="4988978" y="4519590"/>
                    <a:ext cx="28008" cy="374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08" h="37461">
                        <a:moveTo>
                          <a:pt x="92" y="19981"/>
                        </a:moveTo>
                        <a:cubicBezTo>
                          <a:pt x="-787" y="9660"/>
                          <a:pt x="4730" y="733"/>
                          <a:pt x="12413" y="0"/>
                        </a:cubicBezTo>
                        <a:cubicBezTo>
                          <a:pt x="20096" y="-648"/>
                          <a:pt x="27037" y="7159"/>
                          <a:pt x="27916" y="17480"/>
                        </a:cubicBezTo>
                        <a:cubicBezTo>
                          <a:pt x="28794" y="27801"/>
                          <a:pt x="23278" y="36728"/>
                          <a:pt x="15595" y="37419"/>
                        </a:cubicBezTo>
                        <a:cubicBezTo>
                          <a:pt x="7911" y="38110"/>
                          <a:pt x="971" y="30303"/>
                          <a:pt x="92" y="19981"/>
                        </a:cubicBezTo>
                        <a:close/>
                      </a:path>
                    </a:pathLst>
                  </a:custGeom>
                  <a:solidFill>
                    <a:srgbClr val="FF7878"/>
                  </a:solidFill>
                  <a:ln w="4800" cap="flat">
                    <a:solidFill>
                      <a:srgbClr val="FF7878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34" name="Freeform 133"/>
                  <p:cNvSpPr/>
                  <p:nvPr/>
                </p:nvSpPr>
                <p:spPr>
                  <a:xfrm rot="-120000">
                    <a:off x="4988862" y="4522615"/>
                    <a:ext cx="23014" cy="345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14" h="34534">
                        <a:moveTo>
                          <a:pt x="0" y="17055"/>
                        </a:moveTo>
                        <a:cubicBezTo>
                          <a:pt x="-345" y="10036"/>
                          <a:pt x="2015" y="3663"/>
                          <a:pt x="6002" y="0"/>
                        </a:cubicBezTo>
                        <a:cubicBezTo>
                          <a:pt x="6002" y="0"/>
                          <a:pt x="23014" y="30863"/>
                          <a:pt x="23014" y="30863"/>
                        </a:cubicBezTo>
                        <a:cubicBezTo>
                          <a:pt x="21007" y="32927"/>
                          <a:pt x="18521" y="34243"/>
                          <a:pt x="15755" y="34492"/>
                        </a:cubicBezTo>
                        <a:cubicBezTo>
                          <a:pt x="8072" y="35183"/>
                          <a:pt x="1131" y="27376"/>
                          <a:pt x="0" y="17055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2000"/>
                    </a:srgbClr>
                  </a:solidFill>
                  <a:ln w="48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35" name="Freeform 134"/>
                  <p:cNvSpPr/>
                  <p:nvPr/>
                </p:nvSpPr>
                <p:spPr>
                  <a:xfrm>
                    <a:off x="4806043" y="4418525"/>
                    <a:ext cx="67051" cy="671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51" h="67163">
                        <a:moveTo>
                          <a:pt x="0" y="0"/>
                        </a:moveTo>
                        <a:lnTo>
                          <a:pt x="67051" y="36421"/>
                        </a:lnTo>
                        <a:lnTo>
                          <a:pt x="67051" y="67163"/>
                        </a:lnTo>
                        <a:lnTo>
                          <a:pt x="0" y="297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9000"/>
                    </a:srgbClr>
                  </a:soli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4649102" y="3942026"/>
                  <a:ext cx="760555" cy="515187"/>
                  <a:chOff x="4649102" y="3942026"/>
                  <a:chExt cx="760555" cy="515187"/>
                </a:xfrm>
              </p:grpSpPr>
              <p:sp>
                <p:nvSpPr>
                  <p:cNvPr id="116" name="Freeform 115"/>
                  <p:cNvSpPr/>
                  <p:nvPr/>
                </p:nvSpPr>
                <p:spPr>
                  <a:xfrm>
                    <a:off x="4649102" y="4142723"/>
                    <a:ext cx="393959" cy="31449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3959" h="314490">
                        <a:moveTo>
                          <a:pt x="0" y="0"/>
                        </a:moveTo>
                        <a:lnTo>
                          <a:pt x="393959" y="219073"/>
                        </a:lnTo>
                        <a:lnTo>
                          <a:pt x="393959" y="314490"/>
                        </a:lnTo>
                        <a:lnTo>
                          <a:pt x="0" y="954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6D8DF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7" name="Freeform 116"/>
                  <p:cNvSpPr/>
                  <p:nvPr/>
                </p:nvSpPr>
                <p:spPr>
                  <a:xfrm>
                    <a:off x="4650672" y="4195188"/>
                    <a:ext cx="344962" cy="1937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962" h="193766" fill="none">
                        <a:moveTo>
                          <a:pt x="0" y="0"/>
                        </a:moveTo>
                        <a:lnTo>
                          <a:pt x="344962" y="193766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>
                    <a:off x="4801183" y="4258140"/>
                    <a:ext cx="77582" cy="8628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7582" h="86284">
                        <a:moveTo>
                          <a:pt x="0" y="0"/>
                        </a:moveTo>
                        <a:lnTo>
                          <a:pt x="77582" y="42609"/>
                        </a:lnTo>
                        <a:lnTo>
                          <a:pt x="77582" y="86284"/>
                        </a:lnTo>
                        <a:lnTo>
                          <a:pt x="0" y="422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19" name="Freeform 118"/>
                  <p:cNvSpPr/>
                  <p:nvPr/>
                </p:nvSpPr>
                <p:spPr>
                  <a:xfrm flipH="1">
                    <a:off x="5043061" y="4160526"/>
                    <a:ext cx="366594" cy="2966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6594" h="296686">
                        <a:moveTo>
                          <a:pt x="0" y="0"/>
                        </a:moveTo>
                        <a:lnTo>
                          <a:pt x="366594" y="201269"/>
                        </a:lnTo>
                        <a:lnTo>
                          <a:pt x="366594" y="296686"/>
                        </a:lnTo>
                        <a:lnTo>
                          <a:pt x="0" y="954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ACCD3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0" name="Freeform 119"/>
                  <p:cNvSpPr/>
                  <p:nvPr/>
                </p:nvSpPr>
                <p:spPr>
                  <a:xfrm>
                    <a:off x="4649102" y="3942026"/>
                    <a:ext cx="760555" cy="4197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60555" h="419769">
                        <a:moveTo>
                          <a:pt x="393959" y="419769"/>
                        </a:moveTo>
                        <a:lnTo>
                          <a:pt x="0" y="200696"/>
                        </a:lnTo>
                        <a:lnTo>
                          <a:pt x="366594" y="0"/>
                        </a:lnTo>
                        <a:lnTo>
                          <a:pt x="760555" y="218500"/>
                        </a:lnTo>
                        <a:lnTo>
                          <a:pt x="393959" y="419769"/>
                        </a:lnTo>
                        <a:close/>
                      </a:path>
                    </a:pathLst>
                  </a:custGeom>
                  <a:solidFill>
                    <a:srgbClr val="E2E4E9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>
                  <a:xfrm>
                    <a:off x="4804411" y="4265035"/>
                    <a:ext cx="70176" cy="724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0176" h="72494">
                        <a:moveTo>
                          <a:pt x="0" y="0"/>
                        </a:moveTo>
                        <a:lnTo>
                          <a:pt x="70176" y="38679"/>
                        </a:lnTo>
                        <a:lnTo>
                          <a:pt x="70176" y="72494"/>
                        </a:lnTo>
                        <a:lnTo>
                          <a:pt x="0" y="327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2BC85"/>
                  </a:solidFill>
                  <a:ln w="7600" cap="flat">
                    <a:solidFill>
                      <a:srgbClr val="62BC85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rot="-120000">
                    <a:off x="4985423" y="4364113"/>
                    <a:ext cx="35116" cy="469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116" h="46969">
                        <a:moveTo>
                          <a:pt x="115" y="25053"/>
                        </a:moveTo>
                        <a:cubicBezTo>
                          <a:pt x="-986" y="12112"/>
                          <a:pt x="5930" y="920"/>
                          <a:pt x="15563" y="0"/>
                        </a:cubicBezTo>
                        <a:cubicBezTo>
                          <a:pt x="25197" y="-813"/>
                          <a:pt x="33899" y="8976"/>
                          <a:pt x="35001" y="21916"/>
                        </a:cubicBezTo>
                        <a:cubicBezTo>
                          <a:pt x="36103" y="34857"/>
                          <a:pt x="29186" y="46050"/>
                          <a:pt x="19553" y="46916"/>
                        </a:cubicBezTo>
                        <a:cubicBezTo>
                          <a:pt x="9919" y="47782"/>
                          <a:pt x="1217" y="37994"/>
                          <a:pt x="115" y="25053"/>
                        </a:cubicBezTo>
                        <a:close/>
                      </a:path>
                    </a:pathLst>
                  </a:custGeom>
                  <a:solidFill>
                    <a:srgbClr val="E85464"/>
                  </a:solidFill>
                  <a:ln w="2500" cap="flat">
                    <a:solidFill>
                      <a:srgbClr val="E85464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3" name="Freeform 122"/>
                  <p:cNvSpPr/>
                  <p:nvPr/>
                </p:nvSpPr>
                <p:spPr>
                  <a:xfrm rot="-120000">
                    <a:off x="4988978" y="4368862"/>
                    <a:ext cx="28008" cy="374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08" h="37461">
                        <a:moveTo>
                          <a:pt x="92" y="19981"/>
                        </a:moveTo>
                        <a:cubicBezTo>
                          <a:pt x="-787" y="9660"/>
                          <a:pt x="4730" y="733"/>
                          <a:pt x="12413" y="0"/>
                        </a:cubicBezTo>
                        <a:cubicBezTo>
                          <a:pt x="20096" y="-648"/>
                          <a:pt x="27037" y="7159"/>
                          <a:pt x="27916" y="17480"/>
                        </a:cubicBezTo>
                        <a:cubicBezTo>
                          <a:pt x="28794" y="27801"/>
                          <a:pt x="23278" y="36728"/>
                          <a:pt x="15595" y="37419"/>
                        </a:cubicBezTo>
                        <a:cubicBezTo>
                          <a:pt x="7911" y="38110"/>
                          <a:pt x="971" y="30303"/>
                          <a:pt x="92" y="19981"/>
                        </a:cubicBezTo>
                        <a:close/>
                      </a:path>
                    </a:pathLst>
                  </a:custGeom>
                  <a:solidFill>
                    <a:srgbClr val="FF7878"/>
                  </a:solidFill>
                  <a:ln w="4800" cap="flat">
                    <a:solidFill>
                      <a:srgbClr val="FF7878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4" name="Freeform 123"/>
                  <p:cNvSpPr/>
                  <p:nvPr/>
                </p:nvSpPr>
                <p:spPr>
                  <a:xfrm rot="-120000">
                    <a:off x="4988862" y="4371888"/>
                    <a:ext cx="23014" cy="345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14" h="34534">
                        <a:moveTo>
                          <a:pt x="0" y="17055"/>
                        </a:moveTo>
                        <a:cubicBezTo>
                          <a:pt x="-345" y="10036"/>
                          <a:pt x="2015" y="3663"/>
                          <a:pt x="6002" y="0"/>
                        </a:cubicBezTo>
                        <a:cubicBezTo>
                          <a:pt x="6002" y="0"/>
                          <a:pt x="23014" y="30863"/>
                          <a:pt x="23014" y="30863"/>
                        </a:cubicBezTo>
                        <a:cubicBezTo>
                          <a:pt x="21007" y="32927"/>
                          <a:pt x="18521" y="34243"/>
                          <a:pt x="15755" y="34492"/>
                        </a:cubicBezTo>
                        <a:cubicBezTo>
                          <a:pt x="8072" y="35183"/>
                          <a:pt x="1131" y="27376"/>
                          <a:pt x="0" y="17055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2000"/>
                    </a:srgbClr>
                  </a:solidFill>
                  <a:ln w="48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25" name="Freeform 124"/>
                  <p:cNvSpPr/>
                  <p:nvPr/>
                </p:nvSpPr>
                <p:spPr>
                  <a:xfrm>
                    <a:off x="4806043" y="4267797"/>
                    <a:ext cx="67051" cy="671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51" h="67163">
                        <a:moveTo>
                          <a:pt x="0" y="0"/>
                        </a:moveTo>
                        <a:lnTo>
                          <a:pt x="67051" y="36421"/>
                        </a:lnTo>
                        <a:lnTo>
                          <a:pt x="67051" y="67163"/>
                        </a:lnTo>
                        <a:lnTo>
                          <a:pt x="0" y="297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9000"/>
                    </a:srgbClr>
                  </a:soli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8" name="Group 67"/>
              <p:cNvGrpSpPr/>
              <p:nvPr/>
            </p:nvGrpSpPr>
            <p:grpSpPr>
              <a:xfrm>
                <a:off x="6583038" y="3810080"/>
                <a:ext cx="800570" cy="929830"/>
                <a:chOff x="6583038" y="3810080"/>
                <a:chExt cx="800570" cy="929830"/>
              </a:xfrm>
            </p:grpSpPr>
            <p:grpSp>
              <p:nvGrpSpPr>
                <p:cNvPr id="69" name="Server 3"/>
                <p:cNvGrpSpPr/>
                <p:nvPr/>
              </p:nvGrpSpPr>
              <p:grpSpPr>
                <a:xfrm>
                  <a:off x="6583038" y="4213017"/>
                  <a:ext cx="800570" cy="526893"/>
                  <a:chOff x="6583038" y="4213017"/>
                  <a:chExt cx="800570" cy="52689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7003317" y="4363775"/>
                    <a:ext cx="380291" cy="3761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291" h="376135">
                        <a:moveTo>
                          <a:pt x="1956" y="376135"/>
                        </a:moveTo>
                        <a:lnTo>
                          <a:pt x="379334" y="150454"/>
                        </a:lnTo>
                        <a:lnTo>
                          <a:pt x="380291" y="4541"/>
                        </a:lnTo>
                        <a:cubicBezTo>
                          <a:pt x="374341" y="-2269"/>
                          <a:pt x="0" y="158752"/>
                          <a:pt x="0" y="158752"/>
                        </a:cubicBezTo>
                        <a:lnTo>
                          <a:pt x="1956" y="37613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1" name="Freeform 100"/>
                  <p:cNvSpPr/>
                  <p:nvPr/>
                </p:nvSpPr>
                <p:spPr>
                  <a:xfrm>
                    <a:off x="6586042" y="4213017"/>
                    <a:ext cx="794671" cy="3683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671" h="368367">
                        <a:moveTo>
                          <a:pt x="0" y="174747"/>
                        </a:moveTo>
                        <a:cubicBezTo>
                          <a:pt x="-1019" y="171443"/>
                          <a:pt x="5939" y="167769"/>
                          <a:pt x="5939" y="167769"/>
                        </a:cubicBezTo>
                        <a:cubicBezTo>
                          <a:pt x="5939" y="167769"/>
                          <a:pt x="374130" y="-2374"/>
                          <a:pt x="377500" y="0"/>
                        </a:cubicBezTo>
                        <a:cubicBezTo>
                          <a:pt x="380870" y="1299"/>
                          <a:pt x="779638" y="145469"/>
                          <a:pt x="794671" y="150669"/>
                        </a:cubicBezTo>
                        <a:cubicBezTo>
                          <a:pt x="798076" y="155365"/>
                          <a:pt x="424429" y="368367"/>
                          <a:pt x="424429" y="368367"/>
                        </a:cubicBezTo>
                        <a:cubicBezTo>
                          <a:pt x="424429" y="368367"/>
                          <a:pt x="2104" y="178051"/>
                          <a:pt x="0" y="174747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2" name="Freeform 101"/>
                  <p:cNvSpPr/>
                  <p:nvPr/>
                </p:nvSpPr>
                <p:spPr>
                  <a:xfrm>
                    <a:off x="6583038" y="4378248"/>
                    <a:ext cx="427563" cy="3599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7563" h="359926">
                        <a:moveTo>
                          <a:pt x="6651" y="0"/>
                        </a:moveTo>
                        <a:lnTo>
                          <a:pt x="419626" y="195674"/>
                        </a:lnTo>
                        <a:cubicBezTo>
                          <a:pt x="423929" y="196888"/>
                          <a:pt x="426174" y="201172"/>
                          <a:pt x="426821" y="203463"/>
                        </a:cubicBezTo>
                        <a:lnTo>
                          <a:pt x="427563" y="351885"/>
                        </a:lnTo>
                        <a:cubicBezTo>
                          <a:pt x="427563" y="356188"/>
                          <a:pt x="421945" y="359926"/>
                          <a:pt x="417998" y="359926"/>
                        </a:cubicBezTo>
                        <a:lnTo>
                          <a:pt x="14340" y="173079"/>
                        </a:lnTo>
                        <a:cubicBezTo>
                          <a:pt x="8839" y="169419"/>
                          <a:pt x="2675" y="165346"/>
                          <a:pt x="1432" y="159837"/>
                        </a:cubicBezTo>
                        <a:lnTo>
                          <a:pt x="0" y="7180"/>
                        </a:lnTo>
                        <a:cubicBezTo>
                          <a:pt x="0" y="2878"/>
                          <a:pt x="2705" y="0"/>
                          <a:pt x="665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3" name="Freeform 102"/>
                  <p:cNvSpPr/>
                  <p:nvPr/>
                </p:nvSpPr>
                <p:spPr>
                  <a:xfrm>
                    <a:off x="6584467" y="4380785"/>
                    <a:ext cx="13173" cy="1707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173" h="170744">
                        <a:moveTo>
                          <a:pt x="6903" y="0"/>
                        </a:moveTo>
                        <a:lnTo>
                          <a:pt x="12912" y="170541"/>
                        </a:lnTo>
                        <a:cubicBezTo>
                          <a:pt x="1928" y="164959"/>
                          <a:pt x="1051" y="163136"/>
                          <a:pt x="286" y="160149"/>
                        </a:cubicBezTo>
                        <a:lnTo>
                          <a:pt x="-72" y="7292"/>
                        </a:lnTo>
                        <a:cubicBezTo>
                          <a:pt x="-72" y="2990"/>
                          <a:pt x="2955" y="0"/>
                          <a:pt x="690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" name="Freeform 103"/>
                  <p:cNvSpPr/>
                  <p:nvPr/>
                </p:nvSpPr>
                <p:spPr>
                  <a:xfrm>
                    <a:off x="6993912" y="4573406"/>
                    <a:ext cx="16609" cy="1663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609" h="166374">
                        <a:moveTo>
                          <a:pt x="-276" y="0"/>
                        </a:moveTo>
                        <a:lnTo>
                          <a:pt x="8753" y="3372"/>
                        </a:lnTo>
                        <a:cubicBezTo>
                          <a:pt x="13055" y="4585"/>
                          <a:pt x="15301" y="8870"/>
                          <a:pt x="15949" y="11161"/>
                        </a:cubicBezTo>
                        <a:lnTo>
                          <a:pt x="16512" y="159579"/>
                        </a:lnTo>
                        <a:cubicBezTo>
                          <a:pt x="16512" y="163881"/>
                          <a:pt x="13014" y="166374"/>
                          <a:pt x="9066" y="166374"/>
                        </a:cubicBezTo>
                        <a:lnTo>
                          <a:pt x="305" y="162258"/>
                        </a:lnTo>
                        <a:lnTo>
                          <a:pt x="-27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" name="Freeform 104"/>
                  <p:cNvSpPr/>
                  <p:nvPr/>
                </p:nvSpPr>
                <p:spPr>
                  <a:xfrm rot="-10800000">
                    <a:off x="6612814" y="4524778"/>
                    <a:ext cx="364566" cy="2030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566" h="203044">
                        <a:moveTo>
                          <a:pt x="0" y="0"/>
                        </a:moveTo>
                        <a:lnTo>
                          <a:pt x="63998" y="77850"/>
                        </a:lnTo>
                        <a:lnTo>
                          <a:pt x="331096" y="203044"/>
                        </a:lnTo>
                        <a:lnTo>
                          <a:pt x="364566" y="169741"/>
                        </a:lnTo>
                        <a:lnTo>
                          <a:pt x="68306" y="32094"/>
                        </a:lnTo>
                        <a:lnTo>
                          <a:pt x="25917" y="12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6596533" y="4383663"/>
                    <a:ext cx="54248" cy="17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248" h="175799">
                        <a:moveTo>
                          <a:pt x="54248" y="74158"/>
                        </a:moveTo>
                        <a:lnTo>
                          <a:pt x="51064" y="139648"/>
                        </a:lnTo>
                        <a:lnTo>
                          <a:pt x="15148" y="175799"/>
                        </a:lnTo>
                        <a:lnTo>
                          <a:pt x="0" y="169206"/>
                        </a:lnTo>
                        <a:lnTo>
                          <a:pt x="481" y="0"/>
                        </a:lnTo>
                        <a:lnTo>
                          <a:pt x="15466" y="5796"/>
                        </a:lnTo>
                        <a:lnTo>
                          <a:pt x="54248" y="7415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>
                  <a:xfrm>
                    <a:off x="6914690" y="4568550"/>
                    <a:ext cx="79501" cy="1672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501" h="167274">
                        <a:moveTo>
                          <a:pt x="4886" y="12223"/>
                        </a:moveTo>
                        <a:lnTo>
                          <a:pt x="0" y="82809"/>
                        </a:lnTo>
                        <a:lnTo>
                          <a:pt x="66633" y="158992"/>
                        </a:lnTo>
                        <a:lnTo>
                          <a:pt x="79501" y="167274"/>
                        </a:lnTo>
                        <a:lnTo>
                          <a:pt x="78945" y="2936"/>
                        </a:lnTo>
                        <a:lnTo>
                          <a:pt x="71233" y="0"/>
                        </a:lnTo>
                        <a:lnTo>
                          <a:pt x="4886" y="1222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6614127" y="4388991"/>
                    <a:ext cx="368989" cy="1917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8989" h="191782">
                        <a:moveTo>
                          <a:pt x="0" y="0"/>
                        </a:moveTo>
                        <a:lnTo>
                          <a:pt x="36655" y="68830"/>
                        </a:lnTo>
                        <a:lnTo>
                          <a:pt x="305455" y="191782"/>
                        </a:lnTo>
                        <a:lnTo>
                          <a:pt x="368989" y="177132"/>
                        </a:lnTo>
                        <a:lnTo>
                          <a:pt x="337222" y="158487"/>
                        </a:lnTo>
                        <a:lnTo>
                          <a:pt x="56710" y="25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6750629" y="4532828"/>
                    <a:ext cx="29166" cy="37000"/>
                    <a:chOff x="6750629" y="4532828"/>
                    <a:chExt cx="29166" cy="37000"/>
                  </a:xfrm>
                </p:grpSpPr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6750629" y="4532828"/>
                      <a:ext cx="29166" cy="37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66" h="37000">
                          <a:moveTo>
                            <a:pt x="-106" y="18437"/>
                          </a:moveTo>
                          <a:cubicBezTo>
                            <a:pt x="-106" y="8226"/>
                            <a:pt x="6423" y="-52"/>
                            <a:pt x="14477" y="-52"/>
                          </a:cubicBezTo>
                          <a:cubicBezTo>
                            <a:pt x="22531" y="-52"/>
                            <a:pt x="29060" y="8226"/>
                            <a:pt x="29060" y="18437"/>
                          </a:cubicBezTo>
                          <a:cubicBezTo>
                            <a:pt x="29060" y="28648"/>
                            <a:pt x="22531" y="36926"/>
                            <a:pt x="14477" y="36926"/>
                          </a:cubicBezTo>
                          <a:cubicBezTo>
                            <a:pt x="6423" y="36926"/>
                            <a:pt x="-106" y="28648"/>
                            <a:pt x="-106" y="18437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1" name="Freeform 110"/>
                    <p:cNvSpPr/>
                    <p:nvPr/>
                  </p:nvSpPr>
                  <p:spPr>
                    <a:xfrm>
                      <a:off x="6753022" y="4535849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6753022" y="4535849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3" name="Freeform 112"/>
                    <p:cNvSpPr/>
                    <p:nvPr/>
                  </p:nvSpPr>
                  <p:spPr>
                    <a:xfrm>
                      <a:off x="6751381" y="4543288"/>
                      <a:ext cx="26785" cy="165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785" h="16536">
                          <a:moveTo>
                            <a:pt x="2133" y="0"/>
                          </a:moveTo>
                          <a:lnTo>
                            <a:pt x="24888" y="16536"/>
                          </a:lnTo>
                          <a:lnTo>
                            <a:pt x="2133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70" name="Server 3"/>
                <p:cNvGrpSpPr/>
                <p:nvPr/>
              </p:nvGrpSpPr>
              <p:grpSpPr>
                <a:xfrm>
                  <a:off x="6583038" y="4018792"/>
                  <a:ext cx="800570" cy="526893"/>
                  <a:chOff x="6583038" y="4018792"/>
                  <a:chExt cx="800570" cy="526893"/>
                </a:xfrm>
              </p:grpSpPr>
              <p:sp>
                <p:nvSpPr>
                  <p:cNvPr id="86" name="Freeform 85"/>
                  <p:cNvSpPr/>
                  <p:nvPr/>
                </p:nvSpPr>
                <p:spPr>
                  <a:xfrm>
                    <a:off x="7003317" y="4169550"/>
                    <a:ext cx="380291" cy="3761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291" h="376135">
                        <a:moveTo>
                          <a:pt x="1956" y="376135"/>
                        </a:moveTo>
                        <a:lnTo>
                          <a:pt x="379334" y="150454"/>
                        </a:lnTo>
                        <a:lnTo>
                          <a:pt x="380291" y="4541"/>
                        </a:lnTo>
                        <a:cubicBezTo>
                          <a:pt x="374341" y="-2269"/>
                          <a:pt x="0" y="158752"/>
                          <a:pt x="0" y="158752"/>
                        </a:cubicBezTo>
                        <a:lnTo>
                          <a:pt x="1956" y="37613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87" name="Freeform 86"/>
                  <p:cNvSpPr/>
                  <p:nvPr/>
                </p:nvSpPr>
                <p:spPr>
                  <a:xfrm>
                    <a:off x="6586042" y="4018792"/>
                    <a:ext cx="794671" cy="3683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671" h="368367">
                        <a:moveTo>
                          <a:pt x="0" y="174747"/>
                        </a:moveTo>
                        <a:cubicBezTo>
                          <a:pt x="-1019" y="171443"/>
                          <a:pt x="5939" y="167769"/>
                          <a:pt x="5939" y="167769"/>
                        </a:cubicBezTo>
                        <a:cubicBezTo>
                          <a:pt x="5939" y="167769"/>
                          <a:pt x="374130" y="-2374"/>
                          <a:pt x="377500" y="0"/>
                        </a:cubicBezTo>
                        <a:cubicBezTo>
                          <a:pt x="380870" y="1299"/>
                          <a:pt x="779638" y="145469"/>
                          <a:pt x="794671" y="150669"/>
                        </a:cubicBezTo>
                        <a:cubicBezTo>
                          <a:pt x="798076" y="155365"/>
                          <a:pt x="424429" y="368367"/>
                          <a:pt x="424429" y="368367"/>
                        </a:cubicBezTo>
                        <a:cubicBezTo>
                          <a:pt x="424429" y="368367"/>
                          <a:pt x="2104" y="178051"/>
                          <a:pt x="0" y="174747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88" name="Freeform 87"/>
                  <p:cNvSpPr/>
                  <p:nvPr/>
                </p:nvSpPr>
                <p:spPr>
                  <a:xfrm>
                    <a:off x="6583038" y="4184023"/>
                    <a:ext cx="427563" cy="3599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7563" h="359926">
                        <a:moveTo>
                          <a:pt x="6651" y="0"/>
                        </a:moveTo>
                        <a:lnTo>
                          <a:pt x="419626" y="195674"/>
                        </a:lnTo>
                        <a:cubicBezTo>
                          <a:pt x="423929" y="196888"/>
                          <a:pt x="426174" y="201172"/>
                          <a:pt x="426821" y="203463"/>
                        </a:cubicBezTo>
                        <a:lnTo>
                          <a:pt x="427563" y="351885"/>
                        </a:lnTo>
                        <a:cubicBezTo>
                          <a:pt x="427563" y="356188"/>
                          <a:pt x="421945" y="359926"/>
                          <a:pt x="417998" y="359926"/>
                        </a:cubicBezTo>
                        <a:lnTo>
                          <a:pt x="14340" y="173079"/>
                        </a:lnTo>
                        <a:cubicBezTo>
                          <a:pt x="8839" y="169419"/>
                          <a:pt x="2675" y="165346"/>
                          <a:pt x="1432" y="159837"/>
                        </a:cubicBezTo>
                        <a:lnTo>
                          <a:pt x="0" y="7180"/>
                        </a:lnTo>
                        <a:cubicBezTo>
                          <a:pt x="0" y="2878"/>
                          <a:pt x="2705" y="0"/>
                          <a:pt x="665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89" name="Freeform 88"/>
                  <p:cNvSpPr/>
                  <p:nvPr/>
                </p:nvSpPr>
                <p:spPr>
                  <a:xfrm>
                    <a:off x="6584467" y="4186560"/>
                    <a:ext cx="13173" cy="1707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173" h="170744">
                        <a:moveTo>
                          <a:pt x="6903" y="0"/>
                        </a:moveTo>
                        <a:lnTo>
                          <a:pt x="12912" y="170541"/>
                        </a:lnTo>
                        <a:cubicBezTo>
                          <a:pt x="1928" y="164959"/>
                          <a:pt x="1051" y="163136"/>
                          <a:pt x="286" y="160149"/>
                        </a:cubicBezTo>
                        <a:lnTo>
                          <a:pt x="-72" y="7292"/>
                        </a:lnTo>
                        <a:cubicBezTo>
                          <a:pt x="-72" y="2990"/>
                          <a:pt x="2955" y="0"/>
                          <a:pt x="690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0" name="Freeform 89"/>
                  <p:cNvSpPr/>
                  <p:nvPr/>
                </p:nvSpPr>
                <p:spPr>
                  <a:xfrm>
                    <a:off x="6993912" y="4379181"/>
                    <a:ext cx="16609" cy="1663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609" h="166374">
                        <a:moveTo>
                          <a:pt x="-276" y="0"/>
                        </a:moveTo>
                        <a:lnTo>
                          <a:pt x="8753" y="3372"/>
                        </a:lnTo>
                        <a:cubicBezTo>
                          <a:pt x="13055" y="4585"/>
                          <a:pt x="15301" y="8870"/>
                          <a:pt x="15949" y="11161"/>
                        </a:cubicBezTo>
                        <a:lnTo>
                          <a:pt x="16512" y="159579"/>
                        </a:lnTo>
                        <a:cubicBezTo>
                          <a:pt x="16512" y="163881"/>
                          <a:pt x="13014" y="166374"/>
                          <a:pt x="9066" y="166374"/>
                        </a:cubicBezTo>
                        <a:lnTo>
                          <a:pt x="305" y="162258"/>
                        </a:lnTo>
                        <a:lnTo>
                          <a:pt x="-27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1" name="Freeform 90"/>
                  <p:cNvSpPr/>
                  <p:nvPr/>
                </p:nvSpPr>
                <p:spPr>
                  <a:xfrm rot="-10800000">
                    <a:off x="6612814" y="4330554"/>
                    <a:ext cx="364566" cy="2030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566" h="203044">
                        <a:moveTo>
                          <a:pt x="0" y="0"/>
                        </a:moveTo>
                        <a:lnTo>
                          <a:pt x="63998" y="77850"/>
                        </a:lnTo>
                        <a:lnTo>
                          <a:pt x="331096" y="203044"/>
                        </a:lnTo>
                        <a:lnTo>
                          <a:pt x="364566" y="169741"/>
                        </a:lnTo>
                        <a:lnTo>
                          <a:pt x="68306" y="32094"/>
                        </a:lnTo>
                        <a:lnTo>
                          <a:pt x="25917" y="12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2" name="Freeform 91"/>
                  <p:cNvSpPr/>
                  <p:nvPr/>
                </p:nvSpPr>
                <p:spPr>
                  <a:xfrm>
                    <a:off x="6596533" y="4189438"/>
                    <a:ext cx="54248" cy="17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248" h="175799">
                        <a:moveTo>
                          <a:pt x="54248" y="74158"/>
                        </a:moveTo>
                        <a:lnTo>
                          <a:pt x="51064" y="139648"/>
                        </a:lnTo>
                        <a:lnTo>
                          <a:pt x="15148" y="175799"/>
                        </a:lnTo>
                        <a:lnTo>
                          <a:pt x="0" y="169206"/>
                        </a:lnTo>
                        <a:lnTo>
                          <a:pt x="481" y="0"/>
                        </a:lnTo>
                        <a:lnTo>
                          <a:pt x="15466" y="5796"/>
                        </a:lnTo>
                        <a:lnTo>
                          <a:pt x="54248" y="7415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>
                  <a:xfrm>
                    <a:off x="6914690" y="4374325"/>
                    <a:ext cx="79501" cy="1672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501" h="167274">
                        <a:moveTo>
                          <a:pt x="4886" y="12223"/>
                        </a:moveTo>
                        <a:lnTo>
                          <a:pt x="0" y="82809"/>
                        </a:lnTo>
                        <a:lnTo>
                          <a:pt x="66633" y="158992"/>
                        </a:lnTo>
                        <a:lnTo>
                          <a:pt x="79501" y="167274"/>
                        </a:lnTo>
                        <a:lnTo>
                          <a:pt x="78945" y="2936"/>
                        </a:lnTo>
                        <a:lnTo>
                          <a:pt x="71233" y="0"/>
                        </a:lnTo>
                        <a:lnTo>
                          <a:pt x="4886" y="1222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4" name="Freeform 93"/>
                  <p:cNvSpPr/>
                  <p:nvPr/>
                </p:nvSpPr>
                <p:spPr>
                  <a:xfrm>
                    <a:off x="6614127" y="4194766"/>
                    <a:ext cx="368989" cy="1917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8989" h="191782">
                        <a:moveTo>
                          <a:pt x="0" y="0"/>
                        </a:moveTo>
                        <a:lnTo>
                          <a:pt x="36655" y="68830"/>
                        </a:lnTo>
                        <a:lnTo>
                          <a:pt x="305455" y="191782"/>
                        </a:lnTo>
                        <a:lnTo>
                          <a:pt x="368989" y="177132"/>
                        </a:lnTo>
                        <a:lnTo>
                          <a:pt x="337222" y="158487"/>
                        </a:lnTo>
                        <a:lnTo>
                          <a:pt x="56710" y="25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6750629" y="4338603"/>
                    <a:ext cx="29166" cy="37000"/>
                    <a:chOff x="6750629" y="4338603"/>
                    <a:chExt cx="29166" cy="37000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6750629" y="4338603"/>
                      <a:ext cx="29166" cy="37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66" h="37000">
                          <a:moveTo>
                            <a:pt x="-106" y="18437"/>
                          </a:moveTo>
                          <a:cubicBezTo>
                            <a:pt x="-106" y="8226"/>
                            <a:pt x="6423" y="-52"/>
                            <a:pt x="14477" y="-52"/>
                          </a:cubicBezTo>
                          <a:cubicBezTo>
                            <a:pt x="22531" y="-52"/>
                            <a:pt x="29060" y="8226"/>
                            <a:pt x="29060" y="18437"/>
                          </a:cubicBezTo>
                          <a:cubicBezTo>
                            <a:pt x="29060" y="28648"/>
                            <a:pt x="22531" y="36926"/>
                            <a:pt x="14477" y="36926"/>
                          </a:cubicBezTo>
                          <a:cubicBezTo>
                            <a:pt x="6423" y="36926"/>
                            <a:pt x="-106" y="28648"/>
                            <a:pt x="-106" y="18437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7" name="Freeform 96"/>
                    <p:cNvSpPr/>
                    <p:nvPr/>
                  </p:nvSpPr>
                  <p:spPr>
                    <a:xfrm>
                      <a:off x="6753022" y="4341624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6753022" y="4341624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" name="Freeform 98"/>
                    <p:cNvSpPr/>
                    <p:nvPr/>
                  </p:nvSpPr>
                  <p:spPr>
                    <a:xfrm>
                      <a:off x="6751381" y="4349063"/>
                      <a:ext cx="26785" cy="165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785" h="16536">
                          <a:moveTo>
                            <a:pt x="2133" y="0"/>
                          </a:moveTo>
                          <a:lnTo>
                            <a:pt x="24888" y="16536"/>
                          </a:lnTo>
                          <a:lnTo>
                            <a:pt x="2133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71" name="Server 3"/>
                <p:cNvGrpSpPr/>
                <p:nvPr/>
              </p:nvGrpSpPr>
              <p:grpSpPr>
                <a:xfrm>
                  <a:off x="6583038" y="3810080"/>
                  <a:ext cx="800570" cy="526892"/>
                  <a:chOff x="6583038" y="3810080"/>
                  <a:chExt cx="800570" cy="526892"/>
                </a:xfrm>
              </p:grpSpPr>
              <p:sp>
                <p:nvSpPr>
                  <p:cNvPr id="72" name="Freeform 71"/>
                  <p:cNvSpPr/>
                  <p:nvPr/>
                </p:nvSpPr>
                <p:spPr>
                  <a:xfrm>
                    <a:off x="7003317" y="3960837"/>
                    <a:ext cx="380291" cy="3761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291" h="376135">
                        <a:moveTo>
                          <a:pt x="1956" y="376135"/>
                        </a:moveTo>
                        <a:lnTo>
                          <a:pt x="379334" y="150454"/>
                        </a:lnTo>
                        <a:lnTo>
                          <a:pt x="380291" y="4541"/>
                        </a:lnTo>
                        <a:cubicBezTo>
                          <a:pt x="374341" y="-2269"/>
                          <a:pt x="0" y="158752"/>
                          <a:pt x="0" y="158752"/>
                        </a:cubicBezTo>
                        <a:lnTo>
                          <a:pt x="1956" y="37613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3" name="Freeform 72"/>
                  <p:cNvSpPr/>
                  <p:nvPr/>
                </p:nvSpPr>
                <p:spPr>
                  <a:xfrm>
                    <a:off x="6586042" y="3810080"/>
                    <a:ext cx="794671" cy="3683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671" h="368367">
                        <a:moveTo>
                          <a:pt x="0" y="174747"/>
                        </a:moveTo>
                        <a:cubicBezTo>
                          <a:pt x="-1019" y="171443"/>
                          <a:pt x="5939" y="167769"/>
                          <a:pt x="5939" y="167769"/>
                        </a:cubicBezTo>
                        <a:cubicBezTo>
                          <a:pt x="5939" y="167769"/>
                          <a:pt x="374130" y="-2374"/>
                          <a:pt x="377500" y="0"/>
                        </a:cubicBezTo>
                        <a:cubicBezTo>
                          <a:pt x="380870" y="1299"/>
                          <a:pt x="779638" y="145469"/>
                          <a:pt x="794671" y="150669"/>
                        </a:cubicBezTo>
                        <a:cubicBezTo>
                          <a:pt x="798076" y="155365"/>
                          <a:pt x="424429" y="368367"/>
                          <a:pt x="424429" y="368367"/>
                        </a:cubicBezTo>
                        <a:cubicBezTo>
                          <a:pt x="424429" y="368367"/>
                          <a:pt x="2104" y="178051"/>
                          <a:pt x="0" y="174747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4" name="Freeform 73"/>
                  <p:cNvSpPr/>
                  <p:nvPr/>
                </p:nvSpPr>
                <p:spPr>
                  <a:xfrm>
                    <a:off x="6583038" y="3975311"/>
                    <a:ext cx="427563" cy="3599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7563" h="359926">
                        <a:moveTo>
                          <a:pt x="6651" y="0"/>
                        </a:moveTo>
                        <a:lnTo>
                          <a:pt x="419626" y="195674"/>
                        </a:lnTo>
                        <a:cubicBezTo>
                          <a:pt x="423929" y="196888"/>
                          <a:pt x="426174" y="201172"/>
                          <a:pt x="426821" y="203463"/>
                        </a:cubicBezTo>
                        <a:lnTo>
                          <a:pt x="427563" y="351885"/>
                        </a:lnTo>
                        <a:cubicBezTo>
                          <a:pt x="427563" y="356188"/>
                          <a:pt x="421945" y="359926"/>
                          <a:pt x="417998" y="359926"/>
                        </a:cubicBezTo>
                        <a:lnTo>
                          <a:pt x="14340" y="173079"/>
                        </a:lnTo>
                        <a:cubicBezTo>
                          <a:pt x="8839" y="169419"/>
                          <a:pt x="2675" y="165346"/>
                          <a:pt x="1432" y="159837"/>
                        </a:cubicBezTo>
                        <a:lnTo>
                          <a:pt x="0" y="7180"/>
                        </a:lnTo>
                        <a:cubicBezTo>
                          <a:pt x="0" y="2878"/>
                          <a:pt x="2705" y="0"/>
                          <a:pt x="665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5" name="Freeform 74"/>
                  <p:cNvSpPr/>
                  <p:nvPr/>
                </p:nvSpPr>
                <p:spPr>
                  <a:xfrm>
                    <a:off x="6584467" y="3977847"/>
                    <a:ext cx="13173" cy="1707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173" h="170744">
                        <a:moveTo>
                          <a:pt x="6903" y="0"/>
                        </a:moveTo>
                        <a:lnTo>
                          <a:pt x="12912" y="170541"/>
                        </a:lnTo>
                        <a:cubicBezTo>
                          <a:pt x="1928" y="164959"/>
                          <a:pt x="1051" y="163136"/>
                          <a:pt x="286" y="160149"/>
                        </a:cubicBezTo>
                        <a:lnTo>
                          <a:pt x="-72" y="7292"/>
                        </a:lnTo>
                        <a:cubicBezTo>
                          <a:pt x="-72" y="2990"/>
                          <a:pt x="2955" y="0"/>
                          <a:pt x="690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6" name="Freeform 75"/>
                  <p:cNvSpPr/>
                  <p:nvPr/>
                </p:nvSpPr>
                <p:spPr>
                  <a:xfrm>
                    <a:off x="6993912" y="4170469"/>
                    <a:ext cx="16609" cy="1663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609" h="166374">
                        <a:moveTo>
                          <a:pt x="-276" y="0"/>
                        </a:moveTo>
                        <a:lnTo>
                          <a:pt x="8753" y="3372"/>
                        </a:lnTo>
                        <a:cubicBezTo>
                          <a:pt x="13055" y="4585"/>
                          <a:pt x="15301" y="8870"/>
                          <a:pt x="15949" y="11161"/>
                        </a:cubicBezTo>
                        <a:lnTo>
                          <a:pt x="16512" y="159579"/>
                        </a:lnTo>
                        <a:cubicBezTo>
                          <a:pt x="16512" y="163881"/>
                          <a:pt x="13014" y="166374"/>
                          <a:pt x="9066" y="166374"/>
                        </a:cubicBezTo>
                        <a:lnTo>
                          <a:pt x="305" y="162258"/>
                        </a:lnTo>
                        <a:lnTo>
                          <a:pt x="-27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7" name="Freeform 76"/>
                  <p:cNvSpPr/>
                  <p:nvPr/>
                </p:nvSpPr>
                <p:spPr>
                  <a:xfrm rot="-10800000">
                    <a:off x="6612814" y="4121841"/>
                    <a:ext cx="364566" cy="2030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566" h="203044">
                        <a:moveTo>
                          <a:pt x="0" y="0"/>
                        </a:moveTo>
                        <a:lnTo>
                          <a:pt x="63998" y="77850"/>
                        </a:lnTo>
                        <a:lnTo>
                          <a:pt x="331096" y="203044"/>
                        </a:lnTo>
                        <a:lnTo>
                          <a:pt x="364566" y="169741"/>
                        </a:lnTo>
                        <a:lnTo>
                          <a:pt x="68306" y="32094"/>
                        </a:lnTo>
                        <a:lnTo>
                          <a:pt x="25917" y="12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" name="Freeform 77"/>
                  <p:cNvSpPr/>
                  <p:nvPr/>
                </p:nvSpPr>
                <p:spPr>
                  <a:xfrm>
                    <a:off x="6596533" y="3980726"/>
                    <a:ext cx="54248" cy="17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248" h="175799">
                        <a:moveTo>
                          <a:pt x="54248" y="74158"/>
                        </a:moveTo>
                        <a:lnTo>
                          <a:pt x="51064" y="139648"/>
                        </a:lnTo>
                        <a:lnTo>
                          <a:pt x="15148" y="175799"/>
                        </a:lnTo>
                        <a:lnTo>
                          <a:pt x="0" y="169206"/>
                        </a:lnTo>
                        <a:lnTo>
                          <a:pt x="481" y="0"/>
                        </a:lnTo>
                        <a:lnTo>
                          <a:pt x="15466" y="5796"/>
                        </a:lnTo>
                        <a:lnTo>
                          <a:pt x="54248" y="7415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9" name="Freeform 78"/>
                  <p:cNvSpPr/>
                  <p:nvPr/>
                </p:nvSpPr>
                <p:spPr>
                  <a:xfrm>
                    <a:off x="6914690" y="4165612"/>
                    <a:ext cx="79501" cy="1672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501" h="167274">
                        <a:moveTo>
                          <a:pt x="4886" y="12223"/>
                        </a:moveTo>
                        <a:lnTo>
                          <a:pt x="0" y="82809"/>
                        </a:lnTo>
                        <a:lnTo>
                          <a:pt x="66633" y="158992"/>
                        </a:lnTo>
                        <a:lnTo>
                          <a:pt x="79501" y="167274"/>
                        </a:lnTo>
                        <a:lnTo>
                          <a:pt x="78945" y="2936"/>
                        </a:lnTo>
                        <a:lnTo>
                          <a:pt x="71233" y="0"/>
                        </a:lnTo>
                        <a:lnTo>
                          <a:pt x="4886" y="1222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80" name="Freeform 79"/>
                  <p:cNvSpPr/>
                  <p:nvPr/>
                </p:nvSpPr>
                <p:spPr>
                  <a:xfrm>
                    <a:off x="6614127" y="3986053"/>
                    <a:ext cx="368989" cy="1917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8989" h="191782">
                        <a:moveTo>
                          <a:pt x="0" y="0"/>
                        </a:moveTo>
                        <a:lnTo>
                          <a:pt x="36655" y="68830"/>
                        </a:lnTo>
                        <a:lnTo>
                          <a:pt x="305455" y="191782"/>
                        </a:lnTo>
                        <a:lnTo>
                          <a:pt x="368989" y="177132"/>
                        </a:lnTo>
                        <a:lnTo>
                          <a:pt x="337222" y="158487"/>
                        </a:lnTo>
                        <a:lnTo>
                          <a:pt x="56710" y="25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6750629" y="4129890"/>
                    <a:ext cx="29166" cy="37000"/>
                    <a:chOff x="6750629" y="4129890"/>
                    <a:chExt cx="29166" cy="37000"/>
                  </a:xfrm>
                </p:grpSpPr>
                <p:sp>
                  <p:nvSpPr>
                    <p:cNvPr id="82" name="Freeform 81"/>
                    <p:cNvSpPr/>
                    <p:nvPr/>
                  </p:nvSpPr>
                  <p:spPr>
                    <a:xfrm>
                      <a:off x="6750629" y="4129890"/>
                      <a:ext cx="29166" cy="37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66" h="37000">
                          <a:moveTo>
                            <a:pt x="-106" y="18437"/>
                          </a:moveTo>
                          <a:cubicBezTo>
                            <a:pt x="-106" y="8226"/>
                            <a:pt x="6423" y="-52"/>
                            <a:pt x="14477" y="-52"/>
                          </a:cubicBezTo>
                          <a:cubicBezTo>
                            <a:pt x="22531" y="-52"/>
                            <a:pt x="29060" y="8226"/>
                            <a:pt x="29060" y="18437"/>
                          </a:cubicBezTo>
                          <a:cubicBezTo>
                            <a:pt x="29060" y="28648"/>
                            <a:pt x="22531" y="36926"/>
                            <a:pt x="14477" y="36926"/>
                          </a:cubicBezTo>
                          <a:cubicBezTo>
                            <a:pt x="6423" y="36926"/>
                            <a:pt x="-106" y="28648"/>
                            <a:pt x="-106" y="18437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3" name="Freeform 82"/>
                    <p:cNvSpPr/>
                    <p:nvPr/>
                  </p:nvSpPr>
                  <p:spPr>
                    <a:xfrm>
                      <a:off x="6753022" y="4132911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4" name="Freeform 83"/>
                    <p:cNvSpPr/>
                    <p:nvPr/>
                  </p:nvSpPr>
                  <p:spPr>
                    <a:xfrm>
                      <a:off x="6753022" y="4132911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5" name="Freeform 84"/>
                    <p:cNvSpPr/>
                    <p:nvPr/>
                  </p:nvSpPr>
                  <p:spPr>
                    <a:xfrm>
                      <a:off x="6751381" y="4140350"/>
                      <a:ext cx="26785" cy="165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785" h="16536">
                          <a:moveTo>
                            <a:pt x="2133" y="0"/>
                          </a:moveTo>
                          <a:lnTo>
                            <a:pt x="24888" y="16536"/>
                          </a:lnTo>
                          <a:lnTo>
                            <a:pt x="2133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37" name="Serveur informatique"/>
            <p:cNvGrpSpPr/>
            <p:nvPr/>
          </p:nvGrpSpPr>
          <p:grpSpPr>
            <a:xfrm>
              <a:off x="667231" y="3208404"/>
              <a:ext cx="714785" cy="501604"/>
              <a:chOff x="667231" y="3208404"/>
              <a:chExt cx="714785" cy="501604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67231" y="3340594"/>
                <a:ext cx="412846" cy="363667"/>
                <a:chOff x="667231" y="3340594"/>
                <a:chExt cx="412846" cy="363667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828447" y="3645200"/>
                  <a:ext cx="83673" cy="384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673" h="38494">
                      <a:moveTo>
                        <a:pt x="0" y="0"/>
                      </a:moveTo>
                      <a:lnTo>
                        <a:pt x="83673" y="0"/>
                      </a:lnTo>
                      <a:lnTo>
                        <a:pt x="83673" y="38494"/>
                      </a:lnTo>
                      <a:lnTo>
                        <a:pt x="0" y="38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786616" y="3681571"/>
                  <a:ext cx="167347" cy="226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347" h="22690">
                      <a:moveTo>
                        <a:pt x="0" y="0"/>
                      </a:moveTo>
                      <a:lnTo>
                        <a:pt x="167347" y="0"/>
                      </a:lnTo>
                      <a:lnTo>
                        <a:pt x="167347" y="22690"/>
                      </a:lnTo>
                      <a:lnTo>
                        <a:pt x="0" y="22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667231" y="3340594"/>
                  <a:ext cx="412846" cy="3069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2846" h="306968">
                      <a:moveTo>
                        <a:pt x="6673" y="0"/>
                      </a:moveTo>
                      <a:lnTo>
                        <a:pt x="405906" y="0"/>
                      </a:lnTo>
                      <a:cubicBezTo>
                        <a:pt x="409630" y="0"/>
                        <a:pt x="412846" y="2857"/>
                        <a:pt x="412846" y="6609"/>
                      </a:cubicBezTo>
                      <a:lnTo>
                        <a:pt x="412846" y="300075"/>
                      </a:lnTo>
                      <a:cubicBezTo>
                        <a:pt x="412846" y="303827"/>
                        <a:pt x="409630" y="306968"/>
                        <a:pt x="405906" y="306968"/>
                      </a:cubicBezTo>
                      <a:lnTo>
                        <a:pt x="6673" y="306968"/>
                      </a:lnTo>
                      <a:cubicBezTo>
                        <a:pt x="2949" y="306968"/>
                        <a:pt x="0" y="303827"/>
                        <a:pt x="0" y="300075"/>
                      </a:cubicBezTo>
                      <a:lnTo>
                        <a:pt x="0" y="6609"/>
                      </a:lnTo>
                      <a:cubicBezTo>
                        <a:pt x="0" y="2857"/>
                        <a:pt x="2949" y="0"/>
                        <a:pt x="6673" y="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682581" y="3353997"/>
                  <a:ext cx="382145" cy="2445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2145" h="244555">
                      <a:moveTo>
                        <a:pt x="0" y="0"/>
                      </a:moveTo>
                      <a:lnTo>
                        <a:pt x="382145" y="0"/>
                      </a:lnTo>
                      <a:lnTo>
                        <a:pt x="382145" y="244555"/>
                      </a:lnTo>
                      <a:lnTo>
                        <a:pt x="0" y="2445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132076" y="3208404"/>
                <a:ext cx="249940" cy="501604"/>
                <a:chOff x="1132076" y="3208404"/>
                <a:chExt cx="249940" cy="50160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132076" y="3208404"/>
                  <a:ext cx="249940" cy="501604"/>
                  <a:chOff x="1132076" y="3208404"/>
                  <a:chExt cx="249940" cy="501604"/>
                </a:xfrm>
              </p:grpSpPr>
              <p:sp>
                <p:nvSpPr>
                  <p:cNvPr id="47" name="Freeform 46"/>
                  <p:cNvSpPr/>
                  <p:nvPr/>
                </p:nvSpPr>
                <p:spPr>
                  <a:xfrm>
                    <a:off x="1132076" y="3208404"/>
                    <a:ext cx="249940" cy="5016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9940" h="501604">
                        <a:moveTo>
                          <a:pt x="6645" y="0"/>
                        </a:moveTo>
                        <a:lnTo>
                          <a:pt x="243126" y="0"/>
                        </a:lnTo>
                        <a:cubicBezTo>
                          <a:pt x="246851" y="0"/>
                          <a:pt x="249940" y="2871"/>
                          <a:pt x="249940" y="6623"/>
                        </a:cubicBezTo>
                        <a:lnTo>
                          <a:pt x="249940" y="494797"/>
                        </a:lnTo>
                        <a:cubicBezTo>
                          <a:pt x="249940" y="498549"/>
                          <a:pt x="246851" y="501604"/>
                          <a:pt x="243126" y="501604"/>
                        </a:cubicBezTo>
                        <a:lnTo>
                          <a:pt x="6645" y="501604"/>
                        </a:lnTo>
                        <a:cubicBezTo>
                          <a:pt x="2921" y="501604"/>
                          <a:pt x="0" y="498549"/>
                          <a:pt x="0" y="494797"/>
                        </a:cubicBezTo>
                        <a:lnTo>
                          <a:pt x="0" y="6623"/>
                        </a:lnTo>
                        <a:cubicBezTo>
                          <a:pt x="0" y="2871"/>
                          <a:pt x="2921" y="0"/>
                          <a:pt x="6645" y="0"/>
                        </a:cubicBez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8" name="Freeform 47"/>
                  <p:cNvSpPr/>
                  <p:nvPr/>
                </p:nvSpPr>
                <p:spPr>
                  <a:xfrm>
                    <a:off x="1167045" y="3274350"/>
                    <a:ext cx="181632" cy="434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1632" h="43474">
                        <a:moveTo>
                          <a:pt x="0" y="0"/>
                        </a:moveTo>
                        <a:lnTo>
                          <a:pt x="181632" y="0"/>
                        </a:lnTo>
                        <a:lnTo>
                          <a:pt x="181632" y="43474"/>
                        </a:lnTo>
                        <a:lnTo>
                          <a:pt x="0" y="434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9" name="Freeform 48"/>
                  <p:cNvSpPr/>
                  <p:nvPr/>
                </p:nvSpPr>
                <p:spPr>
                  <a:xfrm>
                    <a:off x="1300249" y="3620428"/>
                    <a:ext cx="54793" cy="551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793" h="55192">
                        <a:moveTo>
                          <a:pt x="-126" y="27525"/>
                        </a:moveTo>
                        <a:cubicBezTo>
                          <a:pt x="-126" y="12269"/>
                          <a:pt x="12152" y="-99"/>
                          <a:pt x="27299" y="-99"/>
                        </a:cubicBezTo>
                        <a:cubicBezTo>
                          <a:pt x="42445" y="-99"/>
                          <a:pt x="54723" y="12269"/>
                          <a:pt x="54723" y="27525"/>
                        </a:cubicBezTo>
                        <a:cubicBezTo>
                          <a:pt x="54723" y="42782"/>
                          <a:pt x="42445" y="55192"/>
                          <a:pt x="27299" y="55192"/>
                        </a:cubicBezTo>
                        <a:cubicBezTo>
                          <a:pt x="12152" y="55192"/>
                          <a:pt x="-126" y="42782"/>
                          <a:pt x="-126" y="275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0" name="Freeform 49"/>
                  <p:cNvSpPr/>
                  <p:nvPr/>
                </p:nvSpPr>
                <p:spPr>
                  <a:xfrm>
                    <a:off x="1313736" y="3634013"/>
                    <a:ext cx="27818" cy="280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18" h="28020">
                        <a:moveTo>
                          <a:pt x="-183" y="13897"/>
                        </a:moveTo>
                        <a:cubicBezTo>
                          <a:pt x="-183" y="6144"/>
                          <a:pt x="6057" y="-141"/>
                          <a:pt x="13754" y="-141"/>
                        </a:cubicBezTo>
                        <a:cubicBezTo>
                          <a:pt x="21452" y="-141"/>
                          <a:pt x="27691" y="6144"/>
                          <a:pt x="27691" y="13897"/>
                        </a:cubicBezTo>
                        <a:cubicBezTo>
                          <a:pt x="27691" y="21651"/>
                          <a:pt x="21452" y="27936"/>
                          <a:pt x="13754" y="27936"/>
                        </a:cubicBezTo>
                        <a:cubicBezTo>
                          <a:pt x="6057" y="27936"/>
                          <a:pt x="-183" y="21651"/>
                          <a:pt x="-183" y="13897"/>
                        </a:cubicBez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4" name="Freeform 43"/>
                <p:cNvSpPr/>
                <p:nvPr/>
              </p:nvSpPr>
              <p:spPr>
                <a:xfrm>
                  <a:off x="1167569" y="3350651"/>
                  <a:ext cx="181650" cy="78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650" h="7850">
                      <a:moveTo>
                        <a:pt x="0" y="0"/>
                      </a:moveTo>
                      <a:lnTo>
                        <a:pt x="181650" y="0"/>
                      </a:lnTo>
                      <a:lnTo>
                        <a:pt x="181650" y="7850"/>
                      </a:lnTo>
                      <a:lnTo>
                        <a:pt x="0" y="78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1167569" y="3381821"/>
                  <a:ext cx="181650" cy="78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650" h="7850">
                      <a:moveTo>
                        <a:pt x="0" y="0"/>
                      </a:moveTo>
                      <a:lnTo>
                        <a:pt x="181650" y="0"/>
                      </a:lnTo>
                      <a:lnTo>
                        <a:pt x="181650" y="7850"/>
                      </a:lnTo>
                      <a:lnTo>
                        <a:pt x="0" y="78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1167569" y="3413522"/>
                  <a:ext cx="181650" cy="78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650" h="7850">
                      <a:moveTo>
                        <a:pt x="0" y="0"/>
                      </a:moveTo>
                      <a:lnTo>
                        <a:pt x="181650" y="0"/>
                      </a:lnTo>
                      <a:lnTo>
                        <a:pt x="181650" y="7850"/>
                      </a:lnTo>
                      <a:lnTo>
                        <a:pt x="0" y="78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38" name="Text 688"/>
            <p:cNvSpPr txBox="1"/>
            <p:nvPr/>
          </p:nvSpPr>
          <p:spPr>
            <a:xfrm>
              <a:off x="667232" y="3740406"/>
              <a:ext cx="615600" cy="4256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>
              <a:defPPr>
                <a:defRPr lang="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B0F0"/>
                  </a:solidFill>
                  <a:latin typeface="Arial"/>
                </a:rPr>
                <a:t>Local Machine</a:t>
              </a:r>
            </a:p>
          </p:txBody>
        </p:sp>
        <p:sp>
          <p:nvSpPr>
            <p:cNvPr id="39" name="Rectangle multi-styles 2"/>
            <p:cNvSpPr/>
            <p:nvPr/>
          </p:nvSpPr>
          <p:spPr>
            <a:xfrm>
              <a:off x="2260864" y="1564982"/>
              <a:ext cx="6208305" cy="3718224"/>
            </a:xfrm>
            <a:custGeom>
              <a:avLst/>
              <a:gdLst>
                <a:gd name="connsiteX0" fmla="*/ 3104152 w 6208305"/>
                <a:gd name="connsiteY0" fmla="*/ 1859112 h 3718224"/>
                <a:gd name="connsiteX1" fmla="*/ 0 w 6208305"/>
                <a:gd name="connsiteY1" fmla="*/ 1859112 h 3718224"/>
                <a:gd name="connsiteX2" fmla="*/ 3104152 w 6208305"/>
                <a:gd name="connsiteY2" fmla="*/ 0 h 3718224"/>
                <a:gd name="connsiteX3" fmla="*/ 6208305 w 6208305"/>
                <a:gd name="connsiteY3" fmla="*/ 1859112 h 3718224"/>
                <a:gd name="connsiteX4" fmla="*/ 3104152 w 6208305"/>
                <a:gd name="connsiteY4" fmla="*/ 3718224 h 3718224"/>
                <a:gd name="rtl" fmla="*/ 30400 w 6208305"/>
                <a:gd name="rtt" fmla="*/ 30400 h 3718224"/>
                <a:gd name="rtr" fmla="*/ 6177905 w 6208305"/>
                <a:gd name="rtb" fmla="*/ 3687824 h 371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rtl" t="rtt" r="rtr" b="rtb"/>
              <a:pathLst>
                <a:path w="6208305" h="3718224">
                  <a:moveTo>
                    <a:pt x="91200" y="0"/>
                  </a:moveTo>
                  <a:lnTo>
                    <a:pt x="6117105" y="0"/>
                  </a:lnTo>
                  <a:cubicBezTo>
                    <a:pt x="6167474" y="0"/>
                    <a:pt x="6208305" y="40830"/>
                    <a:pt x="6208305" y="91200"/>
                  </a:cubicBezTo>
                  <a:lnTo>
                    <a:pt x="6208305" y="3627024"/>
                  </a:lnTo>
                  <a:cubicBezTo>
                    <a:pt x="6208305" y="3677394"/>
                    <a:pt x="6167474" y="3718224"/>
                    <a:pt x="6117105" y="3718224"/>
                  </a:cubicBezTo>
                  <a:lnTo>
                    <a:pt x="91200" y="3718224"/>
                  </a:lnTo>
                  <a:cubicBezTo>
                    <a:pt x="40830" y="3718224"/>
                    <a:pt x="0" y="3677394"/>
                    <a:pt x="0" y="3627024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w="7600" cap="flat">
              <a:solidFill>
                <a:srgbClr val="2AB6E0"/>
              </a:solidFill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36000" tIns="0" rIns="36000" bIns="0" rtlCol="0" anchor="ctr"/>
            <a:lstStyle>
              <a:defPPr>
                <a:defRPr lang="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Arial"/>
                </a:rPr>
                <a:t>Text</a:t>
              </a:r>
            </a:p>
          </p:txBody>
        </p:sp>
        <p:sp>
          <p:nvSpPr>
            <p:cNvPr id="40" name="Text 689"/>
            <p:cNvSpPr txBox="1"/>
            <p:nvPr/>
          </p:nvSpPr>
          <p:spPr>
            <a:xfrm>
              <a:off x="659631" y="1557382"/>
              <a:ext cx="7824738" cy="748647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>
              <a:defPPr>
                <a:defRPr lang="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sz="2432" dirty="0">
                <a:solidFill>
                  <a:srgbClr val="1BBC9B"/>
                </a:solidFill>
                <a:latin typeface="Calibri"/>
              </a:endParaRPr>
            </a:p>
          </p:txBody>
        </p:sp>
      </p:grpSp>
      <p:sp>
        <p:nvSpPr>
          <p:cNvPr id="224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4249731" y="4183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Scénario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10</a:t>
            </a:fld>
            <a:endParaRPr lang="fr-FR"/>
          </a:p>
        </p:txBody>
      </p:sp>
      <p:sp>
        <p:nvSpPr>
          <p:cNvPr id="225" name="Shape 117">
            <a:extLst>
              <a:ext uri="{FF2B5EF4-FFF2-40B4-BE49-F238E27FC236}">
                <a16:creationId xmlns:a16="http://schemas.microsoft.com/office/drawing/2014/main" id="{74A3B888-DA67-4444-985F-C6A29BEB3D0A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226" name="Shape 117">
            <a:extLst>
              <a:ext uri="{FF2B5EF4-FFF2-40B4-BE49-F238E27FC236}">
                <a16:creationId xmlns:a16="http://schemas.microsoft.com/office/drawing/2014/main" id="{4179D72F-AF68-41F7-B804-0CF2A9F3E5F8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227" name="Shape 117">
            <a:extLst>
              <a:ext uri="{FF2B5EF4-FFF2-40B4-BE49-F238E27FC236}">
                <a16:creationId xmlns:a16="http://schemas.microsoft.com/office/drawing/2014/main" id="{3BB7E5E7-7920-46CF-AC4F-3DFE6AE4E2C2}"/>
              </a:ext>
            </a:extLst>
          </p:cNvPr>
          <p:cNvSpPr/>
          <p:nvPr/>
        </p:nvSpPr>
        <p:spPr>
          <a:xfrm>
            <a:off x="4980428" y="-177"/>
            <a:ext cx="328313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28" name="Shape 117">
            <a:extLst>
              <a:ext uri="{FF2B5EF4-FFF2-40B4-BE49-F238E27FC236}">
                <a16:creationId xmlns:a16="http://schemas.microsoft.com/office/drawing/2014/main" id="{8FEEA75A-49CB-42A8-8AF2-E1AE2A30AF3D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29" name="Shape 117">
            <a:extLst>
              <a:ext uri="{FF2B5EF4-FFF2-40B4-BE49-F238E27FC236}">
                <a16:creationId xmlns:a16="http://schemas.microsoft.com/office/drawing/2014/main" id="{D10BD3C8-7FC3-461C-9B1A-95736647E274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155904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>
            <a:extLst>
              <a:ext uri="{FF2B5EF4-FFF2-40B4-BE49-F238E27FC236}">
                <a16:creationId xmlns:a16="http://schemas.microsoft.com/office/drawing/2014/main" id="{803C79AD-6151-49BB-B7FD-A3708CD8523C}"/>
              </a:ext>
            </a:extLst>
          </p:cNvPr>
          <p:cNvSpPr/>
          <p:nvPr/>
        </p:nvSpPr>
        <p:spPr>
          <a:xfrm>
            <a:off x="2860754" y="0"/>
            <a:ext cx="2643040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1">
            <a:extLst>
              <a:ext uri="{FF2B5EF4-FFF2-40B4-BE49-F238E27FC236}">
                <a16:creationId xmlns:a16="http://schemas.microsoft.com/office/drawing/2014/main" id="{64906971-ED72-402C-BAC1-5020DC81B287}"/>
              </a:ext>
            </a:extLst>
          </p:cNvPr>
          <p:cNvSpPr/>
          <p:nvPr/>
        </p:nvSpPr>
        <p:spPr>
          <a:xfrm>
            <a:off x="-1" y="0"/>
            <a:ext cx="2752821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</a:p>
        </p:txBody>
      </p:sp>
      <p:sp>
        <p:nvSpPr>
          <p:cNvPr id="12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6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</a:p>
        </p:txBody>
      </p:sp>
      <p:sp>
        <p:nvSpPr>
          <p:cNvPr id="13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2833153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</a:p>
        </p:txBody>
      </p:sp>
      <p:sp>
        <p:nvSpPr>
          <p:cNvPr id="14" name="Shape 122">
            <a:extLst>
              <a:ext uri="{FF2B5EF4-FFF2-40B4-BE49-F238E27FC236}">
                <a16:creationId xmlns:a16="http://schemas.microsoft.com/office/drawing/2014/main" id="{515E1011-9DA5-432A-BA67-9B23B32F3CA0}"/>
              </a:ext>
            </a:extLst>
          </p:cNvPr>
          <p:cNvSpPr/>
          <p:nvPr/>
        </p:nvSpPr>
        <p:spPr>
          <a:xfrm>
            <a:off x="4249729" y="411666"/>
            <a:ext cx="1664509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1875FEA-1661-4A7B-9EE3-850704312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0"/>
          <a:stretch/>
        </p:blipFill>
        <p:spPr>
          <a:xfrm>
            <a:off x="2820276" y="1502648"/>
            <a:ext cx="2431982" cy="2839403"/>
          </a:xfrm>
          <a:prstGeom prst="rect">
            <a:avLst/>
          </a:prstGeom>
        </p:spPr>
      </p:pic>
      <p:sp>
        <p:nvSpPr>
          <p:cNvPr id="16" name="Freeform 286">
            <a:extLst>
              <a:ext uri="{FF2B5EF4-FFF2-40B4-BE49-F238E27FC236}">
                <a16:creationId xmlns:a16="http://schemas.microsoft.com/office/drawing/2014/main" id="{6E5F3CA1-BC25-4DC0-8D38-9289D8622705}"/>
              </a:ext>
            </a:extLst>
          </p:cNvPr>
          <p:cNvSpPr/>
          <p:nvPr/>
        </p:nvSpPr>
        <p:spPr>
          <a:xfrm>
            <a:off x="499686" y="2922350"/>
            <a:ext cx="590749" cy="670290"/>
          </a:xfrm>
          <a:custGeom>
            <a:avLst/>
            <a:gdLst/>
            <a:ahLst/>
            <a:cxnLst/>
            <a:rect l="0" t="0" r="0" b="0"/>
            <a:pathLst>
              <a:path w="590749" h="670290">
                <a:moveTo>
                  <a:pt x="590749" y="234715"/>
                </a:moveTo>
                <a:cubicBezTo>
                  <a:pt x="590749" y="235193"/>
                  <a:pt x="590749" y="235672"/>
                  <a:pt x="590749" y="236153"/>
                </a:cubicBezTo>
                <a:cubicBezTo>
                  <a:pt x="590749" y="271678"/>
                  <a:pt x="458485" y="300476"/>
                  <a:pt x="295375" y="300476"/>
                </a:cubicBezTo>
                <a:cubicBezTo>
                  <a:pt x="132264" y="300476"/>
                  <a:pt x="0" y="271678"/>
                  <a:pt x="0" y="236153"/>
                </a:cubicBezTo>
                <a:cubicBezTo>
                  <a:pt x="0" y="235672"/>
                  <a:pt x="0" y="235193"/>
                  <a:pt x="0" y="234715"/>
                </a:cubicBezTo>
                <a:lnTo>
                  <a:pt x="0" y="84751"/>
                </a:lnTo>
                <a:cubicBezTo>
                  <a:pt x="20879" y="116206"/>
                  <a:pt x="145168" y="140372"/>
                  <a:pt x="295375" y="140372"/>
                </a:cubicBezTo>
                <a:cubicBezTo>
                  <a:pt x="298321" y="140372"/>
                  <a:pt x="301258" y="140363"/>
                  <a:pt x="304184" y="140345"/>
                </a:cubicBezTo>
                <a:cubicBezTo>
                  <a:pt x="304184" y="140345"/>
                  <a:pt x="304184" y="140345"/>
                  <a:pt x="304184" y="140345"/>
                </a:cubicBezTo>
                <a:cubicBezTo>
                  <a:pt x="304185" y="140345"/>
                  <a:pt x="304185" y="140345"/>
                  <a:pt x="304185" y="140345"/>
                </a:cubicBezTo>
                <a:cubicBezTo>
                  <a:pt x="324034" y="169147"/>
                  <a:pt x="356476" y="188352"/>
                  <a:pt x="393390" y="189807"/>
                </a:cubicBezTo>
                <a:lnTo>
                  <a:pt x="590749" y="189807"/>
                </a:lnTo>
                <a:lnTo>
                  <a:pt x="590749" y="234715"/>
                </a:lnTo>
                <a:close/>
                <a:moveTo>
                  <a:pt x="295375" y="510186"/>
                </a:moveTo>
                <a:cubicBezTo>
                  <a:pt x="145168" y="510186"/>
                  <a:pt x="20879" y="486019"/>
                  <a:pt x="0" y="454565"/>
                </a:cubicBezTo>
                <a:lnTo>
                  <a:pt x="0" y="604529"/>
                </a:lnTo>
                <a:cubicBezTo>
                  <a:pt x="0" y="605006"/>
                  <a:pt x="0" y="605486"/>
                  <a:pt x="0" y="605966"/>
                </a:cubicBezTo>
                <a:cubicBezTo>
                  <a:pt x="0" y="641491"/>
                  <a:pt x="132264" y="670290"/>
                  <a:pt x="295375" y="670290"/>
                </a:cubicBezTo>
                <a:cubicBezTo>
                  <a:pt x="458485" y="670290"/>
                  <a:pt x="590749" y="641491"/>
                  <a:pt x="590749" y="605966"/>
                </a:cubicBezTo>
                <a:cubicBezTo>
                  <a:pt x="590749" y="605486"/>
                  <a:pt x="590749" y="605006"/>
                  <a:pt x="590749" y="604529"/>
                </a:cubicBezTo>
                <a:lnTo>
                  <a:pt x="590749" y="454565"/>
                </a:lnTo>
                <a:cubicBezTo>
                  <a:pt x="569871" y="486019"/>
                  <a:pt x="445580" y="510186"/>
                  <a:pt x="295375" y="510186"/>
                </a:cubicBezTo>
                <a:close/>
                <a:moveTo>
                  <a:pt x="295375" y="325280"/>
                </a:moveTo>
                <a:cubicBezTo>
                  <a:pt x="145168" y="325280"/>
                  <a:pt x="20879" y="301113"/>
                  <a:pt x="0" y="269658"/>
                </a:cubicBezTo>
                <a:lnTo>
                  <a:pt x="0" y="419622"/>
                </a:lnTo>
                <a:cubicBezTo>
                  <a:pt x="0" y="420100"/>
                  <a:pt x="0" y="420579"/>
                  <a:pt x="0" y="421059"/>
                </a:cubicBezTo>
                <a:cubicBezTo>
                  <a:pt x="0" y="456584"/>
                  <a:pt x="132264" y="485382"/>
                  <a:pt x="295375" y="485382"/>
                </a:cubicBezTo>
                <a:cubicBezTo>
                  <a:pt x="458485" y="485382"/>
                  <a:pt x="590749" y="456584"/>
                  <a:pt x="590749" y="421059"/>
                </a:cubicBezTo>
                <a:cubicBezTo>
                  <a:pt x="590749" y="420579"/>
                  <a:pt x="590749" y="420100"/>
                  <a:pt x="590749" y="419622"/>
                </a:cubicBezTo>
                <a:lnTo>
                  <a:pt x="590749" y="269658"/>
                </a:lnTo>
                <a:cubicBezTo>
                  <a:pt x="569871" y="301113"/>
                  <a:pt x="445580" y="325280"/>
                  <a:pt x="295375" y="325280"/>
                </a:cubicBezTo>
                <a:close/>
                <a:moveTo>
                  <a:pt x="290685" y="114162"/>
                </a:moveTo>
                <a:cubicBezTo>
                  <a:pt x="286151" y="101689"/>
                  <a:pt x="283676" y="88202"/>
                  <a:pt x="283676" y="74121"/>
                </a:cubicBezTo>
                <a:cubicBezTo>
                  <a:pt x="283676" y="45924"/>
                  <a:pt x="293612" y="20122"/>
                  <a:pt x="310113" y="0"/>
                </a:cubicBezTo>
                <a:cubicBezTo>
                  <a:pt x="305232" y="0"/>
                  <a:pt x="300318" y="0"/>
                  <a:pt x="295375" y="0"/>
                </a:cubicBezTo>
                <a:cubicBezTo>
                  <a:pt x="137861" y="0"/>
                  <a:pt x="10170" y="25558"/>
                  <a:pt x="10170" y="57085"/>
                </a:cubicBezTo>
                <a:cubicBezTo>
                  <a:pt x="10170" y="88298"/>
                  <a:pt x="135334" y="113660"/>
                  <a:pt x="290685" y="114162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17" name="Flèche flexible">
            <a:extLst>
              <a:ext uri="{FF2B5EF4-FFF2-40B4-BE49-F238E27FC236}">
                <a16:creationId xmlns:a16="http://schemas.microsoft.com/office/drawing/2014/main" id="{C0F7B5DD-FB6A-4BAB-9C78-43E5AF2922BA}"/>
              </a:ext>
            </a:extLst>
          </p:cNvPr>
          <p:cNvSpPr/>
          <p:nvPr/>
        </p:nvSpPr>
        <p:spPr>
          <a:xfrm rot="10789332">
            <a:off x="1182299" y="3077967"/>
            <a:ext cx="1546113" cy="359055"/>
          </a:xfrm>
          <a:custGeom>
            <a:avLst/>
            <a:gdLst/>
            <a:ahLst/>
            <a:cxnLst/>
            <a:rect l="0" t="0" r="0" b="0"/>
            <a:pathLst>
              <a:path w="1617888" h="359055">
                <a:moveTo>
                  <a:pt x="0" y="179528"/>
                </a:moveTo>
                <a:lnTo>
                  <a:pt x="182400" y="323928"/>
                </a:lnTo>
                <a:lnTo>
                  <a:pt x="250800" y="323928"/>
                </a:lnTo>
                <a:lnTo>
                  <a:pt x="182400" y="217528"/>
                </a:lnTo>
                <a:lnTo>
                  <a:pt x="1617888" y="217528"/>
                </a:lnTo>
                <a:lnTo>
                  <a:pt x="1617888" y="141528"/>
                </a:lnTo>
                <a:lnTo>
                  <a:pt x="182400" y="141528"/>
                </a:lnTo>
                <a:lnTo>
                  <a:pt x="250800" y="35128"/>
                </a:lnTo>
                <a:lnTo>
                  <a:pt x="182400" y="35128"/>
                </a:lnTo>
                <a:lnTo>
                  <a:pt x="0" y="179528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18" name="Text 622">
            <a:extLst>
              <a:ext uri="{FF2B5EF4-FFF2-40B4-BE49-F238E27FC236}">
                <a16:creationId xmlns:a16="http://schemas.microsoft.com/office/drawing/2014/main" id="{B510CCA9-3D0B-4416-953E-2EC9180944BB}"/>
              </a:ext>
            </a:extLst>
          </p:cNvPr>
          <p:cNvSpPr txBox="1"/>
          <p:nvPr/>
        </p:nvSpPr>
        <p:spPr>
          <a:xfrm>
            <a:off x="183076" y="3592640"/>
            <a:ext cx="1181520" cy="319200"/>
          </a:xfrm>
          <a:prstGeom prst="rect">
            <a:avLst/>
          </a:prstGeom>
          <a:noFill/>
        </p:spPr>
        <p:txBody>
          <a:bodyPr wrap="square" lIns="0" tIns="0" rIns="0" bIns="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00000"/>
              </a:lnSpc>
            </a:pPr>
            <a:r>
              <a:rPr sz="1000" b="1" dirty="0" err="1">
                <a:ln/>
                <a:solidFill>
                  <a:schemeClr val="accent4"/>
                </a:solidFill>
                <a:latin typeface="Arial"/>
              </a:rPr>
              <a:t>CoinMarketCap</a:t>
            </a:r>
            <a:endParaRPr sz="1000" b="1" dirty="0">
              <a:ln/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9" name="Text 622">
            <a:extLst>
              <a:ext uri="{FF2B5EF4-FFF2-40B4-BE49-F238E27FC236}">
                <a16:creationId xmlns:a16="http://schemas.microsoft.com/office/drawing/2014/main" id="{397C5DC0-970A-4B60-A065-B9FD0463D981}"/>
              </a:ext>
            </a:extLst>
          </p:cNvPr>
          <p:cNvSpPr txBox="1"/>
          <p:nvPr/>
        </p:nvSpPr>
        <p:spPr>
          <a:xfrm>
            <a:off x="1265635" y="2871315"/>
            <a:ext cx="1181520" cy="363853"/>
          </a:xfrm>
          <a:prstGeom prst="rect">
            <a:avLst/>
          </a:prstGeom>
          <a:noFill/>
        </p:spPr>
        <p:txBody>
          <a:bodyPr wrap="square" lIns="0" tIns="0" rIns="0" bIns="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00000"/>
              </a:lnSpc>
            </a:pPr>
            <a:r>
              <a:rPr lang="fr-FR" sz="1200" b="1" dirty="0">
                <a:ln/>
                <a:solidFill>
                  <a:schemeClr val="accent4"/>
                </a:solidFill>
                <a:latin typeface="Arial"/>
              </a:rPr>
              <a:t>HTTP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42FF4-F07E-4981-8AC6-90D7EA74A258}"/>
              </a:ext>
            </a:extLst>
          </p:cNvPr>
          <p:cNvSpPr/>
          <p:nvPr/>
        </p:nvSpPr>
        <p:spPr>
          <a:xfrm>
            <a:off x="-178621" y="4582130"/>
            <a:ext cx="6342077" cy="520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 ARCHITECTURE  DU PRODUCER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7AF2B0-337F-4E38-942C-78BE4F73CC13}"/>
              </a:ext>
            </a:extLst>
          </p:cNvPr>
          <p:cNvSpPr/>
          <p:nvPr/>
        </p:nvSpPr>
        <p:spPr>
          <a:xfrm>
            <a:off x="6768352" y="1215763"/>
            <a:ext cx="403412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98650B-53E8-4189-9B0D-AC063F7D9D21}"/>
              </a:ext>
            </a:extLst>
          </p:cNvPr>
          <p:cNvSpPr/>
          <p:nvPr/>
        </p:nvSpPr>
        <p:spPr>
          <a:xfrm>
            <a:off x="7162238" y="1207373"/>
            <a:ext cx="5020235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RECUPERATION D'UN JSON AVEC AKKA HTTP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8347ED-E7DA-4250-86E5-5A60C6F7E3F6}"/>
              </a:ext>
            </a:extLst>
          </p:cNvPr>
          <p:cNvSpPr/>
          <p:nvPr/>
        </p:nvSpPr>
        <p:spPr>
          <a:xfrm>
            <a:off x="6757123" y="2730392"/>
            <a:ext cx="403412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8C3C3-2E13-427F-B8DD-737029142225}"/>
              </a:ext>
            </a:extLst>
          </p:cNvPr>
          <p:cNvSpPr/>
          <p:nvPr/>
        </p:nvSpPr>
        <p:spPr>
          <a:xfrm>
            <a:off x="7160534" y="2733527"/>
            <a:ext cx="5020235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tx1"/>
                </a:solidFill>
              </a:rPr>
              <a:t>FILTRAGE BASÉ SUR LE CLASSEMENT DE LA CRYPTO MONNAIE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822D58-D35F-41D8-9489-210D52A9D492}"/>
              </a:ext>
            </a:extLst>
          </p:cNvPr>
          <p:cNvSpPr/>
          <p:nvPr/>
        </p:nvSpPr>
        <p:spPr>
          <a:xfrm>
            <a:off x="6757123" y="4216261"/>
            <a:ext cx="403412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07D09-AF7D-4B0F-8D39-F51BD220B4FB}"/>
              </a:ext>
            </a:extLst>
          </p:cNvPr>
          <p:cNvSpPr/>
          <p:nvPr/>
        </p:nvSpPr>
        <p:spPr>
          <a:xfrm>
            <a:off x="7160534" y="4207871"/>
            <a:ext cx="5031465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PUBLICATION DES RÉSULTATS SUR LE TOPIC D'UN BROKER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47233-FEED-4EA1-90BC-85E58B9ED2CB}"/>
              </a:ext>
            </a:extLst>
          </p:cNvPr>
          <p:cNvSpPr/>
          <p:nvPr/>
        </p:nvSpPr>
        <p:spPr>
          <a:xfrm>
            <a:off x="29273" y="5704370"/>
            <a:ext cx="11769929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		java -jar NOM_JOB_PRODUCER --broker:@BROKER --topic:NOMTOPIC --min: BM--max:BM --speed:NBR_REQUETE_PAR_MIN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AC00C2-D9A1-4CC6-8840-D6A4BFED1D8D}"/>
              </a:ext>
            </a:extLst>
          </p:cNvPr>
          <p:cNvSpPr/>
          <p:nvPr/>
        </p:nvSpPr>
        <p:spPr>
          <a:xfrm>
            <a:off x="0" y="5704370"/>
            <a:ext cx="2142563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Lancer le Producer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B89A937-7E27-4285-B9CA-A734B9DE33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" r="42390" b="79893"/>
          <a:stretch/>
        </p:blipFill>
        <p:spPr>
          <a:xfrm>
            <a:off x="7137228" y="1640158"/>
            <a:ext cx="5020236" cy="78731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DA1FFB9-33A4-439A-A9EF-A28187957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9" r="42087" b="40650"/>
          <a:stretch/>
        </p:blipFill>
        <p:spPr>
          <a:xfrm>
            <a:off x="7171763" y="4643531"/>
            <a:ext cx="4985544" cy="804097"/>
          </a:xfrm>
          <a:prstGeom prst="rect">
            <a:avLst/>
          </a:prstGeom>
          <a:ln w="9525">
            <a:solidFill>
              <a:srgbClr val="FFC000"/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A2B0099-F83F-46B4-88DA-80D170D43A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2165" r="45505" b="60952"/>
          <a:stretch/>
        </p:blipFill>
        <p:spPr>
          <a:xfrm>
            <a:off x="7160534" y="1623208"/>
            <a:ext cx="4985544" cy="821048"/>
          </a:xfrm>
          <a:prstGeom prst="rect">
            <a:avLst/>
          </a:prstGeom>
          <a:ln w="3175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60C7C4-946B-42BD-A044-E6830ABF9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3" y="3164606"/>
            <a:ext cx="4974314" cy="879139"/>
          </a:xfrm>
          <a:prstGeom prst="rect">
            <a:avLst/>
          </a:prstGeom>
          <a:ln w="635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11</a:t>
            </a:fld>
            <a:endParaRPr lang="fr-FR"/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2387CB79-826F-4DB5-94C2-2B60F4E453DC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39" name="Shape 117">
            <a:extLst>
              <a:ext uri="{FF2B5EF4-FFF2-40B4-BE49-F238E27FC236}">
                <a16:creationId xmlns:a16="http://schemas.microsoft.com/office/drawing/2014/main" id="{785A4C87-29A2-430F-9BF5-C98F5E255498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40" name="Shape 117">
            <a:extLst>
              <a:ext uri="{FF2B5EF4-FFF2-40B4-BE49-F238E27FC236}">
                <a16:creationId xmlns:a16="http://schemas.microsoft.com/office/drawing/2014/main" id="{B8963BF2-FD4E-4A59-A01A-FD86E824EEF9}"/>
              </a:ext>
            </a:extLst>
          </p:cNvPr>
          <p:cNvSpPr/>
          <p:nvPr/>
        </p:nvSpPr>
        <p:spPr>
          <a:xfrm>
            <a:off x="4980428" y="8212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41" name="Shape 117">
            <a:extLst>
              <a:ext uri="{FF2B5EF4-FFF2-40B4-BE49-F238E27FC236}">
                <a16:creationId xmlns:a16="http://schemas.microsoft.com/office/drawing/2014/main" id="{047E0BA5-E64A-4157-B1E7-7017BCA7C84B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42" name="Shape 117">
            <a:extLst>
              <a:ext uri="{FF2B5EF4-FFF2-40B4-BE49-F238E27FC236}">
                <a16:creationId xmlns:a16="http://schemas.microsoft.com/office/drawing/2014/main" id="{2030715C-1A31-4527-8BC9-02B76F2BC0C2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396243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>
            <a:extLst>
              <a:ext uri="{FF2B5EF4-FFF2-40B4-BE49-F238E27FC236}">
                <a16:creationId xmlns:a16="http://schemas.microsoft.com/office/drawing/2014/main" id="{803C79AD-6151-49BB-B7FD-A3708CD8523C}"/>
              </a:ext>
            </a:extLst>
          </p:cNvPr>
          <p:cNvSpPr/>
          <p:nvPr/>
        </p:nvSpPr>
        <p:spPr>
          <a:xfrm>
            <a:off x="2860754" y="0"/>
            <a:ext cx="2643040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1">
            <a:extLst>
              <a:ext uri="{FF2B5EF4-FFF2-40B4-BE49-F238E27FC236}">
                <a16:creationId xmlns:a16="http://schemas.microsoft.com/office/drawing/2014/main" id="{64906971-ED72-402C-BAC1-5020DC81B287}"/>
              </a:ext>
            </a:extLst>
          </p:cNvPr>
          <p:cNvSpPr/>
          <p:nvPr/>
        </p:nvSpPr>
        <p:spPr>
          <a:xfrm>
            <a:off x="-1" y="0"/>
            <a:ext cx="2752821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</a:p>
        </p:txBody>
      </p:sp>
      <p:sp>
        <p:nvSpPr>
          <p:cNvPr id="12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6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</a:p>
        </p:txBody>
      </p:sp>
      <p:sp>
        <p:nvSpPr>
          <p:cNvPr id="13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2833153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</a:p>
        </p:txBody>
      </p:sp>
      <p:sp>
        <p:nvSpPr>
          <p:cNvPr id="14" name="Shape 122">
            <a:extLst>
              <a:ext uri="{FF2B5EF4-FFF2-40B4-BE49-F238E27FC236}">
                <a16:creationId xmlns:a16="http://schemas.microsoft.com/office/drawing/2014/main" id="{515E1011-9DA5-432A-BA67-9B23B32F3CA0}"/>
              </a:ext>
            </a:extLst>
          </p:cNvPr>
          <p:cNvSpPr/>
          <p:nvPr/>
        </p:nvSpPr>
        <p:spPr>
          <a:xfrm>
            <a:off x="4249729" y="411666"/>
            <a:ext cx="1664509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816B93-4F0A-4960-95B3-EDD8163F9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3" r="78769" b="31976"/>
          <a:stretch/>
        </p:blipFill>
        <p:spPr>
          <a:xfrm>
            <a:off x="2605805" y="1630283"/>
            <a:ext cx="1462087" cy="21336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CA7D3A-9EC9-4EFB-B957-29E70C4095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t="41496" r="69010"/>
          <a:stretch/>
        </p:blipFill>
        <p:spPr>
          <a:xfrm>
            <a:off x="425532" y="1927463"/>
            <a:ext cx="1278988" cy="166116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CEF281-760D-4AC6-AC3E-BA48A7EA4506}"/>
              </a:ext>
            </a:extLst>
          </p:cNvPr>
          <p:cNvCxnSpPr>
            <a:cxnSpLocks/>
          </p:cNvCxnSpPr>
          <p:nvPr/>
        </p:nvCxnSpPr>
        <p:spPr>
          <a:xfrm flipH="1">
            <a:off x="1704520" y="2697083"/>
            <a:ext cx="9012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622">
            <a:extLst>
              <a:ext uri="{FF2B5EF4-FFF2-40B4-BE49-F238E27FC236}">
                <a16:creationId xmlns:a16="http://schemas.microsoft.com/office/drawing/2014/main" id="{4A15FC8C-8589-49DC-B0FF-C169B2F112B6}"/>
              </a:ext>
            </a:extLst>
          </p:cNvPr>
          <p:cNvSpPr txBox="1"/>
          <p:nvPr/>
        </p:nvSpPr>
        <p:spPr>
          <a:xfrm>
            <a:off x="1610013" y="2438843"/>
            <a:ext cx="1181520" cy="319200"/>
          </a:xfrm>
          <a:prstGeom prst="rect">
            <a:avLst/>
          </a:prstGeom>
          <a:noFill/>
        </p:spPr>
        <p:txBody>
          <a:bodyPr wrap="square" lIns="0" tIns="0" rIns="0" bIns="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00000"/>
              </a:lnSpc>
            </a:pPr>
            <a:r>
              <a:rPr lang="fr-FR" sz="1000" b="1" dirty="0">
                <a:ln/>
                <a:solidFill>
                  <a:schemeClr val="accent4"/>
                </a:solidFill>
                <a:latin typeface="Arial"/>
              </a:rPr>
              <a:t>Subscribe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D046253-74A4-48A9-AEA8-59998D1A13F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45" y="2985690"/>
            <a:ext cx="815262" cy="60293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3DD966E-FF88-4BC2-AEBF-08D6FCA318B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64" y="1890259"/>
            <a:ext cx="1643669" cy="16136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A86BB49-E07F-4E48-A04A-FA0078F93A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13" y="2438843"/>
            <a:ext cx="665125" cy="445966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1FAFAC7-32AA-4FEA-A473-B0E924E8AD50}"/>
              </a:ext>
            </a:extLst>
          </p:cNvPr>
          <p:cNvCxnSpPr>
            <a:cxnSpLocks/>
          </p:cNvCxnSpPr>
          <p:nvPr/>
        </p:nvCxnSpPr>
        <p:spPr>
          <a:xfrm>
            <a:off x="4067892" y="2697083"/>
            <a:ext cx="4969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EF18F-D4B9-45E0-8E8F-651FDFB7D0AD}"/>
              </a:ext>
            </a:extLst>
          </p:cNvPr>
          <p:cNvSpPr/>
          <p:nvPr/>
        </p:nvSpPr>
        <p:spPr>
          <a:xfrm>
            <a:off x="-283294" y="4015204"/>
            <a:ext cx="6342077" cy="520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 ARCHITECTURE DU CONSUMER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952A5-6287-4A37-8A9A-6CC43C02796B}"/>
              </a:ext>
            </a:extLst>
          </p:cNvPr>
          <p:cNvSpPr/>
          <p:nvPr/>
        </p:nvSpPr>
        <p:spPr>
          <a:xfrm>
            <a:off x="6768352" y="1271755"/>
            <a:ext cx="403412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ADCA36-C9AC-4CEB-9AF4-904E926582C7}"/>
              </a:ext>
            </a:extLst>
          </p:cNvPr>
          <p:cNvSpPr/>
          <p:nvPr/>
        </p:nvSpPr>
        <p:spPr>
          <a:xfrm>
            <a:off x="7171764" y="1263365"/>
            <a:ext cx="5020236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RECUPERATION DES DONNÉES JSON EN STREAMING</a:t>
            </a:r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AB2857-3189-4D05-AD00-9EF1967045B5}"/>
              </a:ext>
            </a:extLst>
          </p:cNvPr>
          <p:cNvSpPr/>
          <p:nvPr/>
        </p:nvSpPr>
        <p:spPr>
          <a:xfrm>
            <a:off x="6757123" y="2663717"/>
            <a:ext cx="403412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41716-148C-4343-B83B-56D947370770}"/>
              </a:ext>
            </a:extLst>
          </p:cNvPr>
          <p:cNvSpPr/>
          <p:nvPr/>
        </p:nvSpPr>
        <p:spPr>
          <a:xfrm>
            <a:off x="7160535" y="2666852"/>
            <a:ext cx="5020236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TRAITEMENT AVEC SPARK STREAMING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7D4391-2D95-4B97-A62C-CE8EBA8D3FFD}"/>
              </a:ext>
            </a:extLst>
          </p:cNvPr>
          <p:cNvSpPr/>
          <p:nvPr/>
        </p:nvSpPr>
        <p:spPr>
          <a:xfrm>
            <a:off x="6757123" y="4157867"/>
            <a:ext cx="403412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B7EC3-1249-4DE6-A4CC-CA065060D412}"/>
              </a:ext>
            </a:extLst>
          </p:cNvPr>
          <p:cNvSpPr/>
          <p:nvPr/>
        </p:nvSpPr>
        <p:spPr>
          <a:xfrm>
            <a:off x="7160534" y="4149477"/>
            <a:ext cx="5031465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PERSISTENCE DES DONNÉES SUR CASSANDRA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F47E8-E9AC-42B9-8DD9-4900023BCFB1}"/>
              </a:ext>
            </a:extLst>
          </p:cNvPr>
          <p:cNvSpPr/>
          <p:nvPr/>
        </p:nvSpPr>
        <p:spPr>
          <a:xfrm>
            <a:off x="422070" y="5704370"/>
            <a:ext cx="11769929" cy="42439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 -jar NOM_JOB_CONSUMER :@URL_BROKER NOMTOPIC @URL_CASSANDRA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CC13A6-CEDB-4BDB-89F8-6917E9CEA591}"/>
              </a:ext>
            </a:extLst>
          </p:cNvPr>
          <p:cNvSpPr/>
          <p:nvPr/>
        </p:nvSpPr>
        <p:spPr>
          <a:xfrm>
            <a:off x="-1" y="5704370"/>
            <a:ext cx="2142565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Lancer le Consumer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25D7173B-0EFB-4388-A956-E50BDD922B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" r="2756" b="78109"/>
          <a:stretch/>
        </p:blipFill>
        <p:spPr>
          <a:xfrm>
            <a:off x="6839909" y="1697057"/>
            <a:ext cx="5315224" cy="844321"/>
          </a:xfrm>
          <a:prstGeom prst="rect">
            <a:avLst/>
          </a:prstGeom>
          <a:ln w="9525" cap="sq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A0ADA28-A0AF-4428-A779-9893BA9C7E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t="23343" r="12658" b="59265"/>
          <a:stretch/>
        </p:blipFill>
        <p:spPr>
          <a:xfrm>
            <a:off x="6814270" y="3073123"/>
            <a:ext cx="5383635" cy="97758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30FD2E3-A62B-4DB2-BC92-D12A9E2403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41134" r="7134" b="40522"/>
          <a:stretch/>
        </p:blipFill>
        <p:spPr>
          <a:xfrm>
            <a:off x="6841612" y="3073072"/>
            <a:ext cx="5340862" cy="1022825"/>
          </a:xfrm>
          <a:prstGeom prst="rect">
            <a:avLst/>
          </a:prstGeom>
          <a:ln w="9525" cap="sq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7285A099-8916-4FFD-9DB5-7497A3E2E81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60769" r="8002" b="20787"/>
          <a:stretch/>
        </p:blipFill>
        <p:spPr>
          <a:xfrm>
            <a:off x="6821475" y="4573872"/>
            <a:ext cx="5352091" cy="1004306"/>
          </a:xfrm>
          <a:prstGeom prst="rect">
            <a:avLst/>
          </a:prstGeom>
          <a:ln w="9525" cap="sq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12</a:t>
            </a:fld>
            <a:endParaRPr lang="fr-FR"/>
          </a:p>
        </p:txBody>
      </p:sp>
      <p:sp>
        <p:nvSpPr>
          <p:cNvPr id="41" name="Shape 117">
            <a:extLst>
              <a:ext uri="{FF2B5EF4-FFF2-40B4-BE49-F238E27FC236}">
                <a16:creationId xmlns:a16="http://schemas.microsoft.com/office/drawing/2014/main" id="{FCC628D4-C2DB-434E-82F1-A8E096195545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42" name="Shape 117">
            <a:extLst>
              <a:ext uri="{FF2B5EF4-FFF2-40B4-BE49-F238E27FC236}">
                <a16:creationId xmlns:a16="http://schemas.microsoft.com/office/drawing/2014/main" id="{E184FD74-FABB-4528-AABC-BCC4416D8DEA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43" name="Shape 117">
            <a:extLst>
              <a:ext uri="{FF2B5EF4-FFF2-40B4-BE49-F238E27FC236}">
                <a16:creationId xmlns:a16="http://schemas.microsoft.com/office/drawing/2014/main" id="{7805D142-CD4C-43E9-8F48-D9FCCE6F55C8}"/>
              </a:ext>
            </a:extLst>
          </p:cNvPr>
          <p:cNvSpPr/>
          <p:nvPr/>
        </p:nvSpPr>
        <p:spPr>
          <a:xfrm>
            <a:off x="4980428" y="8212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44" name="Shape 117">
            <a:extLst>
              <a:ext uri="{FF2B5EF4-FFF2-40B4-BE49-F238E27FC236}">
                <a16:creationId xmlns:a16="http://schemas.microsoft.com/office/drawing/2014/main" id="{F5ABF775-55F9-4967-AB15-BC6DFC438817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45" name="Shape 117">
            <a:extLst>
              <a:ext uri="{FF2B5EF4-FFF2-40B4-BE49-F238E27FC236}">
                <a16:creationId xmlns:a16="http://schemas.microsoft.com/office/drawing/2014/main" id="{F2ED9D36-6331-4DAE-88FB-57E3AD4EA082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33550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>
            <a:extLst>
              <a:ext uri="{FF2B5EF4-FFF2-40B4-BE49-F238E27FC236}">
                <a16:creationId xmlns:a16="http://schemas.microsoft.com/office/drawing/2014/main" id="{803C79AD-6151-49BB-B7FD-A3708CD8523C}"/>
              </a:ext>
            </a:extLst>
          </p:cNvPr>
          <p:cNvSpPr/>
          <p:nvPr/>
        </p:nvSpPr>
        <p:spPr>
          <a:xfrm>
            <a:off x="2860754" y="0"/>
            <a:ext cx="2643040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1">
            <a:extLst>
              <a:ext uri="{FF2B5EF4-FFF2-40B4-BE49-F238E27FC236}">
                <a16:creationId xmlns:a16="http://schemas.microsoft.com/office/drawing/2014/main" id="{64906971-ED72-402C-BAC1-5020DC81B287}"/>
              </a:ext>
            </a:extLst>
          </p:cNvPr>
          <p:cNvSpPr/>
          <p:nvPr/>
        </p:nvSpPr>
        <p:spPr>
          <a:xfrm>
            <a:off x="-1" y="0"/>
            <a:ext cx="2752821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</a:p>
        </p:txBody>
      </p:sp>
      <p:sp>
        <p:nvSpPr>
          <p:cNvPr id="12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6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</a:p>
        </p:txBody>
      </p:sp>
      <p:sp>
        <p:nvSpPr>
          <p:cNvPr id="13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2833153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</a:p>
        </p:txBody>
      </p:sp>
      <p:sp>
        <p:nvSpPr>
          <p:cNvPr id="14" name="Shape 122">
            <a:extLst>
              <a:ext uri="{FF2B5EF4-FFF2-40B4-BE49-F238E27FC236}">
                <a16:creationId xmlns:a16="http://schemas.microsoft.com/office/drawing/2014/main" id="{515E1011-9DA5-432A-BA67-9B23B32F3CA0}"/>
              </a:ext>
            </a:extLst>
          </p:cNvPr>
          <p:cNvSpPr/>
          <p:nvPr/>
        </p:nvSpPr>
        <p:spPr>
          <a:xfrm>
            <a:off x="4249729" y="411666"/>
            <a:ext cx="1664509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8233C35-45E2-4AF0-8C87-4B21342618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1" b="38562"/>
          <a:stretch/>
        </p:blipFill>
        <p:spPr>
          <a:xfrm>
            <a:off x="672727" y="1398491"/>
            <a:ext cx="10681073" cy="45361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75E368-86B1-40A6-BAE8-7BBCFB35EABD}"/>
              </a:ext>
            </a:extLst>
          </p:cNvPr>
          <p:cNvSpPr/>
          <p:nvPr/>
        </p:nvSpPr>
        <p:spPr>
          <a:xfrm>
            <a:off x="2602679" y="6018783"/>
            <a:ext cx="6342077" cy="520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VISUALISATION DES GRAPHES EN STREAMING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13</a:t>
            </a:fld>
            <a:endParaRPr lang="fr-FR"/>
          </a:p>
        </p:txBody>
      </p:sp>
      <p:sp>
        <p:nvSpPr>
          <p:cNvPr id="17" name="Shape 117">
            <a:extLst>
              <a:ext uri="{FF2B5EF4-FFF2-40B4-BE49-F238E27FC236}">
                <a16:creationId xmlns:a16="http://schemas.microsoft.com/office/drawing/2014/main" id="{88E3D3CF-9000-40A2-8315-3C6370009FD0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8" name="Shape 117">
            <a:extLst>
              <a:ext uri="{FF2B5EF4-FFF2-40B4-BE49-F238E27FC236}">
                <a16:creationId xmlns:a16="http://schemas.microsoft.com/office/drawing/2014/main" id="{9BF047BB-FE9E-4F7F-96A0-B2E71C2BD579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19" name="Shape 117">
            <a:extLst>
              <a:ext uri="{FF2B5EF4-FFF2-40B4-BE49-F238E27FC236}">
                <a16:creationId xmlns:a16="http://schemas.microsoft.com/office/drawing/2014/main" id="{6649AF93-1415-4315-A086-D144DDABA87B}"/>
              </a:ext>
            </a:extLst>
          </p:cNvPr>
          <p:cNvSpPr/>
          <p:nvPr/>
        </p:nvSpPr>
        <p:spPr>
          <a:xfrm>
            <a:off x="4980428" y="-177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0" name="Shape 117">
            <a:extLst>
              <a:ext uri="{FF2B5EF4-FFF2-40B4-BE49-F238E27FC236}">
                <a16:creationId xmlns:a16="http://schemas.microsoft.com/office/drawing/2014/main" id="{06A295FE-8771-4D26-B7B7-0DDC5209B9F8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1" name="Shape 117">
            <a:extLst>
              <a:ext uri="{FF2B5EF4-FFF2-40B4-BE49-F238E27FC236}">
                <a16:creationId xmlns:a16="http://schemas.microsoft.com/office/drawing/2014/main" id="{88CE9B6F-B32C-4185-9F91-0CD051503E80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1183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>
            <a:extLst>
              <a:ext uri="{FF2B5EF4-FFF2-40B4-BE49-F238E27FC236}">
                <a16:creationId xmlns:a16="http://schemas.microsoft.com/office/drawing/2014/main" id="{803C79AD-6151-49BB-B7FD-A3708CD8523C}"/>
              </a:ext>
            </a:extLst>
          </p:cNvPr>
          <p:cNvSpPr/>
          <p:nvPr/>
        </p:nvSpPr>
        <p:spPr>
          <a:xfrm>
            <a:off x="2860754" y="0"/>
            <a:ext cx="2643040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1">
            <a:extLst>
              <a:ext uri="{FF2B5EF4-FFF2-40B4-BE49-F238E27FC236}">
                <a16:creationId xmlns:a16="http://schemas.microsoft.com/office/drawing/2014/main" id="{64906971-ED72-402C-BAC1-5020DC81B287}"/>
              </a:ext>
            </a:extLst>
          </p:cNvPr>
          <p:cNvSpPr/>
          <p:nvPr/>
        </p:nvSpPr>
        <p:spPr>
          <a:xfrm>
            <a:off x="-1" y="0"/>
            <a:ext cx="2752821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</a:p>
        </p:txBody>
      </p:sp>
      <p:sp>
        <p:nvSpPr>
          <p:cNvPr id="12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6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</a:p>
        </p:txBody>
      </p:sp>
      <p:sp>
        <p:nvSpPr>
          <p:cNvPr id="13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2833153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</a:p>
        </p:txBody>
      </p:sp>
      <p:sp>
        <p:nvSpPr>
          <p:cNvPr id="14" name="Shape 122">
            <a:extLst>
              <a:ext uri="{FF2B5EF4-FFF2-40B4-BE49-F238E27FC236}">
                <a16:creationId xmlns:a16="http://schemas.microsoft.com/office/drawing/2014/main" id="{515E1011-9DA5-432A-BA67-9B23B32F3CA0}"/>
              </a:ext>
            </a:extLst>
          </p:cNvPr>
          <p:cNvSpPr/>
          <p:nvPr/>
        </p:nvSpPr>
        <p:spPr>
          <a:xfrm>
            <a:off x="4249729" y="411666"/>
            <a:ext cx="1664509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Automatisation</a:t>
            </a:r>
          </a:p>
        </p:txBody>
      </p:sp>
      <p:sp>
        <p:nvSpPr>
          <p:cNvPr id="15" name="Cloud 2">
            <a:extLst>
              <a:ext uri="{FF2B5EF4-FFF2-40B4-BE49-F238E27FC236}">
                <a16:creationId xmlns:a16="http://schemas.microsoft.com/office/drawing/2014/main" id="{5A7517A4-7339-4AD8-B4A0-9610FDD29797}"/>
              </a:ext>
            </a:extLst>
          </p:cNvPr>
          <p:cNvSpPr/>
          <p:nvPr/>
        </p:nvSpPr>
        <p:spPr>
          <a:xfrm>
            <a:off x="2368891" y="1594256"/>
            <a:ext cx="2356337" cy="1529428"/>
          </a:xfrm>
          <a:custGeom>
            <a:avLst/>
            <a:gdLst/>
            <a:ahLst/>
            <a:cxnLst/>
            <a:rect l="0" t="0" r="0" b="0"/>
            <a:pathLst>
              <a:path w="2356337" h="1529428">
                <a:moveTo>
                  <a:pt x="2356337" y="1094931"/>
                </a:moveTo>
                <a:cubicBezTo>
                  <a:pt x="2356337" y="872295"/>
                  <a:pt x="2194087" y="689007"/>
                  <a:pt x="1985047" y="663703"/>
                </a:cubicBezTo>
                <a:cubicBezTo>
                  <a:pt x="1985247" y="656785"/>
                  <a:pt x="1986055" y="650007"/>
                  <a:pt x="1986055" y="643056"/>
                </a:cubicBezTo>
                <a:cubicBezTo>
                  <a:pt x="1986055" y="287915"/>
                  <a:pt x="1707234" y="0"/>
                  <a:pt x="1363308" y="0"/>
                </a:cubicBezTo>
                <a:cubicBezTo>
                  <a:pt x="1114547" y="0"/>
                  <a:pt x="900491" y="150996"/>
                  <a:pt x="800716" y="368696"/>
                </a:cubicBezTo>
                <a:cubicBezTo>
                  <a:pt x="749819" y="333415"/>
                  <a:pt x="688623" y="312837"/>
                  <a:pt x="622747" y="312837"/>
                </a:cubicBezTo>
                <a:cubicBezTo>
                  <a:pt x="454436" y="312837"/>
                  <a:pt x="316760" y="447218"/>
                  <a:pt x="304203" y="617714"/>
                </a:cubicBezTo>
                <a:cubicBezTo>
                  <a:pt x="127175" y="681846"/>
                  <a:pt x="0" y="855436"/>
                  <a:pt x="0" y="1060172"/>
                </a:cubicBezTo>
                <a:cubicBezTo>
                  <a:pt x="0" y="1313465"/>
                  <a:pt x="194499" y="1519347"/>
                  <a:pt x="437605" y="1528559"/>
                </a:cubicBezTo>
                <a:lnTo>
                  <a:pt x="1952392" y="1529428"/>
                </a:lnTo>
                <a:cubicBezTo>
                  <a:pt x="2176918" y="1519347"/>
                  <a:pt x="2356337" y="1329004"/>
                  <a:pt x="2356337" y="1094931"/>
                </a:cubicBezTo>
              </a:path>
            </a:pathLst>
          </a:custGeom>
          <a:solidFill>
            <a:srgbClr val="EBEBEB"/>
          </a:solidFill>
          <a:ln w="7600" cap="flat">
            <a:noFill/>
            <a:bevel/>
          </a:ln>
        </p:spPr>
        <p:txBody>
          <a:bodyPr/>
          <a:lstStyle/>
          <a:p>
            <a:endParaRPr lang="fr-FR"/>
          </a:p>
        </p:txBody>
      </p:sp>
      <p:grpSp>
        <p:nvGrpSpPr>
          <p:cNvPr id="16" name="Group617">
            <a:extLst>
              <a:ext uri="{FF2B5EF4-FFF2-40B4-BE49-F238E27FC236}">
                <a16:creationId xmlns:a16="http://schemas.microsoft.com/office/drawing/2014/main" id="{6F6F2F16-FDB9-42E8-BE38-8C7706AB3744}"/>
              </a:ext>
            </a:extLst>
          </p:cNvPr>
          <p:cNvGrpSpPr/>
          <p:nvPr/>
        </p:nvGrpSpPr>
        <p:grpSpPr>
          <a:xfrm>
            <a:off x="763131" y="1422734"/>
            <a:ext cx="7809538" cy="5023600"/>
            <a:chOff x="667231" y="1084400"/>
            <a:chExt cx="7809538" cy="5023600"/>
          </a:xfrm>
        </p:grpSpPr>
        <p:sp>
          <p:nvSpPr>
            <p:cNvPr id="17" name="Flèche flexible">
              <a:extLst>
                <a:ext uri="{FF2B5EF4-FFF2-40B4-BE49-F238E27FC236}">
                  <a16:creationId xmlns:a16="http://schemas.microsoft.com/office/drawing/2014/main" id="{0CD5A694-8400-4D39-A98E-D21E41C2C015}"/>
                </a:ext>
              </a:extLst>
            </p:cNvPr>
            <p:cNvSpPr/>
            <p:nvPr/>
          </p:nvSpPr>
          <p:spPr>
            <a:xfrm rot="16200000">
              <a:off x="2389268" y="2820456"/>
              <a:ext cx="800661" cy="129909"/>
            </a:xfrm>
            <a:custGeom>
              <a:avLst/>
              <a:gdLst/>
              <a:ahLst/>
              <a:cxnLst/>
              <a:rect l="0" t="0" r="0" b="0"/>
              <a:pathLst>
                <a:path w="790400" h="359055">
                  <a:moveTo>
                    <a:pt x="0" y="179528"/>
                  </a:moveTo>
                  <a:lnTo>
                    <a:pt x="158307" y="330537"/>
                  </a:lnTo>
                  <a:lnTo>
                    <a:pt x="301606" y="359055"/>
                  </a:lnTo>
                  <a:lnTo>
                    <a:pt x="156394" y="216553"/>
                  </a:lnTo>
                  <a:lnTo>
                    <a:pt x="790400" y="216553"/>
                  </a:lnTo>
                  <a:lnTo>
                    <a:pt x="790400" y="142502"/>
                  </a:lnTo>
                  <a:lnTo>
                    <a:pt x="156394" y="142502"/>
                  </a:lnTo>
                  <a:lnTo>
                    <a:pt x="301606" y="0"/>
                  </a:lnTo>
                  <a:lnTo>
                    <a:pt x="158307" y="28518"/>
                  </a:lnTo>
                  <a:lnTo>
                    <a:pt x="0" y="179528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Cloud 2">
              <a:extLst>
                <a:ext uri="{FF2B5EF4-FFF2-40B4-BE49-F238E27FC236}">
                  <a16:creationId xmlns:a16="http://schemas.microsoft.com/office/drawing/2014/main" id="{61A0085A-58B6-4F8B-9C48-B1AB65EDDD4A}"/>
                </a:ext>
              </a:extLst>
            </p:cNvPr>
            <p:cNvSpPr/>
            <p:nvPr/>
          </p:nvSpPr>
          <p:spPr>
            <a:xfrm>
              <a:off x="4235969" y="1129404"/>
              <a:ext cx="3046702" cy="1977523"/>
            </a:xfrm>
            <a:custGeom>
              <a:avLst/>
              <a:gdLst/>
              <a:ahLst/>
              <a:cxnLst/>
              <a:rect l="0" t="0" r="0" b="0"/>
              <a:pathLst>
                <a:path w="3046702" h="1977523">
                  <a:moveTo>
                    <a:pt x="3046702" y="1415727"/>
                  </a:moveTo>
                  <a:cubicBezTo>
                    <a:pt x="3046702" y="1127863"/>
                    <a:pt x="2836916" y="890874"/>
                    <a:pt x="2566630" y="858156"/>
                  </a:cubicBezTo>
                  <a:cubicBezTo>
                    <a:pt x="2566889" y="849212"/>
                    <a:pt x="2567934" y="840447"/>
                    <a:pt x="2567934" y="831460"/>
                  </a:cubicBezTo>
                  <a:cubicBezTo>
                    <a:pt x="2567934" y="372269"/>
                    <a:pt x="2207424" y="0"/>
                    <a:pt x="1762734" y="0"/>
                  </a:cubicBezTo>
                  <a:cubicBezTo>
                    <a:pt x="1441090" y="0"/>
                    <a:pt x="1164319" y="195236"/>
                    <a:pt x="1035312" y="476718"/>
                  </a:cubicBezTo>
                  <a:cubicBezTo>
                    <a:pt x="969503" y="431100"/>
                    <a:pt x="890377" y="404493"/>
                    <a:pt x="805201" y="404493"/>
                  </a:cubicBezTo>
                  <a:cubicBezTo>
                    <a:pt x="587578" y="404493"/>
                    <a:pt x="409565" y="578246"/>
                    <a:pt x="393329" y="798694"/>
                  </a:cubicBezTo>
                  <a:cubicBezTo>
                    <a:pt x="164435" y="881616"/>
                    <a:pt x="0" y="1106064"/>
                    <a:pt x="0" y="1370784"/>
                  </a:cubicBezTo>
                  <a:cubicBezTo>
                    <a:pt x="0" y="1698287"/>
                    <a:pt x="251484" y="1964490"/>
                    <a:pt x="565815" y="1976400"/>
                  </a:cubicBezTo>
                  <a:lnTo>
                    <a:pt x="2524409" y="1977523"/>
                  </a:lnTo>
                  <a:cubicBezTo>
                    <a:pt x="2814717" y="1964490"/>
                    <a:pt x="3046702" y="1718379"/>
                    <a:pt x="3046702" y="1415727"/>
                  </a:cubicBezTo>
                </a:path>
              </a:pathLst>
            </a:custGeom>
            <a:solidFill>
              <a:srgbClr val="D7D7D7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" name="Cloud 2">
              <a:extLst>
                <a:ext uri="{FF2B5EF4-FFF2-40B4-BE49-F238E27FC236}">
                  <a16:creationId xmlns:a16="http://schemas.microsoft.com/office/drawing/2014/main" id="{E1FAEBAD-19FF-408F-B3CE-82BD3E1B3A35}"/>
                </a:ext>
              </a:extLst>
            </p:cNvPr>
            <p:cNvSpPr/>
            <p:nvPr/>
          </p:nvSpPr>
          <p:spPr>
            <a:xfrm>
              <a:off x="2428508" y="2520557"/>
              <a:ext cx="3493082" cy="2267255"/>
            </a:xfrm>
            <a:custGeom>
              <a:avLst/>
              <a:gdLst/>
              <a:ahLst/>
              <a:cxnLst/>
              <a:rect l="0" t="0" r="0" b="0"/>
              <a:pathLst>
                <a:path w="3493082" h="2267255">
                  <a:moveTo>
                    <a:pt x="3493082" y="1623148"/>
                  </a:moveTo>
                  <a:cubicBezTo>
                    <a:pt x="3493082" y="1293108"/>
                    <a:pt x="3252559" y="1021398"/>
                    <a:pt x="2942674" y="983887"/>
                  </a:cubicBezTo>
                  <a:cubicBezTo>
                    <a:pt x="2942971" y="973632"/>
                    <a:pt x="2944169" y="963583"/>
                    <a:pt x="2944169" y="953279"/>
                  </a:cubicBezTo>
                  <a:cubicBezTo>
                    <a:pt x="2944169" y="426811"/>
                    <a:pt x="2530839" y="0"/>
                    <a:pt x="2020996" y="0"/>
                  </a:cubicBezTo>
                  <a:cubicBezTo>
                    <a:pt x="1652228" y="0"/>
                    <a:pt x="1334906" y="223840"/>
                    <a:pt x="1186998" y="546563"/>
                  </a:cubicBezTo>
                  <a:cubicBezTo>
                    <a:pt x="1111548" y="494262"/>
                    <a:pt x="1020829" y="463756"/>
                    <a:pt x="923173" y="463756"/>
                  </a:cubicBezTo>
                  <a:cubicBezTo>
                    <a:pt x="673665" y="463756"/>
                    <a:pt x="469572" y="662966"/>
                    <a:pt x="450957" y="915712"/>
                  </a:cubicBezTo>
                  <a:cubicBezTo>
                    <a:pt x="188527" y="1010783"/>
                    <a:pt x="0" y="1268116"/>
                    <a:pt x="0" y="1571620"/>
                  </a:cubicBezTo>
                  <a:cubicBezTo>
                    <a:pt x="0" y="1947107"/>
                    <a:pt x="288329" y="2252311"/>
                    <a:pt x="648714" y="2265967"/>
                  </a:cubicBezTo>
                  <a:lnTo>
                    <a:pt x="2894266" y="2267255"/>
                  </a:lnTo>
                  <a:cubicBezTo>
                    <a:pt x="3227108" y="2252311"/>
                    <a:pt x="3493082" y="1970142"/>
                    <a:pt x="3493082" y="1623148"/>
                  </a:cubicBezTo>
                </a:path>
              </a:pathLst>
            </a:custGeom>
            <a:solidFill>
              <a:srgbClr val="EFF1F1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" name="Cloud 2">
              <a:extLst>
                <a:ext uri="{FF2B5EF4-FFF2-40B4-BE49-F238E27FC236}">
                  <a16:creationId xmlns:a16="http://schemas.microsoft.com/office/drawing/2014/main" id="{2E305E89-1A9E-4FD1-9D00-4D085B10E5BB}"/>
                </a:ext>
              </a:extLst>
            </p:cNvPr>
            <p:cNvSpPr/>
            <p:nvPr/>
          </p:nvSpPr>
          <p:spPr>
            <a:xfrm>
              <a:off x="5489969" y="2390957"/>
              <a:ext cx="2986800" cy="1938643"/>
            </a:xfrm>
            <a:custGeom>
              <a:avLst/>
              <a:gdLst/>
              <a:ahLst/>
              <a:cxnLst/>
              <a:rect l="0" t="0" r="0" b="0"/>
              <a:pathLst>
                <a:path w="2986800" h="1938643">
                  <a:moveTo>
                    <a:pt x="2986800" y="1387892"/>
                  </a:moveTo>
                  <a:cubicBezTo>
                    <a:pt x="2986800" y="1105687"/>
                    <a:pt x="2781138" y="873358"/>
                    <a:pt x="2516167" y="841284"/>
                  </a:cubicBezTo>
                  <a:cubicBezTo>
                    <a:pt x="2516421" y="832515"/>
                    <a:pt x="2517445" y="823923"/>
                    <a:pt x="2517445" y="815112"/>
                  </a:cubicBezTo>
                  <a:cubicBezTo>
                    <a:pt x="2517445" y="364949"/>
                    <a:pt x="2164023" y="0"/>
                    <a:pt x="1728076" y="0"/>
                  </a:cubicBezTo>
                  <a:cubicBezTo>
                    <a:pt x="1412756" y="0"/>
                    <a:pt x="1141427" y="191397"/>
                    <a:pt x="1014956" y="467345"/>
                  </a:cubicBezTo>
                  <a:cubicBezTo>
                    <a:pt x="950442" y="422624"/>
                    <a:pt x="872871" y="396540"/>
                    <a:pt x="789369" y="396540"/>
                  </a:cubicBezTo>
                  <a:cubicBezTo>
                    <a:pt x="576025" y="396540"/>
                    <a:pt x="401513" y="566877"/>
                    <a:pt x="385596" y="782991"/>
                  </a:cubicBezTo>
                  <a:cubicBezTo>
                    <a:pt x="161202" y="864282"/>
                    <a:pt x="0" y="1084318"/>
                    <a:pt x="0" y="1343832"/>
                  </a:cubicBezTo>
                  <a:cubicBezTo>
                    <a:pt x="0" y="1664897"/>
                    <a:pt x="246539" y="1925865"/>
                    <a:pt x="554691" y="1937541"/>
                  </a:cubicBezTo>
                  <a:lnTo>
                    <a:pt x="2474776" y="1938643"/>
                  </a:lnTo>
                  <a:cubicBezTo>
                    <a:pt x="2759376" y="1925865"/>
                    <a:pt x="2986800" y="1684593"/>
                    <a:pt x="2986800" y="1387892"/>
                  </a:cubicBezTo>
                </a:path>
              </a:pathLst>
            </a:custGeom>
            <a:solidFill>
              <a:srgbClr val="DDE1E1"/>
            </a:solidFill>
            <a:ln w="7600" cap="flat">
              <a:noFill/>
              <a:bevel/>
            </a:ln>
          </p:spPr>
        </p:sp>
        <p:grpSp>
          <p:nvGrpSpPr>
            <p:cNvPr id="21" name="Client de poste de travail">
              <a:extLst>
                <a:ext uri="{FF2B5EF4-FFF2-40B4-BE49-F238E27FC236}">
                  <a16:creationId xmlns:a16="http://schemas.microsoft.com/office/drawing/2014/main" id="{9D6E2235-E620-4703-8058-A582B07B3E3E}"/>
                </a:ext>
              </a:extLst>
            </p:cNvPr>
            <p:cNvGrpSpPr/>
            <p:nvPr/>
          </p:nvGrpSpPr>
          <p:grpSpPr>
            <a:xfrm>
              <a:off x="2605618" y="3554401"/>
              <a:ext cx="425600" cy="440800"/>
              <a:chOff x="2605618" y="3554401"/>
              <a:chExt cx="425600" cy="440800"/>
            </a:xfrm>
          </p:grpSpPr>
          <p:sp>
            <p:nvSpPr>
              <p:cNvPr id="211" name="Freeform 102">
                <a:extLst>
                  <a:ext uri="{FF2B5EF4-FFF2-40B4-BE49-F238E27FC236}">
                    <a16:creationId xmlns:a16="http://schemas.microsoft.com/office/drawing/2014/main" id="{2CF4AEC1-74E3-43B4-B379-5D280B899EC5}"/>
                  </a:ext>
                </a:extLst>
              </p:cNvPr>
              <p:cNvSpPr/>
              <p:nvPr/>
            </p:nvSpPr>
            <p:spPr>
              <a:xfrm>
                <a:off x="2719317" y="3715311"/>
                <a:ext cx="311901" cy="279891"/>
              </a:xfrm>
              <a:custGeom>
                <a:avLst/>
                <a:gdLst/>
                <a:ahLst/>
                <a:cxnLst/>
                <a:rect l="0" t="0" r="0" b="0"/>
                <a:pathLst>
                  <a:path w="311901" h="279891">
                    <a:moveTo>
                      <a:pt x="303020" y="0"/>
                    </a:moveTo>
                    <a:lnTo>
                      <a:pt x="10444" y="0"/>
                    </a:lnTo>
                    <a:cubicBezTo>
                      <a:pt x="5288" y="0"/>
                      <a:pt x="0" y="4356"/>
                      <a:pt x="0" y="10755"/>
                    </a:cubicBezTo>
                    <a:lnTo>
                      <a:pt x="0" y="201614"/>
                    </a:lnTo>
                    <a:cubicBezTo>
                      <a:pt x="0" y="206923"/>
                      <a:pt x="4231" y="215500"/>
                      <a:pt x="10444" y="215500"/>
                    </a:cubicBezTo>
                    <a:lnTo>
                      <a:pt x="135381" y="215500"/>
                    </a:lnTo>
                    <a:cubicBezTo>
                      <a:pt x="135381" y="227343"/>
                      <a:pt x="135381" y="234830"/>
                      <a:pt x="135381" y="235919"/>
                    </a:cubicBezTo>
                    <a:cubicBezTo>
                      <a:pt x="135381" y="242318"/>
                      <a:pt x="125994" y="254161"/>
                      <a:pt x="118723" y="254161"/>
                    </a:cubicBezTo>
                    <a:cubicBezTo>
                      <a:pt x="116608" y="254161"/>
                      <a:pt x="97834" y="254161"/>
                      <a:pt x="97834" y="254161"/>
                    </a:cubicBezTo>
                    <a:cubicBezTo>
                      <a:pt x="74962" y="254161"/>
                      <a:pt x="58304" y="260559"/>
                      <a:pt x="58304" y="273492"/>
                    </a:cubicBezTo>
                    <a:cubicBezTo>
                      <a:pt x="58304" y="279891"/>
                      <a:pt x="57246" y="279891"/>
                      <a:pt x="80118" y="279891"/>
                    </a:cubicBezTo>
                    <a:cubicBezTo>
                      <a:pt x="80118" y="279891"/>
                      <a:pt x="86332" y="279891"/>
                      <a:pt x="91620" y="279891"/>
                    </a:cubicBezTo>
                    <a:cubicBezTo>
                      <a:pt x="109336" y="279891"/>
                      <a:pt x="112509" y="269136"/>
                      <a:pt x="130092" y="269136"/>
                    </a:cubicBezTo>
                    <a:cubicBezTo>
                      <a:pt x="136307" y="269136"/>
                      <a:pt x="168565" y="269136"/>
                      <a:pt x="174911" y="269136"/>
                    </a:cubicBezTo>
                    <a:cubicBezTo>
                      <a:pt x="192627" y="269136"/>
                      <a:pt x="206112" y="279891"/>
                      <a:pt x="217615" y="279891"/>
                    </a:cubicBezTo>
                    <a:cubicBezTo>
                      <a:pt x="223828" y="279891"/>
                      <a:pt x="229116" y="279891"/>
                      <a:pt x="229116" y="279891"/>
                    </a:cubicBezTo>
                    <a:cubicBezTo>
                      <a:pt x="251989" y="279891"/>
                      <a:pt x="251989" y="278801"/>
                      <a:pt x="251989" y="273492"/>
                    </a:cubicBezTo>
                    <a:cubicBezTo>
                      <a:pt x="251989" y="261648"/>
                      <a:pt x="234272" y="254161"/>
                      <a:pt x="211400" y="254161"/>
                    </a:cubicBezTo>
                    <a:cubicBezTo>
                      <a:pt x="211400" y="254161"/>
                      <a:pt x="192627" y="254161"/>
                      <a:pt x="190511" y="254161"/>
                    </a:cubicBezTo>
                    <a:cubicBezTo>
                      <a:pt x="184298" y="254161"/>
                      <a:pt x="175969" y="242318"/>
                      <a:pt x="175969" y="235919"/>
                    </a:cubicBezTo>
                    <a:cubicBezTo>
                      <a:pt x="175969" y="234830"/>
                      <a:pt x="175969" y="227343"/>
                      <a:pt x="175969" y="215500"/>
                    </a:cubicBezTo>
                    <a:lnTo>
                      <a:pt x="300905" y="215500"/>
                    </a:lnTo>
                    <a:cubicBezTo>
                      <a:pt x="306061" y="215500"/>
                      <a:pt x="311350" y="208012"/>
                      <a:pt x="311350" y="201614"/>
                    </a:cubicBezTo>
                    <a:lnTo>
                      <a:pt x="311350" y="10618"/>
                    </a:lnTo>
                    <a:cubicBezTo>
                      <a:pt x="313467" y="5309"/>
                      <a:pt x="309234" y="0"/>
                      <a:pt x="303020" y="0"/>
                    </a:cubicBezTo>
                    <a:close/>
                    <a:moveTo>
                      <a:pt x="282264" y="182283"/>
                    </a:moveTo>
                    <a:lnTo>
                      <a:pt x="32391" y="182283"/>
                    </a:lnTo>
                    <a:lnTo>
                      <a:pt x="32391" y="32127"/>
                    </a:lnTo>
                    <a:lnTo>
                      <a:pt x="282264" y="32127"/>
                    </a:lnTo>
                    <a:lnTo>
                      <a:pt x="282264" y="182283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12" name="Freeform 103">
                <a:extLst>
                  <a:ext uri="{FF2B5EF4-FFF2-40B4-BE49-F238E27FC236}">
                    <a16:creationId xmlns:a16="http://schemas.microsoft.com/office/drawing/2014/main" id="{C772B3DB-DB9C-4D27-8779-9815B2F0691E}"/>
                  </a:ext>
                </a:extLst>
              </p:cNvPr>
              <p:cNvSpPr/>
              <p:nvPr/>
            </p:nvSpPr>
            <p:spPr>
              <a:xfrm>
                <a:off x="2605618" y="3554401"/>
                <a:ext cx="208359" cy="439711"/>
              </a:xfrm>
              <a:custGeom>
                <a:avLst/>
                <a:gdLst/>
                <a:ahLst/>
                <a:cxnLst/>
                <a:rect l="0" t="0" r="0" b="0"/>
                <a:pathLst>
                  <a:path w="208359" h="439711">
                    <a:moveTo>
                      <a:pt x="93868" y="332438"/>
                    </a:moveTo>
                    <a:lnTo>
                      <a:pt x="93868" y="171528"/>
                    </a:lnTo>
                    <a:cubicBezTo>
                      <a:pt x="93868" y="154376"/>
                      <a:pt x="107353" y="139401"/>
                      <a:pt x="125069" y="139401"/>
                    </a:cubicBezTo>
                    <a:lnTo>
                      <a:pt x="208359" y="139401"/>
                    </a:lnTo>
                    <a:lnTo>
                      <a:pt x="208359" y="21509"/>
                    </a:lnTo>
                    <a:cubicBezTo>
                      <a:pt x="208359" y="9665"/>
                      <a:pt x="198973" y="0"/>
                      <a:pt x="187471" y="0"/>
                    </a:cubicBezTo>
                    <a:lnTo>
                      <a:pt x="20889" y="0"/>
                    </a:lnTo>
                    <a:cubicBezTo>
                      <a:pt x="9387" y="0"/>
                      <a:pt x="0" y="9665"/>
                      <a:pt x="0" y="21509"/>
                    </a:cubicBezTo>
                    <a:lnTo>
                      <a:pt x="0" y="439711"/>
                    </a:lnTo>
                    <a:lnTo>
                      <a:pt x="153097" y="439711"/>
                    </a:lnTo>
                    <a:cubicBezTo>
                      <a:pt x="153097" y="437533"/>
                      <a:pt x="153097" y="434402"/>
                      <a:pt x="153097" y="433312"/>
                    </a:cubicBezTo>
                    <a:cubicBezTo>
                      <a:pt x="153097" y="424601"/>
                      <a:pt x="155212" y="405269"/>
                      <a:pt x="182315" y="395604"/>
                    </a:cubicBezTo>
                    <a:lnTo>
                      <a:pt x="126258" y="395604"/>
                    </a:lnTo>
                    <a:lnTo>
                      <a:pt x="32523" y="395604"/>
                    </a:lnTo>
                    <a:lnTo>
                      <a:pt x="32523" y="374095"/>
                    </a:lnTo>
                    <a:lnTo>
                      <a:pt x="98099" y="374095"/>
                    </a:lnTo>
                    <a:cubicBezTo>
                      <a:pt x="95983" y="369738"/>
                      <a:pt x="94926" y="364429"/>
                      <a:pt x="94926" y="360209"/>
                    </a:cubicBezTo>
                    <a:lnTo>
                      <a:pt x="32391" y="352721"/>
                    </a:lnTo>
                    <a:lnTo>
                      <a:pt x="32391" y="331349"/>
                    </a:lnTo>
                    <a:lnTo>
                      <a:pt x="93868" y="332438"/>
                    </a:lnTo>
                    <a:close/>
                    <a:moveTo>
                      <a:pt x="31465" y="53636"/>
                    </a:moveTo>
                    <a:lnTo>
                      <a:pt x="177291" y="53636"/>
                    </a:lnTo>
                    <a:lnTo>
                      <a:pt x="177291" y="85764"/>
                    </a:lnTo>
                    <a:lnTo>
                      <a:pt x="31465" y="85764"/>
                    </a:lnTo>
                    <a:lnTo>
                      <a:pt x="31465" y="53636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13" name="Text 618">
                <a:extLst>
                  <a:ext uri="{FF2B5EF4-FFF2-40B4-BE49-F238E27FC236}">
                    <a16:creationId xmlns:a16="http://schemas.microsoft.com/office/drawing/2014/main" id="{983CA26C-AF2F-40EE-B385-CB8976CC2B37}"/>
                  </a:ext>
                </a:extLst>
              </p:cNvPr>
              <p:cNvSpPr txBox="1"/>
              <p:nvPr/>
            </p:nvSpPr>
            <p:spPr>
              <a:xfrm>
                <a:off x="2438418" y="4010401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Producer</a:t>
                </a:r>
              </a:p>
            </p:txBody>
          </p:sp>
        </p:grpSp>
        <p:grpSp>
          <p:nvGrpSpPr>
            <p:cNvPr id="22" name="Rectangle arrondi">
              <a:extLst>
                <a:ext uri="{FF2B5EF4-FFF2-40B4-BE49-F238E27FC236}">
                  <a16:creationId xmlns:a16="http://schemas.microsoft.com/office/drawing/2014/main" id="{6077E7BC-B5B5-410F-9622-FE174994294D}"/>
                </a:ext>
              </a:extLst>
            </p:cNvPr>
            <p:cNvGrpSpPr/>
            <p:nvPr/>
          </p:nvGrpSpPr>
          <p:grpSpPr>
            <a:xfrm>
              <a:off x="2799569" y="1723400"/>
              <a:ext cx="5601200" cy="3386127"/>
              <a:chOff x="2799569" y="1723400"/>
              <a:chExt cx="5601200" cy="3386127"/>
            </a:xfrm>
          </p:grpSpPr>
          <p:sp>
            <p:nvSpPr>
              <p:cNvPr id="210" name="Rounded Rectangle">
                <a:extLst>
                  <a:ext uri="{FF2B5EF4-FFF2-40B4-BE49-F238E27FC236}">
                    <a16:creationId xmlns:a16="http://schemas.microsoft.com/office/drawing/2014/main" id="{E54A7793-0E89-4F3C-B3F2-0E570C96F45F}"/>
                  </a:ext>
                </a:extLst>
              </p:cNvPr>
              <p:cNvSpPr/>
              <p:nvPr/>
            </p:nvSpPr>
            <p:spPr>
              <a:xfrm>
                <a:off x="2396769" y="1576254"/>
                <a:ext cx="828400" cy="908063"/>
              </a:xfrm>
              <a:custGeom>
                <a:avLst/>
                <a:gdLst/>
                <a:ahLst/>
                <a:cxnLst/>
                <a:rect l="0" t="0" r="0" b="0"/>
                <a:pathLst>
                  <a:path w="828400" h="908063">
                    <a:moveTo>
                      <a:pt x="737200" y="908063"/>
                    </a:moveTo>
                    <a:cubicBezTo>
                      <a:pt x="787573" y="908063"/>
                      <a:pt x="828400" y="867236"/>
                      <a:pt x="828400" y="816863"/>
                    </a:cubicBezTo>
                    <a:lnTo>
                      <a:pt x="828400" y="91200"/>
                    </a:lnTo>
                    <a:cubicBezTo>
                      <a:pt x="828400" y="40830"/>
                      <a:pt x="787573" y="0"/>
                      <a:pt x="7372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816863"/>
                    </a:lnTo>
                    <a:cubicBezTo>
                      <a:pt x="0" y="867236"/>
                      <a:pt x="40830" y="908063"/>
                      <a:pt x="91200" y="908063"/>
                    </a:cubicBezTo>
                    <a:lnTo>
                      <a:pt x="737200" y="908063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</p:sp>
        </p:grpSp>
        <p:grpSp>
          <p:nvGrpSpPr>
            <p:cNvPr id="23" name="Client de poste de travail">
              <a:extLst>
                <a:ext uri="{FF2B5EF4-FFF2-40B4-BE49-F238E27FC236}">
                  <a16:creationId xmlns:a16="http://schemas.microsoft.com/office/drawing/2014/main" id="{C52E8C74-A713-46E1-87FB-7EF1E56B36A1}"/>
                </a:ext>
              </a:extLst>
            </p:cNvPr>
            <p:cNvGrpSpPr/>
            <p:nvPr/>
          </p:nvGrpSpPr>
          <p:grpSpPr>
            <a:xfrm>
              <a:off x="2605617" y="1723400"/>
              <a:ext cx="425600" cy="440800"/>
              <a:chOff x="2605617" y="1723400"/>
              <a:chExt cx="425600" cy="440800"/>
            </a:xfrm>
          </p:grpSpPr>
          <p:sp>
            <p:nvSpPr>
              <p:cNvPr id="207" name="Freeform 126">
                <a:extLst>
                  <a:ext uri="{FF2B5EF4-FFF2-40B4-BE49-F238E27FC236}">
                    <a16:creationId xmlns:a16="http://schemas.microsoft.com/office/drawing/2014/main" id="{DA46E0B2-9640-4CF4-A784-875A97901BD0}"/>
                  </a:ext>
                </a:extLst>
              </p:cNvPr>
              <p:cNvSpPr/>
              <p:nvPr/>
            </p:nvSpPr>
            <p:spPr>
              <a:xfrm>
                <a:off x="2719316" y="1884311"/>
                <a:ext cx="311901" cy="279891"/>
              </a:xfrm>
              <a:custGeom>
                <a:avLst/>
                <a:gdLst/>
                <a:ahLst/>
                <a:cxnLst/>
                <a:rect l="0" t="0" r="0" b="0"/>
                <a:pathLst>
                  <a:path w="311901" h="279891">
                    <a:moveTo>
                      <a:pt x="303020" y="0"/>
                    </a:moveTo>
                    <a:lnTo>
                      <a:pt x="10444" y="0"/>
                    </a:lnTo>
                    <a:cubicBezTo>
                      <a:pt x="5288" y="0"/>
                      <a:pt x="0" y="4356"/>
                      <a:pt x="0" y="10755"/>
                    </a:cubicBezTo>
                    <a:lnTo>
                      <a:pt x="0" y="201614"/>
                    </a:lnTo>
                    <a:cubicBezTo>
                      <a:pt x="0" y="206923"/>
                      <a:pt x="4231" y="215500"/>
                      <a:pt x="10444" y="215500"/>
                    </a:cubicBezTo>
                    <a:lnTo>
                      <a:pt x="135381" y="215500"/>
                    </a:lnTo>
                    <a:cubicBezTo>
                      <a:pt x="135381" y="227343"/>
                      <a:pt x="135381" y="234830"/>
                      <a:pt x="135381" y="235919"/>
                    </a:cubicBezTo>
                    <a:cubicBezTo>
                      <a:pt x="135381" y="242318"/>
                      <a:pt x="125994" y="254161"/>
                      <a:pt x="118723" y="254161"/>
                    </a:cubicBezTo>
                    <a:cubicBezTo>
                      <a:pt x="116608" y="254161"/>
                      <a:pt x="97834" y="254161"/>
                      <a:pt x="97834" y="254161"/>
                    </a:cubicBezTo>
                    <a:cubicBezTo>
                      <a:pt x="74962" y="254161"/>
                      <a:pt x="58304" y="260559"/>
                      <a:pt x="58304" y="273492"/>
                    </a:cubicBezTo>
                    <a:cubicBezTo>
                      <a:pt x="58304" y="279891"/>
                      <a:pt x="57246" y="279891"/>
                      <a:pt x="80118" y="279891"/>
                    </a:cubicBezTo>
                    <a:cubicBezTo>
                      <a:pt x="80118" y="279891"/>
                      <a:pt x="86332" y="279891"/>
                      <a:pt x="91620" y="279891"/>
                    </a:cubicBezTo>
                    <a:cubicBezTo>
                      <a:pt x="109336" y="279891"/>
                      <a:pt x="112509" y="269136"/>
                      <a:pt x="130092" y="269136"/>
                    </a:cubicBezTo>
                    <a:cubicBezTo>
                      <a:pt x="136307" y="269136"/>
                      <a:pt x="168565" y="269136"/>
                      <a:pt x="174911" y="269136"/>
                    </a:cubicBezTo>
                    <a:cubicBezTo>
                      <a:pt x="192627" y="269136"/>
                      <a:pt x="206112" y="279891"/>
                      <a:pt x="217615" y="279891"/>
                    </a:cubicBezTo>
                    <a:cubicBezTo>
                      <a:pt x="223828" y="279891"/>
                      <a:pt x="229116" y="279891"/>
                      <a:pt x="229116" y="279891"/>
                    </a:cubicBezTo>
                    <a:cubicBezTo>
                      <a:pt x="251989" y="279891"/>
                      <a:pt x="251989" y="278801"/>
                      <a:pt x="251989" y="273492"/>
                    </a:cubicBezTo>
                    <a:cubicBezTo>
                      <a:pt x="251989" y="261648"/>
                      <a:pt x="234272" y="254161"/>
                      <a:pt x="211400" y="254161"/>
                    </a:cubicBezTo>
                    <a:cubicBezTo>
                      <a:pt x="211400" y="254161"/>
                      <a:pt x="192627" y="254161"/>
                      <a:pt x="190511" y="254161"/>
                    </a:cubicBezTo>
                    <a:cubicBezTo>
                      <a:pt x="184298" y="254161"/>
                      <a:pt x="175969" y="242318"/>
                      <a:pt x="175969" y="235919"/>
                    </a:cubicBezTo>
                    <a:cubicBezTo>
                      <a:pt x="175969" y="234830"/>
                      <a:pt x="175969" y="227343"/>
                      <a:pt x="175969" y="215500"/>
                    </a:cubicBezTo>
                    <a:lnTo>
                      <a:pt x="300905" y="215500"/>
                    </a:lnTo>
                    <a:cubicBezTo>
                      <a:pt x="306061" y="215500"/>
                      <a:pt x="311350" y="208012"/>
                      <a:pt x="311350" y="201614"/>
                    </a:cubicBezTo>
                    <a:lnTo>
                      <a:pt x="311350" y="10618"/>
                    </a:lnTo>
                    <a:cubicBezTo>
                      <a:pt x="313467" y="5309"/>
                      <a:pt x="309234" y="0"/>
                      <a:pt x="303020" y="0"/>
                    </a:cubicBezTo>
                    <a:close/>
                    <a:moveTo>
                      <a:pt x="282264" y="182283"/>
                    </a:moveTo>
                    <a:lnTo>
                      <a:pt x="32391" y="182283"/>
                    </a:lnTo>
                    <a:lnTo>
                      <a:pt x="32391" y="32127"/>
                    </a:lnTo>
                    <a:lnTo>
                      <a:pt x="282264" y="32127"/>
                    </a:lnTo>
                    <a:lnTo>
                      <a:pt x="282264" y="182283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</p:sp>
          <p:sp>
            <p:nvSpPr>
              <p:cNvPr id="208" name="Freeform 127">
                <a:extLst>
                  <a:ext uri="{FF2B5EF4-FFF2-40B4-BE49-F238E27FC236}">
                    <a16:creationId xmlns:a16="http://schemas.microsoft.com/office/drawing/2014/main" id="{22938310-E56D-4B25-9F26-1AAA6E29EA40}"/>
                  </a:ext>
                </a:extLst>
              </p:cNvPr>
              <p:cNvSpPr/>
              <p:nvPr/>
            </p:nvSpPr>
            <p:spPr>
              <a:xfrm>
                <a:off x="2605617" y="1723400"/>
                <a:ext cx="208359" cy="439711"/>
              </a:xfrm>
              <a:custGeom>
                <a:avLst/>
                <a:gdLst/>
                <a:ahLst/>
                <a:cxnLst/>
                <a:rect l="0" t="0" r="0" b="0"/>
                <a:pathLst>
                  <a:path w="208359" h="439711">
                    <a:moveTo>
                      <a:pt x="93868" y="332438"/>
                    </a:moveTo>
                    <a:lnTo>
                      <a:pt x="93868" y="171528"/>
                    </a:lnTo>
                    <a:cubicBezTo>
                      <a:pt x="93868" y="154376"/>
                      <a:pt x="107353" y="139401"/>
                      <a:pt x="125069" y="139401"/>
                    </a:cubicBezTo>
                    <a:lnTo>
                      <a:pt x="208359" y="139401"/>
                    </a:lnTo>
                    <a:lnTo>
                      <a:pt x="208359" y="21509"/>
                    </a:lnTo>
                    <a:cubicBezTo>
                      <a:pt x="208359" y="9665"/>
                      <a:pt x="198973" y="0"/>
                      <a:pt x="187471" y="0"/>
                    </a:cubicBezTo>
                    <a:lnTo>
                      <a:pt x="20889" y="0"/>
                    </a:lnTo>
                    <a:cubicBezTo>
                      <a:pt x="9387" y="0"/>
                      <a:pt x="0" y="9665"/>
                      <a:pt x="0" y="21509"/>
                    </a:cubicBezTo>
                    <a:lnTo>
                      <a:pt x="0" y="439711"/>
                    </a:lnTo>
                    <a:lnTo>
                      <a:pt x="153097" y="439711"/>
                    </a:lnTo>
                    <a:cubicBezTo>
                      <a:pt x="153097" y="437533"/>
                      <a:pt x="153097" y="434402"/>
                      <a:pt x="153097" y="433312"/>
                    </a:cubicBezTo>
                    <a:cubicBezTo>
                      <a:pt x="153097" y="424601"/>
                      <a:pt x="155212" y="405269"/>
                      <a:pt x="182315" y="395604"/>
                    </a:cubicBezTo>
                    <a:lnTo>
                      <a:pt x="126258" y="395604"/>
                    </a:lnTo>
                    <a:lnTo>
                      <a:pt x="32523" y="395604"/>
                    </a:lnTo>
                    <a:lnTo>
                      <a:pt x="32523" y="374095"/>
                    </a:lnTo>
                    <a:lnTo>
                      <a:pt x="98099" y="374095"/>
                    </a:lnTo>
                    <a:cubicBezTo>
                      <a:pt x="95983" y="369738"/>
                      <a:pt x="94926" y="364429"/>
                      <a:pt x="94926" y="360209"/>
                    </a:cubicBezTo>
                    <a:lnTo>
                      <a:pt x="32391" y="352721"/>
                    </a:lnTo>
                    <a:lnTo>
                      <a:pt x="32391" y="331349"/>
                    </a:lnTo>
                    <a:lnTo>
                      <a:pt x="93868" y="332438"/>
                    </a:lnTo>
                    <a:close/>
                    <a:moveTo>
                      <a:pt x="31465" y="53636"/>
                    </a:moveTo>
                    <a:lnTo>
                      <a:pt x="177291" y="53636"/>
                    </a:lnTo>
                    <a:lnTo>
                      <a:pt x="177291" y="85764"/>
                    </a:lnTo>
                    <a:lnTo>
                      <a:pt x="31465" y="85764"/>
                    </a:lnTo>
                    <a:lnTo>
                      <a:pt x="31465" y="53636"/>
                    </a:lnTo>
                    <a:close/>
                  </a:path>
                </a:pathLst>
              </a:custGeom>
              <a:solidFill>
                <a:srgbClr val="00188F"/>
              </a:solidFill>
              <a:ln w="7600" cap="flat">
                <a:noFill/>
                <a:bevel/>
              </a:ln>
            </p:spPr>
          </p:sp>
          <p:sp>
            <p:nvSpPr>
              <p:cNvPr id="209" name="Text 619">
                <a:extLst>
                  <a:ext uri="{FF2B5EF4-FFF2-40B4-BE49-F238E27FC236}">
                    <a16:creationId xmlns:a16="http://schemas.microsoft.com/office/drawing/2014/main" id="{BD1AEB1B-C5DC-4ED4-B734-F7B9AF52BBF8}"/>
                  </a:ext>
                </a:extLst>
              </p:cNvPr>
              <p:cNvSpPr txBox="1"/>
              <p:nvPr/>
            </p:nvSpPr>
            <p:spPr>
              <a:xfrm>
                <a:off x="2438417" y="2179400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1F6391"/>
                    </a:solidFill>
                    <a:latin typeface="Arial"/>
                  </a:rPr>
                  <a:t>Bastion</a:t>
                </a:r>
              </a:p>
            </p:txBody>
          </p:sp>
        </p:grpSp>
        <p:sp>
          <p:nvSpPr>
            <p:cNvPr id="24" name="Rounded Rectangle">
              <a:extLst>
                <a:ext uri="{FF2B5EF4-FFF2-40B4-BE49-F238E27FC236}">
                  <a16:creationId xmlns:a16="http://schemas.microsoft.com/office/drawing/2014/main" id="{20A1CFC1-B5B3-4979-94B8-B160F595C898}"/>
                </a:ext>
              </a:extLst>
            </p:cNvPr>
            <p:cNvSpPr/>
            <p:nvPr/>
          </p:nvSpPr>
          <p:spPr>
            <a:xfrm>
              <a:off x="2428508" y="3284551"/>
              <a:ext cx="779821" cy="980499"/>
            </a:xfrm>
            <a:custGeom>
              <a:avLst/>
              <a:gdLst/>
              <a:ahLst/>
              <a:cxnLst/>
              <a:rect l="0" t="0" r="0" b="0"/>
              <a:pathLst>
                <a:path w="779821" h="980499">
                  <a:moveTo>
                    <a:pt x="688617" y="980499"/>
                  </a:moveTo>
                  <a:cubicBezTo>
                    <a:pt x="738987" y="980499"/>
                    <a:pt x="779821" y="939664"/>
                    <a:pt x="779821" y="889299"/>
                  </a:cubicBezTo>
                  <a:lnTo>
                    <a:pt x="779821" y="91200"/>
                  </a:lnTo>
                  <a:cubicBezTo>
                    <a:pt x="779821" y="40830"/>
                    <a:pt x="738987" y="0"/>
                    <a:pt x="688617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889299"/>
                  </a:lnTo>
                  <a:cubicBezTo>
                    <a:pt x="0" y="939664"/>
                    <a:pt x="40830" y="980499"/>
                    <a:pt x="91200" y="980499"/>
                  </a:cubicBezTo>
                  <a:lnTo>
                    <a:pt x="688617" y="980499"/>
                  </a:lnTo>
                  <a:close/>
                </a:path>
              </a:pathLst>
            </a:custGeom>
            <a:noFill/>
            <a:ln w="7600" cap="flat">
              <a:solidFill>
                <a:srgbClr val="3498DB"/>
              </a:solidFill>
              <a:bevel/>
            </a:ln>
          </p:spPr>
        </p:sp>
        <p:sp>
          <p:nvSpPr>
            <p:cNvPr id="25" name="Flèche courbée">
              <a:extLst>
                <a:ext uri="{FF2B5EF4-FFF2-40B4-BE49-F238E27FC236}">
                  <a16:creationId xmlns:a16="http://schemas.microsoft.com/office/drawing/2014/main" id="{5C6D1E6D-8614-47A9-9EA6-B839D79D48B2}"/>
                </a:ext>
              </a:extLst>
            </p:cNvPr>
            <p:cNvSpPr/>
            <p:nvPr/>
          </p:nvSpPr>
          <p:spPr>
            <a:xfrm>
              <a:off x="949121" y="2702600"/>
              <a:ext cx="1656496" cy="758799"/>
            </a:xfrm>
            <a:custGeom>
              <a:avLst/>
              <a:gdLst/>
              <a:ahLst/>
              <a:cxnLst/>
              <a:rect l="0" t="0" r="0" b="0"/>
              <a:pathLst>
                <a:path w="1656496" h="758799">
                  <a:moveTo>
                    <a:pt x="68400" y="0"/>
                  </a:moveTo>
                  <a:lnTo>
                    <a:pt x="68400" y="-500399"/>
                  </a:lnTo>
                  <a:cubicBezTo>
                    <a:pt x="72200" y="-605333"/>
                    <a:pt x="155565" y="-690399"/>
                    <a:pt x="258400" y="-690399"/>
                  </a:cubicBezTo>
                  <a:lnTo>
                    <a:pt x="1496896" y="-690399"/>
                  </a:lnTo>
                  <a:lnTo>
                    <a:pt x="1496896" y="-599199"/>
                  </a:lnTo>
                  <a:lnTo>
                    <a:pt x="1656496" y="-758799"/>
                  </a:lnTo>
                  <a:lnTo>
                    <a:pt x="1496896" y="-918399"/>
                  </a:lnTo>
                  <a:lnTo>
                    <a:pt x="1496896" y="-827199"/>
                  </a:lnTo>
                  <a:lnTo>
                    <a:pt x="281200" y="-827199"/>
                  </a:lnTo>
                  <a:cubicBezTo>
                    <a:pt x="90220" y="-827199"/>
                    <a:pt x="-64600" y="-670678"/>
                    <a:pt x="-64600" y="-477599"/>
                  </a:cubicBezTo>
                  <a:lnTo>
                    <a:pt x="-64600" y="0"/>
                  </a:lnTo>
                  <a:lnTo>
                    <a:pt x="68400" y="0"/>
                  </a:lnTo>
                  <a:close/>
                </a:path>
              </a:pathLst>
            </a:custGeom>
            <a:solidFill>
              <a:srgbClr val="3498DB"/>
            </a:solidFill>
            <a:ln w="7600" cap="flat">
              <a:solidFill>
                <a:srgbClr val="3498DB"/>
              </a:solidFill>
              <a:bevel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6" name="Text 621">
              <a:extLst>
                <a:ext uri="{FF2B5EF4-FFF2-40B4-BE49-F238E27FC236}">
                  <a16:creationId xmlns:a16="http://schemas.microsoft.com/office/drawing/2014/main" id="{C7C73567-17CE-49C6-9BF8-A9D58ED18AF0}"/>
                </a:ext>
              </a:extLst>
            </p:cNvPr>
            <p:cNvSpPr txBox="1"/>
            <p:nvPr/>
          </p:nvSpPr>
          <p:spPr>
            <a:xfrm>
              <a:off x="4950369" y="5857200"/>
              <a:ext cx="615600" cy="250800"/>
            </a:xfrm>
            <a:prstGeom prst="rect">
              <a:avLst/>
            </a:prstGeom>
            <a:noFill/>
          </p:spPr>
        </p:sp>
        <p:grpSp>
          <p:nvGrpSpPr>
            <p:cNvPr id="27" name="Cloud AWS">
              <a:extLst>
                <a:ext uri="{FF2B5EF4-FFF2-40B4-BE49-F238E27FC236}">
                  <a16:creationId xmlns:a16="http://schemas.microsoft.com/office/drawing/2014/main" id="{64E8B502-8FA3-4176-AC21-EB3C9211E387}"/>
                </a:ext>
              </a:extLst>
            </p:cNvPr>
            <p:cNvGrpSpPr/>
            <p:nvPr/>
          </p:nvGrpSpPr>
          <p:grpSpPr>
            <a:xfrm>
              <a:off x="2260863" y="1084400"/>
              <a:ext cx="432306" cy="288204"/>
              <a:chOff x="2260863" y="1084400"/>
              <a:chExt cx="432306" cy="288204"/>
            </a:xfrm>
          </p:grpSpPr>
          <p:sp>
            <p:nvSpPr>
              <p:cNvPr id="204" name="Freeform 265">
                <a:extLst>
                  <a:ext uri="{FF2B5EF4-FFF2-40B4-BE49-F238E27FC236}">
                    <a16:creationId xmlns:a16="http://schemas.microsoft.com/office/drawing/2014/main" id="{2B46B34E-9BEA-4832-8DCF-35E297E659F3}"/>
                  </a:ext>
                </a:extLst>
              </p:cNvPr>
              <p:cNvSpPr/>
              <p:nvPr/>
            </p:nvSpPr>
            <p:spPr>
              <a:xfrm>
                <a:off x="2260863" y="1099573"/>
                <a:ext cx="432306" cy="273030"/>
              </a:xfrm>
              <a:custGeom>
                <a:avLst/>
                <a:gdLst/>
                <a:ahLst/>
                <a:cxnLst/>
                <a:rect l="0" t="0" r="0" b="0"/>
                <a:pathLst>
                  <a:path w="432306" h="273030">
                    <a:moveTo>
                      <a:pt x="357739" y="112106"/>
                    </a:moveTo>
                    <a:cubicBezTo>
                      <a:pt x="354972" y="88579"/>
                      <a:pt x="329156" y="34937"/>
                      <a:pt x="266460" y="65993"/>
                    </a:cubicBezTo>
                    <a:cubicBezTo>
                      <a:pt x="214827" y="-39409"/>
                      <a:pt x="63619" y="-15881"/>
                      <a:pt x="54398" y="115870"/>
                    </a:cubicBezTo>
                    <a:cubicBezTo>
                      <a:pt x="-31348" y="145984"/>
                      <a:pt x="-9220" y="273030"/>
                      <a:pt x="75605" y="273030"/>
                    </a:cubicBezTo>
                    <a:cubicBezTo>
                      <a:pt x="160429" y="273030"/>
                      <a:pt x="310716" y="273030"/>
                      <a:pt x="349440" y="273030"/>
                    </a:cubicBezTo>
                    <a:cubicBezTo>
                      <a:pt x="425967" y="273030"/>
                      <a:pt x="485899" y="159159"/>
                      <a:pt x="357739" y="112106"/>
                    </a:cubicBezTo>
                    <a:close/>
                  </a:path>
                </a:pathLst>
              </a:custGeom>
              <a:solidFill>
                <a:srgbClr val="A35620"/>
              </a:solidFill>
              <a:ln w="2500" cap="flat">
                <a:solidFill>
                  <a:srgbClr val="A35620"/>
                </a:solidFill>
                <a:bevel/>
              </a:ln>
            </p:spPr>
          </p:sp>
          <p:sp>
            <p:nvSpPr>
              <p:cNvPr id="205" name="Freeform 266">
                <a:extLst>
                  <a:ext uri="{FF2B5EF4-FFF2-40B4-BE49-F238E27FC236}">
                    <a16:creationId xmlns:a16="http://schemas.microsoft.com/office/drawing/2014/main" id="{79010B2E-4B59-43E5-AF03-6C4CC8E5726E}"/>
                  </a:ext>
                </a:extLst>
              </p:cNvPr>
              <p:cNvSpPr/>
              <p:nvPr/>
            </p:nvSpPr>
            <p:spPr>
              <a:xfrm>
                <a:off x="2260863" y="1084400"/>
                <a:ext cx="432306" cy="273029"/>
              </a:xfrm>
              <a:custGeom>
                <a:avLst/>
                <a:gdLst/>
                <a:ahLst/>
                <a:cxnLst/>
                <a:rect l="0" t="0" r="0" b="0"/>
                <a:pathLst>
                  <a:path w="432306" h="273029">
                    <a:moveTo>
                      <a:pt x="357739" y="112105"/>
                    </a:moveTo>
                    <a:cubicBezTo>
                      <a:pt x="354972" y="88579"/>
                      <a:pt x="329156" y="34937"/>
                      <a:pt x="266460" y="65993"/>
                    </a:cubicBezTo>
                    <a:cubicBezTo>
                      <a:pt x="214827" y="-39408"/>
                      <a:pt x="63619" y="-15881"/>
                      <a:pt x="54398" y="115870"/>
                    </a:cubicBezTo>
                    <a:cubicBezTo>
                      <a:pt x="-31348" y="145984"/>
                      <a:pt x="-9220" y="273029"/>
                      <a:pt x="75605" y="273029"/>
                    </a:cubicBezTo>
                    <a:cubicBezTo>
                      <a:pt x="160429" y="273029"/>
                      <a:pt x="310716" y="273029"/>
                      <a:pt x="349440" y="273029"/>
                    </a:cubicBezTo>
                    <a:cubicBezTo>
                      <a:pt x="425967" y="273029"/>
                      <a:pt x="485899" y="159159"/>
                      <a:pt x="357739" y="112105"/>
                    </a:cubicBezTo>
                    <a:close/>
                  </a:path>
                </a:pathLst>
              </a:custGeom>
              <a:solidFill>
                <a:srgbClr val="F58535"/>
              </a:solidFill>
              <a:ln w="2500" cap="flat">
                <a:solidFill>
                  <a:srgbClr val="F58535"/>
                </a:solidFill>
                <a:bevel/>
              </a:ln>
            </p:spPr>
          </p:sp>
          <p:sp>
            <p:nvSpPr>
              <p:cNvPr id="206" name="Freeform 289">
                <a:extLst>
                  <a:ext uri="{FF2B5EF4-FFF2-40B4-BE49-F238E27FC236}">
                    <a16:creationId xmlns:a16="http://schemas.microsoft.com/office/drawing/2014/main" id="{5ADDE3E6-12A0-4F99-BA65-BCDDA3F06A59}"/>
                  </a:ext>
                </a:extLst>
              </p:cNvPr>
              <p:cNvSpPr/>
              <p:nvPr/>
            </p:nvSpPr>
            <p:spPr>
              <a:xfrm>
                <a:off x="2337308" y="1216268"/>
                <a:ext cx="256665" cy="103695"/>
              </a:xfrm>
              <a:custGeom>
                <a:avLst/>
                <a:gdLst/>
                <a:ahLst/>
                <a:cxnLst/>
                <a:rect l="0" t="0" r="0" b="0"/>
                <a:pathLst>
                  <a:path w="256665" h="103695">
                    <a:moveTo>
                      <a:pt x="0" y="101778"/>
                    </a:moveTo>
                    <a:lnTo>
                      <a:pt x="31651" y="1415"/>
                    </a:lnTo>
                    <a:lnTo>
                      <a:pt x="43411" y="1415"/>
                    </a:lnTo>
                    <a:lnTo>
                      <a:pt x="77170" y="101778"/>
                    </a:lnTo>
                    <a:lnTo>
                      <a:pt x="64735" y="101778"/>
                    </a:lnTo>
                    <a:lnTo>
                      <a:pt x="55115" y="71382"/>
                    </a:lnTo>
                    <a:lnTo>
                      <a:pt x="20623" y="71382"/>
                    </a:lnTo>
                    <a:lnTo>
                      <a:pt x="11565" y="101778"/>
                    </a:lnTo>
                    <a:lnTo>
                      <a:pt x="0" y="101778"/>
                    </a:lnTo>
                    <a:close/>
                    <a:moveTo>
                      <a:pt x="23773" y="60565"/>
                    </a:moveTo>
                    <a:lnTo>
                      <a:pt x="51739" y="60565"/>
                    </a:lnTo>
                    <a:lnTo>
                      <a:pt x="43129" y="32770"/>
                    </a:lnTo>
                    <a:cubicBezTo>
                      <a:pt x="40507" y="24332"/>
                      <a:pt x="38554" y="17392"/>
                      <a:pt x="37277" y="11958"/>
                    </a:cubicBezTo>
                    <a:cubicBezTo>
                      <a:pt x="36228" y="18397"/>
                      <a:pt x="34746" y="24786"/>
                      <a:pt x="32832" y="31127"/>
                    </a:cubicBezTo>
                    <a:lnTo>
                      <a:pt x="23773" y="60565"/>
                    </a:lnTo>
                    <a:close/>
                    <a:moveTo>
                      <a:pt x="111433" y="101778"/>
                    </a:moveTo>
                    <a:lnTo>
                      <a:pt x="128934" y="25308"/>
                    </a:lnTo>
                    <a:cubicBezTo>
                      <a:pt x="129685" y="22073"/>
                      <a:pt x="130491" y="18145"/>
                      <a:pt x="131351" y="13532"/>
                    </a:cubicBezTo>
                    <a:cubicBezTo>
                      <a:pt x="131617" y="14996"/>
                      <a:pt x="132477" y="18924"/>
                      <a:pt x="133939" y="25308"/>
                    </a:cubicBezTo>
                    <a:lnTo>
                      <a:pt x="151328" y="101778"/>
                    </a:lnTo>
                    <a:lnTo>
                      <a:pt x="161845" y="101778"/>
                    </a:lnTo>
                    <a:lnTo>
                      <a:pt x="184465" y="1415"/>
                    </a:lnTo>
                    <a:lnTo>
                      <a:pt x="173494" y="1415"/>
                    </a:lnTo>
                    <a:lnTo>
                      <a:pt x="160552" y="65905"/>
                    </a:lnTo>
                    <a:cubicBezTo>
                      <a:pt x="158866" y="74124"/>
                      <a:pt x="157496" y="81403"/>
                      <a:pt x="156444" y="87744"/>
                    </a:cubicBezTo>
                    <a:cubicBezTo>
                      <a:pt x="155133" y="76657"/>
                      <a:pt x="152996" y="64814"/>
                      <a:pt x="150033" y="52213"/>
                    </a:cubicBezTo>
                    <a:lnTo>
                      <a:pt x="138218" y="1415"/>
                    </a:lnTo>
                    <a:lnTo>
                      <a:pt x="125053" y="1415"/>
                    </a:lnTo>
                    <a:lnTo>
                      <a:pt x="109355" y="69191"/>
                    </a:lnTo>
                    <a:cubicBezTo>
                      <a:pt x="108979" y="70838"/>
                      <a:pt x="107744" y="77021"/>
                      <a:pt x="105640" y="87744"/>
                    </a:cubicBezTo>
                    <a:cubicBezTo>
                      <a:pt x="104664" y="80949"/>
                      <a:pt x="103503" y="74103"/>
                      <a:pt x="102151" y="67206"/>
                    </a:cubicBezTo>
                    <a:lnTo>
                      <a:pt x="89603" y="1415"/>
                    </a:lnTo>
                    <a:lnTo>
                      <a:pt x="78410" y="1415"/>
                    </a:lnTo>
                    <a:lnTo>
                      <a:pt x="100294" y="101778"/>
                    </a:lnTo>
                    <a:lnTo>
                      <a:pt x="111433" y="101778"/>
                    </a:lnTo>
                    <a:close/>
                    <a:moveTo>
                      <a:pt x="190938" y="69533"/>
                    </a:moveTo>
                    <a:cubicBezTo>
                      <a:pt x="191088" y="76247"/>
                      <a:pt x="192599" y="82263"/>
                      <a:pt x="195467" y="87577"/>
                    </a:cubicBezTo>
                    <a:cubicBezTo>
                      <a:pt x="198335" y="92896"/>
                      <a:pt x="202293" y="96879"/>
                      <a:pt x="207339" y="99523"/>
                    </a:cubicBezTo>
                    <a:cubicBezTo>
                      <a:pt x="212385" y="102168"/>
                      <a:pt x="218639" y="103490"/>
                      <a:pt x="226103" y="103490"/>
                    </a:cubicBezTo>
                    <a:cubicBezTo>
                      <a:pt x="231991" y="103490"/>
                      <a:pt x="237290" y="102180"/>
                      <a:pt x="241999" y="99558"/>
                    </a:cubicBezTo>
                    <a:cubicBezTo>
                      <a:pt x="246706" y="96935"/>
                      <a:pt x="250315" y="93259"/>
                      <a:pt x="252828" y="88535"/>
                    </a:cubicBezTo>
                    <a:cubicBezTo>
                      <a:pt x="255341" y="83812"/>
                      <a:pt x="256665" y="78780"/>
                      <a:pt x="256665" y="73436"/>
                    </a:cubicBezTo>
                    <a:cubicBezTo>
                      <a:pt x="256665" y="68053"/>
                      <a:pt x="255452" y="63299"/>
                      <a:pt x="253165" y="59166"/>
                    </a:cubicBezTo>
                    <a:cubicBezTo>
                      <a:pt x="250877" y="55037"/>
                      <a:pt x="247331" y="51622"/>
                      <a:pt x="242531" y="48927"/>
                    </a:cubicBezTo>
                    <a:cubicBezTo>
                      <a:pt x="239233" y="47104"/>
                      <a:pt x="233145" y="44973"/>
                      <a:pt x="224275" y="42530"/>
                    </a:cubicBezTo>
                    <a:cubicBezTo>
                      <a:pt x="215405" y="40091"/>
                      <a:pt x="209920" y="37703"/>
                      <a:pt x="207817" y="35371"/>
                    </a:cubicBezTo>
                    <a:cubicBezTo>
                      <a:pt x="205680" y="33048"/>
                      <a:pt x="204608" y="30083"/>
                      <a:pt x="204608" y="26472"/>
                    </a:cubicBezTo>
                    <a:cubicBezTo>
                      <a:pt x="204608" y="22321"/>
                      <a:pt x="206119" y="18774"/>
                      <a:pt x="209137" y="15830"/>
                    </a:cubicBezTo>
                    <a:cubicBezTo>
                      <a:pt x="212160" y="12886"/>
                      <a:pt x="216969" y="11414"/>
                      <a:pt x="223570" y="11410"/>
                    </a:cubicBezTo>
                    <a:cubicBezTo>
                      <a:pt x="229908" y="11414"/>
                      <a:pt x="234702" y="13036"/>
                      <a:pt x="237945" y="16275"/>
                    </a:cubicBezTo>
                    <a:cubicBezTo>
                      <a:pt x="241188" y="19518"/>
                      <a:pt x="243094" y="24306"/>
                      <a:pt x="243658" y="30648"/>
                    </a:cubicBezTo>
                    <a:lnTo>
                      <a:pt x="254121" y="29689"/>
                    </a:lnTo>
                    <a:cubicBezTo>
                      <a:pt x="253934" y="23806"/>
                      <a:pt x="252582" y="18534"/>
                      <a:pt x="250069" y="13879"/>
                    </a:cubicBezTo>
                    <a:cubicBezTo>
                      <a:pt x="247557" y="9224"/>
                      <a:pt x="243967" y="5698"/>
                      <a:pt x="239297" y="3302"/>
                    </a:cubicBezTo>
                    <a:cubicBezTo>
                      <a:pt x="234626" y="906"/>
                      <a:pt x="229237" y="-292"/>
                      <a:pt x="223119" y="-297"/>
                    </a:cubicBezTo>
                    <a:cubicBezTo>
                      <a:pt x="217568" y="-292"/>
                      <a:pt x="212524" y="850"/>
                      <a:pt x="207983" y="3131"/>
                    </a:cubicBezTo>
                    <a:cubicBezTo>
                      <a:pt x="203447" y="5416"/>
                      <a:pt x="199994" y="8757"/>
                      <a:pt x="197632" y="13160"/>
                    </a:cubicBezTo>
                    <a:cubicBezTo>
                      <a:pt x="195269" y="17567"/>
                      <a:pt x="194088" y="22300"/>
                      <a:pt x="194088" y="27361"/>
                    </a:cubicBezTo>
                    <a:cubicBezTo>
                      <a:pt x="194088" y="31974"/>
                      <a:pt x="195055" y="36142"/>
                      <a:pt x="196987" y="39860"/>
                    </a:cubicBezTo>
                    <a:cubicBezTo>
                      <a:pt x="198920" y="43582"/>
                      <a:pt x="201851" y="46693"/>
                      <a:pt x="205789" y="49200"/>
                    </a:cubicBezTo>
                    <a:cubicBezTo>
                      <a:pt x="208827" y="51169"/>
                      <a:pt x="214135" y="53257"/>
                      <a:pt x="221712" y="55469"/>
                    </a:cubicBezTo>
                    <a:cubicBezTo>
                      <a:pt x="229291" y="57685"/>
                      <a:pt x="234187" y="59315"/>
                      <a:pt x="236399" y="60359"/>
                    </a:cubicBezTo>
                    <a:cubicBezTo>
                      <a:pt x="239850" y="61960"/>
                      <a:pt x="242326" y="63937"/>
                      <a:pt x="243824" y="66286"/>
                    </a:cubicBezTo>
                    <a:cubicBezTo>
                      <a:pt x="245326" y="68639"/>
                      <a:pt x="246075" y="71386"/>
                      <a:pt x="246075" y="74531"/>
                    </a:cubicBezTo>
                    <a:cubicBezTo>
                      <a:pt x="246075" y="77637"/>
                      <a:pt x="245297" y="80504"/>
                      <a:pt x="243740" y="83127"/>
                    </a:cubicBezTo>
                    <a:cubicBezTo>
                      <a:pt x="242183" y="85754"/>
                      <a:pt x="239814" y="87817"/>
                      <a:pt x="236625" y="89323"/>
                    </a:cubicBezTo>
                    <a:cubicBezTo>
                      <a:pt x="233436" y="90829"/>
                      <a:pt x="229758" y="91582"/>
                      <a:pt x="225593" y="91578"/>
                    </a:cubicBezTo>
                    <a:cubicBezTo>
                      <a:pt x="220907" y="91582"/>
                      <a:pt x="216687" y="90589"/>
                      <a:pt x="212934" y="88604"/>
                    </a:cubicBezTo>
                    <a:cubicBezTo>
                      <a:pt x="209185" y="86619"/>
                      <a:pt x="206419" y="84017"/>
                      <a:pt x="204637" y="80799"/>
                    </a:cubicBezTo>
                    <a:cubicBezTo>
                      <a:pt x="202855" y="77582"/>
                      <a:pt x="201722" y="73461"/>
                      <a:pt x="201234" y="68438"/>
                    </a:cubicBezTo>
                    <a:lnTo>
                      <a:pt x="190938" y="69533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28" name="Virtual Private Cloud">
              <a:extLst>
                <a:ext uri="{FF2B5EF4-FFF2-40B4-BE49-F238E27FC236}">
                  <a16:creationId xmlns:a16="http://schemas.microsoft.com/office/drawing/2014/main" id="{9241D4F4-E04E-4448-B01B-5C6F13F74643}"/>
                </a:ext>
              </a:extLst>
            </p:cNvPr>
            <p:cNvGrpSpPr/>
            <p:nvPr/>
          </p:nvGrpSpPr>
          <p:grpSpPr>
            <a:xfrm>
              <a:off x="2636017" y="1178032"/>
              <a:ext cx="452352" cy="301568"/>
              <a:chOff x="2636017" y="1178032"/>
              <a:chExt cx="452352" cy="301568"/>
            </a:xfrm>
          </p:grpSpPr>
          <p:sp>
            <p:nvSpPr>
              <p:cNvPr id="201" name="Freeform 291">
                <a:extLst>
                  <a:ext uri="{FF2B5EF4-FFF2-40B4-BE49-F238E27FC236}">
                    <a16:creationId xmlns:a16="http://schemas.microsoft.com/office/drawing/2014/main" id="{2DA4C82A-0655-432B-B91C-211A656037CF}"/>
                  </a:ext>
                </a:extLst>
              </p:cNvPr>
              <p:cNvSpPr/>
              <p:nvPr/>
            </p:nvSpPr>
            <p:spPr>
              <a:xfrm>
                <a:off x="2634672" y="1193067"/>
                <a:ext cx="454021" cy="286233"/>
              </a:xfrm>
              <a:custGeom>
                <a:avLst/>
                <a:gdLst/>
                <a:ahLst/>
                <a:cxnLst/>
                <a:rect l="0" t="0" r="0" b="0"/>
                <a:pathLst>
                  <a:path w="454021" h="286233">
                    <a:moveTo>
                      <a:pt x="375708" y="117527"/>
                    </a:moveTo>
                    <a:cubicBezTo>
                      <a:pt x="372803" y="92862"/>
                      <a:pt x="345690" y="36627"/>
                      <a:pt x="279845" y="69184"/>
                    </a:cubicBezTo>
                    <a:cubicBezTo>
                      <a:pt x="225619" y="-41314"/>
                      <a:pt x="66814" y="-16649"/>
                      <a:pt x="57131" y="121473"/>
                    </a:cubicBezTo>
                    <a:cubicBezTo>
                      <a:pt x="-32923" y="153044"/>
                      <a:pt x="-9683" y="286233"/>
                      <a:pt x="79402" y="286233"/>
                    </a:cubicBezTo>
                    <a:cubicBezTo>
                      <a:pt x="168488" y="286233"/>
                      <a:pt x="326324" y="286233"/>
                      <a:pt x="366993" y="286233"/>
                    </a:cubicBezTo>
                    <a:cubicBezTo>
                      <a:pt x="447364" y="286233"/>
                      <a:pt x="510306" y="166856"/>
                      <a:pt x="375708" y="117527"/>
                    </a:cubicBezTo>
                    <a:close/>
                  </a:path>
                </a:pathLst>
              </a:custGeom>
              <a:solidFill>
                <a:srgbClr val="A35620"/>
              </a:solidFill>
              <a:ln w="2500" cap="flat">
                <a:solidFill>
                  <a:srgbClr val="A35620"/>
                </a:solidFill>
                <a:bevel/>
              </a:ln>
            </p:spPr>
          </p:sp>
          <p:sp>
            <p:nvSpPr>
              <p:cNvPr id="202" name="Freeform 292">
                <a:extLst>
                  <a:ext uri="{FF2B5EF4-FFF2-40B4-BE49-F238E27FC236}">
                    <a16:creationId xmlns:a16="http://schemas.microsoft.com/office/drawing/2014/main" id="{FE4A5322-E176-4D2A-843C-86CF51A8398C}"/>
                  </a:ext>
                </a:extLst>
              </p:cNvPr>
              <p:cNvSpPr/>
              <p:nvPr/>
            </p:nvSpPr>
            <p:spPr>
              <a:xfrm>
                <a:off x="2634672" y="1177162"/>
                <a:ext cx="454021" cy="286231"/>
              </a:xfrm>
              <a:custGeom>
                <a:avLst/>
                <a:gdLst/>
                <a:ahLst/>
                <a:cxnLst/>
                <a:rect l="0" t="0" r="0" b="0"/>
                <a:pathLst>
                  <a:path w="454021" h="286231">
                    <a:moveTo>
                      <a:pt x="375708" y="117526"/>
                    </a:moveTo>
                    <a:cubicBezTo>
                      <a:pt x="372803" y="92862"/>
                      <a:pt x="345690" y="36627"/>
                      <a:pt x="279845" y="69184"/>
                    </a:cubicBezTo>
                    <a:cubicBezTo>
                      <a:pt x="225619" y="-41314"/>
                      <a:pt x="66814" y="-16649"/>
                      <a:pt x="57131" y="121472"/>
                    </a:cubicBezTo>
                    <a:cubicBezTo>
                      <a:pt x="-32923" y="153043"/>
                      <a:pt x="-9683" y="286231"/>
                      <a:pt x="79402" y="286231"/>
                    </a:cubicBezTo>
                    <a:cubicBezTo>
                      <a:pt x="168488" y="286231"/>
                      <a:pt x="326324" y="286231"/>
                      <a:pt x="366993" y="286231"/>
                    </a:cubicBezTo>
                    <a:cubicBezTo>
                      <a:pt x="447364" y="286231"/>
                      <a:pt x="510306" y="166855"/>
                      <a:pt x="375708" y="117526"/>
                    </a:cubicBezTo>
                    <a:close/>
                  </a:path>
                </a:pathLst>
              </a:custGeom>
              <a:solidFill>
                <a:srgbClr val="F58535"/>
              </a:solidFill>
              <a:ln w="2500" cap="flat">
                <a:solidFill>
                  <a:srgbClr val="F58535"/>
                </a:solidFill>
                <a:bevel/>
              </a:ln>
            </p:spPr>
          </p:sp>
          <p:sp>
            <p:nvSpPr>
              <p:cNvPr id="203" name="Freeform 293">
                <a:extLst>
                  <a:ext uri="{FF2B5EF4-FFF2-40B4-BE49-F238E27FC236}">
                    <a16:creationId xmlns:a16="http://schemas.microsoft.com/office/drawing/2014/main" id="{1678DB26-91B4-49D1-9DC6-6E3628E9BF63}"/>
                  </a:ext>
                </a:extLst>
              </p:cNvPr>
              <p:cNvSpPr/>
              <p:nvPr/>
            </p:nvSpPr>
            <p:spPr>
              <a:xfrm>
                <a:off x="2714953" y="1315412"/>
                <a:ext cx="269559" cy="108709"/>
              </a:xfrm>
              <a:custGeom>
                <a:avLst/>
                <a:gdLst/>
                <a:ahLst/>
                <a:cxnLst/>
                <a:rect l="0" t="0" r="0" b="0"/>
                <a:pathLst>
                  <a:path w="269559" h="108709">
                    <a:moveTo>
                      <a:pt x="36892" y="106700"/>
                    </a:moveTo>
                    <a:lnTo>
                      <a:pt x="-302" y="1483"/>
                    </a:lnTo>
                    <a:lnTo>
                      <a:pt x="13449" y="1483"/>
                    </a:lnTo>
                    <a:lnTo>
                      <a:pt x="38399" y="77919"/>
                    </a:lnTo>
                    <a:cubicBezTo>
                      <a:pt x="40410" y="84047"/>
                      <a:pt x="42089" y="89789"/>
                      <a:pt x="43440" y="95144"/>
                    </a:cubicBezTo>
                    <a:cubicBezTo>
                      <a:pt x="44927" y="89407"/>
                      <a:pt x="46648" y="83666"/>
                      <a:pt x="48611" y="77919"/>
                    </a:cubicBezTo>
                    <a:lnTo>
                      <a:pt x="74545" y="1483"/>
                    </a:lnTo>
                    <a:lnTo>
                      <a:pt x="87511" y="1483"/>
                    </a:lnTo>
                    <a:lnTo>
                      <a:pt x="49922" y="106700"/>
                    </a:lnTo>
                    <a:lnTo>
                      <a:pt x="36892" y="106700"/>
                    </a:lnTo>
                    <a:close/>
                    <a:moveTo>
                      <a:pt x="111609" y="106700"/>
                    </a:moveTo>
                    <a:lnTo>
                      <a:pt x="111609" y="63924"/>
                    </a:lnTo>
                    <a:lnTo>
                      <a:pt x="136228" y="63924"/>
                    </a:lnTo>
                    <a:cubicBezTo>
                      <a:pt x="149807" y="63929"/>
                      <a:pt x="159192" y="60833"/>
                      <a:pt x="164390" y="54634"/>
                    </a:cubicBezTo>
                    <a:cubicBezTo>
                      <a:pt x="169587" y="48440"/>
                      <a:pt x="172180" y="40868"/>
                      <a:pt x="172180" y="31914"/>
                    </a:cubicBezTo>
                    <a:cubicBezTo>
                      <a:pt x="172180" y="26702"/>
                      <a:pt x="171211" y="21920"/>
                      <a:pt x="169269" y="17564"/>
                    </a:cubicBezTo>
                    <a:cubicBezTo>
                      <a:pt x="167325" y="13213"/>
                      <a:pt x="164758" y="9827"/>
                      <a:pt x="161571" y="7409"/>
                    </a:cubicBezTo>
                    <a:cubicBezTo>
                      <a:pt x="158384" y="4996"/>
                      <a:pt x="154435" y="3354"/>
                      <a:pt x="149720" y="2488"/>
                    </a:cubicBezTo>
                    <a:cubicBezTo>
                      <a:pt x="146358" y="1824"/>
                      <a:pt x="141489" y="1488"/>
                      <a:pt x="135116" y="1483"/>
                    </a:cubicBezTo>
                    <a:lnTo>
                      <a:pt x="98902" y="1483"/>
                    </a:lnTo>
                    <a:lnTo>
                      <a:pt x="98902" y="106700"/>
                    </a:lnTo>
                    <a:lnTo>
                      <a:pt x="111609" y="106700"/>
                    </a:lnTo>
                    <a:close/>
                    <a:moveTo>
                      <a:pt x="111609" y="51508"/>
                    </a:moveTo>
                    <a:lnTo>
                      <a:pt x="136425" y="51508"/>
                    </a:lnTo>
                    <a:cubicBezTo>
                      <a:pt x="144634" y="51512"/>
                      <a:pt x="150461" y="49839"/>
                      <a:pt x="153910" y="46488"/>
                    </a:cubicBezTo>
                    <a:cubicBezTo>
                      <a:pt x="157359" y="43142"/>
                      <a:pt x="159084" y="38427"/>
                      <a:pt x="159084" y="32345"/>
                    </a:cubicBezTo>
                    <a:cubicBezTo>
                      <a:pt x="159084" y="27949"/>
                      <a:pt x="158072" y="24181"/>
                      <a:pt x="156040" y="21045"/>
                    </a:cubicBezTo>
                    <a:cubicBezTo>
                      <a:pt x="154011" y="17914"/>
                      <a:pt x="151335" y="15842"/>
                      <a:pt x="148014" y="14833"/>
                    </a:cubicBezTo>
                    <a:cubicBezTo>
                      <a:pt x="145876" y="14214"/>
                      <a:pt x="141926" y="13904"/>
                      <a:pt x="136165" y="13900"/>
                    </a:cubicBezTo>
                    <a:lnTo>
                      <a:pt x="111609" y="13900"/>
                    </a:lnTo>
                    <a:lnTo>
                      <a:pt x="111609" y="51508"/>
                    </a:lnTo>
                    <a:close/>
                    <a:moveTo>
                      <a:pt x="256852" y="69809"/>
                    </a:moveTo>
                    <a:cubicBezTo>
                      <a:pt x="255103" y="78664"/>
                      <a:pt x="251766" y="85343"/>
                      <a:pt x="246831" y="89838"/>
                    </a:cubicBezTo>
                    <a:cubicBezTo>
                      <a:pt x="241898" y="94337"/>
                      <a:pt x="235874" y="96584"/>
                      <a:pt x="228759" y="96580"/>
                    </a:cubicBezTo>
                    <a:cubicBezTo>
                      <a:pt x="222911" y="96584"/>
                      <a:pt x="217475" y="94934"/>
                      <a:pt x="212453" y="91632"/>
                    </a:cubicBezTo>
                    <a:cubicBezTo>
                      <a:pt x="207433" y="88331"/>
                      <a:pt x="203735" y="83343"/>
                      <a:pt x="201353" y="76668"/>
                    </a:cubicBezTo>
                    <a:cubicBezTo>
                      <a:pt x="198977" y="69993"/>
                      <a:pt x="197785" y="62184"/>
                      <a:pt x="197785" y="53230"/>
                    </a:cubicBezTo>
                    <a:cubicBezTo>
                      <a:pt x="197785" y="46295"/>
                      <a:pt x="198792" y="39562"/>
                      <a:pt x="200797" y="33031"/>
                    </a:cubicBezTo>
                    <a:cubicBezTo>
                      <a:pt x="202807" y="26500"/>
                      <a:pt x="206288" y="21297"/>
                      <a:pt x="211244" y="17421"/>
                    </a:cubicBezTo>
                    <a:cubicBezTo>
                      <a:pt x="216198" y="13545"/>
                      <a:pt x="222365" y="11607"/>
                      <a:pt x="229740" y="11603"/>
                    </a:cubicBezTo>
                    <a:cubicBezTo>
                      <a:pt x="236158" y="11607"/>
                      <a:pt x="241482" y="13357"/>
                      <a:pt x="245718" y="16847"/>
                    </a:cubicBezTo>
                    <a:cubicBezTo>
                      <a:pt x="249954" y="20341"/>
                      <a:pt x="253183" y="25912"/>
                      <a:pt x="255408" y="33565"/>
                    </a:cubicBezTo>
                    <a:lnTo>
                      <a:pt x="267916" y="30335"/>
                    </a:lnTo>
                    <a:cubicBezTo>
                      <a:pt x="265342" y="20628"/>
                      <a:pt x="260777" y="13092"/>
                      <a:pt x="254229" y="7732"/>
                    </a:cubicBezTo>
                    <a:cubicBezTo>
                      <a:pt x="247681" y="2376"/>
                      <a:pt x="239607" y="-307"/>
                      <a:pt x="230002" y="-311"/>
                    </a:cubicBezTo>
                    <a:cubicBezTo>
                      <a:pt x="221536" y="-307"/>
                      <a:pt x="213774" y="1811"/>
                      <a:pt x="206725" y="6045"/>
                    </a:cubicBezTo>
                    <a:cubicBezTo>
                      <a:pt x="199677" y="10280"/>
                      <a:pt x="194241" y="16479"/>
                      <a:pt x="190418" y="24634"/>
                    </a:cubicBezTo>
                    <a:cubicBezTo>
                      <a:pt x="186601" y="32793"/>
                      <a:pt x="184688" y="42348"/>
                      <a:pt x="184688" y="53302"/>
                    </a:cubicBezTo>
                    <a:cubicBezTo>
                      <a:pt x="184688" y="63354"/>
                      <a:pt x="186381" y="72756"/>
                      <a:pt x="189764" y="81512"/>
                    </a:cubicBezTo>
                    <a:cubicBezTo>
                      <a:pt x="193149" y="90269"/>
                      <a:pt x="198079" y="96957"/>
                      <a:pt x="204564" y="101572"/>
                    </a:cubicBezTo>
                    <a:cubicBezTo>
                      <a:pt x="211048" y="106193"/>
                      <a:pt x="219462" y="108494"/>
                      <a:pt x="229803" y="108494"/>
                    </a:cubicBezTo>
                    <a:cubicBezTo>
                      <a:pt x="239800" y="108494"/>
                      <a:pt x="248261" y="105498"/>
                      <a:pt x="255178" y="99491"/>
                    </a:cubicBezTo>
                    <a:cubicBezTo>
                      <a:pt x="262099" y="93489"/>
                      <a:pt x="266891" y="84765"/>
                      <a:pt x="269559" y="73326"/>
                    </a:cubicBezTo>
                    <a:lnTo>
                      <a:pt x="256852" y="69809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29" name="Group 580">
              <a:extLst>
                <a:ext uri="{FF2B5EF4-FFF2-40B4-BE49-F238E27FC236}">
                  <a16:creationId xmlns:a16="http://schemas.microsoft.com/office/drawing/2014/main" id="{578DEC84-6B49-4A23-914B-A43756CA5BEC}"/>
                </a:ext>
              </a:extLst>
            </p:cNvPr>
            <p:cNvGrpSpPr/>
            <p:nvPr/>
          </p:nvGrpSpPr>
          <p:grpSpPr>
            <a:xfrm>
              <a:off x="3840769" y="1723400"/>
              <a:ext cx="4309200" cy="2850996"/>
              <a:chOff x="3840769" y="1723400"/>
              <a:chExt cx="4309200" cy="2850996"/>
            </a:xfrm>
          </p:grpSpPr>
          <p:sp>
            <p:nvSpPr>
              <p:cNvPr id="45" name="Rounded Rectangle">
                <a:extLst>
                  <a:ext uri="{FF2B5EF4-FFF2-40B4-BE49-F238E27FC236}">
                    <a16:creationId xmlns:a16="http://schemas.microsoft.com/office/drawing/2014/main" id="{8CD86245-2055-4425-AB71-3DEF50F25C75}"/>
                  </a:ext>
                </a:extLst>
              </p:cNvPr>
              <p:cNvSpPr/>
              <p:nvPr/>
            </p:nvSpPr>
            <p:spPr>
              <a:xfrm>
                <a:off x="3840769" y="1723400"/>
                <a:ext cx="4309200" cy="2850996"/>
              </a:xfrm>
              <a:custGeom>
                <a:avLst/>
                <a:gdLst/>
                <a:ahLst/>
                <a:cxnLst/>
                <a:rect l="0" t="0" r="0" b="0"/>
                <a:pathLst>
                  <a:path w="4309200" h="2850996">
                    <a:moveTo>
                      <a:pt x="4218000" y="2850996"/>
                    </a:moveTo>
                    <a:cubicBezTo>
                      <a:pt x="4268370" y="2850996"/>
                      <a:pt x="4309200" y="2810165"/>
                      <a:pt x="4309200" y="2759796"/>
                    </a:cubicBezTo>
                    <a:lnTo>
                      <a:pt x="4309200" y="91200"/>
                    </a:lnTo>
                    <a:cubicBezTo>
                      <a:pt x="4309200" y="40830"/>
                      <a:pt x="4268370" y="0"/>
                      <a:pt x="42180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2759796"/>
                    </a:lnTo>
                    <a:cubicBezTo>
                      <a:pt x="0" y="2810165"/>
                      <a:pt x="40830" y="2850996"/>
                      <a:pt x="91200" y="2850996"/>
                    </a:cubicBezTo>
                    <a:lnTo>
                      <a:pt x="4218000" y="2850996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46" name="Rounded Rectangle">
                <a:extLst>
                  <a:ext uri="{FF2B5EF4-FFF2-40B4-BE49-F238E27FC236}">
                    <a16:creationId xmlns:a16="http://schemas.microsoft.com/office/drawing/2014/main" id="{5DECD8D3-FA9A-4FCF-80B3-FF4715E02914}"/>
                  </a:ext>
                </a:extLst>
              </p:cNvPr>
              <p:cNvSpPr/>
              <p:nvPr/>
            </p:nvSpPr>
            <p:spPr>
              <a:xfrm>
                <a:off x="4072569" y="1883209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0" y="1082514"/>
                      <a:pt x="1869600" y="1041683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0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3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47" name="Rounded Rectangle">
                <a:extLst>
                  <a:ext uri="{FF2B5EF4-FFF2-40B4-BE49-F238E27FC236}">
                    <a16:creationId xmlns:a16="http://schemas.microsoft.com/office/drawing/2014/main" id="{2D60FD1E-837B-437F-8B00-298DFE4309C0}"/>
                  </a:ext>
                </a:extLst>
              </p:cNvPr>
              <p:cNvSpPr/>
              <p:nvPr/>
            </p:nvSpPr>
            <p:spPr>
              <a:xfrm>
                <a:off x="6048569" y="1883209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0" y="1082514"/>
                      <a:pt x="1869600" y="1041683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0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3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E63DA092-E1B2-4AF7-AA0B-9CFC8B5C31DF}"/>
                  </a:ext>
                </a:extLst>
              </p:cNvPr>
              <p:cNvSpPr/>
              <p:nvPr/>
            </p:nvSpPr>
            <p:spPr>
              <a:xfrm>
                <a:off x="6048569" y="3228523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0" y="1082514"/>
                      <a:pt x="1869600" y="1041683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0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3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49" name="Rounded Rectangle">
                <a:extLst>
                  <a:ext uri="{FF2B5EF4-FFF2-40B4-BE49-F238E27FC236}">
                    <a16:creationId xmlns:a16="http://schemas.microsoft.com/office/drawing/2014/main" id="{C6EB6C96-C079-4DB6-914A-93F2011EE39F}"/>
                  </a:ext>
                </a:extLst>
              </p:cNvPr>
              <p:cNvSpPr/>
              <p:nvPr/>
            </p:nvSpPr>
            <p:spPr>
              <a:xfrm>
                <a:off x="4072569" y="3228523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0" y="1082514"/>
                      <a:pt x="1869600" y="1041683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0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3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1C120640-188F-4A17-BCE8-8FBB7B7BBD0D}"/>
                  </a:ext>
                </a:extLst>
              </p:cNvPr>
              <p:cNvSpPr/>
              <p:nvPr/>
            </p:nvSpPr>
            <p:spPr>
              <a:xfrm>
                <a:off x="4072569" y="1883209"/>
                <a:ext cx="1869600" cy="1082514"/>
              </a:xfrm>
              <a:custGeom>
                <a:avLst/>
                <a:gdLst/>
                <a:ahLst/>
                <a:cxnLst/>
                <a:rect l="0" t="0" r="0" b="0"/>
                <a:pathLst>
                  <a:path w="1869600" h="1082514">
                    <a:moveTo>
                      <a:pt x="1778400" y="1082514"/>
                    </a:moveTo>
                    <a:cubicBezTo>
                      <a:pt x="1828770" y="1082514"/>
                      <a:pt x="1869600" y="1041683"/>
                      <a:pt x="1869600" y="991314"/>
                    </a:cubicBezTo>
                    <a:lnTo>
                      <a:pt x="1869600" y="91200"/>
                    </a:lnTo>
                    <a:cubicBezTo>
                      <a:pt x="1869600" y="40830"/>
                      <a:pt x="1828770" y="0"/>
                      <a:pt x="1778400" y="0"/>
                    </a:cubicBezTo>
                    <a:lnTo>
                      <a:pt x="91200" y="0"/>
                    </a:lnTo>
                    <a:cubicBezTo>
                      <a:pt x="40830" y="0"/>
                      <a:pt x="0" y="40830"/>
                      <a:pt x="0" y="91200"/>
                    </a:cubicBezTo>
                    <a:lnTo>
                      <a:pt x="0" y="991314"/>
                    </a:lnTo>
                    <a:cubicBezTo>
                      <a:pt x="0" y="1041683"/>
                      <a:pt x="40830" y="1082514"/>
                      <a:pt x="91200" y="1082514"/>
                    </a:cubicBezTo>
                    <a:lnTo>
                      <a:pt x="1778400" y="1082514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51" name="Text 629">
                <a:extLst>
                  <a:ext uri="{FF2B5EF4-FFF2-40B4-BE49-F238E27FC236}">
                    <a16:creationId xmlns:a16="http://schemas.microsoft.com/office/drawing/2014/main" id="{78BF652E-721E-4190-BFD8-C46ACFC67084}"/>
                  </a:ext>
                </a:extLst>
              </p:cNvPr>
              <p:cNvSpPr txBox="1"/>
              <p:nvPr/>
            </p:nvSpPr>
            <p:spPr>
              <a:xfrm>
                <a:off x="4448769" y="4285596"/>
                <a:ext cx="1117200" cy="212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B0F0"/>
                    </a:solidFill>
                    <a:latin typeface="Arial"/>
                  </a:rPr>
                  <a:t>Cluster Kafka</a:t>
                </a:r>
              </a:p>
            </p:txBody>
          </p:sp>
          <p:sp>
            <p:nvSpPr>
              <p:cNvPr id="52" name="Text 630">
                <a:extLst>
                  <a:ext uri="{FF2B5EF4-FFF2-40B4-BE49-F238E27FC236}">
                    <a16:creationId xmlns:a16="http://schemas.microsoft.com/office/drawing/2014/main" id="{BB7BEEE9-9D3B-435D-A0B4-377B7A335F9C}"/>
                  </a:ext>
                </a:extLst>
              </p:cNvPr>
              <p:cNvSpPr txBox="1"/>
              <p:nvPr/>
            </p:nvSpPr>
            <p:spPr>
              <a:xfrm>
                <a:off x="4486769" y="2971723"/>
                <a:ext cx="1117200" cy="25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00B0F0"/>
                    </a:solidFill>
                    <a:latin typeface="Arial"/>
                  </a:rPr>
                  <a:t>Cluster Mesos + Spark</a:t>
                </a:r>
              </a:p>
            </p:txBody>
          </p:sp>
          <p:sp>
            <p:nvSpPr>
              <p:cNvPr id="53" name="Text 631">
                <a:extLst>
                  <a:ext uri="{FF2B5EF4-FFF2-40B4-BE49-F238E27FC236}">
                    <a16:creationId xmlns:a16="http://schemas.microsoft.com/office/drawing/2014/main" id="{0C414665-FBE2-4B71-96E0-8A623A4C7F81}"/>
                  </a:ext>
                </a:extLst>
              </p:cNvPr>
              <p:cNvSpPr txBox="1"/>
              <p:nvPr/>
            </p:nvSpPr>
            <p:spPr>
              <a:xfrm>
                <a:off x="6375369" y="2971723"/>
                <a:ext cx="1216000" cy="25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B0F0"/>
                    </a:solidFill>
                    <a:latin typeface="Arial"/>
                  </a:rPr>
                  <a:t>Cluster Cassandra</a:t>
                </a:r>
              </a:p>
            </p:txBody>
          </p:sp>
          <p:sp>
            <p:nvSpPr>
              <p:cNvPr id="54" name="Text 632">
                <a:extLst>
                  <a:ext uri="{FF2B5EF4-FFF2-40B4-BE49-F238E27FC236}">
                    <a16:creationId xmlns:a16="http://schemas.microsoft.com/office/drawing/2014/main" id="{9F3930D2-66C9-46B1-81BC-A0356FD4E1AC}"/>
                  </a:ext>
                </a:extLst>
              </p:cNvPr>
              <p:cNvSpPr txBox="1"/>
              <p:nvPr/>
            </p:nvSpPr>
            <p:spPr>
              <a:xfrm>
                <a:off x="6337369" y="4338796"/>
                <a:ext cx="1292000" cy="106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B0F0"/>
                    </a:solidFill>
                    <a:latin typeface="Arial"/>
                  </a:rPr>
                  <a:t>Cluster Zookeeper</a:t>
                </a:r>
              </a:p>
            </p:txBody>
          </p:sp>
          <p:grpSp>
            <p:nvGrpSpPr>
              <p:cNvPr id="55" name="Group 403">
                <a:extLst>
                  <a:ext uri="{FF2B5EF4-FFF2-40B4-BE49-F238E27FC236}">
                    <a16:creationId xmlns:a16="http://schemas.microsoft.com/office/drawing/2014/main" id="{83B1CD0B-BF28-4F9A-9632-967C2182C106}"/>
                  </a:ext>
                </a:extLst>
              </p:cNvPr>
              <p:cNvGrpSpPr/>
              <p:nvPr/>
            </p:nvGrpSpPr>
            <p:grpSpPr>
              <a:xfrm>
                <a:off x="4584677" y="1948666"/>
                <a:ext cx="889464" cy="980638"/>
                <a:chOff x="4584677" y="1948666"/>
                <a:chExt cx="889464" cy="980638"/>
              </a:xfrm>
            </p:grpSpPr>
            <p:grpSp>
              <p:nvGrpSpPr>
                <p:cNvPr id="153" name="Serveur">
                  <a:extLst>
                    <a:ext uri="{FF2B5EF4-FFF2-40B4-BE49-F238E27FC236}">
                      <a16:creationId xmlns:a16="http://schemas.microsoft.com/office/drawing/2014/main" id="{47B0B15D-8DD3-4FE8-95AC-1C716B9A78CD}"/>
                    </a:ext>
                  </a:extLst>
                </p:cNvPr>
                <p:cNvGrpSpPr/>
                <p:nvPr/>
              </p:nvGrpSpPr>
              <p:grpSpPr>
                <a:xfrm>
                  <a:off x="4584677" y="1948666"/>
                  <a:ext cx="603183" cy="827303"/>
                  <a:chOff x="4584677" y="1948666"/>
                  <a:chExt cx="603183" cy="827303"/>
                </a:xfrm>
              </p:grpSpPr>
              <p:sp>
                <p:nvSpPr>
                  <p:cNvPr id="178" name="Freeform 330">
                    <a:extLst>
                      <a:ext uri="{FF2B5EF4-FFF2-40B4-BE49-F238E27FC236}">
                        <a16:creationId xmlns:a16="http://schemas.microsoft.com/office/drawing/2014/main" id="{88F15D21-4A19-49B9-B0B2-FF4891C4451C}"/>
                      </a:ext>
                    </a:extLst>
                  </p:cNvPr>
                  <p:cNvSpPr/>
                  <p:nvPr/>
                </p:nvSpPr>
                <p:spPr>
                  <a:xfrm>
                    <a:off x="4586217" y="1948666"/>
                    <a:ext cx="600105" cy="3141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0105" h="314195">
                        <a:moveTo>
                          <a:pt x="0" y="167853"/>
                        </a:moveTo>
                        <a:lnTo>
                          <a:pt x="4172" y="156279"/>
                        </a:lnTo>
                        <a:lnTo>
                          <a:pt x="359888" y="0"/>
                        </a:lnTo>
                        <a:lnTo>
                          <a:pt x="600105" y="64606"/>
                        </a:lnTo>
                        <a:lnTo>
                          <a:pt x="234992" y="314195"/>
                        </a:lnTo>
                        <a:lnTo>
                          <a:pt x="0" y="16785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73737"/>
                      </a:gs>
                      <a:gs pos="52000">
                        <a:srgbClr val="494949"/>
                      </a:gs>
                      <a:gs pos="3000">
                        <a:srgbClr val="474747"/>
                      </a:gs>
                    </a:gsLst>
                    <a:lin ang="3960000" scaled="0"/>
                  </a:gradFill>
                  <a:ln w="7600" cap="flat">
                    <a:solidFill>
                      <a:srgbClr val="3A3A3A"/>
                    </a:solidFill>
                    <a:bevel/>
                  </a:ln>
                </p:spPr>
              </p:sp>
              <p:sp>
                <p:nvSpPr>
                  <p:cNvPr id="179" name="Freeform 331">
                    <a:extLst>
                      <a:ext uri="{FF2B5EF4-FFF2-40B4-BE49-F238E27FC236}">
                        <a16:creationId xmlns:a16="http://schemas.microsoft.com/office/drawing/2014/main" id="{006AE11A-1C06-4CE9-B365-EC00673F36E3}"/>
                      </a:ext>
                    </a:extLst>
                  </p:cNvPr>
                  <p:cNvSpPr/>
                  <p:nvPr/>
                </p:nvSpPr>
                <p:spPr>
                  <a:xfrm>
                    <a:off x="4713426" y="2013197"/>
                    <a:ext cx="474434" cy="7623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4434" h="762353">
                        <a:moveTo>
                          <a:pt x="94287" y="762353"/>
                        </a:moveTo>
                        <a:lnTo>
                          <a:pt x="474434" y="547135"/>
                        </a:lnTo>
                        <a:lnTo>
                          <a:pt x="474434" y="7624"/>
                        </a:lnTo>
                        <a:lnTo>
                          <a:pt x="99778" y="184517"/>
                        </a:lnTo>
                        <a:lnTo>
                          <a:pt x="0" y="498468"/>
                        </a:lnTo>
                        <a:lnTo>
                          <a:pt x="94287" y="762353"/>
                        </a:lnTo>
                        <a:close/>
                      </a:path>
                    </a:pathLst>
                  </a:custGeom>
                  <a:solidFill>
                    <a:srgbClr val="414141"/>
                  </a:solidFill>
                  <a:ln w="7600" cap="flat">
                    <a:solidFill>
                      <a:srgbClr val="414141"/>
                    </a:solidFill>
                    <a:bevel/>
                  </a:ln>
                </p:spPr>
              </p:sp>
              <p:sp>
                <p:nvSpPr>
                  <p:cNvPr id="180" name="Freeform 332">
                    <a:extLst>
                      <a:ext uri="{FF2B5EF4-FFF2-40B4-BE49-F238E27FC236}">
                        <a16:creationId xmlns:a16="http://schemas.microsoft.com/office/drawing/2014/main" id="{8E08454B-D67D-4A34-9F35-093D6923F1C8}"/>
                      </a:ext>
                    </a:extLst>
                  </p:cNvPr>
                  <p:cNvSpPr/>
                  <p:nvPr/>
                </p:nvSpPr>
                <p:spPr>
                  <a:xfrm>
                    <a:off x="4584610" y="2104966"/>
                    <a:ext cx="228714" cy="6704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714" h="670468">
                        <a:moveTo>
                          <a:pt x="7557" y="0"/>
                        </a:moveTo>
                        <a:lnTo>
                          <a:pt x="220830" y="87633"/>
                        </a:lnTo>
                        <a:cubicBezTo>
                          <a:pt x="225506" y="88901"/>
                          <a:pt x="227947" y="93378"/>
                          <a:pt x="228714" y="95772"/>
                        </a:cubicBezTo>
                        <a:lnTo>
                          <a:pt x="228714" y="663414"/>
                        </a:lnTo>
                        <a:cubicBezTo>
                          <a:pt x="228714" y="667910"/>
                          <a:pt x="224914" y="670468"/>
                          <a:pt x="220625" y="670468"/>
                        </a:cubicBezTo>
                        <a:lnTo>
                          <a:pt x="7785" y="561668"/>
                        </a:lnTo>
                        <a:cubicBezTo>
                          <a:pt x="1826" y="558355"/>
                          <a:pt x="874" y="556650"/>
                          <a:pt x="0" y="553529"/>
                        </a:cubicBezTo>
                        <a:lnTo>
                          <a:pt x="0" y="7666"/>
                        </a:lnTo>
                        <a:cubicBezTo>
                          <a:pt x="0" y="3170"/>
                          <a:pt x="3268" y="0"/>
                          <a:pt x="7557" y="0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343434"/>
                      </a:gs>
                      <a:gs pos="66000">
                        <a:srgbClr val="383838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solidFill>
                      <a:srgbClr val="424242"/>
                    </a:solidFill>
                    <a:bevel/>
                  </a:ln>
                </p:spPr>
              </p:sp>
              <p:sp>
                <p:nvSpPr>
                  <p:cNvPr id="181" name="Freeform 333">
                    <a:extLst>
                      <a:ext uri="{FF2B5EF4-FFF2-40B4-BE49-F238E27FC236}">
                        <a16:creationId xmlns:a16="http://schemas.microsoft.com/office/drawing/2014/main" id="{E92A01DE-4907-4AAB-BC56-C768740467B0}"/>
                      </a:ext>
                    </a:extLst>
                  </p:cNvPr>
                  <p:cNvSpPr/>
                  <p:nvPr/>
                </p:nvSpPr>
                <p:spPr>
                  <a:xfrm>
                    <a:off x="4789932" y="2007855"/>
                    <a:ext cx="397903" cy="2212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7903" h="221260">
                        <a:moveTo>
                          <a:pt x="0" y="180348"/>
                        </a:moveTo>
                        <a:cubicBezTo>
                          <a:pt x="16181" y="187384"/>
                          <a:pt x="18143" y="187060"/>
                          <a:pt x="29881" y="197686"/>
                        </a:cubicBezTo>
                        <a:cubicBezTo>
                          <a:pt x="36396" y="203584"/>
                          <a:pt x="39485" y="221260"/>
                          <a:pt x="39485" y="221260"/>
                        </a:cubicBezTo>
                        <a:lnTo>
                          <a:pt x="397177" y="16150"/>
                        </a:lnTo>
                        <a:cubicBezTo>
                          <a:pt x="397177" y="16150"/>
                          <a:pt x="399156" y="8150"/>
                          <a:pt x="396045" y="5483"/>
                        </a:cubicBezTo>
                        <a:cubicBezTo>
                          <a:pt x="393406" y="3219"/>
                          <a:pt x="371061" y="0"/>
                          <a:pt x="371061" y="0"/>
                        </a:cubicBezTo>
                        <a:lnTo>
                          <a:pt x="0" y="180348"/>
                        </a:lnTo>
                        <a:close/>
                      </a:path>
                    </a:pathLst>
                  </a:custGeom>
                  <a:gradFill>
                    <a:gsLst>
                      <a:gs pos="45000">
                        <a:srgbClr val="4A4A4A"/>
                      </a:gs>
                      <a:gs pos="49000">
                        <a:srgbClr val="565656"/>
                      </a:gs>
                      <a:gs pos="51000">
                        <a:srgbClr val="414141"/>
                      </a:gs>
                    </a:gsLst>
                    <a:lin ang="384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82" name="Freeform 334">
                    <a:extLst>
                      <a:ext uri="{FF2B5EF4-FFF2-40B4-BE49-F238E27FC236}">
                        <a16:creationId xmlns:a16="http://schemas.microsoft.com/office/drawing/2014/main" id="{A66882A5-7CFB-4AFC-87C5-AC1C5937BA74}"/>
                      </a:ext>
                    </a:extLst>
                  </p:cNvPr>
                  <p:cNvSpPr/>
                  <p:nvPr/>
                </p:nvSpPr>
                <p:spPr>
                  <a:xfrm>
                    <a:off x="4787851" y="2186525"/>
                    <a:ext cx="41641" cy="5893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641" h="589328">
                        <a:moveTo>
                          <a:pt x="-47" y="0"/>
                        </a:moveTo>
                        <a:cubicBezTo>
                          <a:pt x="10029" y="0"/>
                          <a:pt x="39755" y="14541"/>
                          <a:pt x="41330" y="39848"/>
                        </a:cubicBezTo>
                        <a:cubicBezTo>
                          <a:pt x="41866" y="48474"/>
                          <a:pt x="41330" y="574648"/>
                          <a:pt x="41330" y="574648"/>
                        </a:cubicBezTo>
                        <a:cubicBezTo>
                          <a:pt x="41330" y="574648"/>
                          <a:pt x="21099" y="591627"/>
                          <a:pt x="18757" y="589328"/>
                        </a:cubicBezTo>
                        <a:cubicBezTo>
                          <a:pt x="16415" y="586425"/>
                          <a:pt x="368" y="580641"/>
                          <a:pt x="368" y="580641"/>
                        </a:cubicBezTo>
                        <a:lnTo>
                          <a:pt x="-4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14141"/>
                      </a:gs>
                      <a:gs pos="25000">
                        <a:srgbClr val="4C4C4C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83" name="Freeform 335">
                    <a:extLst>
                      <a:ext uri="{FF2B5EF4-FFF2-40B4-BE49-F238E27FC236}">
                        <a16:creationId xmlns:a16="http://schemas.microsoft.com/office/drawing/2014/main" id="{F60F5B6B-A176-46FD-8604-1044BF4962D9}"/>
                      </a:ext>
                    </a:extLst>
                  </p:cNvPr>
                  <p:cNvSpPr/>
                  <p:nvPr/>
                </p:nvSpPr>
                <p:spPr>
                  <a:xfrm>
                    <a:off x="4585578" y="2109181"/>
                    <a:ext cx="136156" cy="5876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6156" h="587694">
                        <a:moveTo>
                          <a:pt x="136156" y="48170"/>
                        </a:moveTo>
                        <a:lnTo>
                          <a:pt x="68078" y="587694"/>
                        </a:lnTo>
                        <a:lnTo>
                          <a:pt x="142" y="557466"/>
                        </a:lnTo>
                        <a:lnTo>
                          <a:pt x="142" y="2065"/>
                        </a:lnTo>
                        <a:cubicBezTo>
                          <a:pt x="142" y="2065"/>
                          <a:pt x="-2046" y="-2107"/>
                          <a:pt x="7977" y="1103"/>
                        </a:cubicBezTo>
                        <a:lnTo>
                          <a:pt x="136156" y="4817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F8F8F">
                          <a:alpha val="20000"/>
                        </a:srgbClr>
                      </a:gs>
                      <a:gs pos="52000">
                        <a:srgbClr val="686868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84" name="Group 336">
                    <a:extLst>
                      <a:ext uri="{FF2B5EF4-FFF2-40B4-BE49-F238E27FC236}">
                        <a16:creationId xmlns:a16="http://schemas.microsoft.com/office/drawing/2014/main" id="{708DE9C1-C1ED-445D-AB9C-4C8A204690BE}"/>
                      </a:ext>
                    </a:extLst>
                  </p:cNvPr>
                  <p:cNvGrpSpPr/>
                  <p:nvPr/>
                </p:nvGrpSpPr>
                <p:grpSpPr>
                  <a:xfrm>
                    <a:off x="4585191" y="2176140"/>
                    <a:ext cx="228087" cy="369014"/>
                    <a:chOff x="4585191" y="2176140"/>
                    <a:chExt cx="228087" cy="369014"/>
                  </a:xfrm>
                </p:grpSpPr>
                <p:sp>
                  <p:nvSpPr>
                    <p:cNvPr id="185" name="Freeform 337">
                      <a:extLst>
                        <a:ext uri="{FF2B5EF4-FFF2-40B4-BE49-F238E27FC236}">
                          <a16:creationId xmlns:a16="http://schemas.microsoft.com/office/drawing/2014/main" id="{FD3ABC60-6424-4740-9CDB-795DAFBD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6002" y="2176140"/>
                      <a:ext cx="124570" cy="719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70" h="71905">
                          <a:moveTo>
                            <a:pt x="0" y="0"/>
                          </a:moveTo>
                          <a:lnTo>
                            <a:pt x="0" y="11884"/>
                          </a:lnTo>
                          <a:lnTo>
                            <a:pt x="124570" y="71905"/>
                          </a:lnTo>
                          <a:lnTo>
                            <a:pt x="124570" y="593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86" name="Freeform 338">
                      <a:extLst>
                        <a:ext uri="{FF2B5EF4-FFF2-40B4-BE49-F238E27FC236}">
                          <a16:creationId xmlns:a16="http://schemas.microsoft.com/office/drawing/2014/main" id="{F6F2F3C5-FE21-48E8-84D4-B0CC9C7AF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6002" y="2257210"/>
                      <a:ext cx="124570" cy="726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70" h="72628">
                          <a:moveTo>
                            <a:pt x="0" y="0"/>
                          </a:moveTo>
                          <a:lnTo>
                            <a:pt x="0" y="13283"/>
                          </a:lnTo>
                          <a:lnTo>
                            <a:pt x="124570" y="72628"/>
                          </a:lnTo>
                          <a:lnTo>
                            <a:pt x="124570" y="5794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87" name="Freeform 339">
                      <a:extLst>
                        <a:ext uri="{FF2B5EF4-FFF2-40B4-BE49-F238E27FC236}">
                          <a16:creationId xmlns:a16="http://schemas.microsoft.com/office/drawing/2014/main" id="{EACE1AFC-015D-42C8-812F-289C35D2F7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5191" y="2338925"/>
                      <a:ext cx="125382" cy="741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382" h="74103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5382" y="74103"/>
                          </a:lnTo>
                          <a:lnTo>
                            <a:pt x="125382" y="608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88" name="Freeform 340">
                      <a:extLst>
                        <a:ext uri="{FF2B5EF4-FFF2-40B4-BE49-F238E27FC236}">
                          <a16:creationId xmlns:a16="http://schemas.microsoft.com/office/drawing/2014/main" id="{5C66217A-8F74-4C3B-96A2-22E7718DF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6303" y="2423514"/>
                      <a:ext cx="123544" cy="727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3544" h="72705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3544" y="72705"/>
                          </a:lnTo>
                          <a:lnTo>
                            <a:pt x="123544" y="5942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89" name="Freeform 341">
                      <a:extLst>
                        <a:ext uri="{FF2B5EF4-FFF2-40B4-BE49-F238E27FC236}">
                          <a16:creationId xmlns:a16="http://schemas.microsoft.com/office/drawing/2014/main" id="{1003738E-2E4C-4B3D-B7DE-3CC4BB355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0567" y="2231827"/>
                      <a:ext cx="112043" cy="626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043" h="62638">
                          <a:moveTo>
                            <a:pt x="0" y="0"/>
                          </a:moveTo>
                          <a:lnTo>
                            <a:pt x="267" y="11745"/>
                          </a:lnTo>
                          <a:lnTo>
                            <a:pt x="112043" y="62638"/>
                          </a:lnTo>
                          <a:lnTo>
                            <a:pt x="112043" y="5145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90" name="Freeform 342">
                      <a:extLst>
                        <a:ext uri="{FF2B5EF4-FFF2-40B4-BE49-F238E27FC236}">
                          <a16:creationId xmlns:a16="http://schemas.microsoft.com/office/drawing/2014/main" id="{EF94B127-7C81-47CE-A46B-B9A231B56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0568" y="2310962"/>
                      <a:ext cx="112710" cy="6711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710" h="67112">
                          <a:moveTo>
                            <a:pt x="0" y="0"/>
                          </a:moveTo>
                          <a:lnTo>
                            <a:pt x="0" y="14681"/>
                          </a:lnTo>
                          <a:lnTo>
                            <a:pt x="112710" y="67112"/>
                          </a:lnTo>
                          <a:lnTo>
                            <a:pt x="112710" y="538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91" name="Freeform 343">
                      <a:extLst>
                        <a:ext uri="{FF2B5EF4-FFF2-40B4-BE49-F238E27FC236}">
                          <a16:creationId xmlns:a16="http://schemas.microsoft.com/office/drawing/2014/main" id="{9745E0F2-4628-4935-91E3-FCD3749F6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9900" y="2394853"/>
                      <a:ext cx="113377" cy="6571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5714">
                          <a:moveTo>
                            <a:pt x="0" y="0"/>
                          </a:moveTo>
                          <a:lnTo>
                            <a:pt x="113377" y="53131"/>
                          </a:lnTo>
                          <a:lnTo>
                            <a:pt x="113377" y="65714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92" name="Freeform 344">
                      <a:extLst>
                        <a:ext uri="{FF2B5EF4-FFF2-40B4-BE49-F238E27FC236}">
                          <a16:creationId xmlns:a16="http://schemas.microsoft.com/office/drawing/2014/main" id="{EBA1A7E8-E180-4308-ADF5-961563F6A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9900" y="2477344"/>
                      <a:ext cx="113377" cy="67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7811">
                          <a:moveTo>
                            <a:pt x="0" y="0"/>
                          </a:moveTo>
                          <a:lnTo>
                            <a:pt x="113377" y="55228"/>
                          </a:lnTo>
                          <a:lnTo>
                            <a:pt x="113377" y="67811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300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93" name="Freeform 345">
                      <a:extLst>
                        <a:ext uri="{FF2B5EF4-FFF2-40B4-BE49-F238E27FC236}">
                          <a16:creationId xmlns:a16="http://schemas.microsoft.com/office/drawing/2014/main" id="{AE8064D5-6019-4B4F-BFBD-FAC8A4ED1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569" y="2234624"/>
                      <a:ext cx="94170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70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70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94" name="Freeform 346">
                      <a:extLst>
                        <a:ext uri="{FF2B5EF4-FFF2-40B4-BE49-F238E27FC236}">
                          <a16:creationId xmlns:a16="http://schemas.microsoft.com/office/drawing/2014/main" id="{09D58B8B-FB3A-4061-9472-7C8CFD8FC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5102" y="2312360"/>
                      <a:ext cx="93903" cy="604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3903" h="60401">
                          <a:moveTo>
                            <a:pt x="0" y="0"/>
                          </a:moveTo>
                          <a:lnTo>
                            <a:pt x="83766" y="40267"/>
                          </a:lnTo>
                          <a:lnTo>
                            <a:pt x="93903" y="60401"/>
                          </a:lnTo>
                          <a:lnTo>
                            <a:pt x="534" y="162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95" name="Freeform 347">
                      <a:extLst>
                        <a:ext uri="{FF2B5EF4-FFF2-40B4-BE49-F238E27FC236}">
                          <a16:creationId xmlns:a16="http://schemas.microsoft.com/office/drawing/2014/main" id="{F870DEFA-0533-494E-995D-24C3C4F39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170" y="2397369"/>
                      <a:ext cx="94170" cy="5872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70" h="58723">
                          <a:moveTo>
                            <a:pt x="0" y="0"/>
                          </a:moveTo>
                          <a:lnTo>
                            <a:pt x="84566" y="39149"/>
                          </a:lnTo>
                          <a:lnTo>
                            <a:pt x="94170" y="58723"/>
                          </a:lnTo>
                          <a:lnTo>
                            <a:pt x="267" y="151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96" name="Freeform 348">
                      <a:extLst>
                        <a:ext uri="{FF2B5EF4-FFF2-40B4-BE49-F238E27FC236}">
                          <a16:creationId xmlns:a16="http://schemas.microsoft.com/office/drawing/2014/main" id="{304AE0C3-9115-478A-8BB6-4BD73DF90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170" y="2481139"/>
                      <a:ext cx="94170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70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70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29000">
                          <a:srgbClr val="40C2F2">
                            <a:alpha val="78000"/>
                          </a:srgbClr>
                        </a:gs>
                        <a:gs pos="72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97" name="Freeform 349">
                      <a:extLst>
                        <a:ext uri="{FF2B5EF4-FFF2-40B4-BE49-F238E27FC236}">
                          <a16:creationId xmlns:a16="http://schemas.microsoft.com/office/drawing/2014/main" id="{87F5A6E4-4F00-4D52-95CF-485268BFE5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169" y="2481138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7000">
                          <a:srgbClr val="40C2F2"/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98" name="Freeform 350">
                      <a:extLst>
                        <a:ext uri="{FF2B5EF4-FFF2-40B4-BE49-F238E27FC236}">
                          <a16:creationId xmlns:a16="http://schemas.microsoft.com/office/drawing/2014/main" id="{B46384BE-FCD9-4C76-AEB3-7233E2253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7770" y="2397028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99" name="Freeform 351">
                      <a:extLst>
                        <a:ext uri="{FF2B5EF4-FFF2-40B4-BE49-F238E27FC236}">
                          <a16:creationId xmlns:a16="http://schemas.microsoft.com/office/drawing/2014/main" id="{682B2F28-CAF5-4538-A1D5-25A4CEB5E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104" y="2314816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200" name="Freeform 352">
                      <a:extLst>
                        <a:ext uri="{FF2B5EF4-FFF2-40B4-BE49-F238E27FC236}">
                          <a16:creationId xmlns:a16="http://schemas.microsoft.com/office/drawing/2014/main" id="{FA0415AD-B7D1-4873-9EC5-4319BA633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104" y="2233444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54" name="Serveur">
                  <a:extLst>
                    <a:ext uri="{FF2B5EF4-FFF2-40B4-BE49-F238E27FC236}">
                      <a16:creationId xmlns:a16="http://schemas.microsoft.com/office/drawing/2014/main" id="{7E6DF0D3-41A8-4A8C-9B11-FF9CFB675AFA}"/>
                    </a:ext>
                  </a:extLst>
                </p:cNvPr>
                <p:cNvGrpSpPr/>
                <p:nvPr/>
              </p:nvGrpSpPr>
              <p:grpSpPr>
                <a:xfrm>
                  <a:off x="4870892" y="2102117"/>
                  <a:ext cx="603249" cy="827187"/>
                  <a:chOff x="4870892" y="2102117"/>
                  <a:chExt cx="603249" cy="827187"/>
                </a:xfrm>
              </p:grpSpPr>
              <p:sp>
                <p:nvSpPr>
                  <p:cNvPr id="155" name="Freeform 354">
                    <a:extLst>
                      <a:ext uri="{FF2B5EF4-FFF2-40B4-BE49-F238E27FC236}">
                        <a16:creationId xmlns:a16="http://schemas.microsoft.com/office/drawing/2014/main" id="{2A4225E7-20D7-45D2-9A57-344A72572EA9}"/>
                      </a:ext>
                    </a:extLst>
                  </p:cNvPr>
                  <p:cNvSpPr/>
                  <p:nvPr/>
                </p:nvSpPr>
                <p:spPr>
                  <a:xfrm>
                    <a:off x="4872498" y="2102117"/>
                    <a:ext cx="600105" cy="3141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0105" h="314195">
                        <a:moveTo>
                          <a:pt x="0" y="167853"/>
                        </a:moveTo>
                        <a:lnTo>
                          <a:pt x="4172" y="156279"/>
                        </a:lnTo>
                        <a:lnTo>
                          <a:pt x="359888" y="0"/>
                        </a:lnTo>
                        <a:lnTo>
                          <a:pt x="600105" y="64606"/>
                        </a:lnTo>
                        <a:lnTo>
                          <a:pt x="234992" y="314195"/>
                        </a:lnTo>
                        <a:lnTo>
                          <a:pt x="0" y="16785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73737"/>
                      </a:gs>
                      <a:gs pos="52000">
                        <a:srgbClr val="494949"/>
                      </a:gs>
                      <a:gs pos="3000">
                        <a:srgbClr val="474747"/>
                      </a:gs>
                    </a:gsLst>
                    <a:lin ang="3960000" scaled="0"/>
                  </a:gradFill>
                  <a:ln w="7600" cap="flat">
                    <a:solidFill>
                      <a:srgbClr val="3A3A3A"/>
                    </a:solidFill>
                    <a:bevel/>
                  </a:ln>
                </p:spPr>
                <p:txBody>
                  <a:bodyPr/>
                  <a:lstStyle/>
                  <a:p>
                    <a:endParaRPr lang="fr-FR" dirty="0"/>
                  </a:p>
                </p:txBody>
              </p:sp>
              <p:sp>
                <p:nvSpPr>
                  <p:cNvPr id="156" name="Freeform 355">
                    <a:extLst>
                      <a:ext uri="{FF2B5EF4-FFF2-40B4-BE49-F238E27FC236}">
                        <a16:creationId xmlns:a16="http://schemas.microsoft.com/office/drawing/2014/main" id="{C8F1200C-9316-4EC2-9994-885586977443}"/>
                      </a:ext>
                    </a:extLst>
                  </p:cNvPr>
                  <p:cNvSpPr/>
                  <p:nvPr/>
                </p:nvSpPr>
                <p:spPr>
                  <a:xfrm>
                    <a:off x="4999707" y="2166648"/>
                    <a:ext cx="474434" cy="7623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4434" h="762353">
                        <a:moveTo>
                          <a:pt x="94287" y="762353"/>
                        </a:moveTo>
                        <a:lnTo>
                          <a:pt x="474434" y="547135"/>
                        </a:lnTo>
                        <a:lnTo>
                          <a:pt x="474434" y="7624"/>
                        </a:lnTo>
                        <a:lnTo>
                          <a:pt x="99778" y="184517"/>
                        </a:lnTo>
                        <a:lnTo>
                          <a:pt x="0" y="498468"/>
                        </a:lnTo>
                        <a:lnTo>
                          <a:pt x="94287" y="762353"/>
                        </a:lnTo>
                        <a:close/>
                      </a:path>
                    </a:pathLst>
                  </a:custGeom>
                  <a:solidFill>
                    <a:srgbClr val="414141"/>
                  </a:solidFill>
                  <a:ln w="7600" cap="flat">
                    <a:solidFill>
                      <a:srgbClr val="414141"/>
                    </a:solidFill>
                    <a:bevel/>
                  </a:ln>
                </p:spPr>
              </p:sp>
              <p:sp>
                <p:nvSpPr>
                  <p:cNvPr id="157" name="Freeform 356">
                    <a:extLst>
                      <a:ext uri="{FF2B5EF4-FFF2-40B4-BE49-F238E27FC236}">
                        <a16:creationId xmlns:a16="http://schemas.microsoft.com/office/drawing/2014/main" id="{BE2EA3AF-42A6-45C9-B8D7-24E3AF08390C}"/>
                      </a:ext>
                    </a:extLst>
                  </p:cNvPr>
                  <p:cNvSpPr/>
                  <p:nvPr/>
                </p:nvSpPr>
                <p:spPr>
                  <a:xfrm>
                    <a:off x="4870892" y="2258418"/>
                    <a:ext cx="228714" cy="6704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8714" h="670468">
                        <a:moveTo>
                          <a:pt x="7557" y="0"/>
                        </a:moveTo>
                        <a:lnTo>
                          <a:pt x="220830" y="87633"/>
                        </a:lnTo>
                        <a:cubicBezTo>
                          <a:pt x="225506" y="88901"/>
                          <a:pt x="227947" y="93378"/>
                          <a:pt x="228714" y="95772"/>
                        </a:cubicBezTo>
                        <a:lnTo>
                          <a:pt x="228714" y="663414"/>
                        </a:lnTo>
                        <a:cubicBezTo>
                          <a:pt x="228714" y="667910"/>
                          <a:pt x="224914" y="670468"/>
                          <a:pt x="220625" y="670468"/>
                        </a:cubicBezTo>
                        <a:lnTo>
                          <a:pt x="7785" y="561668"/>
                        </a:lnTo>
                        <a:cubicBezTo>
                          <a:pt x="1826" y="558355"/>
                          <a:pt x="874" y="556650"/>
                          <a:pt x="0" y="553529"/>
                        </a:cubicBezTo>
                        <a:lnTo>
                          <a:pt x="0" y="7666"/>
                        </a:lnTo>
                        <a:cubicBezTo>
                          <a:pt x="0" y="3170"/>
                          <a:pt x="3268" y="0"/>
                          <a:pt x="7557" y="0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343434"/>
                      </a:gs>
                      <a:gs pos="66000">
                        <a:srgbClr val="383838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solidFill>
                      <a:srgbClr val="424242"/>
                    </a:solidFill>
                    <a:bevel/>
                  </a:ln>
                </p:spPr>
              </p:sp>
              <p:sp>
                <p:nvSpPr>
                  <p:cNvPr id="158" name="Freeform 357">
                    <a:extLst>
                      <a:ext uri="{FF2B5EF4-FFF2-40B4-BE49-F238E27FC236}">
                        <a16:creationId xmlns:a16="http://schemas.microsoft.com/office/drawing/2014/main" id="{915880BB-21BC-49AA-84A1-B1A47B1A8D82}"/>
                      </a:ext>
                    </a:extLst>
                  </p:cNvPr>
                  <p:cNvSpPr/>
                  <p:nvPr/>
                </p:nvSpPr>
                <p:spPr>
                  <a:xfrm>
                    <a:off x="5076213" y="2161306"/>
                    <a:ext cx="397903" cy="2212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7903" h="221260">
                        <a:moveTo>
                          <a:pt x="0" y="180348"/>
                        </a:moveTo>
                        <a:cubicBezTo>
                          <a:pt x="16181" y="187384"/>
                          <a:pt x="18143" y="187060"/>
                          <a:pt x="29881" y="197686"/>
                        </a:cubicBezTo>
                        <a:cubicBezTo>
                          <a:pt x="36396" y="203584"/>
                          <a:pt x="39485" y="221260"/>
                          <a:pt x="39485" y="221260"/>
                        </a:cubicBezTo>
                        <a:lnTo>
                          <a:pt x="397177" y="16150"/>
                        </a:lnTo>
                        <a:cubicBezTo>
                          <a:pt x="397177" y="16150"/>
                          <a:pt x="399156" y="8150"/>
                          <a:pt x="396045" y="5483"/>
                        </a:cubicBezTo>
                        <a:cubicBezTo>
                          <a:pt x="393406" y="3219"/>
                          <a:pt x="371061" y="0"/>
                          <a:pt x="371061" y="0"/>
                        </a:cubicBezTo>
                        <a:lnTo>
                          <a:pt x="0" y="180348"/>
                        </a:lnTo>
                        <a:close/>
                      </a:path>
                    </a:pathLst>
                  </a:custGeom>
                  <a:gradFill>
                    <a:gsLst>
                      <a:gs pos="45000">
                        <a:srgbClr val="4A4A4A"/>
                      </a:gs>
                      <a:gs pos="49000">
                        <a:srgbClr val="565656"/>
                      </a:gs>
                      <a:gs pos="51000">
                        <a:srgbClr val="414141"/>
                      </a:gs>
                    </a:gsLst>
                    <a:lin ang="384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9" name="Freeform 358">
                    <a:extLst>
                      <a:ext uri="{FF2B5EF4-FFF2-40B4-BE49-F238E27FC236}">
                        <a16:creationId xmlns:a16="http://schemas.microsoft.com/office/drawing/2014/main" id="{EF218BFB-32CE-4C83-89D2-C618CCE0377B}"/>
                      </a:ext>
                    </a:extLst>
                  </p:cNvPr>
                  <p:cNvSpPr/>
                  <p:nvPr/>
                </p:nvSpPr>
                <p:spPr>
                  <a:xfrm>
                    <a:off x="5074133" y="2339976"/>
                    <a:ext cx="41641" cy="5893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641" h="589328">
                        <a:moveTo>
                          <a:pt x="-47" y="0"/>
                        </a:moveTo>
                        <a:cubicBezTo>
                          <a:pt x="10029" y="0"/>
                          <a:pt x="39755" y="14541"/>
                          <a:pt x="41330" y="39848"/>
                        </a:cubicBezTo>
                        <a:cubicBezTo>
                          <a:pt x="41866" y="48474"/>
                          <a:pt x="41330" y="574648"/>
                          <a:pt x="41330" y="574648"/>
                        </a:cubicBezTo>
                        <a:cubicBezTo>
                          <a:pt x="41330" y="574648"/>
                          <a:pt x="21099" y="591627"/>
                          <a:pt x="18757" y="589328"/>
                        </a:cubicBezTo>
                        <a:cubicBezTo>
                          <a:pt x="16415" y="586425"/>
                          <a:pt x="368" y="580641"/>
                          <a:pt x="368" y="580641"/>
                        </a:cubicBezTo>
                        <a:lnTo>
                          <a:pt x="-4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14141"/>
                      </a:gs>
                      <a:gs pos="25000">
                        <a:srgbClr val="4C4C4C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0" name="Freeform 359">
                    <a:extLst>
                      <a:ext uri="{FF2B5EF4-FFF2-40B4-BE49-F238E27FC236}">
                        <a16:creationId xmlns:a16="http://schemas.microsoft.com/office/drawing/2014/main" id="{D9F78F32-DF9D-4097-8996-D690BAC5CAE7}"/>
                      </a:ext>
                    </a:extLst>
                  </p:cNvPr>
                  <p:cNvSpPr/>
                  <p:nvPr/>
                </p:nvSpPr>
                <p:spPr>
                  <a:xfrm>
                    <a:off x="4871859" y="2262632"/>
                    <a:ext cx="136156" cy="5876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6156" h="587694">
                        <a:moveTo>
                          <a:pt x="136156" y="48170"/>
                        </a:moveTo>
                        <a:lnTo>
                          <a:pt x="68078" y="587694"/>
                        </a:lnTo>
                        <a:lnTo>
                          <a:pt x="142" y="557466"/>
                        </a:lnTo>
                        <a:lnTo>
                          <a:pt x="142" y="2065"/>
                        </a:lnTo>
                        <a:cubicBezTo>
                          <a:pt x="142" y="2065"/>
                          <a:pt x="-2046" y="-2107"/>
                          <a:pt x="7977" y="1103"/>
                        </a:cubicBezTo>
                        <a:lnTo>
                          <a:pt x="136156" y="4817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F8F8F">
                          <a:alpha val="20000"/>
                        </a:srgbClr>
                      </a:gs>
                      <a:gs pos="52000">
                        <a:srgbClr val="686868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61" name="Group 360">
                    <a:extLst>
                      <a:ext uri="{FF2B5EF4-FFF2-40B4-BE49-F238E27FC236}">
                        <a16:creationId xmlns:a16="http://schemas.microsoft.com/office/drawing/2014/main" id="{5DB5BC69-8282-4673-88CC-38D877E3A358}"/>
                      </a:ext>
                    </a:extLst>
                  </p:cNvPr>
                  <p:cNvGrpSpPr/>
                  <p:nvPr/>
                </p:nvGrpSpPr>
                <p:grpSpPr>
                  <a:xfrm>
                    <a:off x="4871472" y="2329592"/>
                    <a:ext cx="228087" cy="369014"/>
                    <a:chOff x="4871472" y="2329592"/>
                    <a:chExt cx="228087" cy="369014"/>
                  </a:xfrm>
                </p:grpSpPr>
                <p:sp>
                  <p:nvSpPr>
                    <p:cNvPr id="162" name="Freeform 361">
                      <a:extLst>
                        <a:ext uri="{FF2B5EF4-FFF2-40B4-BE49-F238E27FC236}">
                          <a16:creationId xmlns:a16="http://schemas.microsoft.com/office/drawing/2014/main" id="{257EDD8D-AD95-4197-A6FE-7FBBE2B2E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2283" y="2329592"/>
                      <a:ext cx="124570" cy="719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70" h="71905">
                          <a:moveTo>
                            <a:pt x="0" y="0"/>
                          </a:moveTo>
                          <a:lnTo>
                            <a:pt x="0" y="11884"/>
                          </a:lnTo>
                          <a:lnTo>
                            <a:pt x="124570" y="71905"/>
                          </a:lnTo>
                          <a:lnTo>
                            <a:pt x="124570" y="593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63" name="Freeform 362">
                      <a:extLst>
                        <a:ext uri="{FF2B5EF4-FFF2-40B4-BE49-F238E27FC236}">
                          <a16:creationId xmlns:a16="http://schemas.microsoft.com/office/drawing/2014/main" id="{359E8C53-76D4-4BF8-8150-5B73FB9D9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2283" y="2410661"/>
                      <a:ext cx="124570" cy="7262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4570" h="72628">
                          <a:moveTo>
                            <a:pt x="0" y="0"/>
                          </a:moveTo>
                          <a:lnTo>
                            <a:pt x="0" y="13283"/>
                          </a:lnTo>
                          <a:lnTo>
                            <a:pt x="124570" y="72628"/>
                          </a:lnTo>
                          <a:lnTo>
                            <a:pt x="124570" y="5794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64" name="Freeform 363">
                      <a:extLst>
                        <a:ext uri="{FF2B5EF4-FFF2-40B4-BE49-F238E27FC236}">
                          <a16:creationId xmlns:a16="http://schemas.microsoft.com/office/drawing/2014/main" id="{911D40B8-D12D-4A9F-91A6-934AC8889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1472" y="2492376"/>
                      <a:ext cx="125382" cy="741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5382" h="74103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5382" y="74103"/>
                          </a:lnTo>
                          <a:lnTo>
                            <a:pt x="125382" y="6082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65" name="Freeform 364">
                      <a:extLst>
                        <a:ext uri="{FF2B5EF4-FFF2-40B4-BE49-F238E27FC236}">
                          <a16:creationId xmlns:a16="http://schemas.microsoft.com/office/drawing/2014/main" id="{2CC0B30F-C1F1-41BD-A500-802B27273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2584" y="2576965"/>
                      <a:ext cx="123544" cy="7270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3544" h="72705">
                          <a:moveTo>
                            <a:pt x="0" y="0"/>
                          </a:moveTo>
                          <a:lnTo>
                            <a:pt x="0" y="13982"/>
                          </a:lnTo>
                          <a:lnTo>
                            <a:pt x="123544" y="72705"/>
                          </a:lnTo>
                          <a:lnTo>
                            <a:pt x="123544" y="5942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66" name="Freeform 365">
                      <a:extLst>
                        <a:ext uri="{FF2B5EF4-FFF2-40B4-BE49-F238E27FC236}">
                          <a16:creationId xmlns:a16="http://schemas.microsoft.com/office/drawing/2014/main" id="{E00070C2-1249-4FE5-8D8F-2DEFC5142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6849" y="2385279"/>
                      <a:ext cx="112043" cy="6263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043" h="62638">
                          <a:moveTo>
                            <a:pt x="0" y="0"/>
                          </a:moveTo>
                          <a:lnTo>
                            <a:pt x="267" y="11745"/>
                          </a:lnTo>
                          <a:lnTo>
                            <a:pt x="112043" y="62638"/>
                          </a:lnTo>
                          <a:lnTo>
                            <a:pt x="112043" y="5145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67" name="Freeform 366">
                      <a:extLst>
                        <a:ext uri="{FF2B5EF4-FFF2-40B4-BE49-F238E27FC236}">
                          <a16:creationId xmlns:a16="http://schemas.microsoft.com/office/drawing/2014/main" id="{262E7C41-A179-4655-BDED-EA5EB4549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6850" y="2464414"/>
                      <a:ext cx="112710" cy="6711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2710" h="67112">
                          <a:moveTo>
                            <a:pt x="0" y="0"/>
                          </a:moveTo>
                          <a:lnTo>
                            <a:pt x="0" y="14681"/>
                          </a:lnTo>
                          <a:lnTo>
                            <a:pt x="112710" y="67112"/>
                          </a:lnTo>
                          <a:lnTo>
                            <a:pt x="112710" y="538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68" name="Freeform 367">
                      <a:extLst>
                        <a:ext uri="{FF2B5EF4-FFF2-40B4-BE49-F238E27FC236}">
                          <a16:creationId xmlns:a16="http://schemas.microsoft.com/office/drawing/2014/main" id="{95F735EC-F665-4573-BCDC-DFEF52E1D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6181" y="2548304"/>
                      <a:ext cx="113377" cy="6571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5714">
                          <a:moveTo>
                            <a:pt x="0" y="0"/>
                          </a:moveTo>
                          <a:lnTo>
                            <a:pt x="113377" y="53131"/>
                          </a:lnTo>
                          <a:lnTo>
                            <a:pt x="113377" y="65714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69" name="Freeform 368">
                      <a:extLst>
                        <a:ext uri="{FF2B5EF4-FFF2-40B4-BE49-F238E27FC236}">
                          <a16:creationId xmlns:a16="http://schemas.microsoft.com/office/drawing/2014/main" id="{6C9F7757-9E86-4A13-A2A7-ABF97ECBD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6181" y="2630795"/>
                      <a:ext cx="113377" cy="67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3377" h="67811">
                          <a:moveTo>
                            <a:pt x="0" y="0"/>
                          </a:moveTo>
                          <a:lnTo>
                            <a:pt x="113377" y="55228"/>
                          </a:lnTo>
                          <a:lnTo>
                            <a:pt x="113377" y="67811"/>
                          </a:lnTo>
                          <a:lnTo>
                            <a:pt x="0" y="146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300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70" name="Freeform 369">
                      <a:extLst>
                        <a:ext uri="{FF2B5EF4-FFF2-40B4-BE49-F238E27FC236}">
                          <a16:creationId xmlns:a16="http://schemas.microsoft.com/office/drawing/2014/main" id="{729CF0A8-0035-4519-B5FA-8320CF6F1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851" y="2388075"/>
                      <a:ext cx="94170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70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70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1" name="Freeform 370">
                      <a:extLst>
                        <a:ext uri="{FF2B5EF4-FFF2-40B4-BE49-F238E27FC236}">
                          <a16:creationId xmlns:a16="http://schemas.microsoft.com/office/drawing/2014/main" id="{ACE5DA35-0E80-4F7D-8C7D-506449A72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1383" y="2465811"/>
                      <a:ext cx="93903" cy="604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3903" h="60401">
                          <a:moveTo>
                            <a:pt x="0" y="0"/>
                          </a:moveTo>
                          <a:lnTo>
                            <a:pt x="83766" y="40267"/>
                          </a:lnTo>
                          <a:lnTo>
                            <a:pt x="93903" y="60401"/>
                          </a:lnTo>
                          <a:lnTo>
                            <a:pt x="534" y="162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2" name="Freeform 371">
                      <a:extLst>
                        <a:ext uri="{FF2B5EF4-FFF2-40B4-BE49-F238E27FC236}">
                          <a16:creationId xmlns:a16="http://schemas.microsoft.com/office/drawing/2014/main" id="{EB37360A-EBE9-4069-827D-43CE3CF10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451" y="2550820"/>
                      <a:ext cx="94170" cy="5872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70" h="58723">
                          <a:moveTo>
                            <a:pt x="0" y="0"/>
                          </a:moveTo>
                          <a:lnTo>
                            <a:pt x="84566" y="39149"/>
                          </a:lnTo>
                          <a:lnTo>
                            <a:pt x="94170" y="58723"/>
                          </a:lnTo>
                          <a:lnTo>
                            <a:pt x="267" y="151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3" name="Freeform 372">
                      <a:extLst>
                        <a:ext uri="{FF2B5EF4-FFF2-40B4-BE49-F238E27FC236}">
                          <a16:creationId xmlns:a16="http://schemas.microsoft.com/office/drawing/2014/main" id="{65FD30F9-ADEE-4653-A00D-BC80CB5A8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451" y="2634590"/>
                      <a:ext cx="94170" cy="5676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170" h="56766">
                          <a:moveTo>
                            <a:pt x="0" y="0"/>
                          </a:moveTo>
                          <a:lnTo>
                            <a:pt x="84566" y="38869"/>
                          </a:lnTo>
                          <a:lnTo>
                            <a:pt x="94170" y="56766"/>
                          </a:lnTo>
                          <a:lnTo>
                            <a:pt x="267" y="131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29000">
                          <a:srgbClr val="40C2F2">
                            <a:alpha val="78000"/>
                          </a:srgbClr>
                        </a:gs>
                        <a:gs pos="72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4" name="Freeform 373">
                      <a:extLst>
                        <a:ext uri="{FF2B5EF4-FFF2-40B4-BE49-F238E27FC236}">
                          <a16:creationId xmlns:a16="http://schemas.microsoft.com/office/drawing/2014/main" id="{B7DEC8B9-ADF2-4E34-BBA2-8891AF3931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451" y="2634589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7000">
                          <a:srgbClr val="40C2F2"/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5" name="Freeform 374">
                      <a:extLst>
                        <a:ext uri="{FF2B5EF4-FFF2-40B4-BE49-F238E27FC236}">
                          <a16:creationId xmlns:a16="http://schemas.microsoft.com/office/drawing/2014/main" id="{A2F0229D-A9DC-48D6-ACFF-2C30879A2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4052" y="2550480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6" name="Freeform 375">
                      <a:extLst>
                        <a:ext uri="{FF2B5EF4-FFF2-40B4-BE49-F238E27FC236}">
                          <a16:creationId xmlns:a16="http://schemas.microsoft.com/office/drawing/2014/main" id="{B1A4A933-28E8-4E26-A37A-F27479E8B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4386" y="2468268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77" name="Freeform 376">
                      <a:extLst>
                        <a:ext uri="{FF2B5EF4-FFF2-40B4-BE49-F238E27FC236}">
                          <a16:creationId xmlns:a16="http://schemas.microsoft.com/office/drawing/2014/main" id="{3FF430F9-B4EC-4B06-8A0D-F3B253E7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4386" y="2386896"/>
                      <a:ext cx="97638" cy="5940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8" h="59404">
                          <a:moveTo>
                            <a:pt x="0" y="0"/>
                          </a:moveTo>
                          <a:lnTo>
                            <a:pt x="97638" y="47100"/>
                          </a:lnTo>
                          <a:lnTo>
                            <a:pt x="97638" y="59404"/>
                          </a:lnTo>
                          <a:lnTo>
                            <a:pt x="13339" y="2081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</p:grpSp>
          <p:grpSp>
            <p:nvGrpSpPr>
              <p:cNvPr id="56" name="Serveur de base de données">
                <a:extLst>
                  <a:ext uri="{FF2B5EF4-FFF2-40B4-BE49-F238E27FC236}">
                    <a16:creationId xmlns:a16="http://schemas.microsoft.com/office/drawing/2014/main" id="{8415C86C-D2BB-45E2-ACE4-A2A7E3821AA1}"/>
                  </a:ext>
                </a:extLst>
              </p:cNvPr>
              <p:cNvGrpSpPr/>
              <p:nvPr/>
            </p:nvGrpSpPr>
            <p:grpSpPr>
              <a:xfrm>
                <a:off x="6669807" y="1994397"/>
                <a:ext cx="627123" cy="860138"/>
                <a:chOff x="6669807" y="1994397"/>
                <a:chExt cx="627123" cy="860138"/>
              </a:xfrm>
            </p:grpSpPr>
            <p:grpSp>
              <p:nvGrpSpPr>
                <p:cNvPr id="126" name="Group 405">
                  <a:extLst>
                    <a:ext uri="{FF2B5EF4-FFF2-40B4-BE49-F238E27FC236}">
                      <a16:creationId xmlns:a16="http://schemas.microsoft.com/office/drawing/2014/main" id="{9493D9D9-9B4F-4321-BBF8-F1EAC230DC5D}"/>
                    </a:ext>
                  </a:extLst>
                </p:cNvPr>
                <p:cNvGrpSpPr/>
                <p:nvPr/>
              </p:nvGrpSpPr>
              <p:grpSpPr>
                <a:xfrm>
                  <a:off x="6669807" y="1994397"/>
                  <a:ext cx="627123" cy="858107"/>
                  <a:chOff x="6669807" y="1994397"/>
                  <a:chExt cx="627123" cy="858107"/>
                </a:xfrm>
              </p:grpSpPr>
              <p:sp>
                <p:nvSpPr>
                  <p:cNvPr id="130" name="Freeform 406">
                    <a:extLst>
                      <a:ext uri="{FF2B5EF4-FFF2-40B4-BE49-F238E27FC236}">
                        <a16:creationId xmlns:a16="http://schemas.microsoft.com/office/drawing/2014/main" id="{29C21BB5-7D75-4B86-BBA9-BE19E3495E92}"/>
                      </a:ext>
                    </a:extLst>
                  </p:cNvPr>
                  <p:cNvSpPr/>
                  <p:nvPr/>
                </p:nvSpPr>
                <p:spPr>
                  <a:xfrm>
                    <a:off x="6671408" y="1994397"/>
                    <a:ext cx="623923" cy="3258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23923" h="325893">
                        <a:moveTo>
                          <a:pt x="0" y="174103"/>
                        </a:moveTo>
                        <a:lnTo>
                          <a:pt x="4338" y="162098"/>
                        </a:lnTo>
                        <a:lnTo>
                          <a:pt x="374171" y="0"/>
                        </a:lnTo>
                        <a:lnTo>
                          <a:pt x="623923" y="67012"/>
                        </a:lnTo>
                        <a:lnTo>
                          <a:pt x="244319" y="325893"/>
                        </a:lnTo>
                        <a:lnTo>
                          <a:pt x="0" y="17410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73737"/>
                      </a:gs>
                      <a:gs pos="52000">
                        <a:srgbClr val="494949"/>
                      </a:gs>
                      <a:gs pos="3000">
                        <a:srgbClr val="474747"/>
                      </a:gs>
                    </a:gsLst>
                    <a:lin ang="3960000" scaled="0"/>
                  </a:gradFill>
                  <a:ln w="7600" cap="flat">
                    <a:solidFill>
                      <a:srgbClr val="3A3A3A"/>
                    </a:solidFill>
                    <a:bevel/>
                  </a:ln>
                </p:spPr>
              </p:sp>
              <p:sp>
                <p:nvSpPr>
                  <p:cNvPr id="131" name="Freeform 407">
                    <a:extLst>
                      <a:ext uri="{FF2B5EF4-FFF2-40B4-BE49-F238E27FC236}">
                        <a16:creationId xmlns:a16="http://schemas.microsoft.com/office/drawing/2014/main" id="{4490FBA2-E0A4-491A-8EE4-00C63BD80892}"/>
                      </a:ext>
                    </a:extLst>
                  </p:cNvPr>
                  <p:cNvSpPr/>
                  <p:nvPr/>
                </p:nvSpPr>
                <p:spPr>
                  <a:xfrm>
                    <a:off x="6803666" y="2061331"/>
                    <a:ext cx="493264" cy="79073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93264" h="790739">
                        <a:moveTo>
                          <a:pt x="98029" y="790739"/>
                        </a:moveTo>
                        <a:lnTo>
                          <a:pt x="493264" y="567507"/>
                        </a:lnTo>
                        <a:lnTo>
                          <a:pt x="493264" y="7907"/>
                        </a:lnTo>
                        <a:lnTo>
                          <a:pt x="103738" y="191387"/>
                        </a:lnTo>
                        <a:lnTo>
                          <a:pt x="0" y="517028"/>
                        </a:lnTo>
                        <a:lnTo>
                          <a:pt x="98029" y="790739"/>
                        </a:lnTo>
                        <a:close/>
                      </a:path>
                    </a:pathLst>
                  </a:custGeom>
                  <a:solidFill>
                    <a:srgbClr val="414141"/>
                  </a:solidFill>
                  <a:ln w="7600" cap="flat">
                    <a:solidFill>
                      <a:srgbClr val="414141"/>
                    </a:solidFill>
                    <a:bevel/>
                  </a:ln>
                </p:spPr>
              </p:sp>
              <p:sp>
                <p:nvSpPr>
                  <p:cNvPr id="132" name="Freeform 408">
                    <a:extLst>
                      <a:ext uri="{FF2B5EF4-FFF2-40B4-BE49-F238E27FC236}">
                        <a16:creationId xmlns:a16="http://schemas.microsoft.com/office/drawing/2014/main" id="{1C71045C-49F4-4FB2-9669-A537D5E59B6C}"/>
                      </a:ext>
                    </a:extLst>
                  </p:cNvPr>
                  <p:cNvSpPr/>
                  <p:nvPr/>
                </p:nvSpPr>
                <p:spPr>
                  <a:xfrm>
                    <a:off x="6669738" y="2156517"/>
                    <a:ext cx="237792" cy="69543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7792" h="695432">
                        <a:moveTo>
                          <a:pt x="7857" y="0"/>
                        </a:moveTo>
                        <a:lnTo>
                          <a:pt x="229595" y="90896"/>
                        </a:lnTo>
                        <a:cubicBezTo>
                          <a:pt x="234456" y="92211"/>
                          <a:pt x="236994" y="96855"/>
                          <a:pt x="237792" y="99338"/>
                        </a:cubicBezTo>
                        <a:lnTo>
                          <a:pt x="237792" y="688116"/>
                        </a:lnTo>
                        <a:cubicBezTo>
                          <a:pt x="237792" y="692779"/>
                          <a:pt x="233841" y="695432"/>
                          <a:pt x="229381" y="695432"/>
                        </a:cubicBezTo>
                        <a:lnTo>
                          <a:pt x="8094" y="582581"/>
                        </a:lnTo>
                        <a:cubicBezTo>
                          <a:pt x="1898" y="579145"/>
                          <a:pt x="909" y="577377"/>
                          <a:pt x="0" y="574139"/>
                        </a:cubicBezTo>
                        <a:lnTo>
                          <a:pt x="0" y="7951"/>
                        </a:lnTo>
                        <a:cubicBezTo>
                          <a:pt x="0" y="3288"/>
                          <a:pt x="3398" y="0"/>
                          <a:pt x="7857" y="0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343434"/>
                      </a:gs>
                      <a:gs pos="66000">
                        <a:srgbClr val="383838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solidFill>
                      <a:srgbClr val="424242"/>
                    </a:solidFill>
                    <a:bevel/>
                  </a:ln>
                </p:spPr>
              </p:sp>
              <p:sp>
                <p:nvSpPr>
                  <p:cNvPr id="133" name="Freeform 409">
                    <a:extLst>
                      <a:ext uri="{FF2B5EF4-FFF2-40B4-BE49-F238E27FC236}">
                        <a16:creationId xmlns:a16="http://schemas.microsoft.com/office/drawing/2014/main" id="{C3034532-F4CE-4AE4-BC4E-C216943998B6}"/>
                      </a:ext>
                    </a:extLst>
                  </p:cNvPr>
                  <p:cNvSpPr/>
                  <p:nvPr/>
                </p:nvSpPr>
                <p:spPr>
                  <a:xfrm>
                    <a:off x="6883208" y="2055790"/>
                    <a:ext cx="413695" cy="229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3695" h="229499">
                        <a:moveTo>
                          <a:pt x="0" y="187063"/>
                        </a:moveTo>
                        <a:cubicBezTo>
                          <a:pt x="16823" y="194361"/>
                          <a:pt x="18863" y="194025"/>
                          <a:pt x="31067" y="205046"/>
                        </a:cubicBezTo>
                        <a:cubicBezTo>
                          <a:pt x="37841" y="211164"/>
                          <a:pt x="41052" y="229499"/>
                          <a:pt x="41052" y="229499"/>
                        </a:cubicBezTo>
                        <a:lnTo>
                          <a:pt x="412941" y="16752"/>
                        </a:lnTo>
                        <a:cubicBezTo>
                          <a:pt x="412941" y="16752"/>
                          <a:pt x="414999" y="8453"/>
                          <a:pt x="411764" y="5687"/>
                        </a:cubicBezTo>
                        <a:cubicBezTo>
                          <a:pt x="409020" y="3338"/>
                          <a:pt x="385789" y="0"/>
                          <a:pt x="385789" y="0"/>
                        </a:cubicBezTo>
                        <a:lnTo>
                          <a:pt x="0" y="187063"/>
                        </a:lnTo>
                        <a:close/>
                      </a:path>
                    </a:pathLst>
                  </a:custGeom>
                  <a:gradFill>
                    <a:gsLst>
                      <a:gs pos="45000">
                        <a:srgbClr val="4A4A4A"/>
                      </a:gs>
                      <a:gs pos="49000">
                        <a:srgbClr val="565656"/>
                      </a:gs>
                      <a:gs pos="51000">
                        <a:srgbClr val="414141"/>
                      </a:gs>
                    </a:gsLst>
                    <a:lin ang="384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4" name="Freeform 410">
                    <a:extLst>
                      <a:ext uri="{FF2B5EF4-FFF2-40B4-BE49-F238E27FC236}">
                        <a16:creationId xmlns:a16="http://schemas.microsoft.com/office/drawing/2014/main" id="{16DE2ACC-BC3F-40B5-851A-CD550C554D00}"/>
                      </a:ext>
                    </a:extLst>
                  </p:cNvPr>
                  <p:cNvSpPr/>
                  <p:nvPr/>
                </p:nvSpPr>
                <p:spPr>
                  <a:xfrm>
                    <a:off x="6881045" y="2241113"/>
                    <a:ext cx="43294" cy="6112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3294" h="611271">
                        <a:moveTo>
                          <a:pt x="-49" y="0"/>
                        </a:moveTo>
                        <a:cubicBezTo>
                          <a:pt x="10427" y="0"/>
                          <a:pt x="41333" y="15082"/>
                          <a:pt x="42970" y="41332"/>
                        </a:cubicBezTo>
                        <a:cubicBezTo>
                          <a:pt x="43528" y="50279"/>
                          <a:pt x="42970" y="596044"/>
                          <a:pt x="42970" y="596044"/>
                        </a:cubicBezTo>
                        <a:cubicBezTo>
                          <a:pt x="42970" y="596044"/>
                          <a:pt x="21937" y="613655"/>
                          <a:pt x="19502" y="611271"/>
                        </a:cubicBezTo>
                        <a:cubicBezTo>
                          <a:pt x="17067" y="608260"/>
                          <a:pt x="383" y="602261"/>
                          <a:pt x="383" y="602261"/>
                        </a:cubicBezTo>
                        <a:lnTo>
                          <a:pt x="-4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14141"/>
                      </a:gs>
                      <a:gs pos="25000">
                        <a:srgbClr val="4C4C4C"/>
                      </a:gs>
                      <a:gs pos="100000">
                        <a:srgbClr val="353535"/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5" name="Freeform 411">
                    <a:extLst>
                      <a:ext uri="{FF2B5EF4-FFF2-40B4-BE49-F238E27FC236}">
                        <a16:creationId xmlns:a16="http://schemas.microsoft.com/office/drawing/2014/main" id="{CECFA7FE-32CC-4270-BD79-55B506CF046E}"/>
                      </a:ext>
                    </a:extLst>
                  </p:cNvPr>
                  <p:cNvSpPr/>
                  <p:nvPr/>
                </p:nvSpPr>
                <p:spPr>
                  <a:xfrm>
                    <a:off x="6670744" y="2160889"/>
                    <a:ext cx="141560" cy="6095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560" h="609576">
                        <a:moveTo>
                          <a:pt x="141560" y="49964"/>
                        </a:moveTo>
                        <a:lnTo>
                          <a:pt x="70780" y="609576"/>
                        </a:lnTo>
                        <a:lnTo>
                          <a:pt x="147" y="578223"/>
                        </a:lnTo>
                        <a:lnTo>
                          <a:pt x="147" y="2142"/>
                        </a:lnTo>
                        <a:cubicBezTo>
                          <a:pt x="147" y="2142"/>
                          <a:pt x="-2127" y="-2186"/>
                          <a:pt x="8294" y="1144"/>
                        </a:cubicBezTo>
                        <a:lnTo>
                          <a:pt x="141560" y="4996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F8F8F">
                          <a:alpha val="20000"/>
                        </a:srgbClr>
                      </a:gs>
                      <a:gs pos="52000">
                        <a:srgbClr val="686868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36" name="Group 412">
                    <a:extLst>
                      <a:ext uri="{FF2B5EF4-FFF2-40B4-BE49-F238E27FC236}">
                        <a16:creationId xmlns:a16="http://schemas.microsoft.com/office/drawing/2014/main" id="{26CAE6C8-0705-40A8-9FA2-8006125507F2}"/>
                      </a:ext>
                    </a:extLst>
                  </p:cNvPr>
                  <p:cNvGrpSpPr/>
                  <p:nvPr/>
                </p:nvGrpSpPr>
                <p:grpSpPr>
                  <a:xfrm>
                    <a:off x="6670341" y="2230342"/>
                    <a:ext cx="237140" cy="382754"/>
                    <a:chOff x="6670341" y="2230342"/>
                    <a:chExt cx="237140" cy="382754"/>
                  </a:xfrm>
                </p:grpSpPr>
                <p:sp>
                  <p:nvSpPr>
                    <p:cNvPr id="137" name="Freeform 413">
                      <a:extLst>
                        <a:ext uri="{FF2B5EF4-FFF2-40B4-BE49-F238E27FC236}">
                          <a16:creationId xmlns:a16="http://schemas.microsoft.com/office/drawing/2014/main" id="{ADA6BA1B-EDBC-42DF-80CD-08EEA71AD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1184" y="2230342"/>
                      <a:ext cx="129514" cy="7458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9514" h="74582">
                          <a:moveTo>
                            <a:pt x="0" y="0"/>
                          </a:moveTo>
                          <a:lnTo>
                            <a:pt x="0" y="12327"/>
                          </a:lnTo>
                          <a:lnTo>
                            <a:pt x="129514" y="74582"/>
                          </a:lnTo>
                          <a:lnTo>
                            <a:pt x="129514" y="615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38" name="Freeform 414">
                      <a:extLst>
                        <a:ext uri="{FF2B5EF4-FFF2-40B4-BE49-F238E27FC236}">
                          <a16:creationId xmlns:a16="http://schemas.microsoft.com/office/drawing/2014/main" id="{D5D0436D-AAF0-4FA0-838B-7FF4D2D88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1184" y="2314429"/>
                      <a:ext cx="129514" cy="753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9514" h="75333">
                          <a:moveTo>
                            <a:pt x="0" y="0"/>
                          </a:moveTo>
                          <a:lnTo>
                            <a:pt x="0" y="13777"/>
                          </a:lnTo>
                          <a:lnTo>
                            <a:pt x="129514" y="75333"/>
                          </a:lnTo>
                          <a:lnTo>
                            <a:pt x="129514" y="6010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39" name="Freeform 415">
                      <a:extLst>
                        <a:ext uri="{FF2B5EF4-FFF2-40B4-BE49-F238E27FC236}">
                          <a16:creationId xmlns:a16="http://schemas.microsoft.com/office/drawing/2014/main" id="{693926A8-78BB-4073-8BE3-1E6621F1DB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0341" y="2399187"/>
                      <a:ext cx="130358" cy="7686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0358" h="76862">
                          <a:moveTo>
                            <a:pt x="0" y="0"/>
                          </a:moveTo>
                          <a:lnTo>
                            <a:pt x="0" y="14502"/>
                          </a:lnTo>
                          <a:lnTo>
                            <a:pt x="130358" y="76862"/>
                          </a:lnTo>
                          <a:lnTo>
                            <a:pt x="130358" y="6308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40" name="Freeform 416">
                      <a:extLst>
                        <a:ext uri="{FF2B5EF4-FFF2-40B4-BE49-F238E27FC236}">
                          <a16:creationId xmlns:a16="http://schemas.microsoft.com/office/drawing/2014/main" id="{45C75AE9-3878-46FC-968F-1B95DBDE6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1498" y="2486926"/>
                      <a:ext cx="128447" cy="7541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28447" h="75412">
                          <a:moveTo>
                            <a:pt x="0" y="0"/>
                          </a:moveTo>
                          <a:lnTo>
                            <a:pt x="0" y="14502"/>
                          </a:lnTo>
                          <a:lnTo>
                            <a:pt x="128447" y="75412"/>
                          </a:lnTo>
                          <a:lnTo>
                            <a:pt x="128447" y="616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33333"/>
                        </a:gs>
                        <a:gs pos="100000">
                          <a:srgbClr val="000000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292929"/>
                      </a:solidFill>
                      <a:bevel/>
                    </a:ln>
                  </p:spPr>
                </p:sp>
                <p:sp>
                  <p:nvSpPr>
                    <p:cNvPr id="141" name="Freeform 417">
                      <a:extLst>
                        <a:ext uri="{FF2B5EF4-FFF2-40B4-BE49-F238E27FC236}">
                          <a16:creationId xmlns:a16="http://schemas.microsoft.com/office/drawing/2014/main" id="{1FF0B371-EA70-488A-B9D9-5CF2DAE3E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0297" y="2288102"/>
                      <a:ext cx="116490" cy="6497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6490" h="64970">
                          <a:moveTo>
                            <a:pt x="0" y="0"/>
                          </a:moveTo>
                          <a:lnTo>
                            <a:pt x="277" y="12182"/>
                          </a:lnTo>
                          <a:lnTo>
                            <a:pt x="116490" y="64970"/>
                          </a:lnTo>
                          <a:lnTo>
                            <a:pt x="116490" y="5336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42" name="Freeform 418">
                      <a:extLst>
                        <a:ext uri="{FF2B5EF4-FFF2-40B4-BE49-F238E27FC236}">
                          <a16:creationId xmlns:a16="http://schemas.microsoft.com/office/drawing/2014/main" id="{5EFA3F5F-1576-4A95-8683-E8ED5C079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0298" y="2370183"/>
                      <a:ext cx="117184" cy="696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184" h="69611">
                          <a:moveTo>
                            <a:pt x="0" y="0"/>
                          </a:moveTo>
                          <a:lnTo>
                            <a:pt x="0" y="15227"/>
                          </a:lnTo>
                          <a:lnTo>
                            <a:pt x="117184" y="69611"/>
                          </a:lnTo>
                          <a:lnTo>
                            <a:pt x="117184" y="558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43" name="Freeform 419">
                      <a:extLst>
                        <a:ext uri="{FF2B5EF4-FFF2-40B4-BE49-F238E27FC236}">
                          <a16:creationId xmlns:a16="http://schemas.microsoft.com/office/drawing/2014/main" id="{5E739485-E70E-4254-A144-FE80D0CF1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9603" y="2457197"/>
                      <a:ext cx="117877" cy="6816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877" h="68161">
                          <a:moveTo>
                            <a:pt x="0" y="0"/>
                          </a:moveTo>
                          <a:lnTo>
                            <a:pt x="117877" y="55109"/>
                          </a:lnTo>
                          <a:lnTo>
                            <a:pt x="117877" y="68161"/>
                          </a:lnTo>
                          <a:lnTo>
                            <a:pt x="0" y="1522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44" name="Freeform 420">
                      <a:extLst>
                        <a:ext uri="{FF2B5EF4-FFF2-40B4-BE49-F238E27FC236}">
                          <a16:creationId xmlns:a16="http://schemas.microsoft.com/office/drawing/2014/main" id="{8B17E0EA-0CC3-4A8B-B6DC-DCC4FA55E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9603" y="2542760"/>
                      <a:ext cx="117877" cy="703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877" h="70336">
                          <a:moveTo>
                            <a:pt x="0" y="0"/>
                          </a:moveTo>
                          <a:lnTo>
                            <a:pt x="117877" y="57284"/>
                          </a:lnTo>
                          <a:lnTo>
                            <a:pt x="117877" y="70336"/>
                          </a:lnTo>
                          <a:lnTo>
                            <a:pt x="0" y="1522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3000">
                          <a:srgbClr val="006FBD"/>
                        </a:gs>
                        <a:gs pos="100000">
                          <a:srgbClr val="004371"/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7600" cap="flat">
                      <a:gradFill>
                        <a:gsLst>
                          <a:gs pos="0">
                            <a:srgbClr val="00538E"/>
                          </a:gs>
                          <a:gs pos="100000">
                            <a:srgbClr val="00406E"/>
                          </a:gs>
                        </a:gsLst>
                        <a:lin ang="0" scaled="0"/>
                      </a:gradFill>
                      <a:bevel/>
                    </a:ln>
                  </p:spPr>
                </p:sp>
                <p:sp>
                  <p:nvSpPr>
                    <p:cNvPr id="145" name="Freeform 421">
                      <a:extLst>
                        <a:ext uri="{FF2B5EF4-FFF2-40B4-BE49-F238E27FC236}">
                          <a16:creationId xmlns:a16="http://schemas.microsoft.com/office/drawing/2014/main" id="{46B60792-230E-41E6-AA9C-EE32F94B8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6537" y="2291002"/>
                      <a:ext cx="97907" cy="588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907" h="58879">
                          <a:moveTo>
                            <a:pt x="0" y="0"/>
                          </a:moveTo>
                          <a:lnTo>
                            <a:pt x="87922" y="40316"/>
                          </a:lnTo>
                          <a:lnTo>
                            <a:pt x="97907" y="58879"/>
                          </a:lnTo>
                          <a:lnTo>
                            <a:pt x="277" y="136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6" name="Freeform 422">
                      <a:extLst>
                        <a:ext uri="{FF2B5EF4-FFF2-40B4-BE49-F238E27FC236}">
                          <a16:creationId xmlns:a16="http://schemas.microsoft.com/office/drawing/2014/main" id="{7C792965-A963-4B4B-B89A-2A034526F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5012" y="2371633"/>
                      <a:ext cx="97630" cy="6265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630" h="62650">
                          <a:moveTo>
                            <a:pt x="0" y="0"/>
                          </a:moveTo>
                          <a:lnTo>
                            <a:pt x="87090" y="41767"/>
                          </a:lnTo>
                          <a:lnTo>
                            <a:pt x="97630" y="62650"/>
                          </a:lnTo>
                          <a:lnTo>
                            <a:pt x="555" y="168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7" name="Freeform 423">
                      <a:extLst>
                        <a:ext uri="{FF2B5EF4-FFF2-40B4-BE49-F238E27FC236}">
                          <a16:creationId xmlns:a16="http://schemas.microsoft.com/office/drawing/2014/main" id="{804DDBAF-984E-47B0-BDEA-60605F8EC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6122" y="2459807"/>
                      <a:ext cx="97907" cy="60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907" h="60910">
                          <a:moveTo>
                            <a:pt x="0" y="0"/>
                          </a:moveTo>
                          <a:lnTo>
                            <a:pt x="87922" y="40607"/>
                          </a:lnTo>
                          <a:lnTo>
                            <a:pt x="97907" y="60910"/>
                          </a:lnTo>
                          <a:lnTo>
                            <a:pt x="278" y="1566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/>
                        </a:gs>
                        <a:gs pos="75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8" name="Freeform 424">
                      <a:extLst>
                        <a:ext uri="{FF2B5EF4-FFF2-40B4-BE49-F238E27FC236}">
                          <a16:creationId xmlns:a16="http://schemas.microsoft.com/office/drawing/2014/main" id="{174B5660-AE38-463E-958B-BB2CD46A7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6122" y="2546697"/>
                      <a:ext cx="97907" cy="588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7907" h="58879">
                          <a:moveTo>
                            <a:pt x="0" y="0"/>
                          </a:moveTo>
                          <a:lnTo>
                            <a:pt x="87922" y="40316"/>
                          </a:lnTo>
                          <a:lnTo>
                            <a:pt x="97907" y="58879"/>
                          </a:lnTo>
                          <a:lnTo>
                            <a:pt x="277" y="136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29000">
                          <a:srgbClr val="40C2F2">
                            <a:alpha val="78000"/>
                          </a:srgbClr>
                        </a:gs>
                        <a:gs pos="72000">
                          <a:srgbClr val="45C4F3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9" name="Freeform 425">
                      <a:extLst>
                        <a:ext uri="{FF2B5EF4-FFF2-40B4-BE49-F238E27FC236}">
                          <a16:creationId xmlns:a16="http://schemas.microsoft.com/office/drawing/2014/main" id="{E4F4DA74-3884-4022-8894-44F2A67B8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6121" y="2546695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7000">
                          <a:srgbClr val="40C2F2"/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0" name="Freeform 426">
                      <a:extLst>
                        <a:ext uri="{FF2B5EF4-FFF2-40B4-BE49-F238E27FC236}">
                          <a16:creationId xmlns:a16="http://schemas.microsoft.com/office/drawing/2014/main" id="{1EECD1D2-CA86-4ADC-98B4-BFAC1C0EA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7786" y="2459454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1" name="Freeform 427">
                      <a:extLst>
                        <a:ext uri="{FF2B5EF4-FFF2-40B4-BE49-F238E27FC236}">
                          <a16:creationId xmlns:a16="http://schemas.microsoft.com/office/drawing/2014/main" id="{4DD4868F-BBD5-47DA-B756-2DE825989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8133" y="2374181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2" name="Freeform 428">
                      <a:extLst>
                        <a:ext uri="{FF2B5EF4-FFF2-40B4-BE49-F238E27FC236}">
                          <a16:creationId xmlns:a16="http://schemas.microsoft.com/office/drawing/2014/main" id="{965C8B90-10BC-4505-8623-5C173B6DF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8133" y="2289779"/>
                      <a:ext cx="101513" cy="6161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1513" h="61616">
                          <a:moveTo>
                            <a:pt x="0" y="0"/>
                          </a:moveTo>
                          <a:lnTo>
                            <a:pt x="101513" y="48854"/>
                          </a:lnTo>
                          <a:lnTo>
                            <a:pt x="101513" y="61616"/>
                          </a:lnTo>
                          <a:lnTo>
                            <a:pt x="13868" y="2158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40C2F2">
                            <a:alpha val="90000"/>
                          </a:srgbClr>
                        </a:gs>
                        <a:gs pos="41000">
                          <a:srgbClr val="45C4F3">
                            <a:alpha val="0"/>
                          </a:srgbClr>
                        </a:gs>
                      </a:gsLst>
                      <a:lin ang="11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27" name="Highlight Cylinder">
                  <a:extLst>
                    <a:ext uri="{FF2B5EF4-FFF2-40B4-BE49-F238E27FC236}">
                      <a16:creationId xmlns:a16="http://schemas.microsoft.com/office/drawing/2014/main" id="{96D7A029-00FB-44A6-A28D-5938AD2594E1}"/>
                    </a:ext>
                  </a:extLst>
                </p:cNvPr>
                <p:cNvGrpSpPr/>
                <p:nvPr/>
              </p:nvGrpSpPr>
              <p:grpSpPr>
                <a:xfrm>
                  <a:off x="7020996" y="2538593"/>
                  <a:ext cx="219493" cy="315604"/>
                  <a:chOff x="7020996" y="2538593"/>
                  <a:chExt cx="219493" cy="315604"/>
                </a:xfrm>
              </p:grpSpPr>
              <p:sp>
                <p:nvSpPr>
                  <p:cNvPr id="128" name="Database">
                    <a:extLst>
                      <a:ext uri="{FF2B5EF4-FFF2-40B4-BE49-F238E27FC236}">
                        <a16:creationId xmlns:a16="http://schemas.microsoft.com/office/drawing/2014/main" id="{A9ADD7DF-66CD-4A1E-828C-66DB1AD32A2B}"/>
                      </a:ext>
                    </a:extLst>
                  </p:cNvPr>
                  <p:cNvSpPr/>
                  <p:nvPr/>
                </p:nvSpPr>
                <p:spPr>
                  <a:xfrm>
                    <a:off x="7020996" y="2538593"/>
                    <a:ext cx="219493" cy="3156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493" h="315604">
                        <a:moveTo>
                          <a:pt x="0" y="0"/>
                        </a:moveTo>
                        <a:lnTo>
                          <a:pt x="0" y="262925"/>
                        </a:lnTo>
                        <a:cubicBezTo>
                          <a:pt x="0" y="292019"/>
                          <a:pt x="49135" y="315604"/>
                          <a:pt x="109747" y="315604"/>
                        </a:cubicBezTo>
                        <a:cubicBezTo>
                          <a:pt x="170358" y="315604"/>
                          <a:pt x="219493" y="292019"/>
                          <a:pt x="219493" y="262925"/>
                        </a:cubicBezTo>
                        <a:lnTo>
                          <a:pt x="219493" y="0"/>
                        </a:lnTo>
                        <a:cubicBezTo>
                          <a:pt x="219493" y="29093"/>
                          <a:pt x="170358" y="52678"/>
                          <a:pt x="109747" y="52678"/>
                        </a:cubicBezTo>
                        <a:cubicBezTo>
                          <a:pt x="49135" y="52678"/>
                          <a:pt x="0" y="2909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6CBF2"/>
                      </a:gs>
                      <a:gs pos="25000">
                        <a:srgbClr val="DEE7F9"/>
                      </a:gs>
                      <a:gs pos="50000">
                        <a:srgbClr val="B6CBF2"/>
                      </a:gs>
                      <a:gs pos="75000">
                        <a:srgbClr val="A0B2D5"/>
                      </a:gs>
                      <a:gs pos="100000">
                        <a:srgbClr val="AEC2E7"/>
                      </a:gs>
                    </a:gsLst>
                    <a:lin ang="0" scaled="0"/>
                  </a:gradFill>
                  <a:ln w="7600" cap="flat">
                    <a:solidFill>
                      <a:srgbClr val="90A1C1">
                        <a:alpha val="40000"/>
                      </a:srgbClr>
                    </a:solidFill>
                    <a:bevel/>
                  </a:ln>
                </p:spPr>
              </p:sp>
              <p:sp>
                <p:nvSpPr>
                  <p:cNvPr id="129" name="Freeform 431">
                    <a:extLst>
                      <a:ext uri="{FF2B5EF4-FFF2-40B4-BE49-F238E27FC236}">
                        <a16:creationId xmlns:a16="http://schemas.microsoft.com/office/drawing/2014/main" id="{D8BD991E-8892-4874-98DE-76C6CE0F6E56}"/>
                      </a:ext>
                    </a:extLst>
                  </p:cNvPr>
                  <p:cNvSpPr/>
                  <p:nvPr/>
                </p:nvSpPr>
                <p:spPr>
                  <a:xfrm>
                    <a:off x="7020996" y="2485914"/>
                    <a:ext cx="219493" cy="10535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493" h="105357">
                        <a:moveTo>
                          <a:pt x="0" y="52678"/>
                        </a:moveTo>
                        <a:cubicBezTo>
                          <a:pt x="0" y="23585"/>
                          <a:pt x="49135" y="0"/>
                          <a:pt x="109747" y="0"/>
                        </a:cubicBezTo>
                        <a:cubicBezTo>
                          <a:pt x="170358" y="0"/>
                          <a:pt x="219493" y="23585"/>
                          <a:pt x="219493" y="52678"/>
                        </a:cubicBezTo>
                        <a:cubicBezTo>
                          <a:pt x="219493" y="81772"/>
                          <a:pt x="170358" y="105357"/>
                          <a:pt x="109747" y="105357"/>
                        </a:cubicBezTo>
                        <a:cubicBezTo>
                          <a:pt x="49135" y="105357"/>
                          <a:pt x="0" y="81772"/>
                          <a:pt x="0" y="52678"/>
                        </a:cubicBezTo>
                        <a:close/>
                      </a:path>
                    </a:pathLst>
                  </a:custGeom>
                  <a:gradFill>
                    <a:gsLst>
                      <a:gs pos="20000">
                        <a:srgbClr val="D7E2F7"/>
                      </a:gs>
                      <a:gs pos="100000">
                        <a:srgbClr val="AEC2E7"/>
                      </a:gs>
                    </a:gsLst>
                    <a:lin ang="16800000" scaled="0"/>
                  </a:gradFill>
                  <a:ln w="7600" cap="flat">
                    <a:solidFill>
                      <a:srgbClr val="90A1C1">
                        <a:alpha val="40000"/>
                      </a:srgbClr>
                    </a:solidFill>
                    <a:bevel/>
                  </a:ln>
                </p:spPr>
              </p:sp>
            </p:grpSp>
          </p:grpSp>
          <p:grpSp>
            <p:nvGrpSpPr>
              <p:cNvPr id="57" name="Serveur empilé 1U">
                <a:extLst>
                  <a:ext uri="{FF2B5EF4-FFF2-40B4-BE49-F238E27FC236}">
                    <a16:creationId xmlns:a16="http://schemas.microsoft.com/office/drawing/2014/main" id="{81625F75-F3CB-4454-B4AA-E3C4BC25FDA0}"/>
                  </a:ext>
                </a:extLst>
              </p:cNvPr>
              <p:cNvGrpSpPr/>
              <p:nvPr/>
            </p:nvGrpSpPr>
            <p:grpSpPr>
              <a:xfrm>
                <a:off x="4649099" y="3436823"/>
                <a:ext cx="760553" cy="665914"/>
                <a:chOff x="4649099" y="3436823"/>
                <a:chExt cx="760553" cy="665914"/>
              </a:xfrm>
            </p:grpSpPr>
            <p:grpSp>
              <p:nvGrpSpPr>
                <p:cNvPr id="104" name="Group 510">
                  <a:extLst>
                    <a:ext uri="{FF2B5EF4-FFF2-40B4-BE49-F238E27FC236}">
                      <a16:creationId xmlns:a16="http://schemas.microsoft.com/office/drawing/2014/main" id="{F48CDBD7-D2A4-4847-81BC-EB930E2C1692}"/>
                    </a:ext>
                  </a:extLst>
                </p:cNvPr>
                <p:cNvGrpSpPr/>
                <p:nvPr/>
              </p:nvGrpSpPr>
              <p:grpSpPr>
                <a:xfrm>
                  <a:off x="4649099" y="3587551"/>
                  <a:ext cx="760553" cy="515186"/>
                  <a:chOff x="4649099" y="3587551"/>
                  <a:chExt cx="760553" cy="515186"/>
                </a:xfrm>
              </p:grpSpPr>
              <p:sp>
                <p:nvSpPr>
                  <p:cNvPr id="116" name="Freeform 511">
                    <a:extLst>
                      <a:ext uri="{FF2B5EF4-FFF2-40B4-BE49-F238E27FC236}">
                        <a16:creationId xmlns:a16="http://schemas.microsoft.com/office/drawing/2014/main" id="{22ABE54B-A522-4E9F-AE76-3AF570D539FF}"/>
                      </a:ext>
                    </a:extLst>
                  </p:cNvPr>
                  <p:cNvSpPr/>
                  <p:nvPr/>
                </p:nvSpPr>
                <p:spPr>
                  <a:xfrm>
                    <a:off x="4649099" y="3788247"/>
                    <a:ext cx="393959" cy="31449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3959" h="314490">
                        <a:moveTo>
                          <a:pt x="0" y="0"/>
                        </a:moveTo>
                        <a:lnTo>
                          <a:pt x="393959" y="219073"/>
                        </a:lnTo>
                        <a:lnTo>
                          <a:pt x="393959" y="314490"/>
                        </a:lnTo>
                        <a:lnTo>
                          <a:pt x="0" y="954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6D8DF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17" name="Freeform 512">
                    <a:extLst>
                      <a:ext uri="{FF2B5EF4-FFF2-40B4-BE49-F238E27FC236}">
                        <a16:creationId xmlns:a16="http://schemas.microsoft.com/office/drawing/2014/main" id="{2AA72E53-772E-4C91-9B76-41AC3173C417}"/>
                      </a:ext>
                    </a:extLst>
                  </p:cNvPr>
                  <p:cNvSpPr/>
                  <p:nvPr/>
                </p:nvSpPr>
                <p:spPr>
                  <a:xfrm>
                    <a:off x="4650669" y="3840713"/>
                    <a:ext cx="344962" cy="1937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962" h="193766" fill="none">
                        <a:moveTo>
                          <a:pt x="0" y="0"/>
                        </a:moveTo>
                        <a:lnTo>
                          <a:pt x="344962" y="193766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18" name="Freeform 513">
                    <a:extLst>
                      <a:ext uri="{FF2B5EF4-FFF2-40B4-BE49-F238E27FC236}">
                        <a16:creationId xmlns:a16="http://schemas.microsoft.com/office/drawing/2014/main" id="{BD3D1F1C-374B-48DD-89A3-1BDFA0E68EB1}"/>
                      </a:ext>
                    </a:extLst>
                  </p:cNvPr>
                  <p:cNvSpPr/>
                  <p:nvPr/>
                </p:nvSpPr>
                <p:spPr>
                  <a:xfrm>
                    <a:off x="4801180" y="3903666"/>
                    <a:ext cx="77581" cy="8628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7581" h="86283">
                        <a:moveTo>
                          <a:pt x="0" y="0"/>
                        </a:moveTo>
                        <a:lnTo>
                          <a:pt x="77581" y="42609"/>
                        </a:lnTo>
                        <a:lnTo>
                          <a:pt x="77581" y="86283"/>
                        </a:lnTo>
                        <a:lnTo>
                          <a:pt x="0" y="422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19" name="Freeform 514">
                    <a:extLst>
                      <a:ext uri="{FF2B5EF4-FFF2-40B4-BE49-F238E27FC236}">
                        <a16:creationId xmlns:a16="http://schemas.microsoft.com/office/drawing/2014/main" id="{9B882E3E-887F-45EC-9EFA-1B5906854426}"/>
                      </a:ext>
                    </a:extLst>
                  </p:cNvPr>
                  <p:cNvSpPr/>
                  <p:nvPr/>
                </p:nvSpPr>
                <p:spPr>
                  <a:xfrm flipH="1">
                    <a:off x="5043058" y="3806051"/>
                    <a:ext cx="366594" cy="2966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6594" h="296686">
                        <a:moveTo>
                          <a:pt x="0" y="0"/>
                        </a:moveTo>
                        <a:lnTo>
                          <a:pt x="366594" y="201269"/>
                        </a:lnTo>
                        <a:lnTo>
                          <a:pt x="366594" y="296686"/>
                        </a:lnTo>
                        <a:lnTo>
                          <a:pt x="0" y="954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ACCD3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20" name="Freeform 515">
                    <a:extLst>
                      <a:ext uri="{FF2B5EF4-FFF2-40B4-BE49-F238E27FC236}">
                        <a16:creationId xmlns:a16="http://schemas.microsoft.com/office/drawing/2014/main" id="{528DE003-2810-4C60-94F0-F99F9D2D0C1F}"/>
                      </a:ext>
                    </a:extLst>
                  </p:cNvPr>
                  <p:cNvSpPr/>
                  <p:nvPr/>
                </p:nvSpPr>
                <p:spPr>
                  <a:xfrm>
                    <a:off x="4649099" y="3587551"/>
                    <a:ext cx="760553" cy="4197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60553" h="419770">
                        <a:moveTo>
                          <a:pt x="393959" y="419770"/>
                        </a:moveTo>
                        <a:lnTo>
                          <a:pt x="0" y="200696"/>
                        </a:lnTo>
                        <a:lnTo>
                          <a:pt x="366594" y="0"/>
                        </a:lnTo>
                        <a:lnTo>
                          <a:pt x="760553" y="218500"/>
                        </a:lnTo>
                        <a:lnTo>
                          <a:pt x="393959" y="419770"/>
                        </a:lnTo>
                        <a:close/>
                      </a:path>
                    </a:pathLst>
                  </a:custGeom>
                  <a:solidFill>
                    <a:srgbClr val="E2E4E9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sp>
                <p:nvSpPr>
                  <p:cNvPr id="121" name="Freeform 516">
                    <a:extLst>
                      <a:ext uri="{FF2B5EF4-FFF2-40B4-BE49-F238E27FC236}">
                        <a16:creationId xmlns:a16="http://schemas.microsoft.com/office/drawing/2014/main" id="{CFC726BB-597E-47E8-954D-D32F3152A523}"/>
                      </a:ext>
                    </a:extLst>
                  </p:cNvPr>
                  <p:cNvSpPr/>
                  <p:nvPr/>
                </p:nvSpPr>
                <p:spPr>
                  <a:xfrm>
                    <a:off x="4804408" y="3910560"/>
                    <a:ext cx="70176" cy="724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0176" h="72494">
                        <a:moveTo>
                          <a:pt x="0" y="0"/>
                        </a:moveTo>
                        <a:lnTo>
                          <a:pt x="70176" y="38679"/>
                        </a:lnTo>
                        <a:lnTo>
                          <a:pt x="70176" y="72494"/>
                        </a:lnTo>
                        <a:lnTo>
                          <a:pt x="0" y="327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2BC85"/>
                  </a:solidFill>
                  <a:ln w="7600" cap="flat">
                    <a:solidFill>
                      <a:srgbClr val="62BC85"/>
                    </a:solidFill>
                    <a:bevel/>
                  </a:ln>
                </p:spPr>
              </p:sp>
              <p:sp>
                <p:nvSpPr>
                  <p:cNvPr id="122" name="Freeform 517">
                    <a:extLst>
                      <a:ext uri="{FF2B5EF4-FFF2-40B4-BE49-F238E27FC236}">
                        <a16:creationId xmlns:a16="http://schemas.microsoft.com/office/drawing/2014/main" id="{D5779F7F-9BF3-4BD8-9F5B-3BF7523F6E3C}"/>
                      </a:ext>
                    </a:extLst>
                  </p:cNvPr>
                  <p:cNvSpPr/>
                  <p:nvPr/>
                </p:nvSpPr>
                <p:spPr>
                  <a:xfrm rot="-120000">
                    <a:off x="4985420" y="4009638"/>
                    <a:ext cx="35116" cy="469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116" h="46969">
                        <a:moveTo>
                          <a:pt x="115" y="25053"/>
                        </a:moveTo>
                        <a:cubicBezTo>
                          <a:pt x="-986" y="12112"/>
                          <a:pt x="5930" y="920"/>
                          <a:pt x="15563" y="0"/>
                        </a:cubicBezTo>
                        <a:cubicBezTo>
                          <a:pt x="25197" y="-813"/>
                          <a:pt x="33899" y="8976"/>
                          <a:pt x="35001" y="21916"/>
                        </a:cubicBezTo>
                        <a:cubicBezTo>
                          <a:pt x="36103" y="34857"/>
                          <a:pt x="29186" y="46050"/>
                          <a:pt x="19553" y="46916"/>
                        </a:cubicBezTo>
                        <a:cubicBezTo>
                          <a:pt x="9919" y="47782"/>
                          <a:pt x="1217" y="37994"/>
                          <a:pt x="115" y="25053"/>
                        </a:cubicBezTo>
                        <a:close/>
                      </a:path>
                    </a:pathLst>
                  </a:custGeom>
                  <a:solidFill>
                    <a:srgbClr val="E85464"/>
                  </a:solidFill>
                  <a:ln w="2500" cap="flat">
                    <a:solidFill>
                      <a:srgbClr val="E85464"/>
                    </a:solidFill>
                    <a:bevel/>
                  </a:ln>
                </p:spPr>
              </p:sp>
              <p:sp>
                <p:nvSpPr>
                  <p:cNvPr id="123" name="Freeform 518">
                    <a:extLst>
                      <a:ext uri="{FF2B5EF4-FFF2-40B4-BE49-F238E27FC236}">
                        <a16:creationId xmlns:a16="http://schemas.microsoft.com/office/drawing/2014/main" id="{03C6FABC-2337-4D4D-947C-04C97A8FB58A}"/>
                      </a:ext>
                    </a:extLst>
                  </p:cNvPr>
                  <p:cNvSpPr/>
                  <p:nvPr/>
                </p:nvSpPr>
                <p:spPr>
                  <a:xfrm rot="-120000">
                    <a:off x="4988975" y="4014387"/>
                    <a:ext cx="28008" cy="374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08" h="37461">
                        <a:moveTo>
                          <a:pt x="92" y="19982"/>
                        </a:moveTo>
                        <a:cubicBezTo>
                          <a:pt x="-787" y="9660"/>
                          <a:pt x="4730" y="733"/>
                          <a:pt x="12413" y="0"/>
                        </a:cubicBezTo>
                        <a:cubicBezTo>
                          <a:pt x="20096" y="-648"/>
                          <a:pt x="27037" y="7159"/>
                          <a:pt x="27916" y="17480"/>
                        </a:cubicBezTo>
                        <a:cubicBezTo>
                          <a:pt x="28794" y="27801"/>
                          <a:pt x="23278" y="36728"/>
                          <a:pt x="15595" y="37419"/>
                        </a:cubicBezTo>
                        <a:cubicBezTo>
                          <a:pt x="7911" y="38110"/>
                          <a:pt x="971" y="30303"/>
                          <a:pt x="92" y="19982"/>
                        </a:cubicBezTo>
                        <a:close/>
                      </a:path>
                    </a:pathLst>
                  </a:custGeom>
                  <a:solidFill>
                    <a:srgbClr val="FF7878"/>
                  </a:solidFill>
                  <a:ln w="4800" cap="flat">
                    <a:solidFill>
                      <a:srgbClr val="FF7878"/>
                    </a:solidFill>
                    <a:bevel/>
                  </a:ln>
                </p:spPr>
              </p:sp>
              <p:sp>
                <p:nvSpPr>
                  <p:cNvPr id="124" name="Freeform 519">
                    <a:extLst>
                      <a:ext uri="{FF2B5EF4-FFF2-40B4-BE49-F238E27FC236}">
                        <a16:creationId xmlns:a16="http://schemas.microsoft.com/office/drawing/2014/main" id="{F08D37C1-9CA7-4C64-8F57-30C267742E7E}"/>
                      </a:ext>
                    </a:extLst>
                  </p:cNvPr>
                  <p:cNvSpPr/>
                  <p:nvPr/>
                </p:nvSpPr>
                <p:spPr>
                  <a:xfrm rot="-120000">
                    <a:off x="4988859" y="4017413"/>
                    <a:ext cx="23014" cy="345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14" h="34534">
                        <a:moveTo>
                          <a:pt x="0" y="17055"/>
                        </a:moveTo>
                        <a:cubicBezTo>
                          <a:pt x="-345" y="10036"/>
                          <a:pt x="2015" y="3663"/>
                          <a:pt x="6002" y="0"/>
                        </a:cubicBezTo>
                        <a:cubicBezTo>
                          <a:pt x="6002" y="0"/>
                          <a:pt x="23014" y="30863"/>
                          <a:pt x="23014" y="30863"/>
                        </a:cubicBezTo>
                        <a:cubicBezTo>
                          <a:pt x="21007" y="32927"/>
                          <a:pt x="18521" y="34243"/>
                          <a:pt x="15755" y="34492"/>
                        </a:cubicBezTo>
                        <a:cubicBezTo>
                          <a:pt x="8072" y="35183"/>
                          <a:pt x="1131" y="27376"/>
                          <a:pt x="0" y="17055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2000"/>
                    </a:srgbClr>
                  </a:solidFill>
                  <a:ln w="4800" cap="flat">
                    <a:noFill/>
                    <a:bevel/>
                  </a:ln>
                </p:spPr>
              </p:sp>
              <p:sp>
                <p:nvSpPr>
                  <p:cNvPr id="125" name="Freeform 520">
                    <a:extLst>
                      <a:ext uri="{FF2B5EF4-FFF2-40B4-BE49-F238E27FC236}">
                        <a16:creationId xmlns:a16="http://schemas.microsoft.com/office/drawing/2014/main" id="{8846B38B-D3D4-4379-8126-884B9FCB9A60}"/>
                      </a:ext>
                    </a:extLst>
                  </p:cNvPr>
                  <p:cNvSpPr/>
                  <p:nvPr/>
                </p:nvSpPr>
                <p:spPr>
                  <a:xfrm>
                    <a:off x="4806040" y="3913322"/>
                    <a:ext cx="67051" cy="671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51" h="67163">
                        <a:moveTo>
                          <a:pt x="0" y="0"/>
                        </a:moveTo>
                        <a:lnTo>
                          <a:pt x="67051" y="36421"/>
                        </a:lnTo>
                        <a:lnTo>
                          <a:pt x="67051" y="67163"/>
                        </a:lnTo>
                        <a:lnTo>
                          <a:pt x="0" y="297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9000"/>
                    </a:srgbClr>
                  </a:soli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05" name="Group 521">
                  <a:extLst>
                    <a:ext uri="{FF2B5EF4-FFF2-40B4-BE49-F238E27FC236}">
                      <a16:creationId xmlns:a16="http://schemas.microsoft.com/office/drawing/2014/main" id="{76F7EDE6-30A8-4A9A-980C-91F4AE5347BF}"/>
                    </a:ext>
                  </a:extLst>
                </p:cNvPr>
                <p:cNvGrpSpPr/>
                <p:nvPr/>
              </p:nvGrpSpPr>
              <p:grpSpPr>
                <a:xfrm>
                  <a:off x="4649099" y="3436823"/>
                  <a:ext cx="760553" cy="515186"/>
                  <a:chOff x="4649099" y="3436823"/>
                  <a:chExt cx="760553" cy="515186"/>
                </a:xfrm>
              </p:grpSpPr>
              <p:sp>
                <p:nvSpPr>
                  <p:cNvPr id="106" name="Freeform 522">
                    <a:extLst>
                      <a:ext uri="{FF2B5EF4-FFF2-40B4-BE49-F238E27FC236}">
                        <a16:creationId xmlns:a16="http://schemas.microsoft.com/office/drawing/2014/main" id="{5D5B9D93-2C23-43DB-A9F5-283CF60700B9}"/>
                      </a:ext>
                    </a:extLst>
                  </p:cNvPr>
                  <p:cNvSpPr/>
                  <p:nvPr/>
                </p:nvSpPr>
                <p:spPr>
                  <a:xfrm>
                    <a:off x="4649099" y="3637520"/>
                    <a:ext cx="393959" cy="31449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3959" h="314490">
                        <a:moveTo>
                          <a:pt x="0" y="0"/>
                        </a:moveTo>
                        <a:lnTo>
                          <a:pt x="393959" y="219073"/>
                        </a:lnTo>
                        <a:lnTo>
                          <a:pt x="393959" y="314490"/>
                        </a:lnTo>
                        <a:lnTo>
                          <a:pt x="0" y="954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6D8DF"/>
                  </a:solidFill>
                  <a:ln w="3800" cap="flat">
                    <a:solidFill>
                      <a:srgbClr val="D6D8DF"/>
                    </a:solidFill>
                    <a:bevel/>
                  </a:ln>
                </p:spPr>
              </p:sp>
              <p:sp>
                <p:nvSpPr>
                  <p:cNvPr id="107" name="Freeform 523">
                    <a:extLst>
                      <a:ext uri="{FF2B5EF4-FFF2-40B4-BE49-F238E27FC236}">
                        <a16:creationId xmlns:a16="http://schemas.microsoft.com/office/drawing/2014/main" id="{518167E6-40D9-4121-A33F-7A1F6A8DEAC8}"/>
                      </a:ext>
                    </a:extLst>
                  </p:cNvPr>
                  <p:cNvSpPr/>
                  <p:nvPr/>
                </p:nvSpPr>
                <p:spPr>
                  <a:xfrm>
                    <a:off x="4650669" y="3689986"/>
                    <a:ext cx="344962" cy="1937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962" h="193766" fill="none">
                        <a:moveTo>
                          <a:pt x="0" y="0"/>
                        </a:moveTo>
                        <a:lnTo>
                          <a:pt x="344962" y="193766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000000"/>
                    </a:solidFill>
                    <a:custDash>
                      <a:ds d="380000" sp="120000"/>
                    </a:custDash>
                    <a:bevel/>
                  </a:ln>
                </p:spPr>
              </p:sp>
              <p:sp>
                <p:nvSpPr>
                  <p:cNvPr id="108" name="Freeform 524">
                    <a:extLst>
                      <a:ext uri="{FF2B5EF4-FFF2-40B4-BE49-F238E27FC236}">
                        <a16:creationId xmlns:a16="http://schemas.microsoft.com/office/drawing/2014/main" id="{73E263F7-830E-41B8-9CA9-F2FA96A1AFA6}"/>
                      </a:ext>
                    </a:extLst>
                  </p:cNvPr>
                  <p:cNvSpPr/>
                  <p:nvPr/>
                </p:nvSpPr>
                <p:spPr>
                  <a:xfrm>
                    <a:off x="4801180" y="3752938"/>
                    <a:ext cx="77581" cy="8628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7581" h="86283">
                        <a:moveTo>
                          <a:pt x="0" y="0"/>
                        </a:moveTo>
                        <a:lnTo>
                          <a:pt x="77581" y="42609"/>
                        </a:lnTo>
                        <a:lnTo>
                          <a:pt x="77581" y="86283"/>
                        </a:lnTo>
                        <a:lnTo>
                          <a:pt x="0" y="422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109" name="Freeform 525">
                    <a:extLst>
                      <a:ext uri="{FF2B5EF4-FFF2-40B4-BE49-F238E27FC236}">
                        <a16:creationId xmlns:a16="http://schemas.microsoft.com/office/drawing/2014/main" id="{1FF403BF-7867-4A50-A037-6AEC15BE4CDA}"/>
                      </a:ext>
                    </a:extLst>
                  </p:cNvPr>
                  <p:cNvSpPr/>
                  <p:nvPr/>
                </p:nvSpPr>
                <p:spPr>
                  <a:xfrm flipH="1">
                    <a:off x="5043058" y="3655324"/>
                    <a:ext cx="366594" cy="2966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6594" h="296686">
                        <a:moveTo>
                          <a:pt x="0" y="0"/>
                        </a:moveTo>
                        <a:lnTo>
                          <a:pt x="366594" y="201269"/>
                        </a:lnTo>
                        <a:lnTo>
                          <a:pt x="366594" y="296686"/>
                        </a:lnTo>
                        <a:lnTo>
                          <a:pt x="0" y="954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ACCD3"/>
                  </a:solidFill>
                  <a:ln w="3800" cap="flat">
                    <a:solidFill>
                      <a:srgbClr val="CACCD3"/>
                    </a:solidFill>
                    <a:bevel/>
                  </a:ln>
                </p:spPr>
              </p:sp>
              <p:sp>
                <p:nvSpPr>
                  <p:cNvPr id="110" name="Freeform 526">
                    <a:extLst>
                      <a:ext uri="{FF2B5EF4-FFF2-40B4-BE49-F238E27FC236}">
                        <a16:creationId xmlns:a16="http://schemas.microsoft.com/office/drawing/2014/main" id="{907CCE77-BF5F-4A44-AA2D-7B18F57B2050}"/>
                      </a:ext>
                    </a:extLst>
                  </p:cNvPr>
                  <p:cNvSpPr/>
                  <p:nvPr/>
                </p:nvSpPr>
                <p:spPr>
                  <a:xfrm>
                    <a:off x="4649099" y="3436823"/>
                    <a:ext cx="760553" cy="4197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60553" h="419770">
                        <a:moveTo>
                          <a:pt x="393959" y="419770"/>
                        </a:moveTo>
                        <a:lnTo>
                          <a:pt x="0" y="200696"/>
                        </a:lnTo>
                        <a:lnTo>
                          <a:pt x="366594" y="0"/>
                        </a:lnTo>
                        <a:lnTo>
                          <a:pt x="760553" y="218500"/>
                        </a:lnTo>
                        <a:lnTo>
                          <a:pt x="393959" y="419770"/>
                        </a:lnTo>
                        <a:close/>
                      </a:path>
                    </a:pathLst>
                  </a:custGeom>
                  <a:solidFill>
                    <a:srgbClr val="E2E4E9"/>
                  </a:solidFill>
                  <a:ln w="3800" cap="flat">
                    <a:solidFill>
                      <a:srgbClr val="E2E4E9"/>
                    </a:solidFill>
                    <a:bevel/>
                  </a:ln>
                </p:spPr>
              </p:sp>
              <p:sp>
                <p:nvSpPr>
                  <p:cNvPr id="111" name="Freeform 527">
                    <a:extLst>
                      <a:ext uri="{FF2B5EF4-FFF2-40B4-BE49-F238E27FC236}">
                        <a16:creationId xmlns:a16="http://schemas.microsoft.com/office/drawing/2014/main" id="{2F30DB5E-EBFB-4339-8C26-4FC63DB1CD4E}"/>
                      </a:ext>
                    </a:extLst>
                  </p:cNvPr>
                  <p:cNvSpPr/>
                  <p:nvPr/>
                </p:nvSpPr>
                <p:spPr>
                  <a:xfrm>
                    <a:off x="4804408" y="3759833"/>
                    <a:ext cx="70176" cy="7249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0176" h="72494">
                        <a:moveTo>
                          <a:pt x="0" y="0"/>
                        </a:moveTo>
                        <a:lnTo>
                          <a:pt x="70176" y="38679"/>
                        </a:lnTo>
                        <a:lnTo>
                          <a:pt x="70176" y="72494"/>
                        </a:lnTo>
                        <a:lnTo>
                          <a:pt x="0" y="327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2BC85"/>
                  </a:solidFill>
                  <a:ln w="7600" cap="flat">
                    <a:solidFill>
                      <a:srgbClr val="62BC85"/>
                    </a:solidFill>
                    <a:bevel/>
                  </a:ln>
                </p:spPr>
              </p:sp>
              <p:sp>
                <p:nvSpPr>
                  <p:cNvPr id="112" name="Freeform 528">
                    <a:extLst>
                      <a:ext uri="{FF2B5EF4-FFF2-40B4-BE49-F238E27FC236}">
                        <a16:creationId xmlns:a16="http://schemas.microsoft.com/office/drawing/2014/main" id="{8211EA6A-B75F-4018-8526-4FF97CFDCFF0}"/>
                      </a:ext>
                    </a:extLst>
                  </p:cNvPr>
                  <p:cNvSpPr/>
                  <p:nvPr/>
                </p:nvSpPr>
                <p:spPr>
                  <a:xfrm rot="-120000">
                    <a:off x="4985420" y="3858911"/>
                    <a:ext cx="35116" cy="469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116" h="46969">
                        <a:moveTo>
                          <a:pt x="115" y="25053"/>
                        </a:moveTo>
                        <a:cubicBezTo>
                          <a:pt x="-986" y="12112"/>
                          <a:pt x="5930" y="920"/>
                          <a:pt x="15563" y="0"/>
                        </a:cubicBezTo>
                        <a:cubicBezTo>
                          <a:pt x="25197" y="-813"/>
                          <a:pt x="33899" y="8976"/>
                          <a:pt x="35001" y="21916"/>
                        </a:cubicBezTo>
                        <a:cubicBezTo>
                          <a:pt x="36103" y="34857"/>
                          <a:pt x="29186" y="46050"/>
                          <a:pt x="19553" y="46916"/>
                        </a:cubicBezTo>
                        <a:cubicBezTo>
                          <a:pt x="9919" y="47782"/>
                          <a:pt x="1217" y="37994"/>
                          <a:pt x="115" y="25053"/>
                        </a:cubicBezTo>
                        <a:close/>
                      </a:path>
                    </a:pathLst>
                  </a:custGeom>
                  <a:solidFill>
                    <a:srgbClr val="E85464"/>
                  </a:solidFill>
                  <a:ln w="2500" cap="flat">
                    <a:solidFill>
                      <a:srgbClr val="E85464"/>
                    </a:solidFill>
                    <a:bevel/>
                  </a:ln>
                </p:spPr>
              </p:sp>
              <p:sp>
                <p:nvSpPr>
                  <p:cNvPr id="113" name="Freeform 529">
                    <a:extLst>
                      <a:ext uri="{FF2B5EF4-FFF2-40B4-BE49-F238E27FC236}">
                        <a16:creationId xmlns:a16="http://schemas.microsoft.com/office/drawing/2014/main" id="{4EB7D21C-6474-45E2-9C3B-97D7160F0182}"/>
                      </a:ext>
                    </a:extLst>
                  </p:cNvPr>
                  <p:cNvSpPr/>
                  <p:nvPr/>
                </p:nvSpPr>
                <p:spPr>
                  <a:xfrm rot="-120000">
                    <a:off x="4988975" y="3863660"/>
                    <a:ext cx="28008" cy="374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08" h="37461">
                        <a:moveTo>
                          <a:pt x="92" y="19982"/>
                        </a:moveTo>
                        <a:cubicBezTo>
                          <a:pt x="-787" y="9660"/>
                          <a:pt x="4730" y="733"/>
                          <a:pt x="12413" y="0"/>
                        </a:cubicBezTo>
                        <a:cubicBezTo>
                          <a:pt x="20096" y="-648"/>
                          <a:pt x="27037" y="7159"/>
                          <a:pt x="27916" y="17480"/>
                        </a:cubicBezTo>
                        <a:cubicBezTo>
                          <a:pt x="28794" y="27801"/>
                          <a:pt x="23278" y="36728"/>
                          <a:pt x="15595" y="37419"/>
                        </a:cubicBezTo>
                        <a:cubicBezTo>
                          <a:pt x="7911" y="38110"/>
                          <a:pt x="971" y="30303"/>
                          <a:pt x="92" y="19982"/>
                        </a:cubicBezTo>
                        <a:close/>
                      </a:path>
                    </a:pathLst>
                  </a:custGeom>
                  <a:solidFill>
                    <a:srgbClr val="FF7878"/>
                  </a:solidFill>
                  <a:ln w="4800" cap="flat">
                    <a:solidFill>
                      <a:srgbClr val="FF7878"/>
                    </a:solidFill>
                    <a:bevel/>
                  </a:ln>
                </p:spPr>
              </p:sp>
              <p:sp>
                <p:nvSpPr>
                  <p:cNvPr id="114" name="Freeform 530">
                    <a:extLst>
                      <a:ext uri="{FF2B5EF4-FFF2-40B4-BE49-F238E27FC236}">
                        <a16:creationId xmlns:a16="http://schemas.microsoft.com/office/drawing/2014/main" id="{2DC7571A-9173-4C42-8144-E91697A91DF2}"/>
                      </a:ext>
                    </a:extLst>
                  </p:cNvPr>
                  <p:cNvSpPr/>
                  <p:nvPr/>
                </p:nvSpPr>
                <p:spPr>
                  <a:xfrm rot="-120000">
                    <a:off x="4988859" y="3866685"/>
                    <a:ext cx="23014" cy="345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14" h="34534">
                        <a:moveTo>
                          <a:pt x="0" y="17055"/>
                        </a:moveTo>
                        <a:cubicBezTo>
                          <a:pt x="-345" y="10036"/>
                          <a:pt x="2015" y="3663"/>
                          <a:pt x="6002" y="0"/>
                        </a:cubicBezTo>
                        <a:cubicBezTo>
                          <a:pt x="6002" y="0"/>
                          <a:pt x="23014" y="30863"/>
                          <a:pt x="23014" y="30863"/>
                        </a:cubicBezTo>
                        <a:cubicBezTo>
                          <a:pt x="21007" y="32927"/>
                          <a:pt x="18521" y="34243"/>
                          <a:pt x="15755" y="34492"/>
                        </a:cubicBezTo>
                        <a:cubicBezTo>
                          <a:pt x="8072" y="35183"/>
                          <a:pt x="1131" y="27376"/>
                          <a:pt x="0" y="17055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2000"/>
                    </a:srgbClr>
                  </a:solidFill>
                  <a:ln w="4800" cap="flat">
                    <a:noFill/>
                    <a:bevel/>
                  </a:ln>
                </p:spPr>
              </p:sp>
              <p:sp>
                <p:nvSpPr>
                  <p:cNvPr id="115" name="Freeform 531">
                    <a:extLst>
                      <a:ext uri="{FF2B5EF4-FFF2-40B4-BE49-F238E27FC236}">
                        <a16:creationId xmlns:a16="http://schemas.microsoft.com/office/drawing/2014/main" id="{FA42B931-DA05-4CC7-9BC2-651C9878D949}"/>
                      </a:ext>
                    </a:extLst>
                  </p:cNvPr>
                  <p:cNvSpPr/>
                  <p:nvPr/>
                </p:nvSpPr>
                <p:spPr>
                  <a:xfrm>
                    <a:off x="4806040" y="3762595"/>
                    <a:ext cx="67051" cy="671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51" h="67163">
                        <a:moveTo>
                          <a:pt x="0" y="0"/>
                        </a:moveTo>
                        <a:lnTo>
                          <a:pt x="67051" y="36421"/>
                        </a:lnTo>
                        <a:lnTo>
                          <a:pt x="67051" y="67163"/>
                        </a:lnTo>
                        <a:lnTo>
                          <a:pt x="0" y="297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9000"/>
                    </a:srgbClr>
                  </a:soli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58" name="Group 577">
                <a:extLst>
                  <a:ext uri="{FF2B5EF4-FFF2-40B4-BE49-F238E27FC236}">
                    <a16:creationId xmlns:a16="http://schemas.microsoft.com/office/drawing/2014/main" id="{7296D5FA-FD9D-44DB-A1F2-53D83C964AD2}"/>
                  </a:ext>
                </a:extLst>
              </p:cNvPr>
              <p:cNvGrpSpPr/>
              <p:nvPr/>
            </p:nvGrpSpPr>
            <p:grpSpPr>
              <a:xfrm>
                <a:off x="6583084" y="3304852"/>
                <a:ext cx="800569" cy="929856"/>
                <a:chOff x="6583084" y="3304852"/>
                <a:chExt cx="800569" cy="929856"/>
              </a:xfrm>
            </p:grpSpPr>
            <p:grpSp>
              <p:nvGrpSpPr>
                <p:cNvPr id="59" name="Server 3">
                  <a:extLst>
                    <a:ext uri="{FF2B5EF4-FFF2-40B4-BE49-F238E27FC236}">
                      <a16:creationId xmlns:a16="http://schemas.microsoft.com/office/drawing/2014/main" id="{21C3DAD9-C665-41FA-95A5-C27280238EA5}"/>
                    </a:ext>
                  </a:extLst>
                </p:cNvPr>
                <p:cNvGrpSpPr/>
                <p:nvPr/>
              </p:nvGrpSpPr>
              <p:grpSpPr>
                <a:xfrm>
                  <a:off x="6583084" y="3707550"/>
                  <a:ext cx="800569" cy="527182"/>
                  <a:chOff x="6583084" y="3707550"/>
                  <a:chExt cx="800569" cy="527182"/>
                </a:xfrm>
              </p:grpSpPr>
              <p:sp>
                <p:nvSpPr>
                  <p:cNvPr id="90" name="Freeform 563">
                    <a:extLst>
                      <a:ext uri="{FF2B5EF4-FFF2-40B4-BE49-F238E27FC236}">
                        <a16:creationId xmlns:a16="http://schemas.microsoft.com/office/drawing/2014/main" id="{B302904E-1ED8-45E2-A4F2-9293353F1F72}"/>
                      </a:ext>
                    </a:extLst>
                  </p:cNvPr>
                  <p:cNvSpPr/>
                  <p:nvPr/>
                </p:nvSpPr>
                <p:spPr>
                  <a:xfrm>
                    <a:off x="7003316" y="3858573"/>
                    <a:ext cx="380291" cy="3761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291" h="376136">
                        <a:moveTo>
                          <a:pt x="1956" y="376136"/>
                        </a:moveTo>
                        <a:lnTo>
                          <a:pt x="379334" y="150454"/>
                        </a:lnTo>
                        <a:lnTo>
                          <a:pt x="380291" y="4541"/>
                        </a:lnTo>
                        <a:cubicBezTo>
                          <a:pt x="374341" y="-2269"/>
                          <a:pt x="0" y="158752"/>
                          <a:pt x="0" y="158752"/>
                        </a:cubicBezTo>
                        <a:lnTo>
                          <a:pt x="1956" y="3761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1" name="Freeform 564">
                    <a:extLst>
                      <a:ext uri="{FF2B5EF4-FFF2-40B4-BE49-F238E27FC236}">
                        <a16:creationId xmlns:a16="http://schemas.microsoft.com/office/drawing/2014/main" id="{1587DF2E-594B-4A58-9F91-4EE30A955238}"/>
                      </a:ext>
                    </a:extLst>
                  </p:cNvPr>
                  <p:cNvSpPr/>
                  <p:nvPr/>
                </p:nvSpPr>
                <p:spPr>
                  <a:xfrm>
                    <a:off x="6586042" y="3707814"/>
                    <a:ext cx="794668" cy="3683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668" h="368367">
                        <a:moveTo>
                          <a:pt x="0" y="174747"/>
                        </a:moveTo>
                        <a:cubicBezTo>
                          <a:pt x="-1019" y="171443"/>
                          <a:pt x="5939" y="167770"/>
                          <a:pt x="5939" y="167770"/>
                        </a:cubicBezTo>
                        <a:cubicBezTo>
                          <a:pt x="5939" y="167770"/>
                          <a:pt x="374130" y="-2374"/>
                          <a:pt x="377501" y="0"/>
                        </a:cubicBezTo>
                        <a:cubicBezTo>
                          <a:pt x="380870" y="1299"/>
                          <a:pt x="779636" y="145469"/>
                          <a:pt x="794668" y="150669"/>
                        </a:cubicBezTo>
                        <a:cubicBezTo>
                          <a:pt x="798077" y="155365"/>
                          <a:pt x="424429" y="368367"/>
                          <a:pt x="424429" y="368367"/>
                        </a:cubicBezTo>
                        <a:cubicBezTo>
                          <a:pt x="424429" y="368367"/>
                          <a:pt x="2104" y="178050"/>
                          <a:pt x="0" y="174747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2" name="Freeform 565">
                    <a:extLst>
                      <a:ext uri="{FF2B5EF4-FFF2-40B4-BE49-F238E27FC236}">
                        <a16:creationId xmlns:a16="http://schemas.microsoft.com/office/drawing/2014/main" id="{914A3B7C-90C2-47C2-9355-B56725E3BD58}"/>
                      </a:ext>
                    </a:extLst>
                  </p:cNvPr>
                  <p:cNvSpPr/>
                  <p:nvPr/>
                </p:nvSpPr>
                <p:spPr>
                  <a:xfrm>
                    <a:off x="6583038" y="3873045"/>
                    <a:ext cx="427563" cy="3599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7563" h="359926">
                        <a:moveTo>
                          <a:pt x="6651" y="0"/>
                        </a:moveTo>
                        <a:lnTo>
                          <a:pt x="419625" y="195674"/>
                        </a:lnTo>
                        <a:cubicBezTo>
                          <a:pt x="423928" y="196888"/>
                          <a:pt x="426174" y="201172"/>
                          <a:pt x="426821" y="203463"/>
                        </a:cubicBezTo>
                        <a:lnTo>
                          <a:pt x="427563" y="351885"/>
                        </a:lnTo>
                        <a:cubicBezTo>
                          <a:pt x="427563" y="356188"/>
                          <a:pt x="421945" y="359926"/>
                          <a:pt x="417998" y="359926"/>
                        </a:cubicBezTo>
                        <a:lnTo>
                          <a:pt x="14340" y="173079"/>
                        </a:lnTo>
                        <a:cubicBezTo>
                          <a:pt x="8839" y="169419"/>
                          <a:pt x="2675" y="165347"/>
                          <a:pt x="1432" y="159837"/>
                        </a:cubicBezTo>
                        <a:lnTo>
                          <a:pt x="0" y="7180"/>
                        </a:lnTo>
                        <a:cubicBezTo>
                          <a:pt x="0" y="2878"/>
                          <a:pt x="2705" y="0"/>
                          <a:pt x="665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3" name="Freeform 566">
                    <a:extLst>
                      <a:ext uri="{FF2B5EF4-FFF2-40B4-BE49-F238E27FC236}">
                        <a16:creationId xmlns:a16="http://schemas.microsoft.com/office/drawing/2014/main" id="{494FA5B5-C3E5-4158-9FDB-9B5D7EE7AC92}"/>
                      </a:ext>
                    </a:extLst>
                  </p:cNvPr>
                  <p:cNvSpPr/>
                  <p:nvPr/>
                </p:nvSpPr>
                <p:spPr>
                  <a:xfrm>
                    <a:off x="6584467" y="3875583"/>
                    <a:ext cx="13173" cy="1707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173" h="170744">
                        <a:moveTo>
                          <a:pt x="6903" y="0"/>
                        </a:moveTo>
                        <a:lnTo>
                          <a:pt x="12912" y="170541"/>
                        </a:lnTo>
                        <a:cubicBezTo>
                          <a:pt x="1928" y="164959"/>
                          <a:pt x="1051" y="163135"/>
                          <a:pt x="286" y="160149"/>
                        </a:cubicBezTo>
                        <a:lnTo>
                          <a:pt x="-72" y="7292"/>
                        </a:lnTo>
                        <a:cubicBezTo>
                          <a:pt x="-72" y="2990"/>
                          <a:pt x="2955" y="0"/>
                          <a:pt x="690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4" name="Freeform 567">
                    <a:extLst>
                      <a:ext uri="{FF2B5EF4-FFF2-40B4-BE49-F238E27FC236}">
                        <a16:creationId xmlns:a16="http://schemas.microsoft.com/office/drawing/2014/main" id="{38CA6DFF-BF51-487C-969C-2D3E0807AFC2}"/>
                      </a:ext>
                    </a:extLst>
                  </p:cNvPr>
                  <p:cNvSpPr/>
                  <p:nvPr/>
                </p:nvSpPr>
                <p:spPr>
                  <a:xfrm>
                    <a:off x="6993911" y="4068203"/>
                    <a:ext cx="16609" cy="1663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609" h="166374">
                        <a:moveTo>
                          <a:pt x="-276" y="0"/>
                        </a:moveTo>
                        <a:lnTo>
                          <a:pt x="8753" y="3372"/>
                        </a:lnTo>
                        <a:cubicBezTo>
                          <a:pt x="13055" y="4585"/>
                          <a:pt x="15301" y="8870"/>
                          <a:pt x="15949" y="11161"/>
                        </a:cubicBezTo>
                        <a:lnTo>
                          <a:pt x="16512" y="159579"/>
                        </a:lnTo>
                        <a:cubicBezTo>
                          <a:pt x="16512" y="163881"/>
                          <a:pt x="13014" y="166374"/>
                          <a:pt x="9066" y="166374"/>
                        </a:cubicBezTo>
                        <a:lnTo>
                          <a:pt x="305" y="162258"/>
                        </a:lnTo>
                        <a:lnTo>
                          <a:pt x="-27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5" name="Freeform 568">
                    <a:extLst>
                      <a:ext uri="{FF2B5EF4-FFF2-40B4-BE49-F238E27FC236}">
                        <a16:creationId xmlns:a16="http://schemas.microsoft.com/office/drawing/2014/main" id="{2F20C504-6F23-4A0F-B47B-A27783A1A5D4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6612813" y="4019576"/>
                    <a:ext cx="364566" cy="2030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566" h="203044">
                        <a:moveTo>
                          <a:pt x="0" y="0"/>
                        </a:moveTo>
                        <a:lnTo>
                          <a:pt x="63998" y="77850"/>
                        </a:lnTo>
                        <a:lnTo>
                          <a:pt x="331096" y="203044"/>
                        </a:lnTo>
                        <a:lnTo>
                          <a:pt x="364566" y="169742"/>
                        </a:lnTo>
                        <a:lnTo>
                          <a:pt x="68306" y="32094"/>
                        </a:lnTo>
                        <a:lnTo>
                          <a:pt x="25917" y="12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96" name="Freeform 569">
                    <a:extLst>
                      <a:ext uri="{FF2B5EF4-FFF2-40B4-BE49-F238E27FC236}">
                        <a16:creationId xmlns:a16="http://schemas.microsoft.com/office/drawing/2014/main" id="{BDC60FA6-401D-47C3-B712-5CFC9F21C954}"/>
                      </a:ext>
                    </a:extLst>
                  </p:cNvPr>
                  <p:cNvSpPr/>
                  <p:nvPr/>
                </p:nvSpPr>
                <p:spPr>
                  <a:xfrm>
                    <a:off x="6596533" y="3878460"/>
                    <a:ext cx="54248" cy="17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248" h="175799">
                        <a:moveTo>
                          <a:pt x="54248" y="74158"/>
                        </a:moveTo>
                        <a:lnTo>
                          <a:pt x="51064" y="139649"/>
                        </a:lnTo>
                        <a:lnTo>
                          <a:pt x="15148" y="175799"/>
                        </a:lnTo>
                        <a:lnTo>
                          <a:pt x="0" y="169207"/>
                        </a:lnTo>
                        <a:lnTo>
                          <a:pt x="481" y="0"/>
                        </a:lnTo>
                        <a:lnTo>
                          <a:pt x="15466" y="5796"/>
                        </a:lnTo>
                        <a:lnTo>
                          <a:pt x="54248" y="7415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7" name="Freeform 570">
                    <a:extLst>
                      <a:ext uri="{FF2B5EF4-FFF2-40B4-BE49-F238E27FC236}">
                        <a16:creationId xmlns:a16="http://schemas.microsoft.com/office/drawing/2014/main" id="{6853887A-94A8-409E-9176-7DB0B7B952EB}"/>
                      </a:ext>
                    </a:extLst>
                  </p:cNvPr>
                  <p:cNvSpPr/>
                  <p:nvPr/>
                </p:nvSpPr>
                <p:spPr>
                  <a:xfrm>
                    <a:off x="6914689" y="4063347"/>
                    <a:ext cx="79501" cy="16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501" h="167275">
                        <a:moveTo>
                          <a:pt x="4886" y="12223"/>
                        </a:moveTo>
                        <a:lnTo>
                          <a:pt x="0" y="82809"/>
                        </a:lnTo>
                        <a:lnTo>
                          <a:pt x="66633" y="158992"/>
                        </a:lnTo>
                        <a:lnTo>
                          <a:pt x="79501" y="167275"/>
                        </a:lnTo>
                        <a:lnTo>
                          <a:pt x="78945" y="2936"/>
                        </a:lnTo>
                        <a:lnTo>
                          <a:pt x="71233" y="0"/>
                        </a:lnTo>
                        <a:lnTo>
                          <a:pt x="4886" y="1222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98" name="Freeform 571">
                    <a:extLst>
                      <a:ext uri="{FF2B5EF4-FFF2-40B4-BE49-F238E27FC236}">
                        <a16:creationId xmlns:a16="http://schemas.microsoft.com/office/drawing/2014/main" id="{9DB49E21-51BA-4035-89B5-389FA14DEC2E}"/>
                      </a:ext>
                    </a:extLst>
                  </p:cNvPr>
                  <p:cNvSpPr/>
                  <p:nvPr/>
                </p:nvSpPr>
                <p:spPr>
                  <a:xfrm>
                    <a:off x="6614126" y="3883788"/>
                    <a:ext cx="368989" cy="1917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8989" h="191782">
                        <a:moveTo>
                          <a:pt x="0" y="0"/>
                        </a:moveTo>
                        <a:lnTo>
                          <a:pt x="36655" y="68830"/>
                        </a:lnTo>
                        <a:lnTo>
                          <a:pt x="305455" y="191782"/>
                        </a:lnTo>
                        <a:lnTo>
                          <a:pt x="368989" y="177132"/>
                        </a:lnTo>
                        <a:lnTo>
                          <a:pt x="337222" y="158487"/>
                        </a:lnTo>
                        <a:lnTo>
                          <a:pt x="56710" y="25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99" name="Group 572">
                    <a:extLst>
                      <a:ext uri="{FF2B5EF4-FFF2-40B4-BE49-F238E27FC236}">
                        <a16:creationId xmlns:a16="http://schemas.microsoft.com/office/drawing/2014/main" id="{2605638E-15E3-4606-A787-9F58909BA4FB}"/>
                      </a:ext>
                    </a:extLst>
                  </p:cNvPr>
                  <p:cNvGrpSpPr/>
                  <p:nvPr/>
                </p:nvGrpSpPr>
                <p:grpSpPr>
                  <a:xfrm>
                    <a:off x="6750607" y="4027750"/>
                    <a:ext cx="29209" cy="36833"/>
                    <a:chOff x="6750607" y="4027750"/>
                    <a:chExt cx="29209" cy="36833"/>
                  </a:xfrm>
                </p:grpSpPr>
                <p:sp>
                  <p:nvSpPr>
                    <p:cNvPr id="100" name="Freeform 573">
                      <a:extLst>
                        <a:ext uri="{FF2B5EF4-FFF2-40B4-BE49-F238E27FC236}">
                          <a16:creationId xmlns:a16="http://schemas.microsoft.com/office/drawing/2014/main" id="{84998D31-A550-4779-9B40-65CDD3466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0629" y="4027625"/>
                      <a:ext cx="29166" cy="37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66" h="37000">
                          <a:moveTo>
                            <a:pt x="-106" y="18437"/>
                          </a:moveTo>
                          <a:cubicBezTo>
                            <a:pt x="-106" y="8226"/>
                            <a:pt x="6423" y="-52"/>
                            <a:pt x="14477" y="-52"/>
                          </a:cubicBezTo>
                          <a:cubicBezTo>
                            <a:pt x="22531" y="-52"/>
                            <a:pt x="29060" y="8226"/>
                            <a:pt x="29060" y="18437"/>
                          </a:cubicBezTo>
                          <a:cubicBezTo>
                            <a:pt x="29060" y="28648"/>
                            <a:pt x="22531" y="36926"/>
                            <a:pt x="14477" y="36926"/>
                          </a:cubicBezTo>
                          <a:cubicBezTo>
                            <a:pt x="6423" y="36926"/>
                            <a:pt x="-106" y="28648"/>
                            <a:pt x="-106" y="18437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1" name="Freeform 574">
                      <a:extLst>
                        <a:ext uri="{FF2B5EF4-FFF2-40B4-BE49-F238E27FC236}">
                          <a16:creationId xmlns:a16="http://schemas.microsoft.com/office/drawing/2014/main" id="{BB8E36B9-B44A-4678-A029-7349A14F3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21" y="4030646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2" name="Freeform 575">
                      <a:extLst>
                        <a:ext uri="{FF2B5EF4-FFF2-40B4-BE49-F238E27FC236}">
                          <a16:creationId xmlns:a16="http://schemas.microsoft.com/office/drawing/2014/main" id="{BBBE9AF6-83A8-4BCB-929F-F96308B1E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21" y="4030646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03" name="Freeform 576">
                      <a:extLst>
                        <a:ext uri="{FF2B5EF4-FFF2-40B4-BE49-F238E27FC236}">
                          <a16:creationId xmlns:a16="http://schemas.microsoft.com/office/drawing/2014/main" id="{74F722D1-D9AD-45E0-8900-7A350FE7F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381" y="4038085"/>
                      <a:ext cx="26785" cy="165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785" h="16536">
                          <a:moveTo>
                            <a:pt x="2133" y="0"/>
                          </a:moveTo>
                          <a:lnTo>
                            <a:pt x="24888" y="16536"/>
                          </a:lnTo>
                          <a:lnTo>
                            <a:pt x="2133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60" name="Server 3">
                  <a:extLst>
                    <a:ext uri="{FF2B5EF4-FFF2-40B4-BE49-F238E27FC236}">
                      <a16:creationId xmlns:a16="http://schemas.microsoft.com/office/drawing/2014/main" id="{474D03AF-824D-4F95-9B39-3E2083667848}"/>
                    </a:ext>
                  </a:extLst>
                </p:cNvPr>
                <p:cNvGrpSpPr/>
                <p:nvPr/>
              </p:nvGrpSpPr>
              <p:grpSpPr>
                <a:xfrm>
                  <a:off x="6583084" y="3513326"/>
                  <a:ext cx="800569" cy="527182"/>
                  <a:chOff x="6583084" y="3513326"/>
                  <a:chExt cx="800569" cy="527182"/>
                </a:xfrm>
              </p:grpSpPr>
              <p:sp>
                <p:nvSpPr>
                  <p:cNvPr id="76" name="Freeform 548">
                    <a:extLst>
                      <a:ext uri="{FF2B5EF4-FFF2-40B4-BE49-F238E27FC236}">
                        <a16:creationId xmlns:a16="http://schemas.microsoft.com/office/drawing/2014/main" id="{92A3A69F-1CE0-41B8-B314-15875387433D}"/>
                      </a:ext>
                    </a:extLst>
                  </p:cNvPr>
                  <p:cNvSpPr/>
                  <p:nvPr/>
                </p:nvSpPr>
                <p:spPr>
                  <a:xfrm>
                    <a:off x="7003316" y="3664348"/>
                    <a:ext cx="380291" cy="3761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291" h="376136">
                        <a:moveTo>
                          <a:pt x="1956" y="376136"/>
                        </a:moveTo>
                        <a:lnTo>
                          <a:pt x="379334" y="150454"/>
                        </a:lnTo>
                        <a:lnTo>
                          <a:pt x="380291" y="4541"/>
                        </a:lnTo>
                        <a:cubicBezTo>
                          <a:pt x="374341" y="-2269"/>
                          <a:pt x="0" y="158752"/>
                          <a:pt x="0" y="158752"/>
                        </a:cubicBezTo>
                        <a:lnTo>
                          <a:pt x="1956" y="3761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77" name="Freeform 549">
                    <a:extLst>
                      <a:ext uri="{FF2B5EF4-FFF2-40B4-BE49-F238E27FC236}">
                        <a16:creationId xmlns:a16="http://schemas.microsoft.com/office/drawing/2014/main" id="{6F187898-B294-4AEF-99F7-AD1E6890B015}"/>
                      </a:ext>
                    </a:extLst>
                  </p:cNvPr>
                  <p:cNvSpPr/>
                  <p:nvPr/>
                </p:nvSpPr>
                <p:spPr>
                  <a:xfrm>
                    <a:off x="6586042" y="3513589"/>
                    <a:ext cx="794668" cy="3683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668" h="368367">
                        <a:moveTo>
                          <a:pt x="0" y="174747"/>
                        </a:moveTo>
                        <a:cubicBezTo>
                          <a:pt x="-1019" y="171443"/>
                          <a:pt x="5939" y="167770"/>
                          <a:pt x="5939" y="167770"/>
                        </a:cubicBezTo>
                        <a:cubicBezTo>
                          <a:pt x="5939" y="167770"/>
                          <a:pt x="374130" y="-2374"/>
                          <a:pt x="377501" y="0"/>
                        </a:cubicBezTo>
                        <a:cubicBezTo>
                          <a:pt x="380870" y="1299"/>
                          <a:pt x="779636" y="145469"/>
                          <a:pt x="794668" y="150669"/>
                        </a:cubicBezTo>
                        <a:cubicBezTo>
                          <a:pt x="798077" y="155365"/>
                          <a:pt x="424429" y="368367"/>
                          <a:pt x="424429" y="368367"/>
                        </a:cubicBezTo>
                        <a:cubicBezTo>
                          <a:pt x="424429" y="368367"/>
                          <a:pt x="2104" y="178050"/>
                          <a:pt x="0" y="174747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78" name="Freeform 550">
                    <a:extLst>
                      <a:ext uri="{FF2B5EF4-FFF2-40B4-BE49-F238E27FC236}">
                        <a16:creationId xmlns:a16="http://schemas.microsoft.com/office/drawing/2014/main" id="{63CF799E-CFFA-40E1-BC9E-4FAC5FA55832}"/>
                      </a:ext>
                    </a:extLst>
                  </p:cNvPr>
                  <p:cNvSpPr/>
                  <p:nvPr/>
                </p:nvSpPr>
                <p:spPr>
                  <a:xfrm>
                    <a:off x="6583038" y="3678820"/>
                    <a:ext cx="427563" cy="3599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7563" h="359926">
                        <a:moveTo>
                          <a:pt x="6651" y="0"/>
                        </a:moveTo>
                        <a:lnTo>
                          <a:pt x="419625" y="195674"/>
                        </a:lnTo>
                        <a:cubicBezTo>
                          <a:pt x="423928" y="196888"/>
                          <a:pt x="426174" y="201172"/>
                          <a:pt x="426821" y="203463"/>
                        </a:cubicBezTo>
                        <a:lnTo>
                          <a:pt x="427563" y="351885"/>
                        </a:lnTo>
                        <a:cubicBezTo>
                          <a:pt x="427563" y="356188"/>
                          <a:pt x="421945" y="359926"/>
                          <a:pt x="417998" y="359926"/>
                        </a:cubicBezTo>
                        <a:lnTo>
                          <a:pt x="14340" y="173079"/>
                        </a:lnTo>
                        <a:cubicBezTo>
                          <a:pt x="8839" y="169419"/>
                          <a:pt x="2675" y="165347"/>
                          <a:pt x="1432" y="159837"/>
                        </a:cubicBezTo>
                        <a:lnTo>
                          <a:pt x="0" y="7180"/>
                        </a:lnTo>
                        <a:cubicBezTo>
                          <a:pt x="0" y="2878"/>
                          <a:pt x="2705" y="0"/>
                          <a:pt x="665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79" name="Freeform 551">
                    <a:extLst>
                      <a:ext uri="{FF2B5EF4-FFF2-40B4-BE49-F238E27FC236}">
                        <a16:creationId xmlns:a16="http://schemas.microsoft.com/office/drawing/2014/main" id="{A82D7A74-47AE-471F-9F5A-370F0CB39DEB}"/>
                      </a:ext>
                    </a:extLst>
                  </p:cNvPr>
                  <p:cNvSpPr/>
                  <p:nvPr/>
                </p:nvSpPr>
                <p:spPr>
                  <a:xfrm>
                    <a:off x="6584467" y="3681358"/>
                    <a:ext cx="13173" cy="1707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173" h="170744">
                        <a:moveTo>
                          <a:pt x="6903" y="0"/>
                        </a:moveTo>
                        <a:lnTo>
                          <a:pt x="12912" y="170541"/>
                        </a:lnTo>
                        <a:cubicBezTo>
                          <a:pt x="1928" y="164959"/>
                          <a:pt x="1051" y="163135"/>
                          <a:pt x="286" y="160149"/>
                        </a:cubicBezTo>
                        <a:lnTo>
                          <a:pt x="-72" y="7292"/>
                        </a:lnTo>
                        <a:cubicBezTo>
                          <a:pt x="-72" y="2990"/>
                          <a:pt x="2955" y="0"/>
                          <a:pt x="690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80" name="Freeform 552">
                    <a:extLst>
                      <a:ext uri="{FF2B5EF4-FFF2-40B4-BE49-F238E27FC236}">
                        <a16:creationId xmlns:a16="http://schemas.microsoft.com/office/drawing/2014/main" id="{3F7D0D49-CF23-4795-9219-388586852A7C}"/>
                      </a:ext>
                    </a:extLst>
                  </p:cNvPr>
                  <p:cNvSpPr/>
                  <p:nvPr/>
                </p:nvSpPr>
                <p:spPr>
                  <a:xfrm>
                    <a:off x="6993911" y="3873979"/>
                    <a:ext cx="16609" cy="1663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609" h="166374">
                        <a:moveTo>
                          <a:pt x="-276" y="0"/>
                        </a:moveTo>
                        <a:lnTo>
                          <a:pt x="8753" y="3372"/>
                        </a:lnTo>
                        <a:cubicBezTo>
                          <a:pt x="13055" y="4585"/>
                          <a:pt x="15301" y="8870"/>
                          <a:pt x="15949" y="11161"/>
                        </a:cubicBezTo>
                        <a:lnTo>
                          <a:pt x="16512" y="159579"/>
                        </a:lnTo>
                        <a:cubicBezTo>
                          <a:pt x="16512" y="163881"/>
                          <a:pt x="13014" y="166374"/>
                          <a:pt x="9066" y="166374"/>
                        </a:cubicBezTo>
                        <a:lnTo>
                          <a:pt x="305" y="162258"/>
                        </a:lnTo>
                        <a:lnTo>
                          <a:pt x="-27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81" name="Freeform 553">
                    <a:extLst>
                      <a:ext uri="{FF2B5EF4-FFF2-40B4-BE49-F238E27FC236}">
                        <a16:creationId xmlns:a16="http://schemas.microsoft.com/office/drawing/2014/main" id="{65BD0116-8F56-4B8F-A77E-8DFD20B6A180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6612813" y="3825352"/>
                    <a:ext cx="364566" cy="2030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566" h="203044">
                        <a:moveTo>
                          <a:pt x="0" y="0"/>
                        </a:moveTo>
                        <a:lnTo>
                          <a:pt x="63998" y="77850"/>
                        </a:lnTo>
                        <a:lnTo>
                          <a:pt x="331096" y="203044"/>
                        </a:lnTo>
                        <a:lnTo>
                          <a:pt x="364566" y="169742"/>
                        </a:lnTo>
                        <a:lnTo>
                          <a:pt x="68306" y="32094"/>
                        </a:lnTo>
                        <a:lnTo>
                          <a:pt x="25917" y="12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82" name="Freeform 554">
                    <a:extLst>
                      <a:ext uri="{FF2B5EF4-FFF2-40B4-BE49-F238E27FC236}">
                        <a16:creationId xmlns:a16="http://schemas.microsoft.com/office/drawing/2014/main" id="{5B3F60CB-FA92-4853-99FD-EA5AEAAF00A9}"/>
                      </a:ext>
                    </a:extLst>
                  </p:cNvPr>
                  <p:cNvSpPr/>
                  <p:nvPr/>
                </p:nvSpPr>
                <p:spPr>
                  <a:xfrm>
                    <a:off x="6596533" y="3684236"/>
                    <a:ext cx="54248" cy="17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248" h="175799">
                        <a:moveTo>
                          <a:pt x="54248" y="74158"/>
                        </a:moveTo>
                        <a:lnTo>
                          <a:pt x="51064" y="139649"/>
                        </a:lnTo>
                        <a:lnTo>
                          <a:pt x="15148" y="175799"/>
                        </a:lnTo>
                        <a:lnTo>
                          <a:pt x="0" y="169207"/>
                        </a:lnTo>
                        <a:lnTo>
                          <a:pt x="481" y="0"/>
                        </a:lnTo>
                        <a:lnTo>
                          <a:pt x="15466" y="5796"/>
                        </a:lnTo>
                        <a:lnTo>
                          <a:pt x="54248" y="7415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83" name="Freeform 555">
                    <a:extLst>
                      <a:ext uri="{FF2B5EF4-FFF2-40B4-BE49-F238E27FC236}">
                        <a16:creationId xmlns:a16="http://schemas.microsoft.com/office/drawing/2014/main" id="{0D995E8B-F152-4DBF-BFE2-B9D3911F8CBB}"/>
                      </a:ext>
                    </a:extLst>
                  </p:cNvPr>
                  <p:cNvSpPr/>
                  <p:nvPr/>
                </p:nvSpPr>
                <p:spPr>
                  <a:xfrm>
                    <a:off x="6914689" y="3869123"/>
                    <a:ext cx="79501" cy="16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501" h="167275">
                        <a:moveTo>
                          <a:pt x="4886" y="12223"/>
                        </a:moveTo>
                        <a:lnTo>
                          <a:pt x="0" y="82809"/>
                        </a:lnTo>
                        <a:lnTo>
                          <a:pt x="66633" y="158992"/>
                        </a:lnTo>
                        <a:lnTo>
                          <a:pt x="79501" y="167275"/>
                        </a:lnTo>
                        <a:lnTo>
                          <a:pt x="78945" y="2936"/>
                        </a:lnTo>
                        <a:lnTo>
                          <a:pt x="71233" y="0"/>
                        </a:lnTo>
                        <a:lnTo>
                          <a:pt x="4886" y="1222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84" name="Freeform 556">
                    <a:extLst>
                      <a:ext uri="{FF2B5EF4-FFF2-40B4-BE49-F238E27FC236}">
                        <a16:creationId xmlns:a16="http://schemas.microsoft.com/office/drawing/2014/main" id="{25A55E19-D1E4-49DA-9D6C-C45873320823}"/>
                      </a:ext>
                    </a:extLst>
                  </p:cNvPr>
                  <p:cNvSpPr/>
                  <p:nvPr/>
                </p:nvSpPr>
                <p:spPr>
                  <a:xfrm>
                    <a:off x="6614126" y="3689563"/>
                    <a:ext cx="368989" cy="1917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8989" h="191782">
                        <a:moveTo>
                          <a:pt x="0" y="0"/>
                        </a:moveTo>
                        <a:lnTo>
                          <a:pt x="36655" y="68830"/>
                        </a:lnTo>
                        <a:lnTo>
                          <a:pt x="305455" y="191782"/>
                        </a:lnTo>
                        <a:lnTo>
                          <a:pt x="368989" y="177132"/>
                        </a:lnTo>
                        <a:lnTo>
                          <a:pt x="337222" y="158487"/>
                        </a:lnTo>
                        <a:lnTo>
                          <a:pt x="56710" y="25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85" name="Group 557">
                    <a:extLst>
                      <a:ext uri="{FF2B5EF4-FFF2-40B4-BE49-F238E27FC236}">
                        <a16:creationId xmlns:a16="http://schemas.microsoft.com/office/drawing/2014/main" id="{0B6A485B-BD01-4638-AF1F-8EF1FF99CA71}"/>
                      </a:ext>
                    </a:extLst>
                  </p:cNvPr>
                  <p:cNvGrpSpPr/>
                  <p:nvPr/>
                </p:nvGrpSpPr>
                <p:grpSpPr>
                  <a:xfrm>
                    <a:off x="6750607" y="3833525"/>
                    <a:ext cx="29209" cy="36833"/>
                    <a:chOff x="6750607" y="3833525"/>
                    <a:chExt cx="29209" cy="36833"/>
                  </a:xfrm>
                </p:grpSpPr>
                <p:sp>
                  <p:nvSpPr>
                    <p:cNvPr id="86" name="Freeform 558">
                      <a:extLst>
                        <a:ext uri="{FF2B5EF4-FFF2-40B4-BE49-F238E27FC236}">
                          <a16:creationId xmlns:a16="http://schemas.microsoft.com/office/drawing/2014/main" id="{9B7B9FB1-820E-47C1-A10A-16B69FE81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0629" y="3833400"/>
                      <a:ext cx="29166" cy="37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66" h="37000">
                          <a:moveTo>
                            <a:pt x="-106" y="18437"/>
                          </a:moveTo>
                          <a:cubicBezTo>
                            <a:pt x="-106" y="8226"/>
                            <a:pt x="6423" y="-52"/>
                            <a:pt x="14477" y="-52"/>
                          </a:cubicBezTo>
                          <a:cubicBezTo>
                            <a:pt x="22531" y="-52"/>
                            <a:pt x="29060" y="8226"/>
                            <a:pt x="29060" y="18437"/>
                          </a:cubicBezTo>
                          <a:cubicBezTo>
                            <a:pt x="29060" y="28648"/>
                            <a:pt x="22531" y="36926"/>
                            <a:pt x="14477" y="36926"/>
                          </a:cubicBezTo>
                          <a:cubicBezTo>
                            <a:pt x="6423" y="36926"/>
                            <a:pt x="-106" y="28648"/>
                            <a:pt x="-106" y="18437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87" name="Freeform 559">
                      <a:extLst>
                        <a:ext uri="{FF2B5EF4-FFF2-40B4-BE49-F238E27FC236}">
                          <a16:creationId xmlns:a16="http://schemas.microsoft.com/office/drawing/2014/main" id="{DFB44C9C-A712-4F5E-AEC3-FA8E004BE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21" y="3836421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88" name="Freeform 560">
                      <a:extLst>
                        <a:ext uri="{FF2B5EF4-FFF2-40B4-BE49-F238E27FC236}">
                          <a16:creationId xmlns:a16="http://schemas.microsoft.com/office/drawing/2014/main" id="{7FF5B973-2870-41A9-8728-3222EB6FEF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21" y="3836421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89" name="Freeform 561">
                      <a:extLst>
                        <a:ext uri="{FF2B5EF4-FFF2-40B4-BE49-F238E27FC236}">
                          <a16:creationId xmlns:a16="http://schemas.microsoft.com/office/drawing/2014/main" id="{41B1358D-39FB-4D0C-B1BA-3B0D1B424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381" y="3843860"/>
                      <a:ext cx="26785" cy="165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785" h="16536">
                          <a:moveTo>
                            <a:pt x="2133" y="0"/>
                          </a:moveTo>
                          <a:lnTo>
                            <a:pt x="24888" y="16536"/>
                          </a:lnTo>
                          <a:lnTo>
                            <a:pt x="2133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61" name="Server 3">
                  <a:extLst>
                    <a:ext uri="{FF2B5EF4-FFF2-40B4-BE49-F238E27FC236}">
                      <a16:creationId xmlns:a16="http://schemas.microsoft.com/office/drawing/2014/main" id="{F55D4557-D727-4FB5-BEA3-9D1DB59E87A0}"/>
                    </a:ext>
                  </a:extLst>
                </p:cNvPr>
                <p:cNvGrpSpPr/>
                <p:nvPr/>
              </p:nvGrpSpPr>
              <p:grpSpPr>
                <a:xfrm>
                  <a:off x="6583084" y="3304613"/>
                  <a:ext cx="800569" cy="527182"/>
                  <a:chOff x="6583084" y="3304613"/>
                  <a:chExt cx="800569" cy="527182"/>
                </a:xfrm>
              </p:grpSpPr>
              <p:sp>
                <p:nvSpPr>
                  <p:cNvPr id="62" name="Freeform 533">
                    <a:extLst>
                      <a:ext uri="{FF2B5EF4-FFF2-40B4-BE49-F238E27FC236}">
                        <a16:creationId xmlns:a16="http://schemas.microsoft.com/office/drawing/2014/main" id="{D7038623-3742-48BE-8491-F11B12952E2F}"/>
                      </a:ext>
                    </a:extLst>
                  </p:cNvPr>
                  <p:cNvSpPr/>
                  <p:nvPr/>
                </p:nvSpPr>
                <p:spPr>
                  <a:xfrm>
                    <a:off x="7003316" y="3455635"/>
                    <a:ext cx="380291" cy="3761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291" h="376136">
                        <a:moveTo>
                          <a:pt x="1956" y="376136"/>
                        </a:moveTo>
                        <a:lnTo>
                          <a:pt x="379334" y="150454"/>
                        </a:lnTo>
                        <a:lnTo>
                          <a:pt x="380291" y="4541"/>
                        </a:lnTo>
                        <a:cubicBezTo>
                          <a:pt x="374341" y="-2269"/>
                          <a:pt x="0" y="158752"/>
                          <a:pt x="0" y="158752"/>
                        </a:cubicBezTo>
                        <a:lnTo>
                          <a:pt x="1956" y="3761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181818"/>
                      </a:gs>
                      <a:gs pos="52000">
                        <a:srgbClr val="4F4F4F"/>
                      </a:gs>
                      <a:gs pos="78000">
                        <a:srgbClr val="212121"/>
                      </a:gs>
                    </a:gsLst>
                    <a:lin ang="396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3" name="Freeform 534">
                    <a:extLst>
                      <a:ext uri="{FF2B5EF4-FFF2-40B4-BE49-F238E27FC236}">
                        <a16:creationId xmlns:a16="http://schemas.microsoft.com/office/drawing/2014/main" id="{56426FA3-6C93-4680-A836-60963DC8C623}"/>
                      </a:ext>
                    </a:extLst>
                  </p:cNvPr>
                  <p:cNvSpPr/>
                  <p:nvPr/>
                </p:nvSpPr>
                <p:spPr>
                  <a:xfrm>
                    <a:off x="6586042" y="3304877"/>
                    <a:ext cx="794668" cy="3683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668" h="368367">
                        <a:moveTo>
                          <a:pt x="0" y="174747"/>
                        </a:moveTo>
                        <a:cubicBezTo>
                          <a:pt x="-1019" y="171443"/>
                          <a:pt x="5939" y="167770"/>
                          <a:pt x="5939" y="167770"/>
                        </a:cubicBezTo>
                        <a:cubicBezTo>
                          <a:pt x="5939" y="167770"/>
                          <a:pt x="374130" y="-2374"/>
                          <a:pt x="377501" y="0"/>
                        </a:cubicBezTo>
                        <a:cubicBezTo>
                          <a:pt x="380870" y="1299"/>
                          <a:pt x="779636" y="145469"/>
                          <a:pt x="794668" y="150669"/>
                        </a:cubicBezTo>
                        <a:cubicBezTo>
                          <a:pt x="798077" y="155365"/>
                          <a:pt x="424429" y="368367"/>
                          <a:pt x="424429" y="368367"/>
                        </a:cubicBezTo>
                        <a:cubicBezTo>
                          <a:pt x="424429" y="368367"/>
                          <a:pt x="2104" y="178050"/>
                          <a:pt x="0" y="174747"/>
                        </a:cubicBezTo>
                        <a:close/>
                      </a:path>
                    </a:pathLst>
                  </a:custGeom>
                  <a:gradFill>
                    <a:gsLst>
                      <a:gs pos="25000">
                        <a:srgbClr val="414141"/>
                      </a:gs>
                      <a:gs pos="37000">
                        <a:srgbClr val="4F4F4F"/>
                      </a:gs>
                      <a:gs pos="80000">
                        <a:srgbClr val="4A4A4A"/>
                      </a:gs>
                    </a:gsLst>
                    <a:lin ang="372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4" name="Freeform 535">
                    <a:extLst>
                      <a:ext uri="{FF2B5EF4-FFF2-40B4-BE49-F238E27FC236}">
                        <a16:creationId xmlns:a16="http://schemas.microsoft.com/office/drawing/2014/main" id="{E5B32A0C-8A17-48E1-B1DD-86FE917419D5}"/>
                      </a:ext>
                    </a:extLst>
                  </p:cNvPr>
                  <p:cNvSpPr/>
                  <p:nvPr/>
                </p:nvSpPr>
                <p:spPr>
                  <a:xfrm>
                    <a:off x="6583038" y="3470108"/>
                    <a:ext cx="427563" cy="3599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7563" h="359926">
                        <a:moveTo>
                          <a:pt x="6651" y="0"/>
                        </a:moveTo>
                        <a:lnTo>
                          <a:pt x="419625" y="195674"/>
                        </a:lnTo>
                        <a:cubicBezTo>
                          <a:pt x="423928" y="196888"/>
                          <a:pt x="426174" y="201172"/>
                          <a:pt x="426821" y="203463"/>
                        </a:cubicBezTo>
                        <a:lnTo>
                          <a:pt x="427563" y="351885"/>
                        </a:lnTo>
                        <a:cubicBezTo>
                          <a:pt x="427563" y="356188"/>
                          <a:pt x="421945" y="359926"/>
                          <a:pt x="417998" y="359926"/>
                        </a:cubicBezTo>
                        <a:lnTo>
                          <a:pt x="14340" y="173079"/>
                        </a:lnTo>
                        <a:cubicBezTo>
                          <a:pt x="8839" y="169419"/>
                          <a:pt x="2675" y="165347"/>
                          <a:pt x="1432" y="159837"/>
                        </a:cubicBezTo>
                        <a:lnTo>
                          <a:pt x="0" y="7180"/>
                        </a:lnTo>
                        <a:cubicBezTo>
                          <a:pt x="0" y="2878"/>
                          <a:pt x="2705" y="0"/>
                          <a:pt x="6651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2B6"/>
                      </a:gs>
                      <a:gs pos="100000">
                        <a:srgbClr val="9E9FA4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5" name="Freeform 536">
                    <a:extLst>
                      <a:ext uri="{FF2B5EF4-FFF2-40B4-BE49-F238E27FC236}">
                        <a16:creationId xmlns:a16="http://schemas.microsoft.com/office/drawing/2014/main" id="{107BB937-2DD4-4E6A-BD4F-3290D4C91245}"/>
                      </a:ext>
                    </a:extLst>
                  </p:cNvPr>
                  <p:cNvSpPr/>
                  <p:nvPr/>
                </p:nvSpPr>
                <p:spPr>
                  <a:xfrm>
                    <a:off x="6584467" y="3472645"/>
                    <a:ext cx="13173" cy="1707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173" h="170744">
                        <a:moveTo>
                          <a:pt x="6903" y="0"/>
                        </a:moveTo>
                        <a:lnTo>
                          <a:pt x="12912" y="170541"/>
                        </a:lnTo>
                        <a:cubicBezTo>
                          <a:pt x="1928" y="164959"/>
                          <a:pt x="1051" y="163135"/>
                          <a:pt x="286" y="160149"/>
                        </a:cubicBezTo>
                        <a:lnTo>
                          <a:pt x="-72" y="7292"/>
                        </a:lnTo>
                        <a:cubicBezTo>
                          <a:pt x="-72" y="2990"/>
                          <a:pt x="2955" y="0"/>
                          <a:pt x="690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B1B3B7"/>
                      </a:gs>
                      <a:gs pos="100000">
                        <a:srgbClr val="C5C6C9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6" name="Freeform 537">
                    <a:extLst>
                      <a:ext uri="{FF2B5EF4-FFF2-40B4-BE49-F238E27FC236}">
                        <a16:creationId xmlns:a16="http://schemas.microsoft.com/office/drawing/2014/main" id="{16A1058A-5A6D-4030-9760-8FA0FECB94D2}"/>
                      </a:ext>
                    </a:extLst>
                  </p:cNvPr>
                  <p:cNvSpPr/>
                  <p:nvPr/>
                </p:nvSpPr>
                <p:spPr>
                  <a:xfrm>
                    <a:off x="6993911" y="3665266"/>
                    <a:ext cx="16609" cy="1663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609" h="166374">
                        <a:moveTo>
                          <a:pt x="-276" y="0"/>
                        </a:moveTo>
                        <a:lnTo>
                          <a:pt x="8753" y="3372"/>
                        </a:lnTo>
                        <a:cubicBezTo>
                          <a:pt x="13055" y="4585"/>
                          <a:pt x="15301" y="8870"/>
                          <a:pt x="15949" y="11161"/>
                        </a:cubicBezTo>
                        <a:lnTo>
                          <a:pt x="16512" y="159579"/>
                        </a:lnTo>
                        <a:cubicBezTo>
                          <a:pt x="16512" y="163881"/>
                          <a:pt x="13014" y="166374"/>
                          <a:pt x="9066" y="166374"/>
                        </a:cubicBezTo>
                        <a:lnTo>
                          <a:pt x="305" y="162258"/>
                        </a:lnTo>
                        <a:lnTo>
                          <a:pt x="-276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E9FA4"/>
                      </a:gs>
                      <a:gs pos="100000">
                        <a:srgbClr val="A8A9AD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7" name="Freeform 538">
                    <a:extLst>
                      <a:ext uri="{FF2B5EF4-FFF2-40B4-BE49-F238E27FC236}">
                        <a16:creationId xmlns:a16="http://schemas.microsoft.com/office/drawing/2014/main" id="{C17DF0F4-CA16-46AE-8D3C-9422BC80DD8C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6612813" y="3616639"/>
                    <a:ext cx="364566" cy="2030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566" h="203044">
                        <a:moveTo>
                          <a:pt x="0" y="0"/>
                        </a:moveTo>
                        <a:lnTo>
                          <a:pt x="63998" y="77850"/>
                        </a:lnTo>
                        <a:lnTo>
                          <a:pt x="331096" y="203044"/>
                        </a:lnTo>
                        <a:lnTo>
                          <a:pt x="364566" y="169742"/>
                        </a:lnTo>
                        <a:lnTo>
                          <a:pt x="68306" y="32094"/>
                        </a:lnTo>
                        <a:lnTo>
                          <a:pt x="25917" y="12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sp>
                <p:nvSpPr>
                  <p:cNvPr id="68" name="Freeform 539">
                    <a:extLst>
                      <a:ext uri="{FF2B5EF4-FFF2-40B4-BE49-F238E27FC236}">
                        <a16:creationId xmlns:a16="http://schemas.microsoft.com/office/drawing/2014/main" id="{4F8896DF-99CB-4D92-92C5-C2D1F7B6C02F}"/>
                      </a:ext>
                    </a:extLst>
                  </p:cNvPr>
                  <p:cNvSpPr/>
                  <p:nvPr/>
                </p:nvSpPr>
                <p:spPr>
                  <a:xfrm>
                    <a:off x="6596533" y="3475523"/>
                    <a:ext cx="54248" cy="17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248" h="175799">
                        <a:moveTo>
                          <a:pt x="54248" y="74158"/>
                        </a:moveTo>
                        <a:lnTo>
                          <a:pt x="51064" y="139649"/>
                        </a:lnTo>
                        <a:lnTo>
                          <a:pt x="15148" y="175799"/>
                        </a:lnTo>
                        <a:lnTo>
                          <a:pt x="0" y="169207"/>
                        </a:lnTo>
                        <a:lnTo>
                          <a:pt x="481" y="0"/>
                        </a:lnTo>
                        <a:lnTo>
                          <a:pt x="15466" y="5796"/>
                        </a:lnTo>
                        <a:lnTo>
                          <a:pt x="54248" y="7415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69" name="Freeform 540">
                    <a:extLst>
                      <a:ext uri="{FF2B5EF4-FFF2-40B4-BE49-F238E27FC236}">
                        <a16:creationId xmlns:a16="http://schemas.microsoft.com/office/drawing/2014/main" id="{83989192-7416-4C7B-8B52-974E8E055F8B}"/>
                      </a:ext>
                    </a:extLst>
                  </p:cNvPr>
                  <p:cNvSpPr/>
                  <p:nvPr/>
                </p:nvSpPr>
                <p:spPr>
                  <a:xfrm>
                    <a:off x="6914689" y="3660410"/>
                    <a:ext cx="79501" cy="16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501" h="167275">
                        <a:moveTo>
                          <a:pt x="4886" y="12223"/>
                        </a:moveTo>
                        <a:lnTo>
                          <a:pt x="0" y="82809"/>
                        </a:lnTo>
                        <a:lnTo>
                          <a:pt x="66633" y="158992"/>
                        </a:lnTo>
                        <a:lnTo>
                          <a:pt x="79501" y="167275"/>
                        </a:lnTo>
                        <a:lnTo>
                          <a:pt x="78945" y="2936"/>
                        </a:lnTo>
                        <a:lnTo>
                          <a:pt x="71233" y="0"/>
                        </a:lnTo>
                        <a:lnTo>
                          <a:pt x="4886" y="1222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08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70" name="Freeform 541">
                    <a:extLst>
                      <a:ext uri="{FF2B5EF4-FFF2-40B4-BE49-F238E27FC236}">
                        <a16:creationId xmlns:a16="http://schemas.microsoft.com/office/drawing/2014/main" id="{E8D28666-8B51-4C69-B96D-7B8F3849185E}"/>
                      </a:ext>
                    </a:extLst>
                  </p:cNvPr>
                  <p:cNvSpPr/>
                  <p:nvPr/>
                </p:nvSpPr>
                <p:spPr>
                  <a:xfrm>
                    <a:off x="6614126" y="3480851"/>
                    <a:ext cx="368989" cy="1917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8989" h="191782">
                        <a:moveTo>
                          <a:pt x="0" y="0"/>
                        </a:moveTo>
                        <a:lnTo>
                          <a:pt x="36655" y="68830"/>
                        </a:lnTo>
                        <a:lnTo>
                          <a:pt x="305455" y="191782"/>
                        </a:lnTo>
                        <a:lnTo>
                          <a:pt x="368989" y="177132"/>
                        </a:lnTo>
                        <a:lnTo>
                          <a:pt x="337222" y="158487"/>
                        </a:lnTo>
                        <a:lnTo>
                          <a:pt x="56710" y="253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6000">
                        <a:srgbClr val="181818"/>
                      </a:gs>
                      <a:gs pos="56000">
                        <a:srgbClr val="4F4F4F"/>
                      </a:gs>
                      <a:gs pos="78000">
                        <a:srgbClr val="212121"/>
                      </a:gs>
                    </a:gsLst>
                    <a:lin ang="6600000" scaled="0"/>
                  </a:gradFill>
                  <a:ln w="7600" cap="flat">
                    <a:solidFill>
                      <a:srgbClr val="494949"/>
                    </a:solidFill>
                    <a:bevel/>
                  </a:ln>
                </p:spPr>
              </p:sp>
              <p:grpSp>
                <p:nvGrpSpPr>
                  <p:cNvPr id="71" name="Group 542">
                    <a:extLst>
                      <a:ext uri="{FF2B5EF4-FFF2-40B4-BE49-F238E27FC236}">
                        <a16:creationId xmlns:a16="http://schemas.microsoft.com/office/drawing/2014/main" id="{B9988EFB-5C67-49E3-B033-1581CEC6DF9A}"/>
                      </a:ext>
                    </a:extLst>
                  </p:cNvPr>
                  <p:cNvGrpSpPr/>
                  <p:nvPr/>
                </p:nvGrpSpPr>
                <p:grpSpPr>
                  <a:xfrm>
                    <a:off x="6750607" y="3624812"/>
                    <a:ext cx="29209" cy="36833"/>
                    <a:chOff x="6750607" y="3624812"/>
                    <a:chExt cx="29209" cy="36833"/>
                  </a:xfrm>
                </p:grpSpPr>
                <p:sp>
                  <p:nvSpPr>
                    <p:cNvPr id="72" name="Freeform 543">
                      <a:extLst>
                        <a:ext uri="{FF2B5EF4-FFF2-40B4-BE49-F238E27FC236}">
                          <a16:creationId xmlns:a16="http://schemas.microsoft.com/office/drawing/2014/main" id="{B448B4E3-B524-473F-B740-003EB6BBA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0629" y="3624688"/>
                      <a:ext cx="29166" cy="370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9166" h="37000">
                          <a:moveTo>
                            <a:pt x="-106" y="18437"/>
                          </a:moveTo>
                          <a:cubicBezTo>
                            <a:pt x="-106" y="8226"/>
                            <a:pt x="6423" y="-52"/>
                            <a:pt x="14477" y="-52"/>
                          </a:cubicBezTo>
                          <a:cubicBezTo>
                            <a:pt x="22531" y="-52"/>
                            <a:pt x="29060" y="8226"/>
                            <a:pt x="29060" y="18437"/>
                          </a:cubicBezTo>
                          <a:cubicBezTo>
                            <a:pt x="29060" y="28648"/>
                            <a:pt x="22531" y="36926"/>
                            <a:pt x="14477" y="36926"/>
                          </a:cubicBezTo>
                          <a:cubicBezTo>
                            <a:pt x="6423" y="36926"/>
                            <a:pt x="-106" y="28648"/>
                            <a:pt x="-106" y="18437"/>
                          </a:cubicBez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3" name="Freeform 544">
                      <a:extLst>
                        <a:ext uri="{FF2B5EF4-FFF2-40B4-BE49-F238E27FC236}">
                          <a16:creationId xmlns:a16="http://schemas.microsoft.com/office/drawing/2014/main" id="{52405284-A62F-4D7F-8E98-02F237E56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21" y="3627708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4" name="Freeform 545">
                      <a:extLst>
                        <a:ext uri="{FF2B5EF4-FFF2-40B4-BE49-F238E27FC236}">
                          <a16:creationId xmlns:a16="http://schemas.microsoft.com/office/drawing/2014/main" id="{BB2BE149-CB11-41B4-84E4-50CD730C6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021" y="3627708"/>
                      <a:ext cx="24382" cy="309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4382" h="30959">
                          <a:moveTo>
                            <a:pt x="-89" y="15427"/>
                          </a:moveTo>
                          <a:cubicBezTo>
                            <a:pt x="-89" y="6883"/>
                            <a:pt x="5369" y="-43"/>
                            <a:pt x="12102" y="-43"/>
                          </a:cubicBezTo>
                          <a:cubicBezTo>
                            <a:pt x="18835" y="-43"/>
                            <a:pt x="24293" y="6883"/>
                            <a:pt x="24293" y="15427"/>
                          </a:cubicBezTo>
                          <a:cubicBezTo>
                            <a:pt x="24293" y="23970"/>
                            <a:pt x="18835" y="30897"/>
                            <a:pt x="12102" y="30897"/>
                          </a:cubicBezTo>
                          <a:cubicBezTo>
                            <a:pt x="5369" y="30897"/>
                            <a:pt x="-89" y="23970"/>
                            <a:pt x="-89" y="1542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9000">
                          <a:srgbClr val="FFFFFF">
                            <a:alpha val="39000"/>
                          </a:srgbClr>
                        </a:gs>
                        <a:gs pos="36000">
                          <a:srgbClr val="FFFFFF">
                            <a:alpha val="0"/>
                          </a:srgbClr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5" name="Freeform 546">
                      <a:extLst>
                        <a:ext uri="{FF2B5EF4-FFF2-40B4-BE49-F238E27FC236}">
                          <a16:creationId xmlns:a16="http://schemas.microsoft.com/office/drawing/2014/main" id="{411A7D1E-A109-48CE-8AC7-9B2FEADBA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381" y="3635148"/>
                      <a:ext cx="26785" cy="165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785" h="16536">
                          <a:moveTo>
                            <a:pt x="2133" y="0"/>
                          </a:moveTo>
                          <a:lnTo>
                            <a:pt x="24888" y="16536"/>
                          </a:lnTo>
                          <a:lnTo>
                            <a:pt x="2133" y="0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</p:grpSp>
        <p:grpSp>
          <p:nvGrpSpPr>
            <p:cNvPr id="30" name="Serveur informatique">
              <a:extLst>
                <a:ext uri="{FF2B5EF4-FFF2-40B4-BE49-F238E27FC236}">
                  <a16:creationId xmlns:a16="http://schemas.microsoft.com/office/drawing/2014/main" id="{D63D62D7-1734-4D6B-B487-C993787652C9}"/>
                </a:ext>
              </a:extLst>
            </p:cNvPr>
            <p:cNvGrpSpPr/>
            <p:nvPr/>
          </p:nvGrpSpPr>
          <p:grpSpPr>
            <a:xfrm>
              <a:off x="667231" y="2703196"/>
              <a:ext cx="714785" cy="501604"/>
              <a:chOff x="667231" y="2703196"/>
              <a:chExt cx="714785" cy="501604"/>
            </a:xfrm>
          </p:grpSpPr>
          <p:grpSp>
            <p:nvGrpSpPr>
              <p:cNvPr id="31" name="Group 584">
                <a:extLst>
                  <a:ext uri="{FF2B5EF4-FFF2-40B4-BE49-F238E27FC236}">
                    <a16:creationId xmlns:a16="http://schemas.microsoft.com/office/drawing/2014/main" id="{E655B9E5-BC62-4D95-9BBA-0C67A1019780}"/>
                  </a:ext>
                </a:extLst>
              </p:cNvPr>
              <p:cNvGrpSpPr/>
              <p:nvPr/>
            </p:nvGrpSpPr>
            <p:grpSpPr>
              <a:xfrm>
                <a:off x="667232" y="2835457"/>
                <a:ext cx="412846" cy="363597"/>
                <a:chOff x="667232" y="2835457"/>
                <a:chExt cx="412846" cy="363597"/>
              </a:xfrm>
            </p:grpSpPr>
            <p:sp>
              <p:nvSpPr>
                <p:cNvPr id="41" name="Freeform 585">
                  <a:extLst>
                    <a:ext uri="{FF2B5EF4-FFF2-40B4-BE49-F238E27FC236}">
                      <a16:creationId xmlns:a16="http://schemas.microsoft.com/office/drawing/2014/main" id="{2BA3EDD5-B177-4A59-B455-77C2F8C963B4}"/>
                    </a:ext>
                  </a:extLst>
                </p:cNvPr>
                <p:cNvSpPr/>
                <p:nvPr/>
              </p:nvSpPr>
              <p:spPr>
                <a:xfrm>
                  <a:off x="828448" y="3139992"/>
                  <a:ext cx="83673" cy="384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673" h="38494">
                      <a:moveTo>
                        <a:pt x="0" y="0"/>
                      </a:moveTo>
                      <a:lnTo>
                        <a:pt x="83673" y="0"/>
                      </a:lnTo>
                      <a:lnTo>
                        <a:pt x="83673" y="38494"/>
                      </a:lnTo>
                      <a:lnTo>
                        <a:pt x="0" y="38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id="42" name="Freeform 586">
                  <a:extLst>
                    <a:ext uri="{FF2B5EF4-FFF2-40B4-BE49-F238E27FC236}">
                      <a16:creationId xmlns:a16="http://schemas.microsoft.com/office/drawing/2014/main" id="{65A8E803-FDC1-455F-A76C-84410B817717}"/>
                    </a:ext>
                  </a:extLst>
                </p:cNvPr>
                <p:cNvSpPr/>
                <p:nvPr/>
              </p:nvSpPr>
              <p:spPr>
                <a:xfrm>
                  <a:off x="786617" y="3176363"/>
                  <a:ext cx="167347" cy="226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347" h="22690">
                      <a:moveTo>
                        <a:pt x="0" y="0"/>
                      </a:moveTo>
                      <a:lnTo>
                        <a:pt x="167347" y="0"/>
                      </a:lnTo>
                      <a:lnTo>
                        <a:pt x="167347" y="22690"/>
                      </a:lnTo>
                      <a:lnTo>
                        <a:pt x="0" y="22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id="43" name="Freeform 587">
                  <a:extLst>
                    <a:ext uri="{FF2B5EF4-FFF2-40B4-BE49-F238E27FC236}">
                      <a16:creationId xmlns:a16="http://schemas.microsoft.com/office/drawing/2014/main" id="{D26E2DFB-8929-42B6-9B69-D8DCD4EC45A9}"/>
                    </a:ext>
                  </a:extLst>
                </p:cNvPr>
                <p:cNvSpPr/>
                <p:nvPr/>
              </p:nvSpPr>
              <p:spPr>
                <a:xfrm>
                  <a:off x="667232" y="2835387"/>
                  <a:ext cx="412846" cy="3069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2846" h="306968">
                      <a:moveTo>
                        <a:pt x="6673" y="0"/>
                      </a:moveTo>
                      <a:lnTo>
                        <a:pt x="405906" y="0"/>
                      </a:lnTo>
                      <a:cubicBezTo>
                        <a:pt x="409630" y="0"/>
                        <a:pt x="412846" y="2857"/>
                        <a:pt x="412846" y="6609"/>
                      </a:cubicBezTo>
                      <a:lnTo>
                        <a:pt x="412846" y="300075"/>
                      </a:lnTo>
                      <a:cubicBezTo>
                        <a:pt x="412846" y="303828"/>
                        <a:pt x="409630" y="306968"/>
                        <a:pt x="405906" y="306968"/>
                      </a:cubicBezTo>
                      <a:lnTo>
                        <a:pt x="6673" y="306968"/>
                      </a:lnTo>
                      <a:cubicBezTo>
                        <a:pt x="2949" y="306968"/>
                        <a:pt x="0" y="303828"/>
                        <a:pt x="0" y="300075"/>
                      </a:cubicBezTo>
                      <a:lnTo>
                        <a:pt x="0" y="6609"/>
                      </a:lnTo>
                      <a:cubicBezTo>
                        <a:pt x="0" y="2857"/>
                        <a:pt x="2949" y="0"/>
                        <a:pt x="6673" y="0"/>
                      </a:cubicBezTo>
                      <a:close/>
                    </a:path>
                  </a:pathLst>
                </a:custGeom>
                <a:solidFill>
                  <a:srgbClr val="00A2FF"/>
                </a:solidFill>
                <a:ln w="7600" cap="flat">
                  <a:solidFill>
                    <a:srgbClr val="00A2FF"/>
                  </a:solidFill>
                  <a:bevel/>
                </a:ln>
              </p:spPr>
            </p:sp>
            <p:sp>
              <p:nvSpPr>
                <p:cNvPr id="44" name="Freeform 588">
                  <a:extLst>
                    <a:ext uri="{FF2B5EF4-FFF2-40B4-BE49-F238E27FC236}">
                      <a16:creationId xmlns:a16="http://schemas.microsoft.com/office/drawing/2014/main" id="{D2ADE7F6-1891-4EE8-971D-6CF57478BE28}"/>
                    </a:ext>
                  </a:extLst>
                </p:cNvPr>
                <p:cNvSpPr/>
                <p:nvPr/>
              </p:nvSpPr>
              <p:spPr>
                <a:xfrm>
                  <a:off x="682582" y="2848789"/>
                  <a:ext cx="382146" cy="2445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2146" h="244555">
                      <a:moveTo>
                        <a:pt x="0" y="0"/>
                      </a:moveTo>
                      <a:lnTo>
                        <a:pt x="382146" y="0"/>
                      </a:lnTo>
                      <a:lnTo>
                        <a:pt x="382146" y="244555"/>
                      </a:lnTo>
                      <a:lnTo>
                        <a:pt x="0" y="2445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id="32" name="Group 589">
                <a:extLst>
                  <a:ext uri="{FF2B5EF4-FFF2-40B4-BE49-F238E27FC236}">
                    <a16:creationId xmlns:a16="http://schemas.microsoft.com/office/drawing/2014/main" id="{54656360-EEC7-4E4F-834B-4C81D604F383}"/>
                  </a:ext>
                </a:extLst>
              </p:cNvPr>
              <p:cNvGrpSpPr/>
              <p:nvPr/>
            </p:nvGrpSpPr>
            <p:grpSpPr>
              <a:xfrm>
                <a:off x="1132076" y="2703196"/>
                <a:ext cx="249940" cy="501604"/>
                <a:chOff x="1132076" y="2703196"/>
                <a:chExt cx="249940" cy="501604"/>
              </a:xfrm>
            </p:grpSpPr>
            <p:grpSp>
              <p:nvGrpSpPr>
                <p:cNvPr id="33" name="Group 590">
                  <a:extLst>
                    <a:ext uri="{FF2B5EF4-FFF2-40B4-BE49-F238E27FC236}">
                      <a16:creationId xmlns:a16="http://schemas.microsoft.com/office/drawing/2014/main" id="{97397795-9429-494F-A919-59384E30EF8D}"/>
                    </a:ext>
                  </a:extLst>
                </p:cNvPr>
                <p:cNvGrpSpPr/>
                <p:nvPr/>
              </p:nvGrpSpPr>
              <p:grpSpPr>
                <a:xfrm>
                  <a:off x="1132076" y="2703196"/>
                  <a:ext cx="249940" cy="501604"/>
                  <a:chOff x="1132076" y="2703196"/>
                  <a:chExt cx="249940" cy="501604"/>
                </a:xfrm>
              </p:grpSpPr>
              <p:sp>
                <p:nvSpPr>
                  <p:cNvPr id="37" name="Freeform 591">
                    <a:extLst>
                      <a:ext uri="{FF2B5EF4-FFF2-40B4-BE49-F238E27FC236}">
                        <a16:creationId xmlns:a16="http://schemas.microsoft.com/office/drawing/2014/main" id="{B4974D56-146F-4FB0-AAC6-40B47F3A769B}"/>
                      </a:ext>
                    </a:extLst>
                  </p:cNvPr>
                  <p:cNvSpPr/>
                  <p:nvPr/>
                </p:nvSpPr>
                <p:spPr>
                  <a:xfrm>
                    <a:off x="1132076" y="2703196"/>
                    <a:ext cx="249940" cy="5016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9940" h="501604">
                        <a:moveTo>
                          <a:pt x="6645" y="0"/>
                        </a:moveTo>
                        <a:lnTo>
                          <a:pt x="243126" y="0"/>
                        </a:lnTo>
                        <a:cubicBezTo>
                          <a:pt x="246851" y="0"/>
                          <a:pt x="249940" y="2871"/>
                          <a:pt x="249940" y="6623"/>
                        </a:cubicBezTo>
                        <a:lnTo>
                          <a:pt x="249940" y="494797"/>
                        </a:lnTo>
                        <a:cubicBezTo>
                          <a:pt x="249940" y="498549"/>
                          <a:pt x="246851" y="501604"/>
                          <a:pt x="243126" y="501604"/>
                        </a:cubicBezTo>
                        <a:lnTo>
                          <a:pt x="6645" y="501604"/>
                        </a:lnTo>
                        <a:cubicBezTo>
                          <a:pt x="2921" y="501604"/>
                          <a:pt x="0" y="498549"/>
                          <a:pt x="0" y="494797"/>
                        </a:cubicBezTo>
                        <a:lnTo>
                          <a:pt x="0" y="6623"/>
                        </a:lnTo>
                        <a:cubicBezTo>
                          <a:pt x="0" y="2871"/>
                          <a:pt x="2921" y="0"/>
                          <a:pt x="6645" y="0"/>
                        </a:cubicBez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</p:sp>
              <p:sp>
                <p:nvSpPr>
                  <p:cNvPr id="38" name="Freeform 592">
                    <a:extLst>
                      <a:ext uri="{FF2B5EF4-FFF2-40B4-BE49-F238E27FC236}">
                        <a16:creationId xmlns:a16="http://schemas.microsoft.com/office/drawing/2014/main" id="{0B29B13B-9BC8-452C-9FC7-98571DD7ACAB}"/>
                      </a:ext>
                    </a:extLst>
                  </p:cNvPr>
                  <p:cNvSpPr/>
                  <p:nvPr/>
                </p:nvSpPr>
                <p:spPr>
                  <a:xfrm>
                    <a:off x="1167046" y="2769143"/>
                    <a:ext cx="181632" cy="434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1632" h="43474">
                        <a:moveTo>
                          <a:pt x="0" y="0"/>
                        </a:moveTo>
                        <a:lnTo>
                          <a:pt x="181632" y="0"/>
                        </a:lnTo>
                        <a:lnTo>
                          <a:pt x="181632" y="43474"/>
                        </a:lnTo>
                        <a:lnTo>
                          <a:pt x="0" y="434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39" name="Freeform 593">
                    <a:extLst>
                      <a:ext uri="{FF2B5EF4-FFF2-40B4-BE49-F238E27FC236}">
                        <a16:creationId xmlns:a16="http://schemas.microsoft.com/office/drawing/2014/main" id="{797A52AB-FE3C-4376-B8FD-BF9C1A3C2780}"/>
                      </a:ext>
                    </a:extLst>
                  </p:cNvPr>
                  <p:cNvSpPr/>
                  <p:nvPr/>
                </p:nvSpPr>
                <p:spPr>
                  <a:xfrm>
                    <a:off x="1300249" y="3115220"/>
                    <a:ext cx="54793" cy="5519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4793" h="55191">
                        <a:moveTo>
                          <a:pt x="-126" y="27525"/>
                        </a:moveTo>
                        <a:cubicBezTo>
                          <a:pt x="-126" y="12269"/>
                          <a:pt x="12152" y="-99"/>
                          <a:pt x="27299" y="-99"/>
                        </a:cubicBezTo>
                        <a:cubicBezTo>
                          <a:pt x="42445" y="-99"/>
                          <a:pt x="54723" y="12269"/>
                          <a:pt x="54723" y="27525"/>
                        </a:cubicBezTo>
                        <a:cubicBezTo>
                          <a:pt x="54723" y="42782"/>
                          <a:pt x="42445" y="55191"/>
                          <a:pt x="27299" y="55191"/>
                        </a:cubicBezTo>
                        <a:cubicBezTo>
                          <a:pt x="12152" y="55191"/>
                          <a:pt x="-126" y="42782"/>
                          <a:pt x="-126" y="275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40" name="Freeform 594">
                    <a:extLst>
                      <a:ext uri="{FF2B5EF4-FFF2-40B4-BE49-F238E27FC236}">
                        <a16:creationId xmlns:a16="http://schemas.microsoft.com/office/drawing/2014/main" id="{1541BC5C-2DE2-4E0F-9C38-6A3B6354BDC8}"/>
                      </a:ext>
                    </a:extLst>
                  </p:cNvPr>
                  <p:cNvSpPr/>
                  <p:nvPr/>
                </p:nvSpPr>
                <p:spPr>
                  <a:xfrm>
                    <a:off x="1313736" y="3128806"/>
                    <a:ext cx="27818" cy="280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18" h="28020">
                        <a:moveTo>
                          <a:pt x="-183" y="13897"/>
                        </a:moveTo>
                        <a:cubicBezTo>
                          <a:pt x="-183" y="6144"/>
                          <a:pt x="6057" y="-141"/>
                          <a:pt x="13754" y="-141"/>
                        </a:cubicBezTo>
                        <a:cubicBezTo>
                          <a:pt x="21452" y="-141"/>
                          <a:pt x="27691" y="6144"/>
                          <a:pt x="27691" y="13897"/>
                        </a:cubicBezTo>
                        <a:cubicBezTo>
                          <a:pt x="27691" y="21651"/>
                          <a:pt x="21452" y="27936"/>
                          <a:pt x="13754" y="27936"/>
                        </a:cubicBezTo>
                        <a:cubicBezTo>
                          <a:pt x="6057" y="27936"/>
                          <a:pt x="-183" y="21651"/>
                          <a:pt x="-183" y="13897"/>
                        </a:cubicBez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</p:sp>
            </p:grpSp>
            <p:sp>
              <p:nvSpPr>
                <p:cNvPr id="34" name="Freeform 595">
                  <a:extLst>
                    <a:ext uri="{FF2B5EF4-FFF2-40B4-BE49-F238E27FC236}">
                      <a16:creationId xmlns:a16="http://schemas.microsoft.com/office/drawing/2014/main" id="{B8591187-3135-4B4F-ABC9-E6285E725556}"/>
                    </a:ext>
                  </a:extLst>
                </p:cNvPr>
                <p:cNvSpPr/>
                <p:nvPr/>
              </p:nvSpPr>
              <p:spPr>
                <a:xfrm>
                  <a:off x="1167571" y="2845443"/>
                  <a:ext cx="181650" cy="78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650" h="7850">
                      <a:moveTo>
                        <a:pt x="0" y="0"/>
                      </a:moveTo>
                      <a:lnTo>
                        <a:pt x="181650" y="0"/>
                      </a:lnTo>
                      <a:lnTo>
                        <a:pt x="181650" y="7850"/>
                      </a:lnTo>
                      <a:lnTo>
                        <a:pt x="0" y="78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5" name="Freeform 596">
                  <a:extLst>
                    <a:ext uri="{FF2B5EF4-FFF2-40B4-BE49-F238E27FC236}">
                      <a16:creationId xmlns:a16="http://schemas.microsoft.com/office/drawing/2014/main" id="{444300BB-48B8-4F79-9EA7-C615D56CD3E0}"/>
                    </a:ext>
                  </a:extLst>
                </p:cNvPr>
                <p:cNvSpPr/>
                <p:nvPr/>
              </p:nvSpPr>
              <p:spPr>
                <a:xfrm>
                  <a:off x="1167570" y="2876614"/>
                  <a:ext cx="181650" cy="78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650" h="7849">
                      <a:moveTo>
                        <a:pt x="0" y="0"/>
                      </a:moveTo>
                      <a:lnTo>
                        <a:pt x="181650" y="0"/>
                      </a:lnTo>
                      <a:lnTo>
                        <a:pt x="181650" y="7849"/>
                      </a:lnTo>
                      <a:lnTo>
                        <a:pt x="0" y="78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36" name="Freeform 597">
                  <a:extLst>
                    <a:ext uri="{FF2B5EF4-FFF2-40B4-BE49-F238E27FC236}">
                      <a16:creationId xmlns:a16="http://schemas.microsoft.com/office/drawing/2014/main" id="{941A1F1E-35A7-46C0-B5A7-22B8A299C233}"/>
                    </a:ext>
                  </a:extLst>
                </p:cNvPr>
                <p:cNvSpPr/>
                <p:nvPr/>
              </p:nvSpPr>
              <p:spPr>
                <a:xfrm>
                  <a:off x="1167570" y="2908314"/>
                  <a:ext cx="181650" cy="78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1650" h="7849">
                      <a:moveTo>
                        <a:pt x="0" y="0"/>
                      </a:moveTo>
                      <a:lnTo>
                        <a:pt x="181650" y="0"/>
                      </a:lnTo>
                      <a:lnTo>
                        <a:pt x="181650" y="7849"/>
                      </a:lnTo>
                      <a:lnTo>
                        <a:pt x="0" y="78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</p:grpSp>
        </p:grpSp>
      </p:grpSp>
      <p:sp>
        <p:nvSpPr>
          <p:cNvPr id="214" name="Flèche flexible">
            <a:extLst>
              <a:ext uri="{FF2B5EF4-FFF2-40B4-BE49-F238E27FC236}">
                <a16:creationId xmlns:a16="http://schemas.microsoft.com/office/drawing/2014/main" id="{446B40DE-81AF-4B2B-BCC1-B63E5223CE6D}"/>
              </a:ext>
            </a:extLst>
          </p:cNvPr>
          <p:cNvSpPr/>
          <p:nvPr/>
        </p:nvSpPr>
        <p:spPr>
          <a:xfrm rot="5400000">
            <a:off x="557662" y="4421741"/>
            <a:ext cx="868689" cy="185651"/>
          </a:xfrm>
          <a:custGeom>
            <a:avLst/>
            <a:gdLst/>
            <a:ahLst/>
            <a:cxnLst/>
            <a:rect l="0" t="0" r="0" b="0"/>
            <a:pathLst>
              <a:path w="1617888" h="359055">
                <a:moveTo>
                  <a:pt x="0" y="179528"/>
                </a:moveTo>
                <a:lnTo>
                  <a:pt x="182400" y="323928"/>
                </a:lnTo>
                <a:lnTo>
                  <a:pt x="250800" y="323928"/>
                </a:lnTo>
                <a:lnTo>
                  <a:pt x="182400" y="217528"/>
                </a:lnTo>
                <a:lnTo>
                  <a:pt x="1617888" y="217528"/>
                </a:lnTo>
                <a:lnTo>
                  <a:pt x="1617888" y="141528"/>
                </a:lnTo>
                <a:lnTo>
                  <a:pt x="182400" y="141528"/>
                </a:lnTo>
                <a:lnTo>
                  <a:pt x="250800" y="35128"/>
                </a:lnTo>
                <a:lnTo>
                  <a:pt x="182400" y="35128"/>
                </a:lnTo>
                <a:lnTo>
                  <a:pt x="0" y="179528"/>
                </a:ln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215" name="Text 622">
            <a:extLst>
              <a:ext uri="{FF2B5EF4-FFF2-40B4-BE49-F238E27FC236}">
                <a16:creationId xmlns:a16="http://schemas.microsoft.com/office/drawing/2014/main" id="{2F94ED20-F874-421F-B861-33E42595FD58}"/>
              </a:ext>
            </a:extLst>
          </p:cNvPr>
          <p:cNvSpPr txBox="1"/>
          <p:nvPr/>
        </p:nvSpPr>
        <p:spPr>
          <a:xfrm>
            <a:off x="-1" y="4978560"/>
            <a:ext cx="1932370" cy="570192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Hosts</a:t>
            </a:r>
          </a:p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cluster_interconnection_cle</a:t>
            </a:r>
          </a:p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deploy_cle</a:t>
            </a:r>
            <a:endParaRPr sz="1000" b="1" dirty="0">
              <a:solidFill>
                <a:srgbClr val="1F6391"/>
              </a:solidFill>
              <a:latin typeface="Arial"/>
            </a:endParaRPr>
          </a:p>
        </p:txBody>
      </p:sp>
      <p:sp>
        <p:nvSpPr>
          <p:cNvPr id="216" name="Text 619">
            <a:extLst>
              <a:ext uri="{FF2B5EF4-FFF2-40B4-BE49-F238E27FC236}">
                <a16:creationId xmlns:a16="http://schemas.microsoft.com/office/drawing/2014/main" id="{370867CE-E137-46B5-996B-389979FC09DB}"/>
              </a:ext>
            </a:extLst>
          </p:cNvPr>
          <p:cNvSpPr txBox="1"/>
          <p:nvPr/>
        </p:nvSpPr>
        <p:spPr>
          <a:xfrm>
            <a:off x="579659" y="3542753"/>
            <a:ext cx="760000" cy="15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fr-FR" sz="760" dirty="0">
                <a:solidFill>
                  <a:srgbClr val="1F6391"/>
                </a:solidFill>
                <a:latin typeface="Arial"/>
              </a:rPr>
              <a:t>Localhost</a:t>
            </a:r>
            <a:endParaRPr sz="760" dirty="0">
              <a:solidFill>
                <a:srgbClr val="1F6391"/>
              </a:solidFill>
              <a:latin typeface="Arial"/>
            </a:endParaRPr>
          </a:p>
        </p:txBody>
      </p:sp>
      <p:sp>
        <p:nvSpPr>
          <p:cNvPr id="217" name="Text 619">
            <a:extLst>
              <a:ext uri="{FF2B5EF4-FFF2-40B4-BE49-F238E27FC236}">
                <a16:creationId xmlns:a16="http://schemas.microsoft.com/office/drawing/2014/main" id="{C47948E2-ADB5-48E5-A21C-F47739848762}"/>
              </a:ext>
            </a:extLst>
          </p:cNvPr>
          <p:cNvSpPr txBox="1"/>
          <p:nvPr/>
        </p:nvSpPr>
        <p:spPr>
          <a:xfrm>
            <a:off x="1051130" y="2001285"/>
            <a:ext cx="1343636" cy="1877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1- UseCase.sh + clés</a:t>
            </a:r>
            <a:endParaRPr sz="1000" b="1" dirty="0">
              <a:solidFill>
                <a:srgbClr val="1F6391"/>
              </a:solidFill>
              <a:latin typeface="Arial"/>
            </a:endParaRPr>
          </a:p>
        </p:txBody>
      </p:sp>
      <p:sp>
        <p:nvSpPr>
          <p:cNvPr id="218" name="Flèche flexible">
            <a:extLst>
              <a:ext uri="{FF2B5EF4-FFF2-40B4-BE49-F238E27FC236}">
                <a16:creationId xmlns:a16="http://schemas.microsoft.com/office/drawing/2014/main" id="{315F787B-BBFD-4982-AA11-889310BF9411}"/>
              </a:ext>
            </a:extLst>
          </p:cNvPr>
          <p:cNvSpPr/>
          <p:nvPr/>
        </p:nvSpPr>
        <p:spPr>
          <a:xfrm rot="13061810">
            <a:off x="3082250" y="3130192"/>
            <a:ext cx="1229359" cy="157989"/>
          </a:xfrm>
          <a:custGeom>
            <a:avLst/>
            <a:gdLst/>
            <a:ahLst/>
            <a:cxnLst/>
            <a:rect l="0" t="0" r="0" b="0"/>
            <a:pathLst>
              <a:path w="1617888" h="359055">
                <a:moveTo>
                  <a:pt x="0" y="179528"/>
                </a:moveTo>
                <a:lnTo>
                  <a:pt x="182400" y="323928"/>
                </a:lnTo>
                <a:lnTo>
                  <a:pt x="250800" y="323928"/>
                </a:lnTo>
                <a:lnTo>
                  <a:pt x="182400" y="217528"/>
                </a:lnTo>
                <a:lnTo>
                  <a:pt x="1617888" y="217528"/>
                </a:lnTo>
                <a:lnTo>
                  <a:pt x="1617888" y="141528"/>
                </a:lnTo>
                <a:lnTo>
                  <a:pt x="182400" y="141528"/>
                </a:lnTo>
                <a:lnTo>
                  <a:pt x="250800" y="35128"/>
                </a:lnTo>
                <a:lnTo>
                  <a:pt x="182400" y="35128"/>
                </a:lnTo>
                <a:lnTo>
                  <a:pt x="0" y="179528"/>
                </a:ln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AD94EB2-935E-4AD6-A752-C7A4D1BCC543}"/>
              </a:ext>
            </a:extLst>
          </p:cNvPr>
          <p:cNvSpPr/>
          <p:nvPr/>
        </p:nvSpPr>
        <p:spPr>
          <a:xfrm rot="2212920">
            <a:off x="2990169" y="2966573"/>
            <a:ext cx="15845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2- Création de TOPIC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3FFF164-EBB2-48E1-BF78-251D73F40D22}"/>
              </a:ext>
            </a:extLst>
          </p:cNvPr>
          <p:cNvSpPr/>
          <p:nvPr/>
        </p:nvSpPr>
        <p:spPr>
          <a:xfrm>
            <a:off x="1866312" y="3414011"/>
            <a:ext cx="18452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3- Lancement Producer</a:t>
            </a:r>
          </a:p>
        </p:txBody>
      </p:sp>
      <p:cxnSp>
        <p:nvCxnSpPr>
          <p:cNvPr id="221" name="Connecteur : en angle 220">
            <a:extLst>
              <a:ext uri="{FF2B5EF4-FFF2-40B4-BE49-F238E27FC236}">
                <a16:creationId xmlns:a16="http://schemas.microsoft.com/office/drawing/2014/main" id="{DC90DA87-2394-4D98-BDB2-2C034B9C5FB4}"/>
              </a:ext>
            </a:extLst>
          </p:cNvPr>
          <p:cNvCxnSpPr>
            <a:cxnSpLocks/>
          </p:cNvCxnSpPr>
          <p:nvPr/>
        </p:nvCxnSpPr>
        <p:spPr>
          <a:xfrm>
            <a:off x="3236953" y="1903667"/>
            <a:ext cx="1869387" cy="317876"/>
          </a:xfrm>
          <a:prstGeom prst="bentConnector3">
            <a:avLst>
              <a:gd name="adj1" fmla="val 99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15634F-0779-408D-981C-F9B9BF7F1845}"/>
              </a:ext>
            </a:extLst>
          </p:cNvPr>
          <p:cNvSpPr/>
          <p:nvPr/>
        </p:nvSpPr>
        <p:spPr>
          <a:xfrm>
            <a:off x="3236953" y="1652971"/>
            <a:ext cx="19338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4- Lancement Consumer</a:t>
            </a:r>
          </a:p>
        </p:txBody>
      </p:sp>
      <p:sp>
        <p:nvSpPr>
          <p:cNvPr id="223" name="Cercle : creux 222">
            <a:extLst>
              <a:ext uri="{FF2B5EF4-FFF2-40B4-BE49-F238E27FC236}">
                <a16:creationId xmlns:a16="http://schemas.microsoft.com/office/drawing/2014/main" id="{2D7FC35C-43DD-4306-A5CC-28ABF1644BD9}"/>
              </a:ext>
            </a:extLst>
          </p:cNvPr>
          <p:cNvSpPr/>
          <p:nvPr/>
        </p:nvSpPr>
        <p:spPr>
          <a:xfrm>
            <a:off x="5789794" y="2567450"/>
            <a:ext cx="548007" cy="308790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4" name="Cercle : creux 223">
            <a:extLst>
              <a:ext uri="{FF2B5EF4-FFF2-40B4-BE49-F238E27FC236}">
                <a16:creationId xmlns:a16="http://schemas.microsoft.com/office/drawing/2014/main" id="{D215B37D-6594-4A9B-BA6D-4DCBBC60C231}"/>
              </a:ext>
            </a:extLst>
          </p:cNvPr>
          <p:cNvSpPr/>
          <p:nvPr/>
        </p:nvSpPr>
        <p:spPr>
          <a:xfrm rot="2841745">
            <a:off x="5791671" y="3330769"/>
            <a:ext cx="548007" cy="222556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5" name="Cercle : creux 224">
            <a:extLst>
              <a:ext uri="{FF2B5EF4-FFF2-40B4-BE49-F238E27FC236}">
                <a16:creationId xmlns:a16="http://schemas.microsoft.com/office/drawing/2014/main" id="{3799656A-E201-4B5C-9009-DB0F72D149BE}"/>
              </a:ext>
            </a:extLst>
          </p:cNvPr>
          <p:cNvSpPr/>
          <p:nvPr/>
        </p:nvSpPr>
        <p:spPr>
          <a:xfrm>
            <a:off x="5791824" y="3953377"/>
            <a:ext cx="548007" cy="308790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6" name="Text 622">
            <a:extLst>
              <a:ext uri="{FF2B5EF4-FFF2-40B4-BE49-F238E27FC236}">
                <a16:creationId xmlns:a16="http://schemas.microsoft.com/office/drawing/2014/main" id="{1D7EC216-B82E-4A47-AEC8-2B7511D125B1}"/>
              </a:ext>
            </a:extLst>
          </p:cNvPr>
          <p:cNvSpPr txBox="1"/>
          <p:nvPr/>
        </p:nvSpPr>
        <p:spPr>
          <a:xfrm>
            <a:off x="70243" y="3675057"/>
            <a:ext cx="1932370" cy="377078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fr-FR" sz="1000" b="1" dirty="0">
                <a:solidFill>
                  <a:srgbClr val="1F6391"/>
                </a:solidFill>
                <a:latin typeface="Arial"/>
              </a:rPr>
              <a:t>Lunch Remote-UseCase.sh</a:t>
            </a:r>
            <a:endParaRPr sz="1000" b="1" dirty="0">
              <a:solidFill>
                <a:srgbClr val="1F6391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8433D9A-115C-45B9-82A6-CAAF2F2C99D2}"/>
              </a:ext>
            </a:extLst>
          </p:cNvPr>
          <p:cNvSpPr/>
          <p:nvPr/>
        </p:nvSpPr>
        <p:spPr>
          <a:xfrm>
            <a:off x="1472090" y="5503535"/>
            <a:ext cx="6342077" cy="520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 ARCHITECTURE DE L’AUTOMATISATION</a:t>
            </a:r>
          </a:p>
          <a:p>
            <a:pPr algn="ctr"/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2EF3046-C8AC-47DC-80B4-3E56A5055349}"/>
              </a:ext>
            </a:extLst>
          </p:cNvPr>
          <p:cNvSpPr/>
          <p:nvPr/>
        </p:nvSpPr>
        <p:spPr>
          <a:xfrm>
            <a:off x="8736270" y="1849537"/>
            <a:ext cx="285015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C96A1C0-52DE-48F3-9A42-E13D7A949693}"/>
              </a:ext>
            </a:extLst>
          </p:cNvPr>
          <p:cNvSpPr/>
          <p:nvPr/>
        </p:nvSpPr>
        <p:spPr>
          <a:xfrm>
            <a:off x="9022467" y="1849536"/>
            <a:ext cx="3046702" cy="42439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 seul click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3D23578-3085-4E47-8C7A-216A890565B1}"/>
              </a:ext>
            </a:extLst>
          </p:cNvPr>
          <p:cNvSpPr/>
          <p:nvPr/>
        </p:nvSpPr>
        <p:spPr>
          <a:xfrm>
            <a:off x="8725041" y="3018994"/>
            <a:ext cx="285015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02124E8-3D38-439A-B156-BDC01BC28DA7}"/>
              </a:ext>
            </a:extLst>
          </p:cNvPr>
          <p:cNvSpPr/>
          <p:nvPr/>
        </p:nvSpPr>
        <p:spPr>
          <a:xfrm>
            <a:off x="9011238" y="3013740"/>
            <a:ext cx="3046702" cy="42439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Paramétrable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01E78DE-C718-4890-BC17-A8BA18314A71}"/>
              </a:ext>
            </a:extLst>
          </p:cNvPr>
          <p:cNvSpPr/>
          <p:nvPr/>
        </p:nvSpPr>
        <p:spPr>
          <a:xfrm>
            <a:off x="8725041" y="4373785"/>
            <a:ext cx="285015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ACB40DF-2277-4B26-B5E2-E3CF0FB46E58}"/>
              </a:ext>
            </a:extLst>
          </p:cNvPr>
          <p:cNvSpPr/>
          <p:nvPr/>
        </p:nvSpPr>
        <p:spPr>
          <a:xfrm>
            <a:off x="9011238" y="4373784"/>
            <a:ext cx="3046702" cy="42439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Découplage faible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0A5056A-53D9-4770-A276-457D8CE3AE82}"/>
              </a:ext>
            </a:extLst>
          </p:cNvPr>
          <p:cNvSpPr/>
          <p:nvPr/>
        </p:nvSpPr>
        <p:spPr>
          <a:xfrm>
            <a:off x="8867548" y="1043343"/>
            <a:ext cx="3046702" cy="424395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6DD3F92-AECE-4242-A934-0C1C17103E23}"/>
              </a:ext>
            </a:extLst>
          </p:cNvPr>
          <p:cNvSpPr/>
          <p:nvPr/>
        </p:nvSpPr>
        <p:spPr>
          <a:xfrm>
            <a:off x="8723859" y="5392158"/>
            <a:ext cx="285015" cy="424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E5E20A7-8029-41C7-BC55-FBC3E95EF2C8}"/>
              </a:ext>
            </a:extLst>
          </p:cNvPr>
          <p:cNvSpPr/>
          <p:nvPr/>
        </p:nvSpPr>
        <p:spPr>
          <a:xfrm>
            <a:off x="9010056" y="5386904"/>
            <a:ext cx="3046702" cy="42439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Plusieurs Cas d’utilisation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AC4ABE-43EB-4F9F-8381-0D1CA948E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4"/>
          <a:stretch/>
        </p:blipFill>
        <p:spPr>
          <a:xfrm>
            <a:off x="8909083" y="576742"/>
            <a:ext cx="2934915" cy="619663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14</a:t>
            </a:fld>
            <a:endParaRPr lang="fr-FR"/>
          </a:p>
        </p:txBody>
      </p:sp>
      <p:sp>
        <p:nvSpPr>
          <p:cNvPr id="236" name="Shape 117">
            <a:extLst>
              <a:ext uri="{FF2B5EF4-FFF2-40B4-BE49-F238E27FC236}">
                <a16:creationId xmlns:a16="http://schemas.microsoft.com/office/drawing/2014/main" id="{48F94C9A-4941-4BC7-8434-923F1327D233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239" name="Shape 117">
            <a:extLst>
              <a:ext uri="{FF2B5EF4-FFF2-40B4-BE49-F238E27FC236}">
                <a16:creationId xmlns:a16="http://schemas.microsoft.com/office/drawing/2014/main" id="{BBCB7445-FF6D-4ECD-8491-5D6078F7F717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240" name="Shape 117">
            <a:extLst>
              <a:ext uri="{FF2B5EF4-FFF2-40B4-BE49-F238E27FC236}">
                <a16:creationId xmlns:a16="http://schemas.microsoft.com/office/drawing/2014/main" id="{425F353F-FA97-4A4A-9BE2-2B1DAB1BE79C}"/>
              </a:ext>
            </a:extLst>
          </p:cNvPr>
          <p:cNvSpPr/>
          <p:nvPr/>
        </p:nvSpPr>
        <p:spPr>
          <a:xfrm>
            <a:off x="4980428" y="-177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41" name="Shape 117">
            <a:extLst>
              <a:ext uri="{FF2B5EF4-FFF2-40B4-BE49-F238E27FC236}">
                <a16:creationId xmlns:a16="http://schemas.microsoft.com/office/drawing/2014/main" id="{919F63E6-1FC9-4296-B60A-308797A6540A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42" name="Shape 117">
            <a:extLst>
              <a:ext uri="{FF2B5EF4-FFF2-40B4-BE49-F238E27FC236}">
                <a16:creationId xmlns:a16="http://schemas.microsoft.com/office/drawing/2014/main" id="{A5B3862C-BFC5-442C-B1D8-FF3EDEE1A2B9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15055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7" grpId="0"/>
      <p:bldP spid="219" grpId="0"/>
      <p:bldP spid="220" grpId="0"/>
      <p:bldP spid="222" grpId="0"/>
      <p:bldP spid="223" grpId="0" animBg="1"/>
      <p:bldP spid="224" grpId="0" animBg="1"/>
      <p:bldP spid="225" grpId="0" animBg="1"/>
      <p:bldP spid="226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7" grpId="0" animBg="1"/>
      <p:bldP spid="2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4856" y="1938456"/>
            <a:ext cx="5717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ym typeface="Wingdings" panose="05000000000000000000" pitchFamily="2" charset="2"/>
              </a:rPr>
              <a:t>Problèmes de dépendances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Comptes </a:t>
            </a:r>
            <a:r>
              <a:rPr lang="fr-FR" sz="2000" dirty="0" err="1">
                <a:sym typeface="Wingdings" panose="05000000000000000000" pitchFamily="2" charset="2"/>
              </a:rPr>
              <a:t>AWS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vérouillés</a:t>
            </a: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 </a:t>
            </a:r>
          </a:p>
          <a:p>
            <a:r>
              <a:rPr lang="fr-FR" sz="2000" dirty="0">
                <a:sym typeface="Wingdings" panose="05000000000000000000" pitchFamily="2" charset="2"/>
              </a:rPr>
              <a:t>Problèmes de versions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</a:t>
            </a:r>
            <a:r>
              <a:rPr lang="fr-FR" sz="2000" dirty="0" err="1">
                <a:sym typeface="Wingdings" panose="05000000000000000000" pitchFamily="2" charset="2"/>
              </a:rPr>
              <a:t>Terraform</a:t>
            </a:r>
            <a:r>
              <a:rPr lang="fr-FR" sz="2000" dirty="0">
                <a:sym typeface="Wingdings" panose="05000000000000000000" pitchFamily="2" charset="2"/>
              </a:rPr>
              <a:t> &amp; </a:t>
            </a:r>
            <a:r>
              <a:rPr lang="fr-FR" sz="2000" dirty="0" err="1">
                <a:sym typeface="Wingdings" panose="05000000000000000000" pitchFamily="2" charset="2"/>
              </a:rPr>
              <a:t>Ansible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Ports et groupes de sécurité</a:t>
            </a:r>
            <a:endParaRPr lang="fr-FR" sz="2000" dirty="0"/>
          </a:p>
        </p:txBody>
      </p:sp>
      <p:sp>
        <p:nvSpPr>
          <p:cNvPr id="235" name="Slide Number Placeholder 2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15</a:t>
            </a:fld>
            <a:endParaRPr lang="fr-FR"/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8" y="1952847"/>
            <a:ext cx="5955058" cy="2869118"/>
          </a:xfrm>
          <a:prstGeom prst="rect">
            <a:avLst/>
          </a:prstGeom>
        </p:spPr>
      </p:pic>
      <p:sp>
        <p:nvSpPr>
          <p:cNvPr id="9" name="Shape 117">
            <a:extLst>
              <a:ext uri="{FF2B5EF4-FFF2-40B4-BE49-F238E27FC236}">
                <a16:creationId xmlns:a16="http://schemas.microsoft.com/office/drawing/2014/main" id="{25BE5A51-D503-486A-B8BD-701135DCCF80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0" name="Shape 117">
            <a:extLst>
              <a:ext uri="{FF2B5EF4-FFF2-40B4-BE49-F238E27FC236}">
                <a16:creationId xmlns:a16="http://schemas.microsoft.com/office/drawing/2014/main" id="{F3C52056-135D-4701-9AA4-F8799F33B3E4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11" name="Shape 117">
            <a:extLst>
              <a:ext uri="{FF2B5EF4-FFF2-40B4-BE49-F238E27FC236}">
                <a16:creationId xmlns:a16="http://schemas.microsoft.com/office/drawing/2014/main" id="{8401C6DB-3730-47A6-8B52-7B9F9DCB7599}"/>
              </a:ext>
            </a:extLst>
          </p:cNvPr>
          <p:cNvSpPr/>
          <p:nvPr/>
        </p:nvSpPr>
        <p:spPr>
          <a:xfrm>
            <a:off x="4980428" y="-177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12" name="Shape 117">
            <a:extLst>
              <a:ext uri="{FF2B5EF4-FFF2-40B4-BE49-F238E27FC236}">
                <a16:creationId xmlns:a16="http://schemas.microsoft.com/office/drawing/2014/main" id="{4408F4A1-6F32-4D6D-A6D0-7D6CD9F96A63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13" name="Shape 117">
            <a:extLst>
              <a:ext uri="{FF2B5EF4-FFF2-40B4-BE49-F238E27FC236}">
                <a16:creationId xmlns:a16="http://schemas.microsoft.com/office/drawing/2014/main" id="{EDE469FB-EAAC-41EA-BDFB-19FCA45A8C7A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428507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Merci pour votre attention et  surtout … Investissez sagement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77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https://cdnfr2.img.sputniknews.com/images/103256/26/1032562663.jpg">
            <a:extLst>
              <a:ext uri="{FF2B5EF4-FFF2-40B4-BE49-F238E27FC236}">
                <a16:creationId xmlns:a16="http://schemas.microsoft.com/office/drawing/2014/main" id="{C1C3C75E-08F1-4ADC-A3F9-C1AA53D2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597" y="-22302"/>
            <a:ext cx="13866148" cy="75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16">
            <a:extLst>
              <a:ext uri="{FF2B5EF4-FFF2-40B4-BE49-F238E27FC236}">
                <a16:creationId xmlns:a16="http://schemas.microsoft.com/office/drawing/2014/main" id="{803C79AD-6151-49BB-B7FD-A3708CD8523C}"/>
              </a:ext>
            </a:extLst>
          </p:cNvPr>
          <p:cNvSpPr/>
          <p:nvPr/>
        </p:nvSpPr>
        <p:spPr>
          <a:xfrm>
            <a:off x="2860754" y="0"/>
            <a:ext cx="2643040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17">
            <a:extLst>
              <a:ext uri="{FF2B5EF4-FFF2-40B4-BE49-F238E27FC236}">
                <a16:creationId xmlns:a16="http://schemas.microsoft.com/office/drawing/2014/main" id="{5798B129-0E77-4CF1-AE45-FF3534920E5C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1">
            <a:extLst>
              <a:ext uri="{FF2B5EF4-FFF2-40B4-BE49-F238E27FC236}">
                <a16:creationId xmlns:a16="http://schemas.microsoft.com/office/drawing/2014/main" id="{64906971-ED72-402C-BAC1-5020DC81B287}"/>
              </a:ext>
            </a:extLst>
          </p:cNvPr>
          <p:cNvSpPr/>
          <p:nvPr/>
        </p:nvSpPr>
        <p:spPr>
          <a:xfrm>
            <a:off x="-1" y="0"/>
            <a:ext cx="2752821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3488" y="1298286"/>
            <a:ext cx="6993421" cy="458587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Pourquoi la CRYPTO MONNAIE ?</a:t>
            </a:r>
          </a:p>
          <a:p>
            <a:pPr algn="ctr"/>
            <a:endParaRPr lang="fr-FR" sz="3600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L’envergure qu’ont pris les monnaies virtuelles : </a:t>
            </a:r>
          </a:p>
          <a:p>
            <a:r>
              <a:rPr lang="fr-FR" sz="2000" dirty="0"/>
              <a:t>	Un plus grand intérêt envers celles-ci </a:t>
            </a:r>
          </a:p>
          <a:p>
            <a:r>
              <a:rPr lang="fr-FR" sz="2000" dirty="0"/>
              <a:t> 		-&gt; Plus d’investissements.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Intérêt pour les investisseurs à s’orienter vers des outils d’aide à la décision.</a:t>
            </a:r>
          </a:p>
          <a:p>
            <a:r>
              <a:rPr lang="fr-F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Les 20 premières classées feront l’objet de notre étude et ce en prenant en compte le changement de leurs classements respectifs.</a:t>
            </a:r>
          </a:p>
          <a:p>
            <a:endParaRPr lang="fr-FR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2</a:t>
            </a:fld>
            <a:endParaRPr lang="fr-FR"/>
          </a:p>
        </p:txBody>
      </p:sp>
      <p:sp>
        <p:nvSpPr>
          <p:cNvPr id="14" name="Shape 117">
            <a:extLst>
              <a:ext uri="{FF2B5EF4-FFF2-40B4-BE49-F238E27FC236}">
                <a16:creationId xmlns:a16="http://schemas.microsoft.com/office/drawing/2014/main" id="{CF7E4217-CB07-4FF6-B164-D47FE6402489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15" name="Shape 117">
            <a:extLst>
              <a:ext uri="{FF2B5EF4-FFF2-40B4-BE49-F238E27FC236}">
                <a16:creationId xmlns:a16="http://schemas.microsoft.com/office/drawing/2014/main" id="{F59D9712-6BB1-4FA5-905B-006AA817FF30}"/>
              </a:ext>
            </a:extLst>
          </p:cNvPr>
          <p:cNvSpPr/>
          <p:nvPr/>
        </p:nvSpPr>
        <p:spPr>
          <a:xfrm>
            <a:off x="4980428" y="-177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16" name="Shape 117">
            <a:extLst>
              <a:ext uri="{FF2B5EF4-FFF2-40B4-BE49-F238E27FC236}">
                <a16:creationId xmlns:a16="http://schemas.microsoft.com/office/drawing/2014/main" id="{BFA3ED8F-5DBD-4B60-B620-47D0F1DDC2AC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17" name="Shape 117">
            <a:extLst>
              <a:ext uri="{FF2B5EF4-FFF2-40B4-BE49-F238E27FC236}">
                <a16:creationId xmlns:a16="http://schemas.microsoft.com/office/drawing/2014/main" id="{B46AF355-2FBB-4E98-8851-2B078A5F88AE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  <p:sp>
        <p:nvSpPr>
          <p:cNvPr id="24" name="Shape 122">
            <a:extLst>
              <a:ext uri="{FF2B5EF4-FFF2-40B4-BE49-F238E27FC236}">
                <a16:creationId xmlns:a16="http://schemas.microsoft.com/office/drawing/2014/main" id="{6A9845FB-FF7D-4052-A1AE-6259FF18D680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Choix</a:t>
            </a:r>
          </a:p>
        </p:txBody>
      </p:sp>
      <p:sp>
        <p:nvSpPr>
          <p:cNvPr id="25" name="Shape 122">
            <a:extLst>
              <a:ext uri="{FF2B5EF4-FFF2-40B4-BE49-F238E27FC236}">
                <a16:creationId xmlns:a16="http://schemas.microsoft.com/office/drawing/2014/main" id="{5F62DA28-5A1B-40C8-90F3-504ADCB6D9E9}"/>
              </a:ext>
            </a:extLst>
          </p:cNvPr>
          <p:cNvSpPr/>
          <p:nvPr/>
        </p:nvSpPr>
        <p:spPr>
          <a:xfrm>
            <a:off x="2867825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Fonctions</a:t>
            </a:r>
          </a:p>
        </p:txBody>
      </p:sp>
      <p:sp>
        <p:nvSpPr>
          <p:cNvPr id="26" name="Shape 122">
            <a:extLst>
              <a:ext uri="{FF2B5EF4-FFF2-40B4-BE49-F238E27FC236}">
                <a16:creationId xmlns:a16="http://schemas.microsoft.com/office/drawing/2014/main" id="{6D75AE60-BE78-4CD6-BEA2-23610FB6DE8E}"/>
              </a:ext>
            </a:extLst>
          </p:cNvPr>
          <p:cNvSpPr/>
          <p:nvPr/>
        </p:nvSpPr>
        <p:spPr>
          <a:xfrm>
            <a:off x="1431253" y="42070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9264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Choix</a:t>
            </a:r>
          </a:p>
        </p:txBody>
      </p:sp>
      <p:sp>
        <p:nvSpPr>
          <p:cNvPr id="17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2867825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Fonctions</a:t>
            </a:r>
          </a:p>
        </p:txBody>
      </p:sp>
      <p:sp>
        <p:nvSpPr>
          <p:cNvPr id="18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1431253" y="42070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1669" y="2242395"/>
            <a:ext cx="7027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Etudier les courbes d’évolution des 20 premières crypto monnaies se disputant le marché.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Aider un éventuel investisseur à se faire une idée sur le statut des crypto monnaies.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Fournir une base calculatoire pour d’autres études impliquant les crypto monnaies.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8" y="1735217"/>
            <a:ext cx="4478211" cy="340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3895" y="5251268"/>
            <a:ext cx="392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Figure représentant le </a:t>
            </a:r>
            <a:r>
              <a:rPr lang="fr-FR" sz="1400" dirty="0" err="1"/>
              <a:t>RSI</a:t>
            </a:r>
            <a:r>
              <a:rPr lang="fr-FR" sz="1400" dirty="0"/>
              <a:t> sur </a:t>
            </a:r>
            <a:r>
              <a:rPr lang="fr-FR" sz="1400" dirty="0" err="1"/>
              <a:t>1h</a:t>
            </a:r>
            <a:r>
              <a:rPr lang="fr-FR" sz="1400" dirty="0"/>
              <a:t>, 24h et 7 jours pour 5 monnaies (dont l’</a:t>
            </a:r>
            <a:r>
              <a:rPr lang="fr-FR" sz="1400" dirty="0" err="1"/>
              <a:t>Etherium</a:t>
            </a:r>
            <a:r>
              <a:rPr lang="fr-FR" sz="1400" dirty="0"/>
              <a:t> et le Bit Cash).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3</a:t>
            </a:fld>
            <a:endParaRPr lang="fr-FR"/>
          </a:p>
        </p:txBody>
      </p:sp>
      <p:sp>
        <p:nvSpPr>
          <p:cNvPr id="13" name="Shape 117">
            <a:extLst>
              <a:ext uri="{FF2B5EF4-FFF2-40B4-BE49-F238E27FC236}">
                <a16:creationId xmlns:a16="http://schemas.microsoft.com/office/drawing/2014/main" id="{8E5C877A-C468-4CFF-9F34-597316721FAA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4" name="Shape 117">
            <a:extLst>
              <a:ext uri="{FF2B5EF4-FFF2-40B4-BE49-F238E27FC236}">
                <a16:creationId xmlns:a16="http://schemas.microsoft.com/office/drawing/2014/main" id="{DA9F2573-88D4-448E-B4AB-513E28B2E2E8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20" name="Shape 117">
            <a:extLst>
              <a:ext uri="{FF2B5EF4-FFF2-40B4-BE49-F238E27FC236}">
                <a16:creationId xmlns:a16="http://schemas.microsoft.com/office/drawing/2014/main" id="{B36B42A6-5DFF-457B-B438-C62F9D64917F}"/>
              </a:ext>
            </a:extLst>
          </p:cNvPr>
          <p:cNvSpPr/>
          <p:nvPr/>
        </p:nvSpPr>
        <p:spPr>
          <a:xfrm>
            <a:off x="4980428" y="-177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2" name="Shape 117">
            <a:extLst>
              <a:ext uri="{FF2B5EF4-FFF2-40B4-BE49-F238E27FC236}">
                <a16:creationId xmlns:a16="http://schemas.microsoft.com/office/drawing/2014/main" id="{8FFC3E73-DD64-4FAE-98DC-A97C156A3B3C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3" name="Shape 117">
            <a:extLst>
              <a:ext uri="{FF2B5EF4-FFF2-40B4-BE49-F238E27FC236}">
                <a16:creationId xmlns:a16="http://schemas.microsoft.com/office/drawing/2014/main" id="{F03A72E2-DFB8-42AB-9F79-A1A0C78B8F1B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5185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Choix</a:t>
            </a:r>
          </a:p>
        </p:txBody>
      </p:sp>
      <p:sp>
        <p:nvSpPr>
          <p:cNvPr id="21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2885175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Fonctions</a:t>
            </a:r>
          </a:p>
        </p:txBody>
      </p:sp>
      <p:sp>
        <p:nvSpPr>
          <p:cNvPr id="22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1440579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3699" y="1436916"/>
                <a:ext cx="9072712" cy="513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b="1" dirty="0"/>
                  <a:t>Le retour sur investissement :</a:t>
                </a:r>
              </a:p>
              <a:p>
                <a:pPr algn="ctr"/>
                <a:r>
                  <a:rPr lang="fr-FR" sz="2000" b="1" dirty="0"/>
                  <a:t>	 </a:t>
                </a:r>
                <a:r>
                  <a:rPr lang="fr-FR" sz="2000" dirty="0"/>
                  <a:t>Rentabilité arithmétique (</a:t>
                </a:r>
                <a:r>
                  <a:rPr lang="fr-FR" sz="2000" dirty="0" err="1"/>
                  <a:t>0,T</a:t>
                </a:r>
                <a:r>
                  <a:rPr lang="fr-FR" sz="2000" dirty="0"/>
                  <a:t>)(%) = (gain de l’investissement(T) – coût de l’investissement(0)) / coût de l’investissement(0).</a:t>
                </a:r>
                <a:endParaRPr lang="fr-FR" sz="2000" b="1" dirty="0"/>
              </a:p>
              <a:p>
                <a:r>
                  <a:rPr lang="fr-FR" sz="2000" dirty="0"/>
                  <a:t>	</a:t>
                </a:r>
                <a:r>
                  <a:rPr lang="fr-FR" sz="2000" b="1" dirty="0"/>
                  <a:t>-&gt; </a:t>
                </a:r>
                <a:r>
                  <a:rPr lang="fr-FR" sz="2000" b="1" dirty="0" err="1"/>
                  <a:t>RSI</a:t>
                </a:r>
                <a:r>
                  <a:rPr lang="fr-FR" sz="2000" b="1" dirty="0"/>
                  <a:t> (Logarithmique) :</a:t>
                </a:r>
              </a:p>
              <a:p>
                <a:r>
                  <a:rPr lang="fr-FR" sz="2000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RSI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𝑉𝑓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𝑉𝑖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742950" lvl="1" indent="-285750" algn="r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Vf : la valeur actuelle 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Vi : la valeur à une date antérieure</a:t>
                </a: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endParaRPr lang="fr-F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b="1" dirty="0"/>
                  <a:t>En plus de son Annualisation &amp; Sa Moyenne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b="1" dirty="0"/>
                  <a:t>La Volatilité :		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𝟐𝟓𝟐</m:t>
                            </m:r>
                          </m:num>
                          <m:den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2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𝑴𝒐𝒚𝑹𝑺𝑰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)²</m:t>
                            </m:r>
                          </m:e>
                        </m:nary>
                      </m:e>
                    </m:rad>
                  </m:oMath>
                </a14:m>
                <a:endParaRPr lang="fr-FR" sz="2000" b="1" dirty="0"/>
              </a:p>
              <a:p>
                <a:pPr marL="342900" indent="-342900" algn="r">
                  <a:buFont typeface="Arial" panose="020B0604020202020204" pitchFamily="34" charset="0"/>
                  <a:buChar char="•"/>
                </a:pPr>
                <a:r>
                  <a:rPr lang="fr-FR" sz="1400" dirty="0" err="1"/>
                  <a:t>MoyRSI</a:t>
                </a:r>
                <a:r>
                  <a:rPr lang="fr-FR" sz="1400" dirty="0"/>
                  <a:t> : moyenne de N </a:t>
                </a:r>
                <a:r>
                  <a:rPr lang="fr-FR" sz="1400" dirty="0" err="1"/>
                  <a:t>RSI</a:t>
                </a:r>
                <a:r>
                  <a:rPr lang="fr-FR" sz="1400" dirty="0"/>
                  <a:t>(s) successives dans le temps</a:t>
                </a:r>
                <a:r>
                  <a:rPr lang="fr-FR" sz="2000" dirty="0"/>
                  <a:t>.</a:t>
                </a:r>
                <a:endParaRPr lang="fr-F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b="1" dirty="0"/>
                  <a:t>Le Taux de marché:	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𝐓𝐚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𝒖𝒙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𝑴𝒂𝒓𝒌𝒆𝒕𝑪𝒂𝒑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𝑴𝒂𝒓𝒌𝒆𝒕𝑪𝒂𝒑</m:t>
                            </m:r>
                          </m:e>
                        </m:nary>
                      </m:den>
                    </m:f>
                  </m:oMath>
                </a14:m>
                <a:endParaRPr lang="fr-FR" sz="2000" b="1" dirty="0"/>
              </a:p>
              <a:p>
                <a:pPr marL="342900" indent="-342900" algn="r">
                  <a:buFont typeface="Arial" panose="020B0604020202020204" pitchFamily="34" charset="0"/>
                  <a:buChar char="•"/>
                </a:pPr>
                <a:r>
                  <a:rPr lang="fr-FR" sz="1400" b="1" dirty="0" err="1"/>
                  <a:t>Market</a:t>
                </a:r>
                <a:r>
                  <a:rPr lang="fr-FR" sz="1400" b="1" dirty="0"/>
                  <a:t> Cap: </a:t>
                </a:r>
                <a:r>
                  <a:rPr lang="fr-FR" sz="1400" dirty="0"/>
                  <a:t>nombre de </a:t>
                </a:r>
                <a:r>
                  <a:rPr lang="fr-FR" sz="1400" dirty="0" err="1"/>
                  <a:t>tokens</a:t>
                </a:r>
                <a:r>
                  <a:rPr lang="fr-FR" sz="1400" dirty="0"/>
                  <a:t> en circulation par le prix d'une unité</a:t>
                </a:r>
                <a:endParaRPr lang="fr-FR" sz="1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99" y="1436916"/>
                <a:ext cx="9072712" cy="5130059"/>
              </a:xfrm>
              <a:prstGeom prst="rect">
                <a:avLst/>
              </a:prstGeom>
              <a:blipFill>
                <a:blip r:embed="rId3"/>
                <a:stretch>
                  <a:fillRect l="-604" t="-713" r="-6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4</a:t>
            </a:fld>
            <a:endParaRPr lang="fr-FR"/>
          </a:p>
        </p:txBody>
      </p:sp>
      <p:sp>
        <p:nvSpPr>
          <p:cNvPr id="17" name="Shape 117">
            <a:extLst>
              <a:ext uri="{FF2B5EF4-FFF2-40B4-BE49-F238E27FC236}">
                <a16:creationId xmlns:a16="http://schemas.microsoft.com/office/drawing/2014/main" id="{A8CC3A1C-0051-4A26-86EE-E1CD33155C50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8" name="Shape 117">
            <a:extLst>
              <a:ext uri="{FF2B5EF4-FFF2-40B4-BE49-F238E27FC236}">
                <a16:creationId xmlns:a16="http://schemas.microsoft.com/office/drawing/2014/main" id="{9CA7F714-1C5A-4002-AAD6-5FA7DD5100E6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23" name="Shape 117">
            <a:extLst>
              <a:ext uri="{FF2B5EF4-FFF2-40B4-BE49-F238E27FC236}">
                <a16:creationId xmlns:a16="http://schemas.microsoft.com/office/drawing/2014/main" id="{3B03D9A9-765C-456E-A12A-3EED3403276D}"/>
              </a:ext>
            </a:extLst>
          </p:cNvPr>
          <p:cNvSpPr/>
          <p:nvPr/>
        </p:nvSpPr>
        <p:spPr>
          <a:xfrm>
            <a:off x="4980428" y="8212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4" name="Shape 117">
            <a:extLst>
              <a:ext uri="{FF2B5EF4-FFF2-40B4-BE49-F238E27FC236}">
                <a16:creationId xmlns:a16="http://schemas.microsoft.com/office/drawing/2014/main" id="{BC8606A1-3CFC-4A14-9832-9E3D3FE3691B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5" name="Shape 117">
            <a:extLst>
              <a:ext uri="{FF2B5EF4-FFF2-40B4-BE49-F238E27FC236}">
                <a16:creationId xmlns:a16="http://schemas.microsoft.com/office/drawing/2014/main" id="{E3BA6B81-0B59-46A8-BB9E-8512B248EE42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40422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Vue Logique</a:t>
            </a:r>
          </a:p>
        </p:txBody>
      </p:sp>
      <p:sp>
        <p:nvSpPr>
          <p:cNvPr id="18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1403699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5412"/>
            <a:ext cx="11098635" cy="492097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5</a:t>
            </a:fld>
            <a:endParaRPr lang="fr-FR"/>
          </a:p>
        </p:txBody>
      </p:sp>
      <p:sp>
        <p:nvSpPr>
          <p:cNvPr id="11" name="Shape 117">
            <a:extLst>
              <a:ext uri="{FF2B5EF4-FFF2-40B4-BE49-F238E27FC236}">
                <a16:creationId xmlns:a16="http://schemas.microsoft.com/office/drawing/2014/main" id="{F813EFBE-CE30-420B-81C7-4899ED35E8E9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3" name="Shape 117">
            <a:extLst>
              <a:ext uri="{FF2B5EF4-FFF2-40B4-BE49-F238E27FC236}">
                <a16:creationId xmlns:a16="http://schemas.microsoft.com/office/drawing/2014/main" id="{C6559872-ED96-486F-9C4E-4EB6D2B94BF0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14" name="Shape 117">
            <a:extLst>
              <a:ext uri="{FF2B5EF4-FFF2-40B4-BE49-F238E27FC236}">
                <a16:creationId xmlns:a16="http://schemas.microsoft.com/office/drawing/2014/main" id="{F1AE17DF-ED70-4BEC-8393-0945D7D78671}"/>
              </a:ext>
            </a:extLst>
          </p:cNvPr>
          <p:cNvSpPr/>
          <p:nvPr/>
        </p:nvSpPr>
        <p:spPr>
          <a:xfrm>
            <a:off x="4980428" y="16601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15" name="Shape 117">
            <a:extLst>
              <a:ext uri="{FF2B5EF4-FFF2-40B4-BE49-F238E27FC236}">
                <a16:creationId xmlns:a16="http://schemas.microsoft.com/office/drawing/2014/main" id="{AAC663EB-0FB0-4FA7-8809-BE89C7BE8B4A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17" name="Shape 117">
            <a:extLst>
              <a:ext uri="{FF2B5EF4-FFF2-40B4-BE49-F238E27FC236}">
                <a16:creationId xmlns:a16="http://schemas.microsoft.com/office/drawing/2014/main" id="{4869CE77-46DE-4D39-80B4-611B1F4814EC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295629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-1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Vue Logique</a:t>
            </a:r>
          </a:p>
        </p:txBody>
      </p:sp>
      <p:sp>
        <p:nvSpPr>
          <p:cNvPr id="18" name="Shape 122">
            <a:extLst>
              <a:ext uri="{FF2B5EF4-FFF2-40B4-BE49-F238E27FC236}">
                <a16:creationId xmlns:a16="http://schemas.microsoft.com/office/drawing/2014/main" id="{1801909C-0F8C-4462-BA18-0B7F55A46DBB}"/>
              </a:ext>
            </a:extLst>
          </p:cNvPr>
          <p:cNvSpPr/>
          <p:nvPr/>
        </p:nvSpPr>
        <p:spPr>
          <a:xfrm>
            <a:off x="1403699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Additions </a:t>
            </a:r>
          </a:p>
        </p:txBody>
      </p:sp>
      <p:pic>
        <p:nvPicPr>
          <p:cNvPr id="4098" name="Picture 2" descr="http://dataconomy.com/wp-content/uploads/2014/07/datastax_logo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34" y="2087864"/>
            <a:ext cx="3721180" cy="86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fabulous-lab.com/blog/wp-content/uploads/2016/02/Zeppelin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59" y="1839369"/>
            <a:ext cx="2332103" cy="140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9746" y="3499389"/>
            <a:ext cx="400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L’</a:t>
            </a:r>
            <a:r>
              <a:rPr lang="fr-FR" dirty="0" err="1"/>
              <a:t>OpsCenter</a:t>
            </a:r>
            <a:r>
              <a:rPr lang="fr-FR" dirty="0"/>
              <a:t> de </a:t>
            </a:r>
            <a:r>
              <a:rPr lang="fr-FR" dirty="0" err="1"/>
              <a:t>DATASTAX</a:t>
            </a:r>
            <a:endParaRPr lang="fr-FR" dirty="0"/>
          </a:p>
          <a:p>
            <a:r>
              <a:rPr lang="fr-FR" dirty="0"/>
              <a:t>Gérer et superviser un cluster Cassandra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37020" y="3522249"/>
            <a:ext cx="425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    Apache Zeppelin</a:t>
            </a:r>
          </a:p>
          <a:p>
            <a:r>
              <a:rPr lang="fr-FR" dirty="0"/>
              <a:t>Notebook explorer et analyser des données 	    traitées via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6</a:t>
            </a:fld>
            <a:endParaRPr lang="fr-FR"/>
          </a:p>
        </p:txBody>
      </p:sp>
      <p:sp>
        <p:nvSpPr>
          <p:cNvPr id="20" name="Shape 117">
            <a:extLst>
              <a:ext uri="{FF2B5EF4-FFF2-40B4-BE49-F238E27FC236}">
                <a16:creationId xmlns:a16="http://schemas.microsoft.com/office/drawing/2014/main" id="{0EF0800D-8D1C-4CF6-A474-0AF20CB443C0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21" name="Shape 117">
            <a:extLst>
              <a:ext uri="{FF2B5EF4-FFF2-40B4-BE49-F238E27FC236}">
                <a16:creationId xmlns:a16="http://schemas.microsoft.com/office/drawing/2014/main" id="{81D1B14D-662B-4B07-9567-80B8B31FC9A2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22" name="Shape 117">
            <a:extLst>
              <a:ext uri="{FF2B5EF4-FFF2-40B4-BE49-F238E27FC236}">
                <a16:creationId xmlns:a16="http://schemas.microsoft.com/office/drawing/2014/main" id="{A2B83AF6-64CC-45FB-8035-6F844305BBF8}"/>
              </a:ext>
            </a:extLst>
          </p:cNvPr>
          <p:cNvSpPr/>
          <p:nvPr/>
        </p:nvSpPr>
        <p:spPr>
          <a:xfrm>
            <a:off x="4980428" y="16601"/>
            <a:ext cx="328313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3" name="Shape 117">
            <a:extLst>
              <a:ext uri="{FF2B5EF4-FFF2-40B4-BE49-F238E27FC236}">
                <a16:creationId xmlns:a16="http://schemas.microsoft.com/office/drawing/2014/main" id="{1F035736-3F3D-482D-929C-F5AE8347B368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4" name="Shape 117">
            <a:extLst>
              <a:ext uri="{FF2B5EF4-FFF2-40B4-BE49-F238E27FC236}">
                <a16:creationId xmlns:a16="http://schemas.microsoft.com/office/drawing/2014/main" id="{C405F69E-6346-4F5E-B234-53CED1F693FE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223591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0" y="433792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7" y="433792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Arboressance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2833154" y="433792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04" y="1126165"/>
            <a:ext cx="1905000" cy="190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36" y="845392"/>
            <a:ext cx="2839528" cy="2839528"/>
          </a:xfrm>
          <a:prstGeom prst="rect">
            <a:avLst/>
          </a:prstGeom>
        </p:spPr>
      </p:pic>
      <p:sp>
        <p:nvSpPr>
          <p:cNvPr id="24" name="TextBox 13"/>
          <p:cNvSpPr txBox="1"/>
          <p:nvPr/>
        </p:nvSpPr>
        <p:spPr>
          <a:xfrm>
            <a:off x="1025464" y="3311938"/>
            <a:ext cx="4356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Outil d’orchestration: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meilleure lisibilité qu’un script </a:t>
            </a:r>
            <a:r>
              <a:rPr lang="fr-FR" dirty="0" err="1"/>
              <a:t>bash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abstraction des API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méthode déclarative et un plan d’exécution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ensemble de primitives(inputs, outputs, </a:t>
            </a:r>
            <a:r>
              <a:rPr lang="fr-FR" dirty="0" err="1"/>
              <a:t>dependencies</a:t>
            </a:r>
            <a:r>
              <a:rPr lang="fr-FR" dirty="0"/>
              <a:t>….)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25" name="TextBox 14"/>
          <p:cNvSpPr txBox="1"/>
          <p:nvPr/>
        </p:nvSpPr>
        <p:spPr>
          <a:xfrm>
            <a:off x="6471823" y="3773506"/>
            <a:ext cx="4277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Outil de configuration et management: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Exécution parallèle sur différentes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Step</a:t>
            </a:r>
            <a:r>
              <a:rPr lang="fr-FR" dirty="0"/>
              <a:t>-by-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reporting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1300 module remplacent le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26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4249731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Scénario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7</a:t>
            </a:fld>
            <a:endParaRPr lang="fr-FR"/>
          </a:p>
        </p:txBody>
      </p:sp>
      <p:sp>
        <p:nvSpPr>
          <p:cNvPr id="15" name="Shape 117">
            <a:extLst>
              <a:ext uri="{FF2B5EF4-FFF2-40B4-BE49-F238E27FC236}">
                <a16:creationId xmlns:a16="http://schemas.microsoft.com/office/drawing/2014/main" id="{0D18D2E6-B7DF-4A5D-AC66-CDDBBFA33EC4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6" name="Shape 117">
            <a:extLst>
              <a:ext uri="{FF2B5EF4-FFF2-40B4-BE49-F238E27FC236}">
                <a16:creationId xmlns:a16="http://schemas.microsoft.com/office/drawing/2014/main" id="{9593CEBD-5D98-42AA-95F3-865418E97A36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17" name="Shape 117">
            <a:extLst>
              <a:ext uri="{FF2B5EF4-FFF2-40B4-BE49-F238E27FC236}">
                <a16:creationId xmlns:a16="http://schemas.microsoft.com/office/drawing/2014/main" id="{108EFF34-4F9D-4F2A-A389-B01993712D58}"/>
              </a:ext>
            </a:extLst>
          </p:cNvPr>
          <p:cNvSpPr/>
          <p:nvPr/>
        </p:nvSpPr>
        <p:spPr>
          <a:xfrm>
            <a:off x="4980428" y="8212"/>
            <a:ext cx="328313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18" name="Shape 117">
            <a:extLst>
              <a:ext uri="{FF2B5EF4-FFF2-40B4-BE49-F238E27FC236}">
                <a16:creationId xmlns:a16="http://schemas.microsoft.com/office/drawing/2014/main" id="{49C0F7A7-D4BF-496B-9C06-22D7604065DB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7" name="Shape 117">
            <a:extLst>
              <a:ext uri="{FF2B5EF4-FFF2-40B4-BE49-F238E27FC236}">
                <a16:creationId xmlns:a16="http://schemas.microsoft.com/office/drawing/2014/main" id="{4FF45E65-D75C-420C-88A4-5D2DB6C5CB59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172072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0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7" y="4116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Arboressance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2833154" y="4116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68" y="3589325"/>
            <a:ext cx="2734057" cy="2200582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1871266" y="2973092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formalisme JSON léger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54" y="1252758"/>
            <a:ext cx="1905000" cy="1905000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7739782" y="2973092"/>
            <a:ext cx="25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structure modulaire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782" y="3622949"/>
            <a:ext cx="2580952" cy="2133333"/>
          </a:xfrm>
          <a:prstGeom prst="rect">
            <a:avLst/>
          </a:prstGeom>
        </p:spPr>
      </p:pic>
      <p:sp>
        <p:nvSpPr>
          <p:cNvPr id="16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4249731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Scénario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8</a:t>
            </a:fld>
            <a:endParaRPr lang="fr-FR"/>
          </a:p>
        </p:txBody>
      </p:sp>
      <p:sp>
        <p:nvSpPr>
          <p:cNvPr id="17" name="Shape 117">
            <a:extLst>
              <a:ext uri="{FF2B5EF4-FFF2-40B4-BE49-F238E27FC236}">
                <a16:creationId xmlns:a16="http://schemas.microsoft.com/office/drawing/2014/main" id="{F550CFFF-2731-4EE7-B815-2B1607C68580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8" name="Shape 117">
            <a:extLst>
              <a:ext uri="{FF2B5EF4-FFF2-40B4-BE49-F238E27FC236}">
                <a16:creationId xmlns:a16="http://schemas.microsoft.com/office/drawing/2014/main" id="{45D1609A-BF81-4A8A-9E5A-A847FEBC7E55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22" name="Shape 117">
            <a:extLst>
              <a:ext uri="{FF2B5EF4-FFF2-40B4-BE49-F238E27FC236}">
                <a16:creationId xmlns:a16="http://schemas.microsoft.com/office/drawing/2014/main" id="{358FE296-5DC5-4924-BB82-0F77FFB92718}"/>
              </a:ext>
            </a:extLst>
          </p:cNvPr>
          <p:cNvSpPr/>
          <p:nvPr/>
        </p:nvSpPr>
        <p:spPr>
          <a:xfrm>
            <a:off x="4980428" y="8212"/>
            <a:ext cx="328313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3" name="Shape 117">
            <a:extLst>
              <a:ext uri="{FF2B5EF4-FFF2-40B4-BE49-F238E27FC236}">
                <a16:creationId xmlns:a16="http://schemas.microsoft.com/office/drawing/2014/main" id="{A1298960-C773-45A4-97EF-3CA6F7C398EC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4" name="Shape 117">
            <a:extLst>
              <a:ext uri="{FF2B5EF4-FFF2-40B4-BE49-F238E27FC236}">
                <a16:creationId xmlns:a16="http://schemas.microsoft.com/office/drawing/2014/main" id="{BA55B5A5-EF3F-4630-8BA0-D06F59BA6BFD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31372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8">
            <a:extLst>
              <a:ext uri="{FF2B5EF4-FFF2-40B4-BE49-F238E27FC236}">
                <a16:creationId xmlns:a16="http://schemas.microsoft.com/office/drawing/2014/main" id="{EC76200F-38FE-46F8-A052-B584D5B9B8EB}"/>
              </a:ext>
            </a:extLst>
          </p:cNvPr>
          <p:cNvSpPr/>
          <p:nvPr/>
        </p:nvSpPr>
        <p:spPr>
          <a:xfrm>
            <a:off x="7740199" y="0"/>
            <a:ext cx="1558342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19">
            <a:extLst>
              <a:ext uri="{FF2B5EF4-FFF2-40B4-BE49-F238E27FC236}">
                <a16:creationId xmlns:a16="http://schemas.microsoft.com/office/drawing/2014/main" id="{A0995140-CA2E-4644-BF12-F7DE41280DB6}"/>
              </a:ext>
            </a:extLst>
          </p:cNvPr>
          <p:cNvSpPr/>
          <p:nvPr/>
        </p:nvSpPr>
        <p:spPr>
          <a:xfrm>
            <a:off x="9298541" y="0"/>
            <a:ext cx="1800094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A63ACFFB-3EF9-44EE-BA19-FF1D86E48F36}"/>
              </a:ext>
            </a:extLst>
          </p:cNvPr>
          <p:cNvSpPr/>
          <p:nvPr/>
        </p:nvSpPr>
        <p:spPr>
          <a:xfrm>
            <a:off x="10727995" y="0"/>
            <a:ext cx="1464005" cy="411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fr-F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2">
            <a:extLst>
              <a:ext uri="{FF2B5EF4-FFF2-40B4-BE49-F238E27FC236}">
                <a16:creationId xmlns:a16="http://schemas.microsoft.com/office/drawing/2014/main" id="{A61770F9-6878-46BA-9651-B2C27874F59E}"/>
              </a:ext>
            </a:extLst>
          </p:cNvPr>
          <p:cNvSpPr/>
          <p:nvPr/>
        </p:nvSpPr>
        <p:spPr>
          <a:xfrm>
            <a:off x="0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Terraform</a:t>
            </a: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1416577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Arboressance</a:t>
            </a:r>
            <a:endParaRPr lang="fr-FR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2833154" y="418366"/>
            <a:ext cx="1403700" cy="411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30" y="1151286"/>
            <a:ext cx="2110074" cy="21100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95" y="3920092"/>
            <a:ext cx="2247619" cy="2152381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7943077" y="3525994"/>
            <a:ext cx="283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structure à base de rôle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270" y="4110568"/>
            <a:ext cx="2676190" cy="1961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270" y="3073613"/>
            <a:ext cx="2666667" cy="904762"/>
          </a:xfrm>
          <a:prstGeom prst="rect">
            <a:avLst/>
          </a:prstGeom>
        </p:spPr>
      </p:pic>
      <p:sp>
        <p:nvSpPr>
          <p:cNvPr id="16" name="Shape 122">
            <a:extLst>
              <a:ext uri="{FF2B5EF4-FFF2-40B4-BE49-F238E27FC236}">
                <a16:creationId xmlns:a16="http://schemas.microsoft.com/office/drawing/2014/main" id="{C7EEEC8B-A443-475C-88AB-7DEDC5B3017D}"/>
              </a:ext>
            </a:extLst>
          </p:cNvPr>
          <p:cNvSpPr/>
          <p:nvPr/>
        </p:nvSpPr>
        <p:spPr>
          <a:xfrm>
            <a:off x="4249731" y="418366"/>
            <a:ext cx="1403700" cy="41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Scénario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C52-B38F-48F6-9154-768D55226595}" type="slidenum">
              <a:rPr lang="fr-FR" smtClean="0"/>
              <a:t>9</a:t>
            </a:fld>
            <a:endParaRPr lang="fr-FR"/>
          </a:p>
        </p:txBody>
      </p:sp>
      <p:sp>
        <p:nvSpPr>
          <p:cNvPr id="17" name="Shape 117">
            <a:extLst>
              <a:ext uri="{FF2B5EF4-FFF2-40B4-BE49-F238E27FC236}">
                <a16:creationId xmlns:a16="http://schemas.microsoft.com/office/drawing/2014/main" id="{2C0EACA2-CF98-4F08-A8CD-94D632FB3884}"/>
              </a:ext>
            </a:extLst>
          </p:cNvPr>
          <p:cNvSpPr/>
          <p:nvPr/>
        </p:nvSpPr>
        <p:spPr>
          <a:xfrm>
            <a:off x="-25750" y="-22302"/>
            <a:ext cx="2285794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Cas d’utilisation</a:t>
            </a:r>
          </a:p>
        </p:txBody>
      </p:sp>
      <p:sp>
        <p:nvSpPr>
          <p:cNvPr id="18" name="Shape 117">
            <a:extLst>
              <a:ext uri="{FF2B5EF4-FFF2-40B4-BE49-F238E27FC236}">
                <a16:creationId xmlns:a16="http://schemas.microsoft.com/office/drawing/2014/main" id="{1B901B6B-DFBF-4A15-B82E-71014CC993A5}"/>
              </a:ext>
            </a:extLst>
          </p:cNvPr>
          <p:cNvSpPr/>
          <p:nvPr/>
        </p:nvSpPr>
        <p:spPr>
          <a:xfrm>
            <a:off x="2346258" y="-16601"/>
            <a:ext cx="2491157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SMACK</a:t>
            </a:r>
          </a:p>
        </p:txBody>
      </p:sp>
      <p:sp>
        <p:nvSpPr>
          <p:cNvPr id="22" name="Shape 117">
            <a:extLst>
              <a:ext uri="{FF2B5EF4-FFF2-40B4-BE49-F238E27FC236}">
                <a16:creationId xmlns:a16="http://schemas.microsoft.com/office/drawing/2014/main" id="{305D2267-48E6-49F6-9A8D-3211A0EA6180}"/>
              </a:ext>
            </a:extLst>
          </p:cNvPr>
          <p:cNvSpPr/>
          <p:nvPr/>
        </p:nvSpPr>
        <p:spPr>
          <a:xfrm>
            <a:off x="4980428" y="8212"/>
            <a:ext cx="3283138" cy="41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Déploiement et approvisionnement </a:t>
            </a:r>
          </a:p>
        </p:txBody>
      </p:sp>
      <p:sp>
        <p:nvSpPr>
          <p:cNvPr id="23" name="Shape 117">
            <a:extLst>
              <a:ext uri="{FF2B5EF4-FFF2-40B4-BE49-F238E27FC236}">
                <a16:creationId xmlns:a16="http://schemas.microsoft.com/office/drawing/2014/main" id="{D64D4563-4C1C-4F08-9AA0-C4579ED01756}"/>
              </a:ext>
            </a:extLst>
          </p:cNvPr>
          <p:cNvSpPr/>
          <p:nvPr/>
        </p:nvSpPr>
        <p:spPr>
          <a:xfrm>
            <a:off x="8349781" y="0"/>
            <a:ext cx="1995648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 d’exécution</a:t>
            </a:r>
          </a:p>
        </p:txBody>
      </p:sp>
      <p:sp>
        <p:nvSpPr>
          <p:cNvPr id="24" name="Shape 117">
            <a:extLst>
              <a:ext uri="{FF2B5EF4-FFF2-40B4-BE49-F238E27FC236}">
                <a16:creationId xmlns:a16="http://schemas.microsoft.com/office/drawing/2014/main" id="{8320BFA6-21A9-4C39-A6BF-0ABA92EA8D17}"/>
              </a:ext>
            </a:extLst>
          </p:cNvPr>
          <p:cNvSpPr/>
          <p:nvPr/>
        </p:nvSpPr>
        <p:spPr>
          <a:xfrm>
            <a:off x="10516428" y="8301"/>
            <a:ext cx="1674743" cy="41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1452429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596</Words>
  <Application>Microsoft Office PowerPoint</Application>
  <PresentationFormat>Grand écran</PresentationFormat>
  <Paragraphs>276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Champagne &amp; Limousines</vt:lpstr>
      <vt:lpstr>MS Shell Dlg 2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issam GHANOUCH</dc:creator>
  <cp:lastModifiedBy>issam GHANOUCH</cp:lastModifiedBy>
  <cp:revision>99</cp:revision>
  <dcterms:created xsi:type="dcterms:W3CDTF">2018-01-24T13:14:24Z</dcterms:created>
  <dcterms:modified xsi:type="dcterms:W3CDTF">2018-01-26T13:22:57Z</dcterms:modified>
</cp:coreProperties>
</file>